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charts/chart68.xml" ContentType="application/vnd.openxmlformats-officedocument.drawingml.chart+xml"/>
  <Override PartName="/ppt/slides/slide120.xml" ContentType="application/vnd.openxmlformats-officedocument.presentationml.slide+xml"/>
  <Override PartName="/ppt/charts/chart46.xml" ContentType="application/vnd.openxmlformats-officedocument.drawingml.chart+xml"/>
  <Override PartName="/ppt/notesSlides/notesSlide38.xml" ContentType="application/vnd.openxmlformats-officedocument.presentationml.notesSlide+xml"/>
  <Override PartName="/ppt/notesSlides/notesSlide85.xml" ContentType="application/vnd.openxmlformats-officedocument.presentationml.notesSlide+xml"/>
  <Override PartName="/ppt/charts/chart93.xml" ContentType="application/vnd.openxmlformats-officedocument.drawingml.chart+xml"/>
  <Override PartName="/ppt/notesSlides/notesSlide141.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drawings/drawing39.xml" ContentType="application/vnd.openxmlformats-officedocument.drawingml.chartshapes+xml"/>
  <Default Extension="xml" ContentType="application/xml"/>
  <Override PartName="/ppt/slides/slide50.xml" ContentType="application/vnd.openxmlformats-officedocument.presentationml.slide+xml"/>
  <Override PartName="/ppt/notesSlides/notesSlide16.xml" ContentType="application/vnd.openxmlformats-officedocument.presentationml.notesSlide+xml"/>
  <Override PartName="/ppt/charts/chart24.xml" ContentType="application/vnd.openxmlformats-officedocument.drawingml.chart+xml"/>
  <Override PartName="/ppt/drawings/drawing17.xml" ContentType="application/vnd.openxmlformats-officedocument.drawingml.chartshapes+xml"/>
  <Override PartName="/ppt/notesSlides/notesSlide63.xml" ContentType="application/vnd.openxmlformats-officedocument.presentationml.notesSlide+xml"/>
  <Override PartName="/ppt/charts/chart71.xml" ContentType="application/vnd.openxmlformats-officedocument.drawingml.chart+xml"/>
  <Override PartName="/ppt/charts/chart108.xml" ContentType="application/vnd.openxmlformats-officedocument.drawingml.chart+xml"/>
  <Override PartName="/ppt/drawings/drawing64.xml" ContentType="application/vnd.openxmlformats-officedocument.drawingml.chartshapes+xml"/>
  <Override PartName="/ppt/charts/chart155.xml" ContentType="application/vnd.openxmlformats-officedocument.drawingml.chart+xml"/>
  <Override PartName="/ppt/notesSlides/notesSlide41.xml" ContentType="application/vnd.openxmlformats-officedocument.presentationml.notesSlide+xml"/>
  <Override PartName="/ppt/charts/chart133.xml" ContentType="application/vnd.openxmlformats-officedocument.drawingml.chart+xml"/>
  <Override PartName="/ppt/notesSlides/notesSlide179.xml" ContentType="application/vnd.openxmlformats-officedocument.presentationml.notesSlide+xml"/>
  <Override PartName="/ppt/slides/slide158.xml" ContentType="application/vnd.openxmlformats-officedocument.presentationml.slide+xml"/>
  <Override PartName="/ppt/drawings/drawing42.xml" ContentType="application/vnd.openxmlformats-officedocument.drawingml.chartshapes+xml"/>
  <Override PartName="/ppt/slides/slide136.xml" ContentType="application/vnd.openxmlformats-officedocument.presentationml.slide+xml"/>
  <Override PartName="/ppt/slides/slide183.xml" ContentType="application/vnd.openxmlformats-officedocument.presentationml.slide+xml"/>
  <Default Extension="xlsx" ContentType="application/vnd.openxmlformats-officedocument.spreadsheetml.sheet"/>
  <Override PartName="/ppt/charts/chart3.xml" ContentType="application/vnd.openxmlformats-officedocument.drawingml.chart+xml"/>
  <Override PartName="/ppt/notesSlides/notesSlide7.xml" ContentType="application/vnd.openxmlformats-officedocument.presentationml.notesSlide+xml"/>
  <Override PartName="/ppt/drawings/drawing20.xml" ContentType="application/vnd.openxmlformats-officedocument.drawingml.chartshapes+xml"/>
  <Override PartName="/ppt/charts/chart111.xml" ContentType="application/vnd.openxmlformats-officedocument.drawingml.chart+xml"/>
  <Override PartName="/ppt/notesSlides/notesSlide157.xml" ContentType="application/vnd.openxmlformats-officedocument.presentationml.notesSlide+xml"/>
  <Override PartName="/ppt/slides/slide88.xml" ContentType="application/vnd.openxmlformats-officedocument.presentationml.slide+xml"/>
  <Override PartName="/ppt/notesSlides/notesSlide135.xml" ContentType="application/vnd.openxmlformats-officedocument.presentationml.notesSlide+xml"/>
  <Override PartName="/ppt/notesSlides/notesSlide182.xml" ContentType="application/vnd.openxmlformats-officedocument.presentationml.notesSlide+xml"/>
  <Override PartName="/ppt/slides/slide19.xml" ContentType="application/vnd.openxmlformats-officedocument.presentationml.slide+xml"/>
  <Override PartName="/ppt/slides/slide66.xml" ContentType="application/vnd.openxmlformats-officedocument.presentationml.slide+xml"/>
  <Override PartName="/ppt/slides/slide114.xml" ContentType="application/vnd.openxmlformats-officedocument.presentationml.slide+xml"/>
  <Override PartName="/ppt/slides/slide161.xml" ContentType="application/vnd.openxmlformats-officedocument.presentationml.slide+xml"/>
  <Default Extension="png" ContentType="image/png"/>
  <Override PartName="/ppt/drawings/drawing3.xml" ContentType="application/vnd.openxmlformats-officedocument.drawingml.chartshapes+xml"/>
  <Override PartName="/ppt/notesSlides/notesSlide79.xml" ContentType="application/vnd.openxmlformats-officedocument.presentationml.notesSlide+xml"/>
  <Override PartName="/ppt/charts/chart87.xml" ContentType="application/vnd.openxmlformats-officedocument.drawingml.chart+xml"/>
  <Override PartName="/ppt/theme/theme2.xml" ContentType="application/vnd.openxmlformats-officedocument.theme+xml"/>
  <Override PartName="/ppt/charts/chart18.xml" ContentType="application/vnd.openxmlformats-officedocument.drawingml.chart+xml"/>
  <Override PartName="/ppt/notesSlides/notesSlide57.xml" ContentType="application/vnd.openxmlformats-officedocument.presentationml.notesSlide+xml"/>
  <Override PartName="/ppt/charts/chart65.xml" ContentType="application/vnd.openxmlformats-officedocument.drawingml.chart+xml"/>
  <Override PartName="/ppt/notesSlides/notesSlide113.xml" ContentType="application/vnd.openxmlformats-officedocument.presentationml.notesSlide+xml"/>
  <Override PartName="/ppt/notesSlides/notesSlide160.xml" ContentType="application/vnd.openxmlformats-officedocument.presentationml.notesSlide+xml"/>
  <Override PartName="/ppt/charts/chart149.xml" ContentType="application/vnd.openxmlformats-officedocument.drawingml.chart+xml"/>
  <Override PartName="/ppt/slides/slide44.xml" ContentType="application/vnd.openxmlformats-officedocument.presentationml.slide+xml"/>
  <Override PartName="/ppt/slides/slide91.xml" ContentType="application/vnd.openxmlformats-officedocument.presentationml.slide+xml"/>
  <Override PartName="/ppt/drawings/drawing58.xml" ContentType="application/vnd.openxmlformats-officedocument.drawingml.chartshapes+xml"/>
  <Override PartName="/ppt/slides/slide22.xml" ContentType="application/vnd.openxmlformats-officedocument.presentationml.slide+xml"/>
  <Override PartName="/ppt/charts/chart43.xml" ContentType="application/vnd.openxmlformats-officedocument.drawingml.chart+xml"/>
  <Override PartName="/ppt/notesSlides/notesSlide35.xml" ContentType="application/vnd.openxmlformats-officedocument.presentationml.notesSlide+xml"/>
  <Override PartName="/ppt/drawings/drawing36.xml" ContentType="application/vnd.openxmlformats-officedocument.drawingml.chartshapes+xml"/>
  <Override PartName="/ppt/notesSlides/notesSlide82.xml" ContentType="application/vnd.openxmlformats-officedocument.presentationml.notesSlide+xml"/>
  <Override PartName="/ppt/charts/chart90.xml" ContentType="application/vnd.openxmlformats-officedocument.drawingml.chart+xml"/>
  <Override PartName="/ppt/charts/chart127.xml" ContentType="application/vnd.openxmlformats-officedocument.drawingml.chart+xml"/>
  <Override PartName="/ppt/notesSlides/notesSlide13.xml" ContentType="application/vnd.openxmlformats-officedocument.presentationml.notesSlide+xml"/>
  <Override PartName="/ppt/charts/chart21.xml" ContentType="application/vnd.openxmlformats-officedocument.drawingml.chart+xml"/>
  <Override PartName="/ppt/notesSlides/notesSlide60.xml" ContentType="application/vnd.openxmlformats-officedocument.presentationml.notesSlide+xml"/>
  <Override PartName="/ppt/charts/chart105.xml" ContentType="application/vnd.openxmlformats-officedocument.drawingml.chart+xml"/>
  <Override PartName="/ppt/charts/chart152.xml" ContentType="application/vnd.openxmlformats-officedocument.drawingml.chart+xml"/>
  <Override PartName="/ppt/slides/slide177.xml" ContentType="application/vnd.openxmlformats-officedocument.presentationml.slide+xml"/>
  <Override PartName="/ppt/drawings/drawing14.xml" ContentType="application/vnd.openxmlformats-officedocument.drawingml.chartshapes+xml"/>
  <Override PartName="/ppt/drawings/drawing61.xml" ContentType="application/vnd.openxmlformats-officedocument.drawingml.chartshapes+xml"/>
  <Override PartName="/ppt/notesSlides/notesSlide129.xml" ContentType="application/vnd.openxmlformats-officedocument.presentationml.notesSlide+xml"/>
  <Override PartName="/ppt/notesSlides/notesSlide176.xml" ContentType="application/vnd.openxmlformats-officedocument.presentationml.notesSlide+xml"/>
  <Override PartName="/ppt/slides/slide108.xml" ContentType="application/vnd.openxmlformats-officedocument.presentationml.slide+xml"/>
  <Override PartName="/ppt/slides/slide155.xml" ContentType="application/vnd.openxmlformats-officedocument.presentationml.slide+xml"/>
  <Override PartName="/ppt/charts/chart130.xml" ContentType="application/vnd.openxmlformats-officedocument.drawingml.chart+xml"/>
  <Override PartName="/ppt/notesSlides/notesSlide4.xml" ContentType="application/vnd.openxmlformats-officedocument.presentationml.notesSlide+xml"/>
  <Override PartName="/ppt/charts/chart59.xml" ContentType="application/vnd.openxmlformats-officedocument.drawingml.chart+xml"/>
  <Override PartName="/ppt/notesSlides/notesSlide107.xml" ContentType="application/vnd.openxmlformats-officedocument.presentationml.notesSlide+xml"/>
  <Override PartName="/ppt/notesSlides/notesSlide15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notesSlides/notesSlide98.xml" ContentType="application/vnd.openxmlformats-officedocument.presentationml.notesSlide+xml"/>
  <Override PartName="/ppt/notesSlides/notesSlide132.xml" ContentType="application/vnd.openxmlformats-officedocument.presentationml.notesSlide+xml"/>
  <Override PartName="/ppt/slides/slide111.xml" ContentType="application/vnd.openxmlformats-officedocument.presentationml.slide+xml"/>
  <Override PartName="/ppt/charts/chart37.xml" ContentType="application/vnd.openxmlformats-officedocument.drawingml.char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charts/chart84.xml" ContentType="application/vnd.openxmlformats-officedocument.drawingml.chart+xml"/>
  <Override PartName="/ppt/slides/slide16.xml" ContentType="application/vnd.openxmlformats-officedocument.presentationml.slide+xml"/>
  <Override PartName="/ppt/slides/slide63.xml" ContentType="application/vnd.openxmlformats-officedocument.presentationml.slide+xml"/>
  <Override PartName="/ppt/notesSlides/notesSlide110.xml" ContentType="application/vnd.openxmlformats-officedocument.presentationml.notesSlide+xml"/>
  <Override PartName="/ppt/slides/slide41.xml" ContentType="application/vnd.openxmlformats-officedocument.presentationml.slide+xml"/>
  <Override PartName="/ppt/charts/chart15.xml" ContentType="application/vnd.openxmlformats-officedocument.drawingml.chart+xml"/>
  <Override PartName="/ppt/notesSlides/notesSlide54.xml" ContentType="application/vnd.openxmlformats-officedocument.presentationml.notesSlide+xml"/>
  <Override PartName="/ppt/charts/chart62.xml" ContentType="application/vnd.openxmlformats-officedocument.drawingml.chart+xml"/>
  <Override PartName="/ppt/drawings/drawing55.xml" ContentType="application/vnd.openxmlformats-officedocument.drawingml.chartshapes+xml"/>
  <Override PartName="/ppt/charts/chart146.xml" ContentType="application/vnd.openxmlformats-officedocument.drawingml.chart+xml"/>
  <Override PartName="/ppt/slides/slide149.xml" ContentType="application/vnd.openxmlformats-officedocument.presentationml.slide+xml"/>
  <Override PartName="/ppt/charts/chart40.xml" ContentType="application/vnd.openxmlformats-officedocument.drawingml.chart+xml"/>
  <Override PartName="/ppt/notesSlides/notesSlide32.xml" ContentType="application/vnd.openxmlformats-officedocument.presentationml.notesSlide+xml"/>
  <Override PartName="/ppt/charts/chart124.xml" ContentType="application/vnd.openxmlformats-officedocument.drawingml.chart+xml"/>
  <Override PartName="/ppt/drawings/drawing33.xml" ContentType="application/vnd.openxmlformats-officedocument.drawingml.chartshapes+xml"/>
  <Override PartName="/ppt/notesSlides/notesSlide148.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notesSlides/notesSlide10.xml" ContentType="application/vnd.openxmlformats-officedocument.presentationml.notesSlide+xml"/>
  <Override PartName="/ppt/drawings/drawing11.xml" ContentType="application/vnd.openxmlformats-officedocument.drawingml.chartshapes+xml"/>
  <Override PartName="/ppt/charts/chart102.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charts/chart78.xml" ContentType="application/vnd.openxmlformats-officedocument.drawingml.chart+xml"/>
  <Override PartName="/ppt/notesSlides/notesSlide126.xml" ContentType="application/vnd.openxmlformats-officedocument.presentationml.notesSlide+xml"/>
  <Override PartName="/ppt/notesSlides/notesSlide173.xml" ContentType="application/vnd.openxmlformats-officedocument.presentationml.notesSlide+xml"/>
  <Override PartName="/ppt/slides/slide57.xml" ContentType="application/vnd.openxmlformats-officedocument.presentationml.slide+xml"/>
  <Override PartName="/ppt/slides/slide105.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notesSlides/notesSlide104.xml" ContentType="application/vnd.openxmlformats-officedocument.presentationml.notesSlide+xml"/>
  <Override PartName="/ppt/notesSlides/notesSlide151.xml" ContentType="application/vnd.openxmlformats-officedocument.presentationml.notesSlide+xml"/>
  <Override PartName="/ppt/slides/slide130.xml" ContentType="application/vnd.openxmlformats-officedocument.presentationml.slide+xml"/>
  <Override PartName="/ppt/charts/chart56.xml" ContentType="application/vnd.openxmlformats-officedocument.drawingml.chart+xml"/>
  <Override PartName="/ppt/notesSlides/notesSlide48.xml" ContentType="application/vnd.openxmlformats-officedocument.presentationml.notesSlide+xml"/>
  <Override PartName="/ppt/notesSlides/notesSlide95.xml" ContentType="application/vnd.openxmlformats-officedocument.presentationml.notesSlide+xml"/>
  <Override PartName="/ppt/slides/slide35.xml" ContentType="application/vnd.openxmlformats-officedocument.presentationml.slide+xml"/>
  <Override PartName="/ppt/slides/slide82.xml" ContentType="application/vnd.openxmlformats-officedocument.presentationml.slide+xml"/>
  <Override PartName="/ppt/charts/chart34.xml" ContentType="application/vnd.openxmlformats-officedocument.drawingml.chart+xml"/>
  <Override PartName="/ppt/charts/chart81.xml" ContentType="application/vnd.openxmlformats-officedocument.drawingml.chart+xml"/>
  <Override PartName="/ppt/drawings/drawing49.xml" ContentType="application/vnd.openxmlformats-officedocument.drawingml.chartshapes+xml"/>
  <Override PartName="/ppt/slides/slide13.xml" ContentType="application/vnd.openxmlformats-officedocument.presentationml.slide+xml"/>
  <Override PartName="/ppt/slides/slide60.xml" ContentType="application/vnd.openxmlformats-officedocument.presentationml.slide+xml"/>
  <Override PartName="/ppt/notesSlides/notesSlide26.xml" ContentType="application/vnd.openxmlformats-officedocument.presentationml.notesSlide+xml"/>
  <Override PartName="/ppt/drawings/drawing27.xml" ContentType="application/vnd.openxmlformats-officedocument.drawingml.chartshapes+xml"/>
  <Override PartName="/ppt/notesSlides/notesSlide73.xml" ContentType="application/vnd.openxmlformats-officedocument.presentationml.notesSlide+xml"/>
  <Override PartName="/ppt/charts/chart118.xml" ContentType="application/vnd.openxmlformats-officedocument.drawingml.chart+xml"/>
  <Override PartName="/ppt/slides/slide168.xml" ContentType="application/vnd.openxmlformats-officedocument.presentationml.slide+xml"/>
  <Override PartName="/ppt/slideLayouts/slideLayout12.xml" ContentType="application/vnd.openxmlformats-officedocument.presentationml.slideLayout+xml"/>
  <Override PartName="/ppt/charts/chart12.xml" ContentType="application/vnd.openxmlformats-officedocument.drawingml.chart+xml"/>
  <Override PartName="/ppt/notesSlides/notesSlide51.xml" ContentType="application/vnd.openxmlformats-officedocument.presentationml.notesSlide+xml"/>
  <Override PartName="/ppt/charts/chart143.xml" ContentType="application/vnd.openxmlformats-officedocument.drawingml.chart+xml"/>
  <Override PartName="/ppt/notesSlides/notesSlide189.xml" ContentType="application/vnd.openxmlformats-officedocument.presentationml.notesSlide+xml"/>
  <Override PartName="/ppt/drawings/drawing52.xml" ContentType="application/vnd.openxmlformats-officedocument.drawingml.chartshapes+xml"/>
  <Override PartName="/ppt/notesSlides/notesSlide167.xml" ContentType="application/vnd.openxmlformats-officedocument.presentationml.notesSlide+xml"/>
  <Override PartName="/ppt/slides/slide98.xml" ContentType="application/vnd.openxmlformats-officedocument.presentationml.slide+xml"/>
  <Override PartName="/ppt/slides/slide146.xml" ContentType="application/vnd.openxmlformats-officedocument.presentationml.slide+xml"/>
  <Override PartName="/ppt/drawings/drawing30.xml" ContentType="application/vnd.openxmlformats-officedocument.drawingml.chartshapes+xml"/>
  <Override PartName="/ppt/charts/chart121.xml" ContentType="application/vnd.openxmlformats-officedocument.drawingml.chart+xml"/>
  <Override PartName="/ppt/slides/slide124.xml" ContentType="application/vnd.openxmlformats-officedocument.presentationml.slide+xml"/>
  <Override PartName="/ppt/slides/slide171.xml" ContentType="application/vnd.openxmlformats-officedocument.presentationml.slide+xml"/>
  <Override PartName="/ppt/notesSlides/notesSlide89.xml" ContentType="application/vnd.openxmlformats-officedocument.presentationml.notesSlide+xml"/>
  <Override PartName="/ppt/charts/chart97.xml" ContentType="application/vnd.openxmlformats-officedocument.drawingml.chart+xml"/>
  <Override PartName="/ppt/notesSlides/notesSlide145.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notesSlides/notesSlide123.xml" ContentType="application/vnd.openxmlformats-officedocument.presentationml.notesSlide+xml"/>
  <Override PartName="/ppt/notesSlides/notesSlide170.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54.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charts/chart28.xml" ContentType="application/vnd.openxmlformats-officedocument.drawingml.chart+xml"/>
  <Override PartName="/ppt/notesSlides/notesSlide67.xml" ContentType="application/vnd.openxmlformats-officedocument.presentationml.notesSlide+xml"/>
  <Override PartName="/ppt/charts/chart75.xml" ContentType="application/vnd.openxmlformats-officedocument.drawingml.chart+xml"/>
  <Override PartName="/ppt/drawings/drawing68.xml" ContentType="application/vnd.openxmlformats-officedocument.drawingml.chartshapes+xml"/>
  <Override PartName="/ppt/charts/chart53.xml" ContentType="application/vnd.openxmlformats-officedocument.drawingml.chart+xml"/>
  <Override PartName="/ppt/notesSlides/notesSlide45.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drawings/drawing46.xml" ContentType="application/vnd.openxmlformats-officedocument.drawingml.chartshapes+xml"/>
  <Override PartName="/ppt/charts/chart137.xml" ContentType="application/vnd.openxmlformats-officedocument.drawingml.chart+xml"/>
  <Override PartName="/ppt/slides/slide10.xml" ContentType="application/vnd.openxmlformats-officedocument.presentationml.slide+xml"/>
  <Override PartName="/ppt/slides/slide187.xml" ContentType="application/vnd.openxmlformats-officedocument.presentationml.slide+xml"/>
  <Override PartName="/ppt/charts/chart31.xml" ContentType="application/vnd.openxmlformats-officedocument.drawingml.chart+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charts/chart115.xml" ContentType="application/vnd.openxmlformats-officedocument.drawingml.chart+xml"/>
  <Override PartName="/ppt/charts/chart7.xml" ContentType="application/vnd.openxmlformats-officedocument.drawingml.chart+xml"/>
  <Override PartName="/ppt/drawings/drawing24.xml" ContentType="application/vnd.openxmlformats-officedocument.drawingml.chartshapes+xml"/>
  <Override PartName="/ppt/notesSlides/notesSlide139.xml" ContentType="application/vnd.openxmlformats-officedocument.presentationml.notesSlide+xml"/>
  <Override PartName="/ppt/notesSlides/notesSlide186.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drawings/drawing7.xml" ContentType="application/vnd.openxmlformats-officedocument.drawingml.chartshapes+xml"/>
  <Override PartName="/ppt/charts/chart140.xml" ContentType="application/vnd.openxmlformats-officedocument.drawingml.chart+xml"/>
  <Override PartName="/ppt/slides/slide143.xml" ContentType="application/vnd.openxmlformats-officedocument.presentationml.slide+xml"/>
  <Override PartName="/ppt/slides/slide190.xml" ContentType="application/vnd.openxmlformats-officedocument.presentationml.slide+xml"/>
  <Override PartName="/ppt/charts/chart69.xml" ContentType="application/vnd.openxmlformats-officedocument.drawingml.chart+xml"/>
  <Override PartName="/ppt/notesSlides/notesSlide117.xml" ContentType="application/vnd.openxmlformats-officedocument.presentationml.notesSlide+xml"/>
  <Override PartName="/ppt/notesSlides/notesSlide164.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notesSlides/notesSlide142.xml" ContentType="application/vnd.openxmlformats-officedocument.presentationml.notesSlide+xml"/>
  <Override PartName="/ppt/slides/slide26.xml" ContentType="application/vnd.openxmlformats-officedocument.presentationml.slide+xml"/>
  <Override PartName="/ppt/slides/slide73.xml" ContentType="application/vnd.openxmlformats-officedocument.presentationml.slide+xml"/>
  <Override PartName="/ppt/slides/slide121.xml" ContentType="application/vnd.openxmlformats-officedocument.presentationml.slide+xml"/>
  <Override PartName="/ppt/charts/chart47.xml" ContentType="application/vnd.openxmlformats-officedocument.drawingml.chart+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charts/chart94.xml" ContentType="application/vnd.openxmlformats-officedocument.drawingml.chart+xml"/>
  <Override PartName="/ppt/slides/slide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charts/chart25.xml" ContentType="application/vnd.openxmlformats-officedocument.drawingml.chart+xml"/>
  <Override PartName="/ppt/notesSlides/notesSlide64.xml" ContentType="application/vnd.openxmlformats-officedocument.presentationml.notesSlide+xml"/>
  <Override PartName="/ppt/charts/chart72.xml" ContentType="application/vnd.openxmlformats-officedocument.drawingml.chart+xml"/>
  <Override PartName="/ppt/charts/chart109.xml" ContentType="application/vnd.openxmlformats-officedocument.drawingml.chart+xml"/>
  <Override PartName="/ppt/notesSlides/notesSlide120.xml" ContentType="application/vnd.openxmlformats-officedocument.presentationml.notesSlide+xml"/>
  <Override PartName="/ppt/charts/chart156.xml" ContentType="application/vnd.openxmlformats-officedocument.drawingml.chart+xml"/>
  <Override PartName="/ppt/slides/slide51.xml" ContentType="application/vnd.openxmlformats-officedocument.presentationml.slide+xml"/>
  <Override PartName="/ppt/charts/chart14.xml" ContentType="application/vnd.openxmlformats-officedocument.drawingml.chart+xml"/>
  <Override PartName="/ppt/drawings/drawing18.xml" ContentType="application/vnd.openxmlformats-officedocument.drawingml.chartshapes+xml"/>
  <Override PartName="/ppt/notesSlides/notesSlide53.xml" ContentType="application/vnd.openxmlformats-officedocument.presentationml.notesSlide+xml"/>
  <Override PartName="/ppt/charts/chart61.xml" ContentType="application/vnd.openxmlformats-officedocument.drawingml.chart+xml"/>
  <Override PartName="/ppt/drawings/drawing65.xml" ContentType="application/vnd.openxmlformats-officedocument.drawingml.chartshapes+xml"/>
  <Override PartName="/ppt/charts/chart145.xml" ContentType="application/vnd.openxmlformats-officedocument.drawingml.chart+xml"/>
  <Override PartName="/ppt/slides/slide40.xml" ContentType="application/vnd.openxmlformats-officedocument.presentationml.slide+xml"/>
  <Override PartName="/ppt/slides/slide159.xml" ContentType="application/vnd.openxmlformats-officedocument.presentationml.slide+xml"/>
  <Override PartName="/ppt/charts/chart50.xml" ContentType="application/vnd.openxmlformats-officedocument.drawingml.chart+xml"/>
  <Override PartName="/ppt/notesSlides/notesSlide42.xml" ContentType="application/vnd.openxmlformats-officedocument.presentationml.notesSlide+xml"/>
  <Override PartName="/ppt/drawings/drawing43.xml" ContentType="application/vnd.openxmlformats-officedocument.drawingml.chartshapes+xml"/>
  <Override PartName="/ppt/drawings/drawing54.xml" ContentType="application/vnd.openxmlformats-officedocument.drawingml.chartshapes+xml"/>
  <Override PartName="/ppt/charts/chart134.xml" ContentType="application/vnd.openxmlformats-officedocument.drawingml.chart+xml"/>
  <Override PartName="/ppt/notesSlides/notesSlide169.xml" ContentType="application/vnd.openxmlformats-officedocument.presentationml.notesSlide+xml"/>
  <Override PartName="/ppt/slides/slide148.xml" ContentType="application/vnd.openxmlformats-officedocument.presentationml.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rawings/drawing32.xml" ContentType="application/vnd.openxmlformats-officedocument.drawingml.chartshapes+xml"/>
  <Override PartName="/ppt/charts/chart112.xml" ContentType="application/vnd.openxmlformats-officedocument.drawingml.chart+xml"/>
  <Override PartName="/ppt/charts/chart123.xml" ContentType="application/vnd.openxmlformats-officedocument.drawingml.chart+xml"/>
  <Override PartName="/ppt/notesSlides/notesSlide158.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charts/chart4.xml" ContentType="application/vnd.openxmlformats-officedocument.drawingml.chart+xml"/>
  <Override PartName="/ppt/drawings/drawing21.xml" ContentType="application/vnd.openxmlformats-officedocument.drawingml.chartshapes+xml"/>
  <Override PartName="/ppt/charts/chart99.xml" ContentType="application/vnd.openxmlformats-officedocument.drawingml.chart+xml"/>
  <Override PartName="/ppt/charts/chart101.xml" ContentType="application/vnd.openxmlformats-officedocument.drawingml.chart+xml"/>
  <Override PartName="/ppt/notesSlides/notesSlide147.xml" ContentType="application/vnd.openxmlformats-officedocument.presentationml.notes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drawings/drawing10.xml" ContentType="application/vnd.openxmlformats-officedocument.drawingml.chartshapes+xml"/>
  <Override PartName="/ppt/charts/chart88.xml" ContentType="application/vnd.openxmlformats-officedocument.drawingml.chart+xml"/>
  <Override PartName="/ppt/notesSlides/notesSlide125.xml" ContentType="application/vnd.openxmlformats-officedocument.presentationml.notesSlide+xml"/>
  <Override PartName="/ppt/notesSlides/notesSlide136.xml" ContentType="application/vnd.openxmlformats-officedocument.presentationml.notesSlide+xml"/>
  <Override PartName="/ppt/notesSlides/notesSlide172.xml" ContentType="application/vnd.openxmlformats-officedocument.presentationml.notesSlide+xml"/>
  <Override PartName="/ppt/notesSlides/notesSlide183.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drawings/drawing4.xml" ContentType="application/vnd.openxmlformats-officedocument.drawingml.chartshapes+xml"/>
  <Override PartName="/ppt/notesSlides/notesSlide69.xml" ContentType="application/vnd.openxmlformats-officedocument.presentationml.notesSlide+xml"/>
  <Override PartName="/ppt/charts/chart77.xml" ContentType="application/vnd.openxmlformats-officedocument.drawingml.chart+xml"/>
  <Override PartName="/ppt/notesSlides/notesSlide114.xml" ContentType="application/vnd.openxmlformats-officedocument.presentationml.notesSlide+xml"/>
  <Override PartName="/ppt/notesSlides/notesSlide161.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charts/chart19.xml" ContentType="application/vnd.openxmlformats-officedocument.drawingml.chart+xml"/>
  <Override PartName="/ppt/charts/chart55.xml" ContentType="application/vnd.openxmlformats-officedocument.drawingml.chart+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charts/chart66.xml" ContentType="application/vnd.openxmlformats-officedocument.drawingml.chart+xml"/>
  <Override PartName="/ppt/notesSlides/notesSlide94.xml" ContentType="application/vnd.openxmlformats-officedocument.presentationml.notesSlide+xml"/>
  <Override PartName="/ppt/drawings/drawing59.xml" ContentType="application/vnd.openxmlformats-officedocument.drawingml.chartshapes+xml"/>
  <Override PartName="/ppt/notesSlides/notesSlide103.xml" ContentType="application/vnd.openxmlformats-officedocument.presentationml.notesSlide+xml"/>
  <Override PartName="/ppt/notesSlides/notesSlide150.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charts/chart44.xml" ContentType="application/vnd.openxmlformats-officedocument.drawingml.chart+xml"/>
  <Override PartName="/ppt/notesSlides/notesSlide36.xml" ContentType="application/vnd.openxmlformats-officedocument.presentationml.notesSlide+xml"/>
  <Override PartName="/ppt/notesSlides/notesSlide83.xml" ContentType="application/vnd.openxmlformats-officedocument.presentationml.notesSlide+xml"/>
  <Override PartName="/ppt/charts/chart91.xml" ContentType="application/vnd.openxmlformats-officedocument.drawingml.chart+xml"/>
  <Override PartName="/ppt/drawings/drawing48.xml" ContentType="application/vnd.openxmlformats-officedocument.drawingml.chartshapes+xml"/>
  <Override PartName="/ppt/charts/chart128.xml" ContentType="application/vnd.openxmlformats-officedocument.drawingml.chart+xml"/>
  <Override PartName="/ppt/charts/chart139.xml" ContentType="application/vnd.openxmlformats-officedocument.drawingml.chart+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charts/chart33.xml" ContentType="application/vnd.openxmlformats-officedocument.drawingml.chart+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charts/chart80.xml" ContentType="application/vnd.openxmlformats-officedocument.drawingml.chart+xml"/>
  <Override PartName="/ppt/drawings/drawing37.xml" ContentType="application/vnd.openxmlformats-officedocument.drawingml.chartshapes+xml"/>
  <Override PartName="/ppt/charts/chart117.xml" ContentType="application/vnd.openxmlformats-officedocument.drawingml.chart+xml"/>
  <Override PartName="/ppt/slides/slide12.xml" ContentType="application/vnd.openxmlformats-officedocument.presentationml.slide+xml"/>
  <Override PartName="/ppt/slides/slide178.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notesSlides/notesSlide14.xml" ContentType="application/vnd.openxmlformats-officedocument.presentationml.notesSlide+xml"/>
  <Override PartName="/ppt/charts/chart22.xml" ContentType="application/vnd.openxmlformats-officedocument.drawingml.chart+xml"/>
  <Override PartName="/ppt/drawings/drawing15.xml" ContentType="application/vnd.openxmlformats-officedocument.drawingml.chartshapes+xml"/>
  <Override PartName="/ppt/notesSlides/notesSlide61.xml" ContentType="application/vnd.openxmlformats-officedocument.presentationml.notesSlide+xml"/>
  <Override PartName="/ppt/drawings/drawing26.xml" ContentType="application/vnd.openxmlformats-officedocument.drawingml.chartshapes+xml"/>
  <Override PartName="/ppt/charts/chart106.xml" ContentType="application/vnd.openxmlformats-officedocument.drawingml.chart+xml"/>
  <Override PartName="/ppt/drawings/drawing62.xml" ContentType="application/vnd.openxmlformats-officedocument.drawingml.chartshapes+xml"/>
  <Override PartName="/ppt/charts/chart153.xml" ContentType="application/vnd.openxmlformats-officedocument.drawingml.chart+xml"/>
  <Override PartName="/ppt/notesSlides/notesSlide188.xml" ContentType="application/vnd.openxmlformats-officedocument.presentationml.notesSlide+xml"/>
  <Override PartName="/ppt/slides/slide167.xml" ContentType="application/vnd.openxmlformats-officedocument.presentationml.slide+xml"/>
  <Override PartName="/ppt/commentAuthors.xml" ContentType="application/vnd.openxmlformats-officedocument.presentationml.commentAuthors+xml"/>
  <Override PartName="/ppt/drawings/drawing9.xml" ContentType="application/vnd.openxmlformats-officedocument.drawingml.chartshapes+xml"/>
  <Override PartName="/ppt/notesSlides/notesSlide50.xml" ContentType="application/vnd.openxmlformats-officedocument.presentationml.notesSlide+xml"/>
  <Override PartName="/ppt/drawings/drawing51.xml" ContentType="application/vnd.openxmlformats-officedocument.drawingml.chartshapes+xml"/>
  <Override PartName="/ppt/charts/chart131.xml" ContentType="application/vnd.openxmlformats-officedocument.drawingml.chart+xml"/>
  <Override PartName="/ppt/charts/chart142.xml" ContentType="application/vnd.openxmlformats-officedocument.drawingml.chart+xml"/>
  <Override PartName="/ppt/notesSlides/notesSlide177.xml" ContentType="application/vnd.openxmlformats-officedocument.presentationml.notes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drawings/drawing40.xml" ContentType="application/vnd.openxmlformats-officedocument.drawingml.chartshapes+xml"/>
  <Override PartName="/ppt/notesSlides/notesSlide108.xml" ContentType="application/vnd.openxmlformats-officedocument.presentationml.notesSlide+xml"/>
  <Override PartName="/ppt/charts/chart120.xml" ContentType="application/vnd.openxmlformats-officedocument.drawingml.chart+xml"/>
  <Override PartName="/ppt/notesSlides/notesSlide119.xml" ContentType="application/vnd.openxmlformats-officedocument.presentationml.notesSlide+xml"/>
  <Override PartName="/ppt/notesSlides/notesSlide155.xml" ContentType="application/vnd.openxmlformats-officedocument.presentationml.notesSlide+xml"/>
  <Override PartName="/ppt/notesSlides/notesSlide166.xml" ContentType="application/vnd.openxmlformats-officedocument.presentationml.notesSlide+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99.xml" ContentType="application/vnd.openxmlformats-officedocument.presentationml.notesSlide+xml"/>
  <Override PartName="/ppt/notesSlides/notesSlide144.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charts/chart49.xml" ContentType="application/vnd.openxmlformats-officedocument.drawingml.chart+xml"/>
  <Override PartName="/ppt/notesSlides/notesSlide88.xml" ContentType="application/vnd.openxmlformats-officedocument.presentationml.notesSlide+xml"/>
  <Override PartName="/ppt/charts/chart96.xml" ContentType="application/vnd.openxmlformats-officedocument.drawingml.chart+xml"/>
  <Override PartName="/ppt/notesSlides/notesSlide133.xml" ContentType="application/vnd.openxmlformats-officedocument.presentationml.notesSlide+xml"/>
  <Override PartName="/ppt/notesSlides/notesSlide180.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drawings/drawing1.xml" ContentType="application/vnd.openxmlformats-officedocument.drawingml.chartshapes+xml"/>
  <Override PartName="/ppt/notesSlides/notesSlide19.xml" ContentType="application/vnd.openxmlformats-officedocument.presentationml.notesSlide+xml"/>
  <Override PartName="/ppt/charts/chart27.xml" ContentType="application/vnd.openxmlformats-officedocument.drawingml.chart+xml"/>
  <Override PartName="/ppt/charts/chart38.xml" ContentType="application/vnd.openxmlformats-officedocument.drawingml.chart+xml"/>
  <Override PartName="/ppt/notesSlides/notesSlide66.xml" ContentType="application/vnd.openxmlformats-officedocument.presentationml.notesSlide+xml"/>
  <Override PartName="/ppt/charts/chart74.xml" ContentType="application/vnd.openxmlformats-officedocument.drawingml.chart+xml"/>
  <Override PartName="/ppt/notesSlides/notesSlide77.xml" ContentType="application/vnd.openxmlformats-officedocument.presentationml.notesSlide+xml"/>
  <Override PartName="/ppt/charts/chart85.xml" ContentType="application/vnd.openxmlformats-officedocument.drawingml.chart+xml"/>
  <Override PartName="/ppt/notesSlides/notesSlide122.xml" ContentType="application/vnd.openxmlformats-officedocument.presentationml.notesSlide+xml"/>
  <Override PartName="/ppt/slides/slide53.xml" ContentType="application/vnd.openxmlformats-officedocument.presentationml.slide+xml"/>
  <Override PartName="/ppt/charts/chart16.xml" ContentType="application/vnd.openxmlformats-officedocument.drawingml.chart+xml"/>
  <Override PartName="/ppt/notesSlides/notesSlide55.xml" ContentType="application/vnd.openxmlformats-officedocument.presentationml.notesSlide+xml"/>
  <Override PartName="/ppt/charts/chart63.xml" ContentType="application/vnd.openxmlformats-officedocument.drawingml.chart+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drawings/drawing67.xml" ContentType="application/vnd.openxmlformats-officedocument.drawingml.chartshapes+xml"/>
  <Override PartName="/ppt/charts/chart147.xml" ContentType="application/vnd.openxmlformats-officedocument.drawingml.chart+xml"/>
  <Default Extension="jpeg" ContentType="image/jpeg"/>
  <Override PartName="/ppt/slides/slide31.xml" ContentType="application/vnd.openxmlformats-officedocument.presentationml.slide+xml"/>
  <Override PartName="/ppt/slides/slide42.xml" ContentType="application/vnd.openxmlformats-officedocument.presentationml.slide+xml"/>
  <Override PartName="/ppt/charts/chart52.xml" ContentType="application/vnd.openxmlformats-officedocument.drawingml.chart+xml"/>
  <Override PartName="/ppt/notesSlides/notesSlide44.xml" ContentType="application/vnd.openxmlformats-officedocument.presentationml.notesSlide+xml"/>
  <Override PartName="/ppt/drawings/drawing45.xml" ContentType="application/vnd.openxmlformats-officedocument.drawingml.chartshapes+xml"/>
  <Override PartName="/ppt/notesSlides/notesSlide91.xml" ContentType="application/vnd.openxmlformats-officedocument.presentationml.notesSlide+xml"/>
  <Override PartName="/ppt/drawings/drawing56.xml" ContentType="application/vnd.openxmlformats-officedocument.drawingml.chartshapes+xml"/>
  <Override PartName="/ppt/charts/chart136.xml" ContentType="application/vnd.openxmlformats-officedocument.drawingml.chart+xml"/>
  <Override PartName="/ppt/slides/slide20.xml" ContentType="application/vnd.openxmlformats-officedocument.presentationml.slide+xml"/>
  <Override PartName="/ppt/charts/chart30.xml" ContentType="application/vnd.openxmlformats-officedocument.drawingml.chart+xml"/>
  <Override PartName="/ppt/notesSlides/notesSlide22.xml" ContentType="application/vnd.openxmlformats-officedocument.presentationml.notesSlide+xml"/>
  <Override PartName="/ppt/charts/chart41.xml" ContentType="application/vnd.openxmlformats-officedocument.drawingml.chart+xml"/>
  <Override PartName="/ppt/notesSlides/notesSlide33.xml" ContentType="application/vnd.openxmlformats-officedocument.presentationml.notesSlide+xml"/>
  <Override PartName="/ppt/drawings/drawing34.xml" ContentType="application/vnd.openxmlformats-officedocument.drawingml.chartshapes+xml"/>
  <Override PartName="/ppt/notesSlides/notesSlide80.xml" ContentType="application/vnd.openxmlformats-officedocument.presentationml.notesSlide+xml"/>
  <Override PartName="/ppt/charts/chart125.xml" ContentType="application/vnd.openxmlformats-officedocument.drawingml.chart+xml"/>
  <Override PartName="/ppt/slides/slide139.xml" ContentType="application/vnd.openxmlformats-officedocument.presentationml.slide+xml"/>
  <Override PartName="/ppt/slides/slide186.xml" ContentType="application/vnd.openxmlformats-officedocument.presentationml.slide+xml"/>
  <Override PartName="/ppt/charts/chart6.xml" ContentType="application/vnd.openxmlformats-officedocument.drawingml.chart+xml"/>
  <Override PartName="/ppt/notesSlides/notesSlide11.xml" ContentType="application/vnd.openxmlformats-officedocument.presentationml.notesSlide+xml"/>
  <Override PartName="/ppt/drawings/drawing23.xml" ContentType="application/vnd.openxmlformats-officedocument.drawingml.chartshapes+xml"/>
  <Override PartName="/ppt/charts/chart103.xml" ContentType="application/vnd.openxmlformats-officedocument.drawingml.chart+xml"/>
  <Override PartName="/ppt/charts/chart114.xml" ContentType="application/vnd.openxmlformats-officedocument.drawingml.chart+xml"/>
  <Override PartName="/ppt/drawings/drawing70.xml" ContentType="application/vnd.openxmlformats-officedocument.drawingml.chartshapes+xml"/>
  <Override PartName="/ppt/notesSlides/notesSlide149.xml" ContentType="application/vnd.openxmlformats-officedocument.presentationml.notesSlide+xml"/>
  <Override PartName="/ppt/charts/chart150.xml" ContentType="application/vnd.openxmlformats-officedocument.drawingml.chart+xml"/>
  <Override PartName="/ppt/slides/slide117.xml" ContentType="application/vnd.openxmlformats-officedocument.presentationml.slide+xml"/>
  <Override PartName="/ppt/slides/slide128.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drawings/drawing12.xml" ContentType="application/vnd.openxmlformats-officedocument.drawingml.chartshapes+xml"/>
  <Override PartName="/ppt/notesSlides/notesSlide127.xml" ContentType="application/vnd.openxmlformats-officedocument.presentationml.notesSlide+xml"/>
  <Override PartName="/ppt/notesSlides/notesSlide138.xml" ContentType="application/vnd.openxmlformats-officedocument.presentationml.notesSlide+xml"/>
  <Override PartName="/ppt/notesSlides/notesSlide174.xml" ContentType="application/vnd.openxmlformats-officedocument.presentationml.notesSlide+xml"/>
  <Override PartName="/ppt/notesSlides/notesSlide185.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drawings/drawing6.xml" ContentType="application/vnd.openxmlformats-officedocument.drawingml.chartshapes+xml"/>
  <Override PartName="/ppt/charts/chart79.xml" ContentType="application/vnd.openxmlformats-officedocument.drawingml.chart+xml"/>
  <Override PartName="/ppt/notesSlides/notesSlide116.xml" ContentType="application/vnd.openxmlformats-officedocument.presentationml.notesSlide+xml"/>
  <Override PartName="/ppt/notesSlides/notesSlide163.xml" ContentType="application/vnd.openxmlformats-officedocument.presentationml.notesSlide+xml"/>
  <Override PartName="/ppt/slides/slide58.xml" ContentType="application/vnd.openxmlformats-officedocument.presentationml.slide+xml"/>
  <Override PartName="/ppt/notesSlides/notesSlide2.xml" ContentType="application/vnd.openxmlformats-officedocument.presentationml.notesSlide+xml"/>
  <Override PartName="/ppt/charts/chart57.xml" ContentType="application/vnd.openxmlformats-officedocument.drawingml.chart+xml"/>
  <Override PartName="/ppt/notesSlides/notesSlide105.xml" ContentType="application/vnd.openxmlformats-officedocument.presentationml.notesSlide+xml"/>
  <Override PartName="/ppt/notesSlides/notesSlide15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notesSlides/notesSlide49.xml" ContentType="application/vnd.openxmlformats-officedocument.presentationml.notesSlide+xml"/>
  <Override PartName="/ppt/notesSlides/notesSlide96.xml" ContentType="application/vnd.openxmlformats-officedocument.presentationml.notesSlide+xml"/>
  <Override PartName="/ppt/notesSlides/notesSlide130.xml" ContentType="application/vnd.openxmlformats-officedocument.presentationml.notesSlide+xml"/>
  <Override PartName="/ppt/charts/chart35.xml" ContentType="application/vnd.openxmlformats-officedocument.drawingml.chart+xml"/>
  <Override PartName="/ppt/notesSlides/notesSlide27.xml" ContentType="application/vnd.openxmlformats-officedocument.presentationml.notesSlide+xml"/>
  <Override PartName="/ppt/notesSlides/notesSlide74.xml" ContentType="application/vnd.openxmlformats-officedocument.presentationml.notesSlide+xml"/>
  <Override PartName="/ppt/charts/chart82.xml" ContentType="application/vnd.openxmlformats-officedocument.drawingml.chart+xml"/>
  <Override PartName="/ppt/charts/chart119.xml" ContentType="application/vnd.openxmlformats-officedocument.drawingml.chart+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charts/chart13.xml" ContentType="application/vnd.openxmlformats-officedocument.drawingml.chart+xml"/>
  <Override PartName="/ppt/charts/chart60.xml" ContentType="application/vnd.openxmlformats-officedocument.drawingml.chart+xml"/>
  <Override PartName="/ppt/drawings/drawing28.xml" ContentType="application/vnd.openxmlformats-officedocument.drawingml.chartshapes+xml"/>
  <Override PartName="/ppt/slides/slide169.xml" ContentType="application/vnd.openxmlformats-officedocument.presentationml.slide+xml"/>
  <Override PartName="/ppt/tableStyles.xml" ContentType="application/vnd.openxmlformats-officedocument.presentationml.tableStyles+xml"/>
  <Override PartName="/ppt/notesSlides/notesSlide52.xml" ContentType="application/vnd.openxmlformats-officedocument.presentationml.notesSlide+xml"/>
  <Override PartName="/ppt/drawings/drawing53.xml" ContentType="application/vnd.openxmlformats-officedocument.drawingml.chartshapes+xml"/>
  <Override PartName="/ppt/charts/chart144.xml" ContentType="application/vnd.openxmlformats-officedocument.drawingml.chart+xml"/>
  <Override PartName="/ppt/slides/slide147.xml" ContentType="application/vnd.openxmlformats-officedocument.presentationml.slide+xml"/>
  <Override PartName="/ppt/notesSlides/notesSlide30.xml" ContentType="application/vnd.openxmlformats-officedocument.presentationml.notesSlide+xml"/>
  <Override PartName="/ppt/charts/chart122.xml" ContentType="application/vnd.openxmlformats-officedocument.drawingml.chart+xml"/>
  <Override PartName="/ppt/notesSlides/notesSlide168.xml" ContentType="application/vnd.openxmlformats-officedocument.presentationml.notesSlide+xml"/>
  <Override PartName="/ppt/slides/slide99.xml" ContentType="application/vnd.openxmlformats-officedocument.presentationml.slide+xml"/>
  <Override PartName="/ppt/drawings/drawing31.xml" ContentType="application/vnd.openxmlformats-officedocument.drawingml.chartshapes+xml"/>
  <Override PartName="/ppt/notesSlides/notesSlide146.xml" ContentType="application/vnd.openxmlformats-officedocument.presentationml.notesSlide+xml"/>
  <Override PartName="/ppt/slides/slide77.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charts/chart98.xml" ContentType="application/vnd.openxmlformats-officedocument.drawingml.chart+xml"/>
  <Override PartName="/ppt/charts/chart100.xml" ContentType="application/vnd.openxmlformats-officedocument.drawingml.chart+xml"/>
  <Override PartName="/customXml/itemProps2.xml" ContentType="application/vnd.openxmlformats-officedocument.customXmlProperties+xml"/>
  <Override PartName="/ppt/slides/slide5.xml" ContentType="application/vnd.openxmlformats-officedocument.presentationml.slide+xml"/>
  <Override PartName="/ppt/slides/slide103.xml" ContentType="application/vnd.openxmlformats-officedocument.presentationml.slide+xml"/>
  <Override PartName="/ppt/slides/slide150.xml" ContentType="application/vnd.openxmlformats-officedocument.presentationml.slide+xml"/>
  <Override PartName="/ppt/slideLayouts/slideLayout7.xml" ContentType="application/vnd.openxmlformats-officedocument.presentationml.slideLayout+xml"/>
  <Override PartName="/ppt/charts/chart29.xml" ContentType="application/vnd.openxmlformats-officedocument.drawingml.chart+xml"/>
  <Override PartName="/ppt/notesSlides/notesSlide68.xml" ContentType="application/vnd.openxmlformats-officedocument.presentationml.notesSlide+xml"/>
  <Override PartName="/ppt/charts/chart76.xml" ContentType="application/vnd.openxmlformats-officedocument.drawingml.chart+xml"/>
  <Override PartName="/ppt/notesSlides/notesSlide124.xml" ContentType="application/vnd.openxmlformats-officedocument.presentationml.notesSlide+xml"/>
  <Override PartName="/ppt/notesSlides/notesSlide171.xml" ContentType="application/vnd.openxmlformats-officedocument.presentationml.notesSlide+xml"/>
  <Override PartName="/ppt/slides/slide55.xml" ContentType="application/vnd.openxmlformats-officedocument.presentationml.slide+xml"/>
  <Override PartName="/ppt/notesSlides/notesSlide102.xml" ContentType="application/vnd.openxmlformats-officedocument.presentationml.notesSlide+xml"/>
  <Override PartName="/ppt/drawings/drawing69.xml" ContentType="application/vnd.openxmlformats-officedocument.drawingml.chartshapes+xml"/>
  <Override PartName="/ppt/slides/slide33.xml" ContentType="application/vnd.openxmlformats-officedocument.presentationml.slide+xml"/>
  <Override PartName="/ppt/slides/slide80.xml" ContentType="application/vnd.openxmlformats-officedocument.presentationml.slide+xml"/>
  <Override PartName="/ppt/charts/chart54.xml" ContentType="application/vnd.openxmlformats-officedocument.drawingml.chart+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charts/chart138.xml" ContentType="application/vnd.openxmlformats-officedocument.drawingml.chart+xml"/>
  <Override PartName="/ppt/presentation.xml" ContentType="application/vnd.openxmlformats-officedocument.presentationml.presentation.main+xml"/>
  <Override PartName="/ppt/charts/chart32.xml" ContentType="application/vnd.openxmlformats-officedocument.drawingml.chart+xml"/>
  <Override PartName="/ppt/notesSlides/notesSlide24.xml" ContentType="application/vnd.openxmlformats-officedocument.presentationml.notesSlide+xml"/>
  <Override PartName="/ppt/notesSlides/notesSlide71.xml" ContentType="application/vnd.openxmlformats-officedocument.presentationml.notesSlide+xml"/>
  <Override PartName="/ppt/drawings/drawing47.xml" ContentType="application/vnd.openxmlformats-officedocument.drawingml.chartshapes+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charts/chart8.xml" ContentType="application/vnd.openxmlformats-officedocument.drawingml.chart+xml"/>
  <Override PartName="/ppt/drawings/drawing25.xml" ContentType="application/vnd.openxmlformats-officedocument.drawingml.chartshapes+xml"/>
  <Override PartName="/ppt/charts/chart116.xml" ContentType="application/vnd.openxmlformats-officedocument.drawingml.chart+xml"/>
  <Override PartName="/ppt/slides/slide119.xml" ContentType="application/vnd.openxmlformats-officedocument.presentationml.slide+xml"/>
  <Override PartName="/ppt/slides/slide166.xml" ContentType="application/vnd.openxmlformats-officedocument.presentationml.slide+xml"/>
  <Override PartName="/ppt/slideLayouts/slideLayout10.xml" ContentType="application/vnd.openxmlformats-officedocument.presentationml.slideLayout+xml"/>
  <Override PartName="/ppt/charts/chart10.xml" ContentType="application/vnd.openxmlformats-officedocument.drawingml.chart+xml"/>
  <Override PartName="/ppt/charts/chart141.xml" ContentType="application/vnd.openxmlformats-officedocument.drawingml.chart+xml"/>
  <Override PartName="/ppt/notesSlides/notesSlide187.xml" ContentType="application/vnd.openxmlformats-officedocument.presentationml.notesSlide+xml"/>
  <Override PartName="/ppt/drawings/drawing8.xml" ContentType="application/vnd.openxmlformats-officedocument.drawingml.chartshapes+xml"/>
  <Override PartName="/ppt/drawings/drawing50.xml" ContentType="application/vnd.openxmlformats-officedocument.drawingml.chartshapes+xml"/>
  <Override PartName="/ppt/notesSlides/notesSlide118.xml" ContentType="application/vnd.openxmlformats-officedocument.presentationml.notesSlide+xml"/>
  <Override PartName="/ppt/notesSlides/notesSlide165.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22.xml" ContentType="application/vnd.openxmlformats-officedocument.presentationml.slide+xml"/>
  <Override PartName="/ppt/charts/chart48.xml" ContentType="application/vnd.openxmlformats-officedocument.drawingml.chart+xml"/>
  <Override PartName="/ppt/notesSlides/notesSlide87.xml" ContentType="application/vnd.openxmlformats-officedocument.presentationml.notesSlide+xml"/>
  <Override PartName="/ppt/charts/chart95.xml" ContentType="application/vnd.openxmlformats-officedocument.drawingml.chart+xml"/>
  <Override PartName="/ppt/notesSlides/notesSlide143.xml" ContentType="application/vnd.openxmlformats-officedocument.presentationml.notesSlide+xml"/>
  <Override PartName="/ppt/notesSlides/notesSlide190.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121.xml" ContentType="application/vnd.openxmlformats-officedocument.presentationml.notesSlide+xml"/>
  <Override PartName="/ppt/slides/slide2.xml" ContentType="application/vnd.openxmlformats-officedocument.presentationml.slide+xml"/>
  <Override PartName="/ppt/slides/slide52.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charts/chart26.xml" ContentType="application/vnd.openxmlformats-officedocument.drawingml.chart+xml"/>
  <Override PartName="/ppt/drawings/drawing19.xml" ContentType="application/vnd.openxmlformats-officedocument.drawingml.chartshapes+xml"/>
  <Override PartName="/ppt/notesSlides/notesSlide65.xml" ContentType="application/vnd.openxmlformats-officedocument.presentationml.notesSlide+xml"/>
  <Override PartName="/ppt/charts/chart73.xml" ContentType="application/vnd.openxmlformats-officedocument.drawingml.chart+xml"/>
  <Override PartName="/ppt/drawings/drawing66.xml" ContentType="application/vnd.openxmlformats-officedocument.drawingml.chartshapes+xml"/>
  <Override PartName="/ppt/charts/chart51.xml" ContentType="application/vnd.openxmlformats-officedocument.drawingml.chart+xml"/>
  <Override PartName="/ppt/notesSlides/notesSlide43.xml" ContentType="application/vnd.openxmlformats-officedocument.presentationml.notesSlide+xml"/>
  <Override PartName="/ppt/notesSlides/notesSlide90.xml" ContentType="application/vnd.openxmlformats-officedocument.presentationml.notesSlide+xml"/>
  <Override PartName="/ppt/charts/chart135.xml" ContentType="application/vnd.openxmlformats-officedocument.drawingml.chart+xml"/>
  <Override PartName="/ppt/slides/slide30.xml" ContentType="application/vnd.openxmlformats-officedocument.presentationml.slide+xml"/>
  <Override PartName="/ppt/drawings/drawing44.xml" ContentType="application/vnd.openxmlformats-officedocument.drawingml.chartshapes+xml"/>
  <Override PartName="/ppt/slides/slide138.xml" ContentType="application/vnd.openxmlformats-officedocument.presentationml.slide+xml"/>
  <Override PartName="/ppt/slides/slide185.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rawings/drawing22.xml" ContentType="application/vnd.openxmlformats-officedocument.drawingml.chartshapes+xml"/>
  <Override PartName="/ppt/charts/chart113.xml" ContentType="application/vnd.openxmlformats-officedocument.drawingml.chart+xml"/>
  <Override PartName="/ppt/notesSlides/notesSlide159.xml" ContentType="application/vnd.openxmlformats-officedocument.presentationml.notesSlide+xml"/>
  <Override PartName="/ppt/charts/chart5.xml" ContentType="application/vnd.openxmlformats-officedocument.drawingml.chart+xml"/>
  <Override PartName="/ppt/notesSlides/notesSlide137.xml" ContentType="application/vnd.openxmlformats-officedocument.presentationml.notesSlide+xml"/>
  <Override PartName="/ppt/notesSlides/notesSlide184.xml" ContentType="application/vnd.openxmlformats-officedocument.presentationml.notes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drawings/drawing5.xml" ContentType="application/vnd.openxmlformats-officedocument.drawingml.chartshapes+xml"/>
  <Override PartName="/ppt/charts/chart89.xml" ContentType="application/vnd.openxmlformats-officedocument.drawingml.chart+xml"/>
  <Override PartName="/ppt/slides/slide141.xml" ContentType="application/vnd.openxmlformats-officedocument.presentationml.slide+xml"/>
  <Override PartName="/ppt/notesSlides/notesSlide59.xml" ContentType="application/vnd.openxmlformats-officedocument.presentationml.notesSlide+xml"/>
  <Override PartName="/ppt/charts/chart67.xml" ContentType="application/vnd.openxmlformats-officedocument.drawingml.chart+xml"/>
  <Override PartName="/ppt/notesSlides/notesSlide115.xml" ContentType="application/vnd.openxmlformats-officedocument.presentationml.notesSlide+xml"/>
  <Override PartName="/ppt/notesSlides/notesSlide162.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notesSlides/notesSlide140.xml" ContentType="application/vnd.openxmlformats-officedocument.presentationml.notesSlide+xml"/>
  <Override PartName="/ppt/slides/slide24.xml" ContentType="application/vnd.openxmlformats-officedocument.presentationml.slide+xml"/>
  <Override PartName="/ppt/slides/slide71.xml" ContentType="application/vnd.openxmlformats-officedocument.presentationml.slide+xml"/>
  <Override PartName="/ppt/charts/chart45.xml" ContentType="application/vnd.openxmlformats-officedocument.drawingml.chart+xml"/>
  <Override PartName="/ppt/notesSlides/notesSlide37.xml" ContentType="application/vnd.openxmlformats-officedocument.presentationml.notesSlide+xml"/>
  <Override PartName="/ppt/drawings/drawing38.xml" ContentType="application/vnd.openxmlformats-officedocument.drawingml.chartshapes+xml"/>
  <Override PartName="/ppt/notesSlides/notesSlide84.xml" ContentType="application/vnd.openxmlformats-officedocument.presentationml.notesSlide+xml"/>
  <Override PartName="/ppt/charts/chart92.xml" ContentType="application/vnd.openxmlformats-officedocument.drawingml.chart+xml"/>
  <Override PartName="/ppt/charts/chart129.xml" ContentType="application/vnd.openxmlformats-officedocument.drawingml.chart+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charts/chart23.xml" ContentType="application/vnd.openxmlformats-officedocument.drawingml.chart+xml"/>
  <Override PartName="/ppt/notesSlides/notesSlide62.xml" ContentType="application/vnd.openxmlformats-officedocument.presentationml.notesSlide+xml"/>
  <Override PartName="/ppt/charts/chart70.xml" ContentType="application/vnd.openxmlformats-officedocument.drawingml.chart+xml"/>
  <Override PartName="/ppt/charts/chart107.xml" ContentType="application/vnd.openxmlformats-officedocument.drawingml.chart+xml"/>
  <Override PartName="/ppt/charts/chart154.xml" ContentType="application/vnd.openxmlformats-officedocument.drawingml.chart+xml"/>
  <Override PartName="/ppt/slides/slide179.xml" ContentType="application/vnd.openxmlformats-officedocument.presentationml.slide+xml"/>
  <Override PartName="/ppt/drawings/drawing16.xml" ContentType="application/vnd.openxmlformats-officedocument.drawingml.chartshapes+xml"/>
  <Override PartName="/ppt/drawings/drawing63.xml" ContentType="application/vnd.openxmlformats-officedocument.drawingml.chartshapes+xml"/>
  <Override PartName="/ppt/notesSlides/notesSlide178.xml" ContentType="application/vnd.openxmlformats-officedocument.presentationml.notesSlide+xml"/>
  <Override PartName="/ppt/slides/slide157.xml" ContentType="application/vnd.openxmlformats-officedocument.presentationml.slide+xml"/>
  <Override PartName="/ppt/notesSlides/notesSlide40.xml" ContentType="application/vnd.openxmlformats-officedocument.presentationml.notesSlide+xml"/>
  <Override PartName="/ppt/drawings/drawing41.xml" ContentType="application/vnd.openxmlformats-officedocument.drawingml.chartshapes+xml"/>
  <Override PartName="/ppt/charts/chart132.xml" ContentType="application/vnd.openxmlformats-officedocument.drawingml.chart+xml"/>
  <Override PartName="/ppt/notesSlides/notesSlide6.xml" ContentType="application/vnd.openxmlformats-officedocument.presentationml.notesSlide+xml"/>
  <Override PartName="/ppt/charts/chart110.xml" ContentType="application/vnd.openxmlformats-officedocument.drawingml.chart+xml"/>
  <Override PartName="/ppt/notesSlides/notesSlide109.xml" ContentType="application/vnd.openxmlformats-officedocument.presentationml.notesSlide+xml"/>
  <Override PartName="/ppt/notesSlides/notesSlide156.xml" ContentType="application/vnd.openxmlformats-officedocument.presentationml.notesSlide+xml"/>
  <Override PartName="/ppt/slides/slide87.xml" ContentType="application/vnd.openxmlformats-officedocument.presentationml.slide+xml"/>
  <Override PartName="/ppt/slides/slide135.xml" ContentType="application/vnd.openxmlformats-officedocument.presentationml.slide+xml"/>
  <Override PartName="/ppt/slides/slide182.xml" ContentType="application/vnd.openxmlformats-officedocument.presentationml.slide+xml"/>
  <Override PartName="/ppt/charts/chart2.xml" ContentType="application/vnd.openxmlformats-officedocument.drawingml.chart+xml"/>
  <Override PartName="/ppt/slides/slide113.xml" ContentType="application/vnd.openxmlformats-officedocument.presentationml.slide+xml"/>
  <Override PartName="/ppt/slides/slide160.xml" ContentType="application/vnd.openxmlformats-officedocument.presentationml.slide+xml"/>
  <Override PartName="/ppt/charts/chart39.xml" ContentType="application/vnd.openxmlformats-officedocument.drawingml.chart+xml"/>
  <Override PartName="/ppt/notesSlides/notesSlide78.xml" ContentType="application/vnd.openxmlformats-officedocument.presentationml.notesSlide+xml"/>
  <Override PartName="/ppt/charts/chart86.xml" ContentType="application/vnd.openxmlformats-officedocument.drawingml.chart+xml"/>
  <Override PartName="/ppt/notesSlides/notesSlide134.xml" ContentType="application/vnd.openxmlformats-officedocument.presentationml.notesSlide+xml"/>
  <Override PartName="/ppt/notesSlides/notesSlide181.xml" ContentType="application/vnd.openxmlformats-officedocument.presentationml.notesSlide+xml"/>
  <Override PartName="/ppt/slides/slide18.xml" ContentType="application/vnd.openxmlformats-officedocument.presentationml.slide+xml"/>
  <Override PartName="/ppt/slides/slide65.xml" ContentType="application/vnd.openxmlformats-officedocument.presentationml.slide+xml"/>
  <Override PartName="/ppt/drawings/drawing2.xml" ContentType="application/vnd.openxmlformats-officedocument.drawingml.chartshapes+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charts/chart17.xml" ContentType="application/vnd.openxmlformats-officedocument.drawingml.chart+xml"/>
  <Override PartName="/ppt/notesSlides/notesSlide56.xml" ContentType="application/vnd.openxmlformats-officedocument.presentationml.notesSlide+xml"/>
  <Override PartName="/ppt/charts/chart64.xml" ContentType="application/vnd.openxmlformats-officedocument.drawingml.chart+xml"/>
  <Override PartName="/ppt/drawings/drawing57.xml" ContentType="application/vnd.openxmlformats-officedocument.drawingml.chartshapes+xml"/>
  <Override PartName="/ppt/charts/chart148.xml" ContentType="application/vnd.openxmlformats-officedocument.drawingml.chart+xml"/>
  <Override PartName="/ppt/charts/chart42.xml" ContentType="application/vnd.openxmlformats-officedocument.drawingml.chart+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charts/chart126.xml" ContentType="application/vnd.openxmlformats-officedocument.drawingml.chart+xml"/>
  <Override PartName="/ppt/slides/slide21.xml" ContentType="application/vnd.openxmlformats-officedocument.presentationml.slide+xml"/>
  <Override PartName="/ppt/drawings/drawing35.xml" ContentType="application/vnd.openxmlformats-officedocument.drawingml.chartshapes+xml"/>
  <Override PartName="/docProps/custom.xml" ContentType="application/vnd.openxmlformats-officedocument.custom-properties+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charts/chart20.xml" ContentType="application/vnd.openxmlformats-officedocument.drawingml.chart+xml"/>
  <Override PartName="/ppt/drawings/drawing13.xml" ContentType="application/vnd.openxmlformats-officedocument.drawingml.chartshapes+xml"/>
  <Override PartName="/ppt/charts/chart104.xml" ContentType="application/vnd.openxmlformats-officedocument.drawingml.chart+xml"/>
  <Override PartName="/ppt/drawings/drawing60.xml" ContentType="application/vnd.openxmlformats-officedocument.drawingml.chartshapes+xml"/>
  <Override PartName="/ppt/charts/chart151.xml" ContentType="application/vnd.openxmlformats-officedocument.drawingml.chart+xml"/>
  <Override PartName="/ppt/notesSlides/notesSlide128.xml" ContentType="application/vnd.openxmlformats-officedocument.presentationml.notesSlide+xml"/>
  <Override PartName="/ppt/notesSlides/notesSlide175.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notesSlides/notesSlide153.xml" ContentType="application/vnd.openxmlformats-officedocument.presentationml.notesSlide+xml"/>
  <Override PartName="/ppt/slides/slide132.xml" ContentType="application/vnd.openxmlformats-officedocument.presentationml.slide+xml"/>
  <Override PartName="/ppt/notesSlides/notesSlide3.xml" ContentType="application/vnd.openxmlformats-officedocument.presentationml.notesSlide+xml"/>
  <Override PartName="/ppt/charts/chart58.xml" ContentType="application/vnd.openxmlformats-officedocument.drawingml.chart+xml"/>
  <Override PartName="/ppt/notesSlides/notesSlide97.xml" ContentType="application/vnd.openxmlformats-officedocument.presentationml.notesSlide+xml"/>
  <Override PartName="/ppt/slides/slide37.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charts/chart36.xml" ContentType="application/vnd.openxmlformats-officedocument.drawingml.chart+xml"/>
  <Override PartName="/ppt/charts/chart83.xml" ContentType="application/vnd.openxmlformats-officedocument.drawingml.chart+xml"/>
  <Override PartName="/ppt/notesSlides/notesSlide131.xml" ContentType="application/vnd.openxmlformats-officedocument.presentationml.notes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notesSlides/notesSlide28.xml" ContentType="application/vnd.openxmlformats-officedocument.presentationml.notesSlide+xml"/>
  <Override PartName="/ppt/drawings/drawing29.xml" ContentType="application/vnd.openxmlformats-officedocument.drawingml.chartshapes+xml"/>
  <Override PartName="/ppt/notesSlides/notesSlide7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95"/>
  </p:notesMasterIdLst>
  <p:sldIdLst>
    <p:sldId id="256" r:id="rId5"/>
    <p:sldId id="420" r:id="rId6"/>
    <p:sldId id="264" r:id="rId7"/>
    <p:sldId id="266" r:id="rId8"/>
    <p:sldId id="267" r:id="rId9"/>
    <p:sldId id="482" r:id="rId10"/>
    <p:sldId id="265" r:id="rId11"/>
    <p:sldId id="270" r:id="rId12"/>
    <p:sldId id="271" r:id="rId13"/>
    <p:sldId id="269" r:id="rId14"/>
    <p:sldId id="272" r:id="rId15"/>
    <p:sldId id="483" r:id="rId16"/>
    <p:sldId id="484" r:id="rId17"/>
    <p:sldId id="273" r:id="rId18"/>
    <p:sldId id="274" r:id="rId19"/>
    <p:sldId id="275" r:id="rId20"/>
    <p:sldId id="450" r:id="rId21"/>
    <p:sldId id="451" r:id="rId22"/>
    <p:sldId id="452" r:id="rId23"/>
    <p:sldId id="278" r:id="rId24"/>
    <p:sldId id="332" r:id="rId25"/>
    <p:sldId id="279" r:id="rId26"/>
    <p:sldId id="333" r:id="rId27"/>
    <p:sldId id="335" r:id="rId28"/>
    <p:sldId id="336" r:id="rId29"/>
    <p:sldId id="422" r:id="rId30"/>
    <p:sldId id="280" r:id="rId31"/>
    <p:sldId id="281" r:id="rId32"/>
    <p:sldId id="485" r:id="rId33"/>
    <p:sldId id="486" r:id="rId34"/>
    <p:sldId id="282" r:id="rId35"/>
    <p:sldId id="283" r:id="rId36"/>
    <p:sldId id="285" r:id="rId37"/>
    <p:sldId id="284" r:id="rId38"/>
    <p:sldId id="453" r:id="rId39"/>
    <p:sldId id="286" r:id="rId40"/>
    <p:sldId id="502" r:id="rId41"/>
    <p:sldId id="487" r:id="rId42"/>
    <p:sldId id="287" r:id="rId43"/>
    <p:sldId id="288" r:id="rId44"/>
    <p:sldId id="454" r:id="rId45"/>
    <p:sldId id="289" r:id="rId46"/>
    <p:sldId id="290" r:id="rId47"/>
    <p:sldId id="291" r:id="rId48"/>
    <p:sldId id="292" r:id="rId49"/>
    <p:sldId id="489" r:id="rId50"/>
    <p:sldId id="490" r:id="rId51"/>
    <p:sldId id="297" r:id="rId52"/>
    <p:sldId id="298" r:id="rId53"/>
    <p:sldId id="425" r:id="rId54"/>
    <p:sldId id="299" r:id="rId55"/>
    <p:sldId id="491" r:id="rId56"/>
    <p:sldId id="492" r:id="rId57"/>
    <p:sldId id="493" r:id="rId58"/>
    <p:sldId id="303" r:id="rId59"/>
    <p:sldId id="503" r:id="rId60"/>
    <p:sldId id="504" r:id="rId61"/>
    <p:sldId id="505" r:id="rId62"/>
    <p:sldId id="500" r:id="rId63"/>
    <p:sldId id="501" r:id="rId64"/>
    <p:sldId id="306" r:id="rId65"/>
    <p:sldId id="337" r:id="rId66"/>
    <p:sldId id="379" r:id="rId67"/>
    <p:sldId id="339" r:id="rId68"/>
    <p:sldId id="496" r:id="rId69"/>
    <p:sldId id="506" r:id="rId70"/>
    <p:sldId id="507" r:id="rId71"/>
    <p:sldId id="508" r:id="rId72"/>
    <p:sldId id="341" r:id="rId73"/>
    <p:sldId id="524" r:id="rId74"/>
    <p:sldId id="361" r:id="rId75"/>
    <p:sldId id="525" r:id="rId76"/>
    <p:sldId id="427" r:id="rId77"/>
    <p:sldId id="362" r:id="rId78"/>
    <p:sldId id="526" r:id="rId79"/>
    <p:sldId id="531" r:id="rId80"/>
    <p:sldId id="532" r:id="rId81"/>
    <p:sldId id="533" r:id="rId82"/>
    <p:sldId id="363" r:id="rId83"/>
    <p:sldId id="364" r:id="rId84"/>
    <p:sldId id="346" r:id="rId85"/>
    <p:sldId id="509" r:id="rId86"/>
    <p:sldId id="510" r:id="rId87"/>
    <p:sldId id="511" r:id="rId88"/>
    <p:sldId id="512" r:id="rId89"/>
    <p:sldId id="513" r:id="rId90"/>
    <p:sldId id="514" r:id="rId91"/>
    <p:sldId id="515" r:id="rId92"/>
    <p:sldId id="516" r:id="rId93"/>
    <p:sldId id="517" r:id="rId94"/>
    <p:sldId id="518" r:id="rId95"/>
    <p:sldId id="519" r:id="rId96"/>
    <p:sldId id="520" r:id="rId97"/>
    <p:sldId id="353" r:id="rId98"/>
    <p:sldId id="354" r:id="rId99"/>
    <p:sldId id="355" r:id="rId100"/>
    <p:sldId id="356" r:id="rId101"/>
    <p:sldId id="357" r:id="rId102"/>
    <p:sldId id="358" r:id="rId103"/>
    <p:sldId id="359" r:id="rId104"/>
    <p:sldId id="360" r:id="rId105"/>
    <p:sldId id="365" r:id="rId106"/>
    <p:sldId id="366" r:id="rId107"/>
    <p:sldId id="367" r:id="rId108"/>
    <p:sldId id="530" r:id="rId109"/>
    <p:sldId id="368" r:id="rId110"/>
    <p:sldId id="455" r:id="rId111"/>
    <p:sldId id="456" r:id="rId112"/>
    <p:sldId id="457" r:id="rId113"/>
    <p:sldId id="458" r:id="rId114"/>
    <p:sldId id="369" r:id="rId115"/>
    <p:sldId id="438" r:id="rId116"/>
    <p:sldId id="521" r:id="rId117"/>
    <p:sldId id="522" r:id="rId118"/>
    <p:sldId id="523" r:id="rId119"/>
    <p:sldId id="370" r:id="rId120"/>
    <p:sldId id="371" r:id="rId121"/>
    <p:sldId id="372" r:id="rId122"/>
    <p:sldId id="373" r:id="rId123"/>
    <p:sldId id="374" r:id="rId124"/>
    <p:sldId id="375" r:id="rId125"/>
    <p:sldId id="376" r:id="rId126"/>
    <p:sldId id="377" r:id="rId127"/>
    <p:sldId id="462" r:id="rId128"/>
    <p:sldId id="463" r:id="rId129"/>
    <p:sldId id="464" r:id="rId130"/>
    <p:sldId id="465" r:id="rId131"/>
    <p:sldId id="378" r:id="rId132"/>
    <p:sldId id="466" r:id="rId133"/>
    <p:sldId id="467" r:id="rId134"/>
    <p:sldId id="468" r:id="rId135"/>
    <p:sldId id="469" r:id="rId136"/>
    <p:sldId id="470" r:id="rId137"/>
    <p:sldId id="380" r:id="rId138"/>
    <p:sldId id="381" r:id="rId139"/>
    <p:sldId id="382" r:id="rId140"/>
    <p:sldId id="383" r:id="rId141"/>
    <p:sldId id="471" r:id="rId142"/>
    <p:sldId id="384" r:id="rId143"/>
    <p:sldId id="385" r:id="rId144"/>
    <p:sldId id="386" r:id="rId145"/>
    <p:sldId id="387" r:id="rId146"/>
    <p:sldId id="388" r:id="rId147"/>
    <p:sldId id="389" r:id="rId148"/>
    <p:sldId id="472" r:id="rId149"/>
    <p:sldId id="390" r:id="rId150"/>
    <p:sldId id="391" r:id="rId151"/>
    <p:sldId id="392" r:id="rId152"/>
    <p:sldId id="393" r:id="rId153"/>
    <p:sldId id="394" r:id="rId154"/>
    <p:sldId id="396" r:id="rId155"/>
    <p:sldId id="473" r:id="rId156"/>
    <p:sldId id="475" r:id="rId157"/>
    <p:sldId id="476" r:id="rId158"/>
    <p:sldId id="477" r:id="rId159"/>
    <p:sldId id="398" r:id="rId160"/>
    <p:sldId id="478" r:id="rId161"/>
    <p:sldId id="399" r:id="rId162"/>
    <p:sldId id="400" r:id="rId163"/>
    <p:sldId id="480" r:id="rId164"/>
    <p:sldId id="401" r:id="rId165"/>
    <p:sldId id="402" r:id="rId166"/>
    <p:sldId id="404" r:id="rId167"/>
    <p:sldId id="406" r:id="rId168"/>
    <p:sldId id="407" r:id="rId169"/>
    <p:sldId id="409" r:id="rId170"/>
    <p:sldId id="410" r:id="rId171"/>
    <p:sldId id="411" r:id="rId172"/>
    <p:sldId id="412" r:id="rId173"/>
    <p:sldId id="413" r:id="rId174"/>
    <p:sldId id="415" r:id="rId175"/>
    <p:sldId id="416" r:id="rId176"/>
    <p:sldId id="481" r:id="rId177"/>
    <p:sldId id="417" r:id="rId178"/>
    <p:sldId id="418" r:id="rId179"/>
    <p:sldId id="419" r:id="rId180"/>
    <p:sldId id="535" r:id="rId181"/>
    <p:sldId id="537" r:id="rId182"/>
    <p:sldId id="538" r:id="rId183"/>
    <p:sldId id="547" r:id="rId184"/>
    <p:sldId id="543" r:id="rId185"/>
    <p:sldId id="544" r:id="rId186"/>
    <p:sldId id="545" r:id="rId187"/>
    <p:sldId id="546" r:id="rId188"/>
    <p:sldId id="548" r:id="rId189"/>
    <p:sldId id="549" r:id="rId190"/>
    <p:sldId id="552" r:id="rId191"/>
    <p:sldId id="550" r:id="rId192"/>
    <p:sldId id="553" r:id="rId193"/>
    <p:sldId id="551" r:id="rId19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ah Edwards" initials="LB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0033"/>
    <a:srgbClr val="00FF00"/>
    <a:srgbClr val="00FFFF"/>
    <a:srgbClr val="CC99FF"/>
    <a:srgbClr val="9933FF"/>
    <a:srgbClr val="FF00FF"/>
    <a:srgbClr val="66FFFF"/>
    <a:srgbClr val="CCCC00"/>
    <a:srgbClr val="CC6600"/>
    <a:srgbClr val="00808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72195" autoAdjust="0"/>
  </p:normalViewPr>
  <p:slideViewPr>
    <p:cSldViewPr>
      <p:cViewPr>
        <p:scale>
          <a:sx n="70" d="100"/>
          <a:sy n="70" d="100"/>
        </p:scale>
        <p:origin x="-1086" y="-246"/>
      </p:cViewPr>
      <p:guideLst>
        <p:guide orient="horz" pos="3360"/>
        <p:guide pos="2880"/>
      </p:guideLst>
    </p:cSldViewPr>
  </p:slideViewPr>
  <p:notesTextViewPr>
    <p:cViewPr>
      <p:scale>
        <a:sx n="100" d="100"/>
        <a:sy n="100" d="100"/>
      </p:scale>
      <p:origin x="0" y="0"/>
    </p:cViewPr>
  </p:notesTextViewPr>
  <p:sorterViewPr>
    <p:cViewPr>
      <p:scale>
        <a:sx n="100" d="100"/>
        <a:sy n="100" d="100"/>
      </p:scale>
      <p:origin x="0" y="35052"/>
    </p:cViewPr>
  </p:sorter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openxmlformats.org/officeDocument/2006/relationships/slide" Target="slides/slide187.xml"/><Relationship Id="rId196" Type="http://schemas.openxmlformats.org/officeDocument/2006/relationships/commentAuthors" Target="commentAuthors.xml"/><Relationship Id="rId200" Type="http://schemas.openxmlformats.org/officeDocument/2006/relationships/tableStyles" Target="tableStyle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144" Type="http://schemas.openxmlformats.org/officeDocument/2006/relationships/slide" Target="slides/slide140.xml"/><Relationship Id="rId149" Type="http://schemas.openxmlformats.org/officeDocument/2006/relationships/slide" Target="slides/slide14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160" Type="http://schemas.openxmlformats.org/officeDocument/2006/relationships/slide" Target="slides/slide156.xml"/><Relationship Id="rId165" Type="http://schemas.openxmlformats.org/officeDocument/2006/relationships/slide" Target="slides/slide161.xml"/><Relationship Id="rId181" Type="http://schemas.openxmlformats.org/officeDocument/2006/relationships/slide" Target="slides/slide177.xml"/><Relationship Id="rId186" Type="http://schemas.openxmlformats.org/officeDocument/2006/relationships/slide" Target="slides/slide182.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slide" Target="slides/slide146.xml"/><Relationship Id="rId155" Type="http://schemas.openxmlformats.org/officeDocument/2006/relationships/slide" Target="slides/slide151.xml"/><Relationship Id="rId171" Type="http://schemas.openxmlformats.org/officeDocument/2006/relationships/slide" Target="slides/slide167.xml"/><Relationship Id="rId176" Type="http://schemas.openxmlformats.org/officeDocument/2006/relationships/slide" Target="slides/slide172.xml"/><Relationship Id="rId192" Type="http://schemas.openxmlformats.org/officeDocument/2006/relationships/slide" Target="slides/slide188.xml"/><Relationship Id="rId197" Type="http://schemas.openxmlformats.org/officeDocument/2006/relationships/presProps" Target="presProps.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61" Type="http://schemas.openxmlformats.org/officeDocument/2006/relationships/slide" Target="slides/slide157.xml"/><Relationship Id="rId166" Type="http://schemas.openxmlformats.org/officeDocument/2006/relationships/slide" Target="slides/slide162.xml"/><Relationship Id="rId182" Type="http://schemas.openxmlformats.org/officeDocument/2006/relationships/slide" Target="slides/slide178.xml"/><Relationship Id="rId187" Type="http://schemas.openxmlformats.org/officeDocument/2006/relationships/slide" Target="slides/slide183.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viewProps" Target="viewProps.xml"/><Relationship Id="rId172" Type="http://schemas.openxmlformats.org/officeDocument/2006/relationships/slide" Target="slides/slide168.xml"/><Relationship Id="rId193" Type="http://schemas.openxmlformats.org/officeDocument/2006/relationships/slide" Target="slides/slide189.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slide" Target="slides/slide179.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199"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189" Type="http://schemas.openxmlformats.org/officeDocument/2006/relationships/slide" Target="slides/slide185.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5" Type="http://schemas.openxmlformats.org/officeDocument/2006/relationships/notesMaster" Target="notesMasters/notesMaster1.xml"/><Relationship Id="rId190" Type="http://schemas.openxmlformats.org/officeDocument/2006/relationships/slide" Target="slides/slide186.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slide" Target="slides/slide181.xml"/><Relationship Id="rId4" Type="http://schemas.openxmlformats.org/officeDocument/2006/relationships/slideMaster" Target="slideMasters/slideMaster1.xml"/><Relationship Id="rId9" Type="http://schemas.openxmlformats.org/officeDocument/2006/relationships/slide" Target="slides/slide5.xml"/><Relationship Id="rId180" Type="http://schemas.openxmlformats.org/officeDocument/2006/relationships/slide" Target="slides/slide176.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10.xlsx"/></Relationships>
</file>

<file path=ppt/charts/_rels/chart100.xml.rels><?xml version="1.0" encoding="UTF-8" standalone="yes"?>
<Relationships xmlns="http://schemas.openxmlformats.org/package/2006/relationships"><Relationship Id="rId2" Type="http://schemas.openxmlformats.org/officeDocument/2006/relationships/chartUserShapes" Target="../drawings/drawing54.xml"/><Relationship Id="rId1" Type="http://schemas.openxmlformats.org/officeDocument/2006/relationships/package" Target="../embeddings/Microsoft_Office_Excel_Worksheet100.xlsx"/></Relationships>
</file>

<file path=ppt/charts/_rels/chart101.xml.rels><?xml version="1.0" encoding="UTF-8" standalone="yes"?>
<Relationships xmlns="http://schemas.openxmlformats.org/package/2006/relationships"><Relationship Id="rId1" Type="http://schemas.openxmlformats.org/officeDocument/2006/relationships/package" Target="../embeddings/Microsoft_Office_Excel_Worksheet101.xlsx"/></Relationships>
</file>

<file path=ppt/charts/_rels/chart102.xml.rels><?xml version="1.0" encoding="UTF-8" standalone="yes"?>
<Relationships xmlns="http://schemas.openxmlformats.org/package/2006/relationships"><Relationship Id="rId2" Type="http://schemas.openxmlformats.org/officeDocument/2006/relationships/chartUserShapes" Target="../drawings/drawing55.xml"/><Relationship Id="rId1" Type="http://schemas.openxmlformats.org/officeDocument/2006/relationships/package" Target="../embeddings/Microsoft_Office_Excel_Worksheet102.xlsx"/></Relationships>
</file>

<file path=ppt/charts/_rels/chart103.xml.rels><?xml version="1.0" encoding="UTF-8" standalone="yes"?>
<Relationships xmlns="http://schemas.openxmlformats.org/package/2006/relationships"><Relationship Id="rId2" Type="http://schemas.openxmlformats.org/officeDocument/2006/relationships/chartUserShapes" Target="../drawings/drawing56.xml"/><Relationship Id="rId1" Type="http://schemas.openxmlformats.org/officeDocument/2006/relationships/package" Target="../embeddings/Microsoft_Office_Excel_Worksheet103.xlsx"/></Relationships>
</file>

<file path=ppt/charts/_rels/chart104.xml.rels><?xml version="1.0" encoding="UTF-8" standalone="yes"?>
<Relationships xmlns="http://schemas.openxmlformats.org/package/2006/relationships"><Relationship Id="rId2" Type="http://schemas.openxmlformats.org/officeDocument/2006/relationships/chartUserShapes" Target="../drawings/drawing57.xml"/><Relationship Id="rId1" Type="http://schemas.openxmlformats.org/officeDocument/2006/relationships/package" Target="../embeddings/Microsoft_Office_Excel_Worksheet104.xlsx"/></Relationships>
</file>

<file path=ppt/charts/_rels/chart105.xml.rels><?xml version="1.0" encoding="UTF-8" standalone="yes"?>
<Relationships xmlns="http://schemas.openxmlformats.org/package/2006/relationships"><Relationship Id="rId2" Type="http://schemas.openxmlformats.org/officeDocument/2006/relationships/chartUserShapes" Target="../drawings/drawing58.xml"/><Relationship Id="rId1" Type="http://schemas.openxmlformats.org/officeDocument/2006/relationships/package" Target="../embeddings/Microsoft_Office_Excel_Worksheet105.xlsx"/></Relationships>
</file>

<file path=ppt/charts/_rels/chart106.xml.rels><?xml version="1.0" encoding="UTF-8" standalone="yes"?>
<Relationships xmlns="http://schemas.openxmlformats.org/package/2006/relationships"><Relationship Id="rId2" Type="http://schemas.openxmlformats.org/officeDocument/2006/relationships/chartUserShapes" Target="../drawings/drawing59.xml"/><Relationship Id="rId1" Type="http://schemas.openxmlformats.org/officeDocument/2006/relationships/package" Target="../embeddings/Microsoft_Office_Excel_Worksheet106.xlsx"/></Relationships>
</file>

<file path=ppt/charts/_rels/chart107.xml.rels><?xml version="1.0" encoding="UTF-8" standalone="yes"?>
<Relationships xmlns="http://schemas.openxmlformats.org/package/2006/relationships"><Relationship Id="rId2" Type="http://schemas.openxmlformats.org/officeDocument/2006/relationships/chartUserShapes" Target="../drawings/drawing60.xml"/><Relationship Id="rId1" Type="http://schemas.openxmlformats.org/officeDocument/2006/relationships/package" Target="../embeddings/Microsoft_Office_Excel_Worksheet107.xlsx"/></Relationships>
</file>

<file path=ppt/charts/_rels/chart108.xml.rels><?xml version="1.0" encoding="UTF-8" standalone="yes"?>
<Relationships xmlns="http://schemas.openxmlformats.org/package/2006/relationships"><Relationship Id="rId2" Type="http://schemas.openxmlformats.org/officeDocument/2006/relationships/chartUserShapes" Target="../drawings/drawing61.xml"/><Relationship Id="rId1" Type="http://schemas.openxmlformats.org/officeDocument/2006/relationships/package" Target="../embeddings/Microsoft_Office_Excel_Worksheet108.xlsx"/></Relationships>
</file>

<file path=ppt/charts/_rels/chart109.xml.rels><?xml version="1.0" encoding="UTF-8" standalone="yes"?>
<Relationships xmlns="http://schemas.openxmlformats.org/package/2006/relationships"><Relationship Id="rId2" Type="http://schemas.openxmlformats.org/officeDocument/2006/relationships/chartUserShapes" Target="../drawings/drawing62.xml"/><Relationship Id="rId1" Type="http://schemas.openxmlformats.org/officeDocument/2006/relationships/package" Target="../embeddings/Microsoft_Office_Excel_Worksheet109.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Office_Excel_Worksheet11.xlsx"/></Relationships>
</file>

<file path=ppt/charts/_rels/chart110.xml.rels><?xml version="1.0" encoding="UTF-8" standalone="yes"?>
<Relationships xmlns="http://schemas.openxmlformats.org/package/2006/relationships"><Relationship Id="rId1" Type="http://schemas.openxmlformats.org/officeDocument/2006/relationships/package" Target="../embeddings/Microsoft_Office_Excel_Worksheet110.xlsx"/></Relationships>
</file>

<file path=ppt/charts/_rels/chart111.xml.rels><?xml version="1.0" encoding="UTF-8" standalone="yes"?>
<Relationships xmlns="http://schemas.openxmlformats.org/package/2006/relationships"><Relationship Id="rId1" Type="http://schemas.openxmlformats.org/officeDocument/2006/relationships/package" Target="../embeddings/Microsoft_Office_Excel_Worksheet111.xlsx"/></Relationships>
</file>

<file path=ppt/charts/_rels/chart112.xml.rels><?xml version="1.0" encoding="UTF-8" standalone="yes"?>
<Relationships xmlns="http://schemas.openxmlformats.org/package/2006/relationships"><Relationship Id="rId1" Type="http://schemas.openxmlformats.org/officeDocument/2006/relationships/package" Target="../embeddings/Microsoft_Office_Excel_Worksheet112.xlsx"/></Relationships>
</file>

<file path=ppt/charts/_rels/chart113.xml.rels><?xml version="1.0" encoding="UTF-8" standalone="yes"?>
<Relationships xmlns="http://schemas.openxmlformats.org/package/2006/relationships"><Relationship Id="rId1" Type="http://schemas.openxmlformats.org/officeDocument/2006/relationships/package" Target="../embeddings/Microsoft_Office_Excel_Worksheet113.xlsx"/></Relationships>
</file>

<file path=ppt/charts/_rels/chart114.xml.rels><?xml version="1.0" encoding="UTF-8" standalone="yes"?>
<Relationships xmlns="http://schemas.openxmlformats.org/package/2006/relationships"><Relationship Id="rId1" Type="http://schemas.openxmlformats.org/officeDocument/2006/relationships/package" Target="../embeddings/Microsoft_Office_Excel_Worksheet114.xlsx"/></Relationships>
</file>

<file path=ppt/charts/_rels/chart115.xml.rels><?xml version="1.0" encoding="UTF-8" standalone="yes"?>
<Relationships xmlns="http://schemas.openxmlformats.org/package/2006/relationships"><Relationship Id="rId1" Type="http://schemas.openxmlformats.org/officeDocument/2006/relationships/package" Target="../embeddings/Microsoft_Office_Excel_Worksheet115.xlsx"/></Relationships>
</file>

<file path=ppt/charts/_rels/chart116.xml.rels><?xml version="1.0" encoding="UTF-8" standalone="yes"?>
<Relationships xmlns="http://schemas.openxmlformats.org/package/2006/relationships"><Relationship Id="rId1" Type="http://schemas.openxmlformats.org/officeDocument/2006/relationships/package" Target="../embeddings/Microsoft_Office_Excel_Worksheet116.xlsx"/></Relationships>
</file>

<file path=ppt/charts/_rels/chart117.xml.rels><?xml version="1.0" encoding="UTF-8" standalone="yes"?>
<Relationships xmlns="http://schemas.openxmlformats.org/package/2006/relationships"><Relationship Id="rId1" Type="http://schemas.openxmlformats.org/officeDocument/2006/relationships/package" Target="../embeddings/Microsoft_Office_Excel_Worksheet117.xlsx"/></Relationships>
</file>

<file path=ppt/charts/_rels/chart118.xml.rels><?xml version="1.0" encoding="UTF-8" standalone="yes"?>
<Relationships xmlns="http://schemas.openxmlformats.org/package/2006/relationships"><Relationship Id="rId1" Type="http://schemas.openxmlformats.org/officeDocument/2006/relationships/package" Target="../embeddings/Microsoft_Office_Excel_Worksheet118.xlsx"/></Relationships>
</file>

<file path=ppt/charts/_rels/chart119.xml.rels><?xml version="1.0" encoding="UTF-8" standalone="yes"?>
<Relationships xmlns="http://schemas.openxmlformats.org/package/2006/relationships"><Relationship Id="rId1" Type="http://schemas.openxmlformats.org/officeDocument/2006/relationships/package" Target="../embeddings/Microsoft_Office_Excel_Worksheet119.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Office_Excel_Worksheet12.xlsx"/></Relationships>
</file>

<file path=ppt/charts/_rels/chart120.xml.rels><?xml version="1.0" encoding="UTF-8" standalone="yes"?>
<Relationships xmlns="http://schemas.openxmlformats.org/package/2006/relationships"><Relationship Id="rId1" Type="http://schemas.openxmlformats.org/officeDocument/2006/relationships/package" Target="../embeddings/Microsoft_Office_Excel_Worksheet120.xlsx"/></Relationships>
</file>

<file path=ppt/charts/_rels/chart121.xml.rels><?xml version="1.0" encoding="UTF-8" standalone="yes"?>
<Relationships xmlns="http://schemas.openxmlformats.org/package/2006/relationships"><Relationship Id="rId1" Type="http://schemas.openxmlformats.org/officeDocument/2006/relationships/package" Target="../embeddings/Microsoft_Office_Excel_Worksheet121.xlsx"/></Relationships>
</file>

<file path=ppt/charts/_rels/chart122.xml.rels><?xml version="1.0" encoding="UTF-8" standalone="yes"?>
<Relationships xmlns="http://schemas.openxmlformats.org/package/2006/relationships"><Relationship Id="rId2" Type="http://schemas.openxmlformats.org/officeDocument/2006/relationships/chartUserShapes" Target="../drawings/drawing63.xml"/><Relationship Id="rId1" Type="http://schemas.openxmlformats.org/officeDocument/2006/relationships/package" Target="../embeddings/Microsoft_Office_Excel_Worksheet122.xlsx"/></Relationships>
</file>

<file path=ppt/charts/_rels/chart123.xml.rels><?xml version="1.0" encoding="UTF-8" standalone="yes"?>
<Relationships xmlns="http://schemas.openxmlformats.org/package/2006/relationships"><Relationship Id="rId2" Type="http://schemas.openxmlformats.org/officeDocument/2006/relationships/chartUserShapes" Target="../drawings/drawing64.xml"/><Relationship Id="rId1" Type="http://schemas.openxmlformats.org/officeDocument/2006/relationships/package" Target="../embeddings/Microsoft_Office_Excel_Worksheet123.xlsx"/></Relationships>
</file>

<file path=ppt/charts/_rels/chart124.xml.rels><?xml version="1.0" encoding="UTF-8" standalone="yes"?>
<Relationships xmlns="http://schemas.openxmlformats.org/package/2006/relationships"><Relationship Id="rId2" Type="http://schemas.openxmlformats.org/officeDocument/2006/relationships/chartUserShapes" Target="../drawings/drawing65.xml"/><Relationship Id="rId1" Type="http://schemas.openxmlformats.org/officeDocument/2006/relationships/package" Target="../embeddings/Microsoft_Office_Excel_Worksheet124.xlsx"/></Relationships>
</file>

<file path=ppt/charts/_rels/chart125.xml.rels><?xml version="1.0" encoding="UTF-8" standalone="yes"?>
<Relationships xmlns="http://schemas.openxmlformats.org/package/2006/relationships"><Relationship Id="rId2" Type="http://schemas.openxmlformats.org/officeDocument/2006/relationships/chartUserShapes" Target="../drawings/drawing66.xml"/><Relationship Id="rId1" Type="http://schemas.openxmlformats.org/officeDocument/2006/relationships/package" Target="../embeddings/Microsoft_Office_Excel_Worksheet125.xlsx"/></Relationships>
</file>

<file path=ppt/charts/_rels/chart126.xml.rels><?xml version="1.0" encoding="UTF-8" standalone="yes"?>
<Relationships xmlns="http://schemas.openxmlformats.org/package/2006/relationships"><Relationship Id="rId2" Type="http://schemas.openxmlformats.org/officeDocument/2006/relationships/chartUserShapes" Target="../drawings/drawing67.xml"/><Relationship Id="rId1" Type="http://schemas.openxmlformats.org/officeDocument/2006/relationships/package" Target="../embeddings/Microsoft_Office_Excel_Worksheet126.xlsx"/></Relationships>
</file>

<file path=ppt/charts/_rels/chart127.xml.rels><?xml version="1.0" encoding="UTF-8" standalone="yes"?>
<Relationships xmlns="http://schemas.openxmlformats.org/package/2006/relationships"><Relationship Id="rId2" Type="http://schemas.openxmlformats.org/officeDocument/2006/relationships/chartUserShapes" Target="../drawings/drawing68.xml"/><Relationship Id="rId1" Type="http://schemas.openxmlformats.org/officeDocument/2006/relationships/package" Target="../embeddings/Microsoft_Office_Excel_Worksheet127.xlsx"/></Relationships>
</file>

<file path=ppt/charts/_rels/chart128.xml.rels><?xml version="1.0" encoding="UTF-8" standalone="yes"?>
<Relationships xmlns="http://schemas.openxmlformats.org/package/2006/relationships"><Relationship Id="rId2" Type="http://schemas.openxmlformats.org/officeDocument/2006/relationships/chartUserShapes" Target="../drawings/drawing69.xml"/><Relationship Id="rId1" Type="http://schemas.openxmlformats.org/officeDocument/2006/relationships/package" Target="../embeddings/Microsoft_Office_Excel_Worksheet128.xlsx"/></Relationships>
</file>

<file path=ppt/charts/_rels/chart129.xml.rels><?xml version="1.0" encoding="UTF-8" standalone="yes"?>
<Relationships xmlns="http://schemas.openxmlformats.org/package/2006/relationships"><Relationship Id="rId2" Type="http://schemas.openxmlformats.org/officeDocument/2006/relationships/chartUserShapes" Target="../drawings/drawing70.xml"/><Relationship Id="rId1" Type="http://schemas.openxmlformats.org/officeDocument/2006/relationships/package" Target="../embeddings/Microsoft_Office_Excel_Worksheet129.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Office_Excel_Worksheet13.xlsx"/></Relationships>
</file>

<file path=ppt/charts/_rels/chart130.xml.rels><?xml version="1.0" encoding="UTF-8" standalone="yes"?>
<Relationships xmlns="http://schemas.openxmlformats.org/package/2006/relationships"><Relationship Id="rId1" Type="http://schemas.openxmlformats.org/officeDocument/2006/relationships/package" Target="../embeddings/Microsoft_Office_Excel_Worksheet130.xlsx"/></Relationships>
</file>

<file path=ppt/charts/_rels/chart131.xml.rels><?xml version="1.0" encoding="UTF-8" standalone="yes"?>
<Relationships xmlns="http://schemas.openxmlformats.org/package/2006/relationships"><Relationship Id="rId1" Type="http://schemas.openxmlformats.org/officeDocument/2006/relationships/package" Target="../embeddings/Microsoft_Office_Excel_Worksheet131.xlsx"/></Relationships>
</file>

<file path=ppt/charts/_rels/chart132.xml.rels><?xml version="1.0" encoding="UTF-8" standalone="yes"?>
<Relationships xmlns="http://schemas.openxmlformats.org/package/2006/relationships"><Relationship Id="rId1" Type="http://schemas.openxmlformats.org/officeDocument/2006/relationships/package" Target="../embeddings/Microsoft_Office_Excel_Worksheet132.xlsx"/></Relationships>
</file>

<file path=ppt/charts/_rels/chart133.xml.rels><?xml version="1.0" encoding="UTF-8" standalone="yes"?>
<Relationships xmlns="http://schemas.openxmlformats.org/package/2006/relationships"><Relationship Id="rId1" Type="http://schemas.openxmlformats.org/officeDocument/2006/relationships/package" Target="../embeddings/Microsoft_Office_Excel_Worksheet133.xlsx"/></Relationships>
</file>

<file path=ppt/charts/_rels/chart134.xml.rels><?xml version="1.0" encoding="UTF-8" standalone="yes"?>
<Relationships xmlns="http://schemas.openxmlformats.org/package/2006/relationships"><Relationship Id="rId1" Type="http://schemas.openxmlformats.org/officeDocument/2006/relationships/package" Target="../embeddings/Microsoft_Office_Excel_Worksheet134.xlsx"/></Relationships>
</file>

<file path=ppt/charts/_rels/chart135.xml.rels><?xml version="1.0" encoding="UTF-8" standalone="yes"?>
<Relationships xmlns="http://schemas.openxmlformats.org/package/2006/relationships"><Relationship Id="rId1" Type="http://schemas.openxmlformats.org/officeDocument/2006/relationships/package" Target="../embeddings/Microsoft_Office_Excel_Worksheet135.xlsx"/></Relationships>
</file>

<file path=ppt/charts/_rels/chart136.xml.rels><?xml version="1.0" encoding="UTF-8" standalone="yes"?>
<Relationships xmlns="http://schemas.openxmlformats.org/package/2006/relationships"><Relationship Id="rId1" Type="http://schemas.openxmlformats.org/officeDocument/2006/relationships/package" Target="../embeddings/Microsoft_Office_Excel_Worksheet136.xlsx"/></Relationships>
</file>

<file path=ppt/charts/_rels/chart137.xml.rels><?xml version="1.0" encoding="UTF-8" standalone="yes"?>
<Relationships xmlns="http://schemas.openxmlformats.org/package/2006/relationships"><Relationship Id="rId1" Type="http://schemas.openxmlformats.org/officeDocument/2006/relationships/package" Target="../embeddings/Microsoft_Office_Excel_Worksheet137.xlsx"/></Relationships>
</file>

<file path=ppt/charts/_rels/chart138.xml.rels><?xml version="1.0" encoding="UTF-8" standalone="yes"?>
<Relationships xmlns="http://schemas.openxmlformats.org/package/2006/relationships"><Relationship Id="rId1" Type="http://schemas.openxmlformats.org/officeDocument/2006/relationships/package" Target="../embeddings/Microsoft_Office_Excel_Worksheet138.xlsx"/></Relationships>
</file>

<file path=ppt/charts/_rels/chart139.xml.rels><?xml version="1.0" encoding="UTF-8" standalone="yes"?>
<Relationships xmlns="http://schemas.openxmlformats.org/package/2006/relationships"><Relationship Id="rId1" Type="http://schemas.openxmlformats.org/officeDocument/2006/relationships/package" Target="../embeddings/Microsoft_Office_Excel_Worksheet139.xlsx"/></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Office_Excel_Worksheet14.xlsx"/></Relationships>
</file>

<file path=ppt/charts/_rels/chart140.xml.rels><?xml version="1.0" encoding="UTF-8" standalone="yes"?>
<Relationships xmlns="http://schemas.openxmlformats.org/package/2006/relationships"><Relationship Id="rId1" Type="http://schemas.openxmlformats.org/officeDocument/2006/relationships/package" Target="../embeddings/Microsoft_Office_Excel_Worksheet140.xlsx"/></Relationships>
</file>

<file path=ppt/charts/_rels/chart141.xml.rels><?xml version="1.0" encoding="UTF-8" standalone="yes"?>
<Relationships xmlns="http://schemas.openxmlformats.org/package/2006/relationships"><Relationship Id="rId1" Type="http://schemas.openxmlformats.org/officeDocument/2006/relationships/package" Target="../embeddings/Microsoft_Office_Excel_Worksheet141.xlsx"/></Relationships>
</file>

<file path=ppt/charts/_rels/chart142.xml.rels><?xml version="1.0" encoding="UTF-8" standalone="yes"?>
<Relationships xmlns="http://schemas.openxmlformats.org/package/2006/relationships"><Relationship Id="rId1" Type="http://schemas.openxmlformats.org/officeDocument/2006/relationships/package" Target="../embeddings/Microsoft_Office_Excel_Worksheet142.xlsx"/></Relationships>
</file>

<file path=ppt/charts/_rels/chart143.xml.rels><?xml version="1.0" encoding="UTF-8" standalone="yes"?>
<Relationships xmlns="http://schemas.openxmlformats.org/package/2006/relationships"><Relationship Id="rId1" Type="http://schemas.openxmlformats.org/officeDocument/2006/relationships/package" Target="../embeddings/Microsoft_Office_Excel_Worksheet143.xlsx"/></Relationships>
</file>

<file path=ppt/charts/_rels/chart144.xml.rels><?xml version="1.0" encoding="UTF-8" standalone="yes"?>
<Relationships xmlns="http://schemas.openxmlformats.org/package/2006/relationships"><Relationship Id="rId1" Type="http://schemas.openxmlformats.org/officeDocument/2006/relationships/package" Target="../embeddings/Microsoft_Office_Excel_Worksheet144.xlsx"/></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Office_Excel_Worksheet145.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Office_Excel_Worksheet146.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Office_Excel_Worksheet147.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Office_Excel_Worksheet148.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Office_Excel_Worksheet149.xlsx"/></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Office_Excel_Worksheet15.xlsx"/></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Office_Excel_Worksheet150.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Office_Excel_Worksheet151.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Office_Excel_Worksheet152.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Office_Excel_Worksheet153.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Office_Excel_Worksheet154.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Office_Excel_Worksheet155.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Office_Excel_Worksheet156.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Office_Excel_Worksheet16.xlsx"/></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Office_Excel_Worksheet17.xlsx"/></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Office_Excel_Worksheet18.xlsx"/></Relationships>
</file>

<file path=ppt/charts/_rels/chart19.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Office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Office_Excel_Worksheet20.xlsx"/></Relationships>
</file>

<file path=ppt/charts/_rels/chart21.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Office_Excel_Worksheet21.xlsx"/></Relationships>
</file>

<file path=ppt/charts/_rels/chart22.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Office_Excel_Worksheet22.xlsx"/></Relationships>
</file>

<file path=ppt/charts/_rels/chart23.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Microsoft_Office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Office_Excel_Worksheet24.xlsx"/></Relationships>
</file>

<file path=ppt/charts/_rels/chart25.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package" Target="../embeddings/Microsoft_Office_Excel_Worksheet25.xlsx"/></Relationships>
</file>

<file path=ppt/charts/_rels/chart26.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package" Target="../embeddings/Microsoft_Office_Excel_Worksheet26.xlsx"/></Relationships>
</file>

<file path=ppt/charts/_rels/chart27.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package" Target="../embeddings/Microsoft_Office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Office_Excel_Worksheet28.xlsx"/></Relationships>
</file>

<file path=ppt/charts/_rels/chart29.xml.rels><?xml version="1.0" encoding="UTF-8" standalone="yes"?>
<Relationships xmlns="http://schemas.openxmlformats.org/package/2006/relationships"><Relationship Id="rId2" Type="http://schemas.openxmlformats.org/officeDocument/2006/relationships/chartUserShapes" Target="../drawings/drawing14.xml"/><Relationship Id="rId1" Type="http://schemas.openxmlformats.org/officeDocument/2006/relationships/package" Target="../embeddings/Microsoft_Office_Excel_Work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Office_Excel_Work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Office_Excel_Worksheet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Office_Excel_Worksheet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Office_Excel_Worksheet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Office_Excel_Worksheet3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Office_Excel_Worksheet35.xlsx"/></Relationships>
</file>

<file path=ppt/charts/_rels/chart36.xml.rels><?xml version="1.0" encoding="UTF-8" standalone="yes"?>
<Relationships xmlns="http://schemas.openxmlformats.org/package/2006/relationships"><Relationship Id="rId2" Type="http://schemas.openxmlformats.org/officeDocument/2006/relationships/chartUserShapes" Target="../drawings/drawing15.xml"/><Relationship Id="rId1" Type="http://schemas.openxmlformats.org/officeDocument/2006/relationships/package" Target="../embeddings/Microsoft_Office_Excel_Worksheet36.xlsx"/></Relationships>
</file>

<file path=ppt/charts/_rels/chart37.xml.rels><?xml version="1.0" encoding="UTF-8" standalone="yes"?>
<Relationships xmlns="http://schemas.openxmlformats.org/package/2006/relationships"><Relationship Id="rId2" Type="http://schemas.openxmlformats.org/officeDocument/2006/relationships/chartUserShapes" Target="../drawings/drawing16.xml"/><Relationship Id="rId1" Type="http://schemas.openxmlformats.org/officeDocument/2006/relationships/package" Target="../embeddings/Microsoft_Office_Excel_Worksheet37.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Office_Excel_Worksheet38.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Office_Excel_Worksheet39.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40.xml.rels><?xml version="1.0" encoding="UTF-8" standalone="yes"?>
<Relationships xmlns="http://schemas.openxmlformats.org/package/2006/relationships"><Relationship Id="rId2" Type="http://schemas.openxmlformats.org/officeDocument/2006/relationships/chartUserShapes" Target="../drawings/drawing17.xml"/><Relationship Id="rId1" Type="http://schemas.openxmlformats.org/officeDocument/2006/relationships/package" Target="../embeddings/Microsoft_Office_Excel_Worksheet40.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Office_Excel_Worksheet41.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Office_Excel_Worksheet42.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Office_Excel_Worksheet43.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Office_Excel_Worksheet44.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Office_Excel_Worksheet45.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Office_Excel_Worksheet46.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Office_Excel_Worksheet47.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Office_Excel_Worksheet48.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Office_Excel_Worksheet49.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Office_Excel_Worksheet50.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Office_Excel_Worksheet51.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Office_Excel_Worksheet52.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Office_Excel_Worksheet53.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Office_Excel_Worksheet54.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Office_Excel_Worksheet55.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Office_Excel_Worksheet56.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Office_Excel_Worksheet57.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Office_Excel_Worksheet58.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Office_Excel_Worksheet59.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60.xml.rels><?xml version="1.0" encoding="UTF-8" standalone="yes"?>
<Relationships xmlns="http://schemas.openxmlformats.org/package/2006/relationships"><Relationship Id="rId2" Type="http://schemas.openxmlformats.org/officeDocument/2006/relationships/chartUserShapes" Target="../drawings/drawing18.xml"/><Relationship Id="rId1" Type="http://schemas.openxmlformats.org/officeDocument/2006/relationships/package" Target="../embeddings/Microsoft_Office_Excel_Worksheet60.xlsx"/></Relationships>
</file>

<file path=ppt/charts/_rels/chart61.xml.rels><?xml version="1.0" encoding="UTF-8" standalone="yes"?>
<Relationships xmlns="http://schemas.openxmlformats.org/package/2006/relationships"><Relationship Id="rId2" Type="http://schemas.openxmlformats.org/officeDocument/2006/relationships/chartUserShapes" Target="../drawings/drawing19.xml"/><Relationship Id="rId1" Type="http://schemas.openxmlformats.org/officeDocument/2006/relationships/package" Target="../embeddings/Microsoft_Office_Excel_Worksheet61.xlsx"/></Relationships>
</file>

<file path=ppt/charts/_rels/chart62.xml.rels><?xml version="1.0" encoding="UTF-8" standalone="yes"?>
<Relationships xmlns="http://schemas.openxmlformats.org/package/2006/relationships"><Relationship Id="rId2" Type="http://schemas.openxmlformats.org/officeDocument/2006/relationships/chartUserShapes" Target="../drawings/drawing20.xml"/><Relationship Id="rId1" Type="http://schemas.openxmlformats.org/officeDocument/2006/relationships/package" Target="../embeddings/Microsoft_Office_Excel_Worksheet62.xlsx"/></Relationships>
</file>

<file path=ppt/charts/_rels/chart63.xml.rels><?xml version="1.0" encoding="UTF-8" standalone="yes"?>
<Relationships xmlns="http://schemas.openxmlformats.org/package/2006/relationships"><Relationship Id="rId2" Type="http://schemas.openxmlformats.org/officeDocument/2006/relationships/chartUserShapes" Target="../drawings/drawing21.xml"/><Relationship Id="rId1" Type="http://schemas.openxmlformats.org/officeDocument/2006/relationships/package" Target="../embeddings/Microsoft_Office_Excel_Worksheet63.xlsx"/></Relationships>
</file>

<file path=ppt/charts/_rels/chart64.xml.rels><?xml version="1.0" encoding="UTF-8" standalone="yes"?>
<Relationships xmlns="http://schemas.openxmlformats.org/package/2006/relationships"><Relationship Id="rId2" Type="http://schemas.openxmlformats.org/officeDocument/2006/relationships/chartUserShapes" Target="../drawings/drawing22.xml"/><Relationship Id="rId1" Type="http://schemas.openxmlformats.org/officeDocument/2006/relationships/package" Target="../embeddings/Microsoft_Office_Excel_Worksheet64.xlsx"/></Relationships>
</file>

<file path=ppt/charts/_rels/chart65.xml.rels><?xml version="1.0" encoding="UTF-8" standalone="yes"?>
<Relationships xmlns="http://schemas.openxmlformats.org/package/2006/relationships"><Relationship Id="rId2" Type="http://schemas.openxmlformats.org/officeDocument/2006/relationships/chartUserShapes" Target="../drawings/drawing23.xml"/><Relationship Id="rId1" Type="http://schemas.openxmlformats.org/officeDocument/2006/relationships/package" Target="../embeddings/Microsoft_Office_Excel_Worksheet65.xlsx"/></Relationships>
</file>

<file path=ppt/charts/_rels/chart66.xml.rels><?xml version="1.0" encoding="UTF-8" standalone="yes"?>
<Relationships xmlns="http://schemas.openxmlformats.org/package/2006/relationships"><Relationship Id="rId2" Type="http://schemas.openxmlformats.org/officeDocument/2006/relationships/chartUserShapes" Target="../drawings/drawing24.xml"/><Relationship Id="rId1" Type="http://schemas.openxmlformats.org/officeDocument/2006/relationships/package" Target="../embeddings/Microsoft_Office_Excel_Worksheet66.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Office_Excel_Worksheet67.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Office_Excel_Worksheet68.xlsx"/></Relationships>
</file>

<file path=ppt/charts/_rels/chart69.xml.rels><?xml version="1.0" encoding="UTF-8" standalone="yes"?>
<Relationships xmlns="http://schemas.openxmlformats.org/package/2006/relationships"><Relationship Id="rId2" Type="http://schemas.openxmlformats.org/officeDocument/2006/relationships/chartUserShapes" Target="../drawings/drawing25.xml"/><Relationship Id="rId1" Type="http://schemas.openxmlformats.org/officeDocument/2006/relationships/package" Target="../embeddings/Microsoft_Office_Excel_Worksheet69.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7.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Office_Excel_Worksheet70.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Office_Excel_Worksheet71.xlsx"/></Relationships>
</file>

<file path=ppt/charts/_rels/chart72.xml.rels><?xml version="1.0" encoding="UTF-8" standalone="yes"?>
<Relationships xmlns="http://schemas.openxmlformats.org/package/2006/relationships"><Relationship Id="rId2" Type="http://schemas.openxmlformats.org/officeDocument/2006/relationships/chartUserShapes" Target="../drawings/drawing26.xml"/><Relationship Id="rId1" Type="http://schemas.openxmlformats.org/officeDocument/2006/relationships/package" Target="../embeddings/Microsoft_Office_Excel_Worksheet72.xlsx"/></Relationships>
</file>

<file path=ppt/charts/_rels/chart73.xml.rels><?xml version="1.0" encoding="UTF-8" standalone="yes"?>
<Relationships xmlns="http://schemas.openxmlformats.org/package/2006/relationships"><Relationship Id="rId2" Type="http://schemas.openxmlformats.org/officeDocument/2006/relationships/chartUserShapes" Target="../drawings/drawing27.xml"/><Relationship Id="rId1" Type="http://schemas.openxmlformats.org/officeDocument/2006/relationships/package" Target="../embeddings/Microsoft_Office_Excel_Worksheet73.xlsx"/></Relationships>
</file>

<file path=ppt/charts/_rels/chart74.xml.rels><?xml version="1.0" encoding="UTF-8" standalone="yes"?>
<Relationships xmlns="http://schemas.openxmlformats.org/package/2006/relationships"><Relationship Id="rId2" Type="http://schemas.openxmlformats.org/officeDocument/2006/relationships/chartUserShapes" Target="../drawings/drawing28.xml"/><Relationship Id="rId1" Type="http://schemas.openxmlformats.org/officeDocument/2006/relationships/package" Target="../embeddings/Microsoft_Office_Excel_Worksheet74.xlsx"/></Relationships>
</file>

<file path=ppt/charts/_rels/chart75.xml.rels><?xml version="1.0" encoding="UTF-8" standalone="yes"?>
<Relationships xmlns="http://schemas.openxmlformats.org/package/2006/relationships"><Relationship Id="rId2" Type="http://schemas.openxmlformats.org/officeDocument/2006/relationships/chartUserShapes" Target="../drawings/drawing29.xml"/><Relationship Id="rId1" Type="http://schemas.openxmlformats.org/officeDocument/2006/relationships/package" Target="../embeddings/Microsoft_Office_Excel_Worksheet75.xlsx"/></Relationships>
</file>

<file path=ppt/charts/_rels/chart76.xml.rels><?xml version="1.0" encoding="UTF-8" standalone="yes"?>
<Relationships xmlns="http://schemas.openxmlformats.org/package/2006/relationships"><Relationship Id="rId2" Type="http://schemas.openxmlformats.org/officeDocument/2006/relationships/chartUserShapes" Target="../drawings/drawing30.xml"/><Relationship Id="rId1" Type="http://schemas.openxmlformats.org/officeDocument/2006/relationships/package" Target="../embeddings/Microsoft_Office_Excel_Worksheet76.xlsx"/></Relationships>
</file>

<file path=ppt/charts/_rels/chart77.xml.rels><?xml version="1.0" encoding="UTF-8" standalone="yes"?>
<Relationships xmlns="http://schemas.openxmlformats.org/package/2006/relationships"><Relationship Id="rId2" Type="http://schemas.openxmlformats.org/officeDocument/2006/relationships/chartUserShapes" Target="../drawings/drawing31.xml"/><Relationship Id="rId1" Type="http://schemas.openxmlformats.org/officeDocument/2006/relationships/package" Target="../embeddings/Microsoft_Office_Excel_Worksheet77.xlsx"/></Relationships>
</file>

<file path=ppt/charts/_rels/chart78.xml.rels><?xml version="1.0" encoding="UTF-8" standalone="yes"?>
<Relationships xmlns="http://schemas.openxmlformats.org/package/2006/relationships"><Relationship Id="rId2" Type="http://schemas.openxmlformats.org/officeDocument/2006/relationships/chartUserShapes" Target="../drawings/drawing32.xml"/><Relationship Id="rId1" Type="http://schemas.openxmlformats.org/officeDocument/2006/relationships/package" Target="../embeddings/Microsoft_Office_Excel_Worksheet78.xlsx"/></Relationships>
</file>

<file path=ppt/charts/_rels/chart79.xml.rels><?xml version="1.0" encoding="UTF-8" standalone="yes"?>
<Relationships xmlns="http://schemas.openxmlformats.org/package/2006/relationships"><Relationship Id="rId2" Type="http://schemas.openxmlformats.org/officeDocument/2006/relationships/chartUserShapes" Target="../drawings/drawing33.xml"/><Relationship Id="rId1" Type="http://schemas.openxmlformats.org/officeDocument/2006/relationships/package" Target="../embeddings/Microsoft_Office_Excel_Worksheet79.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_Worksheet8.xlsx"/></Relationships>
</file>

<file path=ppt/charts/_rels/chart80.xml.rels><?xml version="1.0" encoding="UTF-8" standalone="yes"?>
<Relationships xmlns="http://schemas.openxmlformats.org/package/2006/relationships"><Relationship Id="rId2" Type="http://schemas.openxmlformats.org/officeDocument/2006/relationships/chartUserShapes" Target="../drawings/drawing34.xml"/><Relationship Id="rId1" Type="http://schemas.openxmlformats.org/officeDocument/2006/relationships/package" Target="../embeddings/Microsoft_Office_Excel_Worksheet80.xlsx"/></Relationships>
</file>

<file path=ppt/charts/_rels/chart81.xml.rels><?xml version="1.0" encoding="UTF-8" standalone="yes"?>
<Relationships xmlns="http://schemas.openxmlformats.org/package/2006/relationships"><Relationship Id="rId2" Type="http://schemas.openxmlformats.org/officeDocument/2006/relationships/chartUserShapes" Target="../drawings/drawing35.xml"/><Relationship Id="rId1" Type="http://schemas.openxmlformats.org/officeDocument/2006/relationships/package" Target="../embeddings/Microsoft_Office_Excel_Worksheet81.xlsx"/></Relationships>
</file>

<file path=ppt/charts/_rels/chart82.xml.rels><?xml version="1.0" encoding="UTF-8" standalone="yes"?>
<Relationships xmlns="http://schemas.openxmlformats.org/package/2006/relationships"><Relationship Id="rId2" Type="http://schemas.openxmlformats.org/officeDocument/2006/relationships/chartUserShapes" Target="../drawings/drawing36.xml"/><Relationship Id="rId1" Type="http://schemas.openxmlformats.org/officeDocument/2006/relationships/package" Target="../embeddings/Microsoft_Office_Excel_Worksheet82.xlsx"/></Relationships>
</file>

<file path=ppt/charts/_rels/chart83.xml.rels><?xml version="1.0" encoding="UTF-8" standalone="yes"?>
<Relationships xmlns="http://schemas.openxmlformats.org/package/2006/relationships"><Relationship Id="rId2" Type="http://schemas.openxmlformats.org/officeDocument/2006/relationships/chartUserShapes" Target="../drawings/drawing37.xml"/><Relationship Id="rId1" Type="http://schemas.openxmlformats.org/officeDocument/2006/relationships/package" Target="../embeddings/Microsoft_Office_Excel_Worksheet83.xlsx"/></Relationships>
</file>

<file path=ppt/charts/_rels/chart84.xml.rels><?xml version="1.0" encoding="UTF-8" standalone="yes"?>
<Relationships xmlns="http://schemas.openxmlformats.org/package/2006/relationships"><Relationship Id="rId2" Type="http://schemas.openxmlformats.org/officeDocument/2006/relationships/chartUserShapes" Target="../drawings/drawing38.xml"/><Relationship Id="rId1" Type="http://schemas.openxmlformats.org/officeDocument/2006/relationships/package" Target="../embeddings/Microsoft_Office_Excel_Worksheet84.xlsx"/></Relationships>
</file>

<file path=ppt/charts/_rels/chart85.xml.rels><?xml version="1.0" encoding="UTF-8" standalone="yes"?>
<Relationships xmlns="http://schemas.openxmlformats.org/package/2006/relationships"><Relationship Id="rId2" Type="http://schemas.openxmlformats.org/officeDocument/2006/relationships/chartUserShapes" Target="../drawings/drawing39.xml"/><Relationship Id="rId1" Type="http://schemas.openxmlformats.org/officeDocument/2006/relationships/package" Target="../embeddings/Microsoft_Office_Excel_Worksheet85.xlsx"/></Relationships>
</file>

<file path=ppt/charts/_rels/chart86.xml.rels><?xml version="1.0" encoding="UTF-8" standalone="yes"?>
<Relationships xmlns="http://schemas.openxmlformats.org/package/2006/relationships"><Relationship Id="rId2" Type="http://schemas.openxmlformats.org/officeDocument/2006/relationships/chartUserShapes" Target="../drawings/drawing40.xml"/><Relationship Id="rId1" Type="http://schemas.openxmlformats.org/officeDocument/2006/relationships/package" Target="../embeddings/Microsoft_Office_Excel_Worksheet86.xlsx"/></Relationships>
</file>

<file path=ppt/charts/_rels/chart87.xml.rels><?xml version="1.0" encoding="UTF-8" standalone="yes"?>
<Relationships xmlns="http://schemas.openxmlformats.org/package/2006/relationships"><Relationship Id="rId2" Type="http://schemas.openxmlformats.org/officeDocument/2006/relationships/chartUserShapes" Target="../drawings/drawing41.xml"/><Relationship Id="rId1" Type="http://schemas.openxmlformats.org/officeDocument/2006/relationships/package" Target="../embeddings/Microsoft_Office_Excel_Worksheet87.xlsx"/></Relationships>
</file>

<file path=ppt/charts/_rels/chart88.xml.rels><?xml version="1.0" encoding="UTF-8" standalone="yes"?>
<Relationships xmlns="http://schemas.openxmlformats.org/package/2006/relationships"><Relationship Id="rId2" Type="http://schemas.openxmlformats.org/officeDocument/2006/relationships/chartUserShapes" Target="../drawings/drawing42.xml"/><Relationship Id="rId1" Type="http://schemas.openxmlformats.org/officeDocument/2006/relationships/package" Target="../embeddings/Microsoft_Office_Excel_Worksheet88.xlsx"/></Relationships>
</file>

<file path=ppt/charts/_rels/chart89.xml.rels><?xml version="1.0" encoding="UTF-8" standalone="yes"?>
<Relationships xmlns="http://schemas.openxmlformats.org/package/2006/relationships"><Relationship Id="rId2" Type="http://schemas.openxmlformats.org/officeDocument/2006/relationships/chartUserShapes" Target="../drawings/drawing43.xml"/><Relationship Id="rId1" Type="http://schemas.openxmlformats.org/officeDocument/2006/relationships/package" Target="../embeddings/Microsoft_Office_Excel_Worksheet89.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Office_Excel_Worksheet9.xlsx"/></Relationships>
</file>

<file path=ppt/charts/_rels/chart90.xml.rels><?xml version="1.0" encoding="UTF-8" standalone="yes"?>
<Relationships xmlns="http://schemas.openxmlformats.org/package/2006/relationships"><Relationship Id="rId2" Type="http://schemas.openxmlformats.org/officeDocument/2006/relationships/chartUserShapes" Target="../drawings/drawing44.xml"/><Relationship Id="rId1" Type="http://schemas.openxmlformats.org/officeDocument/2006/relationships/package" Target="../embeddings/Microsoft_Office_Excel_Worksheet90.xlsx"/></Relationships>
</file>

<file path=ppt/charts/_rels/chart91.xml.rels><?xml version="1.0" encoding="UTF-8" standalone="yes"?>
<Relationships xmlns="http://schemas.openxmlformats.org/package/2006/relationships"><Relationship Id="rId2" Type="http://schemas.openxmlformats.org/officeDocument/2006/relationships/chartUserShapes" Target="../drawings/drawing45.xml"/><Relationship Id="rId1" Type="http://schemas.openxmlformats.org/officeDocument/2006/relationships/package" Target="../embeddings/Microsoft_Office_Excel_Worksheet91.xlsx"/></Relationships>
</file>

<file path=ppt/charts/_rels/chart92.xml.rels><?xml version="1.0" encoding="UTF-8" standalone="yes"?>
<Relationships xmlns="http://schemas.openxmlformats.org/package/2006/relationships"><Relationship Id="rId2" Type="http://schemas.openxmlformats.org/officeDocument/2006/relationships/chartUserShapes" Target="../drawings/drawing46.xml"/><Relationship Id="rId1" Type="http://schemas.openxmlformats.org/officeDocument/2006/relationships/package" Target="../embeddings/Microsoft_Office_Excel_Worksheet92.xlsx"/></Relationships>
</file>

<file path=ppt/charts/_rels/chart93.xml.rels><?xml version="1.0" encoding="UTF-8" standalone="yes"?>
<Relationships xmlns="http://schemas.openxmlformats.org/package/2006/relationships"><Relationship Id="rId2" Type="http://schemas.openxmlformats.org/officeDocument/2006/relationships/chartUserShapes" Target="../drawings/drawing47.xml"/><Relationship Id="rId1" Type="http://schemas.openxmlformats.org/officeDocument/2006/relationships/package" Target="../embeddings/Microsoft_Office_Excel_Worksheet93.xlsx"/></Relationships>
</file>

<file path=ppt/charts/_rels/chart94.xml.rels><?xml version="1.0" encoding="UTF-8" standalone="yes"?>
<Relationships xmlns="http://schemas.openxmlformats.org/package/2006/relationships"><Relationship Id="rId2" Type="http://schemas.openxmlformats.org/officeDocument/2006/relationships/chartUserShapes" Target="../drawings/drawing48.xml"/><Relationship Id="rId1" Type="http://schemas.openxmlformats.org/officeDocument/2006/relationships/package" Target="../embeddings/Microsoft_Office_Excel_Worksheet94.xlsx"/></Relationships>
</file>

<file path=ppt/charts/_rels/chart95.xml.rels><?xml version="1.0" encoding="UTF-8" standalone="yes"?>
<Relationships xmlns="http://schemas.openxmlformats.org/package/2006/relationships"><Relationship Id="rId2" Type="http://schemas.openxmlformats.org/officeDocument/2006/relationships/chartUserShapes" Target="../drawings/drawing49.xml"/><Relationship Id="rId1" Type="http://schemas.openxmlformats.org/officeDocument/2006/relationships/package" Target="../embeddings/Microsoft_Office_Excel_Worksheet95.xlsx"/></Relationships>
</file>

<file path=ppt/charts/_rels/chart96.xml.rels><?xml version="1.0" encoding="UTF-8" standalone="yes"?>
<Relationships xmlns="http://schemas.openxmlformats.org/package/2006/relationships"><Relationship Id="rId2" Type="http://schemas.openxmlformats.org/officeDocument/2006/relationships/chartUserShapes" Target="../drawings/drawing50.xml"/><Relationship Id="rId1" Type="http://schemas.openxmlformats.org/officeDocument/2006/relationships/package" Target="../embeddings/Microsoft_Office_Excel_Worksheet96.xlsx"/></Relationships>
</file>

<file path=ppt/charts/_rels/chart97.xml.rels><?xml version="1.0" encoding="UTF-8" standalone="yes"?>
<Relationships xmlns="http://schemas.openxmlformats.org/package/2006/relationships"><Relationship Id="rId2" Type="http://schemas.openxmlformats.org/officeDocument/2006/relationships/chartUserShapes" Target="../drawings/drawing51.xml"/><Relationship Id="rId1" Type="http://schemas.openxmlformats.org/officeDocument/2006/relationships/package" Target="../embeddings/Microsoft_Office_Excel_Worksheet97.xlsx"/></Relationships>
</file>

<file path=ppt/charts/_rels/chart98.xml.rels><?xml version="1.0" encoding="UTF-8" standalone="yes"?>
<Relationships xmlns="http://schemas.openxmlformats.org/package/2006/relationships"><Relationship Id="rId2" Type="http://schemas.openxmlformats.org/officeDocument/2006/relationships/chartUserShapes" Target="../drawings/drawing52.xml"/><Relationship Id="rId1" Type="http://schemas.openxmlformats.org/officeDocument/2006/relationships/package" Target="../embeddings/Microsoft_Office_Excel_Worksheet98.xlsx"/></Relationships>
</file>

<file path=ppt/charts/_rels/chart99.xml.rels><?xml version="1.0" encoding="UTF-8" standalone="yes"?>
<Relationships xmlns="http://schemas.openxmlformats.org/package/2006/relationships"><Relationship Id="rId2" Type="http://schemas.openxmlformats.org/officeDocument/2006/relationships/chartUserShapes" Target="../drawings/drawing53.xml"/><Relationship Id="rId1" Type="http://schemas.openxmlformats.org/officeDocument/2006/relationships/package" Target="../embeddings/Microsoft_Office_Excel_Worksheet99.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0763512414930462"/>
          <c:y val="3.7226668387763256E-2"/>
          <c:w val="0.87457099389125037"/>
          <c:h val="0.7663529968589996"/>
        </c:manualLayout>
      </c:layout>
      <c:barChart>
        <c:barDir val="col"/>
        <c:grouping val="stacked"/>
        <c:ser>
          <c:idx val="0"/>
          <c:order val="0"/>
          <c:tx>
            <c:strRef>
              <c:f>Sheet1!$B$1</c:f>
              <c:strCache>
                <c:ptCount val="1"/>
                <c:pt idx="0">
                  <c:v>Europe</c:v>
                </c:pt>
              </c:strCache>
            </c:strRef>
          </c:tx>
          <c:spPr>
            <a:gradFill flip="none" rotWithShape="1">
              <a:gsLst>
                <a:gs pos="0">
                  <a:srgbClr val="208C03"/>
                </a:gs>
                <a:gs pos="50000">
                  <a:srgbClr val="20F703"/>
                </a:gs>
                <a:gs pos="100000">
                  <a:srgbClr val="208C03"/>
                </a:gs>
              </a:gsLst>
              <a:lin ang="10800000" scaled="1"/>
              <a:tileRect/>
            </a:gradFill>
            <a:ln>
              <a:solidFill>
                <a:schemeClr val="bg2"/>
              </a:solidFill>
            </a:ln>
          </c:spPr>
          <c:cat>
            <c:numRef>
              <c:f>Sheet1!$A$2:$A$31</c:f>
              <c:numCache>
                <c:formatCode>General</c:formatCode>
                <c:ptCount val="30"/>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pt idx="29">
                  <c:v>2011</c:v>
                </c:pt>
              </c:numCache>
            </c:numRef>
          </c:cat>
          <c:val>
            <c:numRef>
              <c:f>Sheet1!$B$2:$B$31</c:f>
              <c:numCache>
                <c:formatCode>General</c:formatCode>
                <c:ptCount val="30"/>
                <c:pt idx="0">
                  <c:v>1</c:v>
                </c:pt>
                <c:pt idx="1">
                  <c:v>2</c:v>
                </c:pt>
                <c:pt idx="2">
                  <c:v>6</c:v>
                </c:pt>
                <c:pt idx="3">
                  <c:v>8</c:v>
                </c:pt>
                <c:pt idx="4">
                  <c:v>15</c:v>
                </c:pt>
                <c:pt idx="5">
                  <c:v>24</c:v>
                </c:pt>
                <c:pt idx="6">
                  <c:v>33</c:v>
                </c:pt>
                <c:pt idx="7">
                  <c:v>34</c:v>
                </c:pt>
                <c:pt idx="8">
                  <c:v>34</c:v>
                </c:pt>
                <c:pt idx="9">
                  <c:v>44</c:v>
                </c:pt>
                <c:pt idx="10">
                  <c:v>42</c:v>
                </c:pt>
                <c:pt idx="11">
                  <c:v>44</c:v>
                </c:pt>
                <c:pt idx="12">
                  <c:v>42</c:v>
                </c:pt>
                <c:pt idx="13">
                  <c:v>40</c:v>
                </c:pt>
                <c:pt idx="14">
                  <c:v>39</c:v>
                </c:pt>
                <c:pt idx="15">
                  <c:v>41</c:v>
                </c:pt>
                <c:pt idx="16">
                  <c:v>38</c:v>
                </c:pt>
                <c:pt idx="17">
                  <c:v>41</c:v>
                </c:pt>
                <c:pt idx="18">
                  <c:v>38</c:v>
                </c:pt>
                <c:pt idx="19">
                  <c:v>40</c:v>
                </c:pt>
                <c:pt idx="20">
                  <c:v>39</c:v>
                </c:pt>
                <c:pt idx="21">
                  <c:v>41</c:v>
                </c:pt>
                <c:pt idx="22">
                  <c:v>34</c:v>
                </c:pt>
                <c:pt idx="23">
                  <c:v>44</c:v>
                </c:pt>
                <c:pt idx="24">
                  <c:v>34</c:v>
                </c:pt>
                <c:pt idx="25">
                  <c:v>37</c:v>
                </c:pt>
                <c:pt idx="26">
                  <c:v>43</c:v>
                </c:pt>
                <c:pt idx="27">
                  <c:v>43</c:v>
                </c:pt>
                <c:pt idx="28">
                  <c:v>43</c:v>
                </c:pt>
                <c:pt idx="29">
                  <c:v>40</c:v>
                </c:pt>
              </c:numCache>
            </c:numRef>
          </c:val>
        </c:ser>
        <c:ser>
          <c:idx val="1"/>
          <c:order val="1"/>
          <c:tx>
            <c:strRef>
              <c:f>Sheet1!$C$1</c:f>
              <c:strCache>
                <c:ptCount val="1"/>
                <c:pt idx="0">
                  <c:v>North America</c:v>
                </c:pt>
              </c:strCache>
            </c:strRef>
          </c:tx>
          <c:spPr>
            <a:gradFill flip="none" rotWithShape="1">
              <a:gsLst>
                <a:gs pos="0">
                  <a:srgbClr val="CCCC00"/>
                </a:gs>
                <a:gs pos="50000">
                  <a:srgbClr val="FFFF00"/>
                </a:gs>
                <a:gs pos="100000">
                  <a:srgbClr val="CCCC00"/>
                </a:gs>
              </a:gsLst>
              <a:lin ang="10800000" scaled="1"/>
              <a:tileRect/>
            </a:gradFill>
            <a:ln>
              <a:solidFill>
                <a:schemeClr val="bg2"/>
              </a:solidFill>
            </a:ln>
          </c:spPr>
          <c:cat>
            <c:numRef>
              <c:f>Sheet1!$A$2:$A$31</c:f>
              <c:numCache>
                <c:formatCode>General</c:formatCode>
                <c:ptCount val="30"/>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pt idx="29">
                  <c:v>2011</c:v>
                </c:pt>
              </c:numCache>
            </c:numRef>
          </c:cat>
          <c:val>
            <c:numRef>
              <c:f>Sheet1!$C$2:$C$31</c:f>
              <c:numCache>
                <c:formatCode>General</c:formatCode>
                <c:ptCount val="30"/>
                <c:pt idx="0">
                  <c:v>7</c:v>
                </c:pt>
                <c:pt idx="1">
                  <c:v>5</c:v>
                </c:pt>
                <c:pt idx="2">
                  <c:v>17</c:v>
                </c:pt>
                <c:pt idx="3">
                  <c:v>26</c:v>
                </c:pt>
                <c:pt idx="4">
                  <c:v>33</c:v>
                </c:pt>
                <c:pt idx="5">
                  <c:v>43</c:v>
                </c:pt>
                <c:pt idx="6">
                  <c:v>43</c:v>
                </c:pt>
                <c:pt idx="7">
                  <c:v>42</c:v>
                </c:pt>
                <c:pt idx="8">
                  <c:v>58</c:v>
                </c:pt>
                <c:pt idx="9">
                  <c:v>59</c:v>
                </c:pt>
                <c:pt idx="10">
                  <c:v>55</c:v>
                </c:pt>
                <c:pt idx="11">
                  <c:v>61</c:v>
                </c:pt>
                <c:pt idx="12">
                  <c:v>66</c:v>
                </c:pt>
                <c:pt idx="13">
                  <c:v>64</c:v>
                </c:pt>
                <c:pt idx="14">
                  <c:v>68</c:v>
                </c:pt>
                <c:pt idx="15">
                  <c:v>61</c:v>
                </c:pt>
                <c:pt idx="16">
                  <c:v>61</c:v>
                </c:pt>
                <c:pt idx="17">
                  <c:v>58</c:v>
                </c:pt>
                <c:pt idx="18">
                  <c:v>57</c:v>
                </c:pt>
                <c:pt idx="19">
                  <c:v>56</c:v>
                </c:pt>
                <c:pt idx="20">
                  <c:v>55</c:v>
                </c:pt>
                <c:pt idx="21">
                  <c:v>56</c:v>
                </c:pt>
                <c:pt idx="22">
                  <c:v>54</c:v>
                </c:pt>
                <c:pt idx="23">
                  <c:v>57</c:v>
                </c:pt>
                <c:pt idx="24">
                  <c:v>55</c:v>
                </c:pt>
                <c:pt idx="25">
                  <c:v>56</c:v>
                </c:pt>
                <c:pt idx="26">
                  <c:v>47</c:v>
                </c:pt>
                <c:pt idx="27">
                  <c:v>54</c:v>
                </c:pt>
                <c:pt idx="28">
                  <c:v>58</c:v>
                </c:pt>
                <c:pt idx="29">
                  <c:v>54</c:v>
                </c:pt>
              </c:numCache>
            </c:numRef>
          </c:val>
        </c:ser>
        <c:ser>
          <c:idx val="2"/>
          <c:order val="2"/>
          <c:tx>
            <c:strRef>
              <c:f>Sheet1!$D$1</c:f>
              <c:strCache>
                <c:ptCount val="1"/>
                <c:pt idx="0">
                  <c:v>Other</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cat>
            <c:numRef>
              <c:f>Sheet1!$A$2:$A$31</c:f>
              <c:numCache>
                <c:formatCode>General</c:formatCode>
                <c:ptCount val="30"/>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pt idx="29">
                  <c:v>2011</c:v>
                </c:pt>
              </c:numCache>
            </c:numRef>
          </c:cat>
          <c:val>
            <c:numRef>
              <c:f>Sheet1!$D$2:$D$31</c:f>
              <c:numCache>
                <c:formatCode>General</c:formatCode>
                <c:ptCount val="30"/>
                <c:pt idx="0">
                  <c:v>0</c:v>
                </c:pt>
                <c:pt idx="1">
                  <c:v>1</c:v>
                </c:pt>
                <c:pt idx="2">
                  <c:v>1</c:v>
                </c:pt>
                <c:pt idx="3">
                  <c:v>2</c:v>
                </c:pt>
                <c:pt idx="4">
                  <c:v>3</c:v>
                </c:pt>
                <c:pt idx="5">
                  <c:v>3</c:v>
                </c:pt>
                <c:pt idx="6">
                  <c:v>5</c:v>
                </c:pt>
                <c:pt idx="7">
                  <c:v>5</c:v>
                </c:pt>
                <c:pt idx="8">
                  <c:v>5</c:v>
                </c:pt>
                <c:pt idx="9">
                  <c:v>6</c:v>
                </c:pt>
                <c:pt idx="10">
                  <c:v>6</c:v>
                </c:pt>
                <c:pt idx="11">
                  <c:v>6</c:v>
                </c:pt>
                <c:pt idx="12">
                  <c:v>3</c:v>
                </c:pt>
                <c:pt idx="13">
                  <c:v>9</c:v>
                </c:pt>
                <c:pt idx="14">
                  <c:v>4</c:v>
                </c:pt>
                <c:pt idx="15">
                  <c:v>6</c:v>
                </c:pt>
                <c:pt idx="16">
                  <c:v>6</c:v>
                </c:pt>
                <c:pt idx="17">
                  <c:v>4</c:v>
                </c:pt>
                <c:pt idx="18">
                  <c:v>5</c:v>
                </c:pt>
                <c:pt idx="19">
                  <c:v>8</c:v>
                </c:pt>
                <c:pt idx="20">
                  <c:v>6</c:v>
                </c:pt>
                <c:pt idx="21">
                  <c:v>7</c:v>
                </c:pt>
                <c:pt idx="22">
                  <c:v>8</c:v>
                </c:pt>
                <c:pt idx="23">
                  <c:v>7</c:v>
                </c:pt>
                <c:pt idx="24">
                  <c:v>8</c:v>
                </c:pt>
                <c:pt idx="25">
                  <c:v>9</c:v>
                </c:pt>
                <c:pt idx="26">
                  <c:v>10</c:v>
                </c:pt>
                <c:pt idx="27">
                  <c:v>6</c:v>
                </c:pt>
                <c:pt idx="28">
                  <c:v>10</c:v>
                </c:pt>
                <c:pt idx="29">
                  <c:v>12</c:v>
                </c:pt>
              </c:numCache>
            </c:numRef>
          </c:val>
        </c:ser>
        <c:gapWidth val="25"/>
        <c:overlap val="100"/>
        <c:axId val="115884032"/>
        <c:axId val="115885952"/>
      </c:barChart>
      <c:catAx>
        <c:axId val="115884032"/>
        <c:scaling>
          <c:orientation val="minMax"/>
        </c:scaling>
        <c:axPos val="b"/>
        <c:title>
          <c:tx>
            <c:rich>
              <a:bodyPr/>
              <a:lstStyle/>
              <a:p>
                <a:pPr>
                  <a:defRPr sz="1700"/>
                </a:pPr>
                <a:r>
                  <a:rPr lang="en-US" sz="1700" dirty="0" smtClean="0"/>
                  <a:t>Transplant Year</a:t>
                </a:r>
                <a:endParaRPr lang="en-US" sz="1700" dirty="0"/>
              </a:p>
            </c:rich>
          </c:tx>
          <c:layout/>
        </c:title>
        <c:numFmt formatCode="General" sourceLinked="1"/>
        <c:tickLblPos val="nextTo"/>
        <c:txPr>
          <a:bodyPr rot="-2700000"/>
          <a:lstStyle/>
          <a:p>
            <a:pPr>
              <a:defRPr sz="1500" b="1"/>
            </a:pPr>
            <a:endParaRPr lang="en-US"/>
          </a:p>
        </c:txPr>
        <c:crossAx val="115885952"/>
        <c:crosses val="autoZero"/>
        <c:auto val="1"/>
        <c:lblAlgn val="ctr"/>
        <c:lblOffset val="100"/>
        <c:tickLblSkip val="1"/>
      </c:catAx>
      <c:valAx>
        <c:axId val="115885952"/>
        <c:scaling>
          <c:orientation val="minMax"/>
          <c:max val="120"/>
        </c:scaling>
        <c:axPos val="l"/>
        <c:majorGridlines>
          <c:spPr>
            <a:ln>
              <a:prstDash val="sysDash"/>
            </a:ln>
          </c:spPr>
        </c:majorGridlines>
        <c:title>
          <c:tx>
            <c:rich>
              <a:bodyPr rot="-5400000" vert="horz"/>
              <a:lstStyle/>
              <a:p>
                <a:pPr>
                  <a:defRPr sz="1700"/>
                </a:pPr>
                <a:r>
                  <a:rPr lang="en-US" sz="1700" dirty="0" smtClean="0"/>
                  <a:t>Number of Centers</a:t>
                </a:r>
                <a:endParaRPr lang="en-US" sz="1700" dirty="0"/>
              </a:p>
            </c:rich>
          </c:tx>
          <c:layout/>
        </c:title>
        <c:numFmt formatCode="General" sourceLinked="1"/>
        <c:tickLblPos val="nextTo"/>
        <c:txPr>
          <a:bodyPr/>
          <a:lstStyle/>
          <a:p>
            <a:pPr>
              <a:defRPr sz="1500" b="1"/>
            </a:pPr>
            <a:endParaRPr lang="en-US"/>
          </a:p>
        </c:txPr>
        <c:crossAx val="115884032"/>
        <c:crosses val="autoZero"/>
        <c:crossBetween val="between"/>
        <c:majorUnit val="10"/>
      </c:valAx>
      <c:spPr>
        <a:solidFill>
          <a:schemeClr val="bg2"/>
        </a:solidFill>
        <a:ln>
          <a:solidFill>
            <a:schemeClr val="tx1"/>
          </a:solidFill>
        </a:ln>
      </c:spPr>
    </c:plotArea>
    <c:legend>
      <c:legendPos val="l"/>
      <c:layout>
        <c:manualLayout>
          <c:xMode val="edge"/>
          <c:yMode val="edge"/>
          <c:x val="0.13274336283186397"/>
          <c:y val="4.9553590637237632E-2"/>
          <c:w val="0.18271235453975818"/>
          <c:h val="0.18518265134890927"/>
        </c:manualLayout>
      </c:layout>
      <c:overlay val="1"/>
      <c:spPr>
        <a:solidFill>
          <a:schemeClr val="bg2"/>
        </a:solidFill>
        <a:ln>
          <a:solidFill>
            <a:schemeClr val="tx1"/>
          </a:solidFill>
        </a:ln>
      </c:spPr>
      <c:txPr>
        <a:bodyPr/>
        <a:lstStyle/>
        <a:p>
          <a:pPr>
            <a:defRPr sz="1500" b="1"/>
          </a:pPr>
          <a:endParaRPr lang="en-US"/>
        </a:p>
      </c:txPr>
    </c:legend>
    <c:plotVisOnly val="1"/>
  </c:chart>
  <c:txPr>
    <a:bodyPr/>
    <a:lstStyle/>
    <a:p>
      <a:pPr>
        <a:defRPr sz="1800"/>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1808208064900978"/>
          <c:y val="0.14159879429134034"/>
          <c:w val="0.86362491052258505"/>
          <c:h val="0.69196645341207363"/>
        </c:manualLayout>
      </c:layout>
      <c:barChart>
        <c:barDir val="col"/>
        <c:grouping val="percentStacked"/>
        <c:ser>
          <c:idx val="0"/>
          <c:order val="0"/>
          <c:tx>
            <c:strRef>
              <c:f>Sheet1!$B$1</c:f>
              <c:strCache>
                <c:ptCount val="1"/>
                <c:pt idx="0">
                  <c:v>&lt;1</c:v>
                </c:pt>
              </c:strCache>
            </c:strRef>
          </c:tx>
          <c:spPr>
            <a:gradFill flip="none" rotWithShape="1">
              <a:gsLst>
                <a:gs pos="0">
                  <a:srgbClr val="7030A0"/>
                </a:gs>
                <a:gs pos="50000">
                  <a:srgbClr val="9933FF"/>
                </a:gs>
                <a:gs pos="100000">
                  <a:srgbClr val="7030A0"/>
                </a:gs>
              </a:gsLst>
              <a:lin ang="10800000" scaled="1"/>
              <a:tileRect/>
            </a:gradFill>
            <a:ln>
              <a:solidFill>
                <a:schemeClr val="bg2"/>
              </a:solidFill>
            </a:ln>
          </c:spPr>
          <c:cat>
            <c:strRef>
              <c:f>Sheet1!$A$2:$A$7</c:f>
              <c:strCache>
                <c:ptCount val="6"/>
                <c:pt idx="0">
                  <c:v>&lt;1</c:v>
                </c:pt>
                <c:pt idx="1">
                  <c:v>1-10</c:v>
                </c:pt>
                <c:pt idx="2">
                  <c:v>11-17</c:v>
                </c:pt>
                <c:pt idx="3">
                  <c:v>18-34</c:v>
                </c:pt>
                <c:pt idx="4">
                  <c:v>35-49</c:v>
                </c:pt>
                <c:pt idx="5">
                  <c:v>50-65</c:v>
                </c:pt>
              </c:strCache>
            </c:strRef>
          </c:cat>
          <c:val>
            <c:numRef>
              <c:f>Sheet1!$B$2:$B$7</c:f>
              <c:numCache>
                <c:formatCode>General</c:formatCode>
                <c:ptCount val="6"/>
                <c:pt idx="0">
                  <c:v>901</c:v>
                </c:pt>
                <c:pt idx="1">
                  <c:v>491</c:v>
                </c:pt>
                <c:pt idx="2">
                  <c:v>1</c:v>
                </c:pt>
                <c:pt idx="3">
                  <c:v>7</c:v>
                </c:pt>
                <c:pt idx="4">
                  <c:v>0</c:v>
                </c:pt>
                <c:pt idx="5">
                  <c:v>0</c:v>
                </c:pt>
              </c:numCache>
            </c:numRef>
          </c:val>
        </c:ser>
        <c:ser>
          <c:idx val="1"/>
          <c:order val="1"/>
          <c:tx>
            <c:strRef>
              <c:f>Sheet1!$C$1</c:f>
              <c:strCache>
                <c:ptCount val="1"/>
                <c:pt idx="0">
                  <c:v>1-5</c:v>
                </c:pt>
              </c:strCache>
            </c:strRef>
          </c:tx>
          <c:spPr>
            <a:gradFill flip="none" rotWithShape="1">
              <a:gsLst>
                <a:gs pos="0">
                  <a:srgbClr val="CCCC00"/>
                </a:gs>
                <a:gs pos="50000">
                  <a:srgbClr val="FFFF00"/>
                </a:gs>
                <a:gs pos="100000">
                  <a:srgbClr val="CCCC00"/>
                </a:gs>
              </a:gsLst>
              <a:lin ang="10800000" scaled="1"/>
              <a:tileRect/>
            </a:gradFill>
            <a:ln>
              <a:solidFill>
                <a:schemeClr val="bg2"/>
              </a:solidFill>
            </a:ln>
          </c:spPr>
          <c:cat>
            <c:strRef>
              <c:f>Sheet1!$A$2:$A$7</c:f>
              <c:strCache>
                <c:ptCount val="6"/>
                <c:pt idx="0">
                  <c:v>&lt;1</c:v>
                </c:pt>
                <c:pt idx="1">
                  <c:v>1-10</c:v>
                </c:pt>
                <c:pt idx="2">
                  <c:v>11-17</c:v>
                </c:pt>
                <c:pt idx="3">
                  <c:v>18-34</c:v>
                </c:pt>
                <c:pt idx="4">
                  <c:v>35-49</c:v>
                </c:pt>
                <c:pt idx="5">
                  <c:v>50-65</c:v>
                </c:pt>
              </c:strCache>
            </c:strRef>
          </c:cat>
          <c:val>
            <c:numRef>
              <c:f>Sheet1!$C$2:$C$7</c:f>
              <c:numCache>
                <c:formatCode>General</c:formatCode>
                <c:ptCount val="6"/>
                <c:pt idx="0">
                  <c:v>125</c:v>
                </c:pt>
                <c:pt idx="1">
                  <c:v>1148</c:v>
                </c:pt>
                <c:pt idx="2">
                  <c:v>59</c:v>
                </c:pt>
                <c:pt idx="3">
                  <c:v>12</c:v>
                </c:pt>
                <c:pt idx="4">
                  <c:v>4</c:v>
                </c:pt>
                <c:pt idx="5">
                  <c:v>0</c:v>
                </c:pt>
              </c:numCache>
            </c:numRef>
          </c:val>
        </c:ser>
        <c:ser>
          <c:idx val="2"/>
          <c:order val="2"/>
          <c:tx>
            <c:strRef>
              <c:f>Sheet1!$D$1</c:f>
              <c:strCache>
                <c:ptCount val="1"/>
                <c:pt idx="0">
                  <c:v>6-10</c:v>
                </c:pt>
              </c:strCache>
            </c:strRef>
          </c:tx>
          <c:spPr>
            <a:gradFill flip="none" rotWithShape="1">
              <a:gsLst>
                <a:gs pos="0">
                  <a:srgbClr val="C00000"/>
                </a:gs>
                <a:gs pos="50000">
                  <a:srgbClr val="FF0000"/>
                </a:gs>
                <a:gs pos="100000">
                  <a:srgbClr val="C00000"/>
                </a:gs>
              </a:gsLst>
              <a:lin ang="10800000" scaled="1"/>
              <a:tileRect/>
            </a:gradFill>
            <a:ln>
              <a:solidFill>
                <a:srgbClr val="000000"/>
              </a:solidFill>
            </a:ln>
          </c:spPr>
          <c:cat>
            <c:strRef>
              <c:f>Sheet1!$A$2:$A$7</c:f>
              <c:strCache>
                <c:ptCount val="6"/>
                <c:pt idx="0">
                  <c:v>&lt;1</c:v>
                </c:pt>
                <c:pt idx="1">
                  <c:v>1-10</c:v>
                </c:pt>
                <c:pt idx="2">
                  <c:v>11-17</c:v>
                </c:pt>
                <c:pt idx="3">
                  <c:v>18-34</c:v>
                </c:pt>
                <c:pt idx="4">
                  <c:v>35-49</c:v>
                </c:pt>
                <c:pt idx="5">
                  <c:v>50-65</c:v>
                </c:pt>
              </c:strCache>
            </c:strRef>
          </c:cat>
          <c:val>
            <c:numRef>
              <c:f>Sheet1!$D$2:$D$7</c:f>
              <c:numCache>
                <c:formatCode>General</c:formatCode>
                <c:ptCount val="6"/>
                <c:pt idx="0">
                  <c:v>0</c:v>
                </c:pt>
                <c:pt idx="1">
                  <c:v>446</c:v>
                </c:pt>
                <c:pt idx="2">
                  <c:v>259</c:v>
                </c:pt>
                <c:pt idx="3">
                  <c:v>121</c:v>
                </c:pt>
                <c:pt idx="4">
                  <c:v>48</c:v>
                </c:pt>
                <c:pt idx="5">
                  <c:v>5</c:v>
                </c:pt>
              </c:numCache>
            </c:numRef>
          </c:val>
        </c:ser>
        <c:ser>
          <c:idx val="3"/>
          <c:order val="3"/>
          <c:tx>
            <c:strRef>
              <c:f>Sheet1!$E$1</c:f>
              <c:strCache>
                <c:ptCount val="1"/>
                <c:pt idx="0">
                  <c:v>11-17</c:v>
                </c:pt>
              </c:strCache>
            </c:strRef>
          </c:tx>
          <c:spPr>
            <a:gradFill flip="none" rotWithShape="1">
              <a:gsLst>
                <a:gs pos="0">
                  <a:srgbClr val="00B050"/>
                </a:gs>
                <a:gs pos="50000">
                  <a:srgbClr val="00FF00"/>
                </a:gs>
                <a:gs pos="100000">
                  <a:srgbClr val="00B050"/>
                </a:gs>
              </a:gsLst>
              <a:lin ang="0" scaled="1"/>
              <a:tileRect/>
            </a:gradFill>
            <a:ln>
              <a:solidFill>
                <a:srgbClr val="000000"/>
              </a:solidFill>
            </a:ln>
          </c:spPr>
          <c:cat>
            <c:strRef>
              <c:f>Sheet1!$A$2:$A$7</c:f>
              <c:strCache>
                <c:ptCount val="6"/>
                <c:pt idx="0">
                  <c:v>&lt;1</c:v>
                </c:pt>
                <c:pt idx="1">
                  <c:v>1-10</c:v>
                </c:pt>
                <c:pt idx="2">
                  <c:v>11-17</c:v>
                </c:pt>
                <c:pt idx="3">
                  <c:v>18-34</c:v>
                </c:pt>
                <c:pt idx="4">
                  <c:v>35-49</c:v>
                </c:pt>
                <c:pt idx="5">
                  <c:v>50-65</c:v>
                </c:pt>
              </c:strCache>
            </c:strRef>
          </c:cat>
          <c:val>
            <c:numRef>
              <c:f>Sheet1!$E$2:$E$7</c:f>
              <c:numCache>
                <c:formatCode>General</c:formatCode>
                <c:ptCount val="6"/>
                <c:pt idx="0">
                  <c:v>0</c:v>
                </c:pt>
                <c:pt idx="1">
                  <c:v>186</c:v>
                </c:pt>
                <c:pt idx="2">
                  <c:v>882</c:v>
                </c:pt>
                <c:pt idx="3">
                  <c:v>895</c:v>
                </c:pt>
                <c:pt idx="4">
                  <c:v>315</c:v>
                </c:pt>
                <c:pt idx="5">
                  <c:v>71</c:v>
                </c:pt>
              </c:numCache>
            </c:numRef>
          </c:val>
        </c:ser>
        <c:gapWidth val="40"/>
        <c:overlap val="100"/>
        <c:axId val="140060928"/>
        <c:axId val="140067200"/>
      </c:barChart>
      <c:catAx>
        <c:axId val="140060928"/>
        <c:scaling>
          <c:orientation val="minMax"/>
        </c:scaling>
        <c:axPos val="b"/>
        <c:title>
          <c:tx>
            <c:rich>
              <a:bodyPr/>
              <a:lstStyle/>
              <a:p>
                <a:pPr>
                  <a:defRPr sz="1700"/>
                </a:pPr>
                <a:r>
                  <a:rPr lang="en-US" sz="1700" dirty="0" smtClean="0"/>
                  <a:t>Donor  Age</a:t>
                </a:r>
                <a:endParaRPr lang="en-US" sz="1700" dirty="0"/>
              </a:p>
            </c:rich>
          </c:tx>
          <c:layout>
            <c:manualLayout>
              <c:xMode val="edge"/>
              <c:yMode val="edge"/>
              <c:x val="0.46777808747357918"/>
              <c:y val="0.9059694881889766"/>
            </c:manualLayout>
          </c:layout>
        </c:title>
        <c:tickLblPos val="nextTo"/>
        <c:txPr>
          <a:bodyPr/>
          <a:lstStyle/>
          <a:p>
            <a:pPr>
              <a:defRPr sz="1500" b="1"/>
            </a:pPr>
            <a:endParaRPr lang="en-US"/>
          </a:p>
        </c:txPr>
        <c:crossAx val="140067200"/>
        <c:crosses val="autoZero"/>
        <c:auto val="1"/>
        <c:lblAlgn val="ctr"/>
        <c:lblOffset val="100"/>
      </c:catAx>
      <c:valAx>
        <c:axId val="140067200"/>
        <c:scaling>
          <c:orientation val="minMax"/>
        </c:scaling>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title>
        <c:numFmt formatCode="0%" sourceLinked="1"/>
        <c:tickLblPos val="nextTo"/>
        <c:txPr>
          <a:bodyPr/>
          <a:lstStyle/>
          <a:p>
            <a:pPr>
              <a:defRPr sz="1500" b="1"/>
            </a:pPr>
            <a:endParaRPr lang="en-US"/>
          </a:p>
        </c:txPr>
        <c:crossAx val="140060928"/>
        <c:crosses val="autoZero"/>
        <c:crossBetween val="between"/>
        <c:majorUnit val="0.2"/>
      </c:valAx>
      <c:spPr>
        <a:solidFill>
          <a:srgbClr val="000000"/>
        </a:solidFill>
        <a:ln w="12700">
          <a:solidFill>
            <a:srgbClr val="FFFFFF"/>
          </a:solidFill>
        </a:ln>
      </c:spPr>
    </c:plotArea>
    <c:legend>
      <c:legendPos val="t"/>
      <c:layout>
        <c:manualLayout>
          <c:xMode val="edge"/>
          <c:yMode val="edge"/>
          <c:x val="0.25523424616170398"/>
          <c:y val="3.125E-2"/>
          <c:w val="0.59659721738322535"/>
          <c:h val="5.5946932414698183E-2"/>
        </c:manualLayout>
      </c:layout>
      <c:spPr>
        <a:solidFill>
          <a:schemeClr val="bg2"/>
        </a:solidFill>
        <a:ln w="12700">
          <a:solidFill>
            <a:srgbClr val="FFFFFF"/>
          </a:solidFill>
        </a:ln>
      </c:spPr>
      <c:txPr>
        <a:bodyPr/>
        <a:lstStyle/>
        <a:p>
          <a:pPr>
            <a:defRPr sz="1400" b="1"/>
          </a:pPr>
          <a:endParaRPr lang="en-US"/>
        </a:p>
      </c:txPr>
    </c:legend>
    <c:plotVisOnly val="1"/>
  </c:chart>
  <c:txPr>
    <a:bodyPr/>
    <a:lstStyle/>
    <a:p>
      <a:pPr>
        <a:defRPr sz="1800"/>
      </a:pPr>
      <a:endParaRPr lang="en-US"/>
    </a:p>
  </c:txPr>
  <c:externalData r:id="rId1"/>
  <c:userShapes r:id="rId2"/>
</c:chartSpace>
</file>

<file path=ppt/charts/chart100.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6252767317128831E-2"/>
          <c:y val="3.1852034120734909E-2"/>
          <c:w val="0.89646787629807623"/>
          <c:h val="0.70187423447069774"/>
        </c:manualLayout>
      </c:layout>
      <c:barChart>
        <c:barDir val="col"/>
        <c:grouping val="clustered"/>
        <c:ser>
          <c:idx val="0"/>
          <c:order val="0"/>
          <c:tx>
            <c:strRef>
              <c:f>Sheet1!$B$1</c:f>
              <c:strCache>
                <c:ptCount val="1"/>
                <c:pt idx="0">
                  <c:v>Cyclosporine</c:v>
                </c:pt>
              </c:strCache>
            </c:strRef>
          </c:tx>
          <c:spPr>
            <a:gradFill flip="none" rotWithShape="1">
              <a:gsLst>
                <a:gs pos="0">
                  <a:srgbClr val="00B050"/>
                </a:gs>
                <a:gs pos="50000">
                  <a:srgbClr val="00FF00"/>
                </a:gs>
                <a:gs pos="100000">
                  <a:srgbClr val="00B050"/>
                </a:gs>
              </a:gsLst>
              <a:lin ang="0" scaled="1"/>
              <a:tileRect/>
            </a:gradFill>
            <a:ln>
              <a:solidFill>
                <a:schemeClr val="bg2"/>
              </a:solidFill>
            </a:ln>
          </c:spPr>
          <c:cat>
            <c:strRef>
              <c:f>Sheet1!$A$2:$A$7</c:f>
              <c:strCache>
                <c:ptCount val="6"/>
                <c:pt idx="0">
                  <c:v>Overall</c:v>
                </c:pt>
                <c:pt idx="2">
                  <c:v>&lt;1</c:v>
                </c:pt>
                <c:pt idx="3">
                  <c:v>1-5</c:v>
                </c:pt>
                <c:pt idx="4">
                  <c:v>6-10</c:v>
                </c:pt>
                <c:pt idx="5">
                  <c:v>11-17</c:v>
                </c:pt>
              </c:strCache>
            </c:strRef>
          </c:cat>
          <c:val>
            <c:numRef>
              <c:f>Sheet1!$B$2:$B$7</c:f>
              <c:numCache>
                <c:formatCode>General</c:formatCode>
                <c:ptCount val="6"/>
                <c:pt idx="0">
                  <c:v>38.5</c:v>
                </c:pt>
                <c:pt idx="2">
                  <c:v>23.5</c:v>
                </c:pt>
                <c:pt idx="3">
                  <c:v>36.1</c:v>
                </c:pt>
                <c:pt idx="4">
                  <c:v>56.7</c:v>
                </c:pt>
                <c:pt idx="5">
                  <c:v>46.3</c:v>
                </c:pt>
              </c:numCache>
            </c:numRef>
          </c:val>
        </c:ser>
        <c:ser>
          <c:idx val="1"/>
          <c:order val="1"/>
          <c:tx>
            <c:strRef>
              <c:f>Sheet1!$C$1</c:f>
              <c:strCache>
                <c:ptCount val="1"/>
                <c:pt idx="0">
                  <c:v>Tacrolimus</c:v>
                </c:pt>
              </c:strCache>
            </c:strRef>
          </c:tx>
          <c:spPr>
            <a:gradFill>
              <a:gsLst>
                <a:gs pos="0">
                  <a:srgbClr val="7030A0"/>
                </a:gs>
                <a:gs pos="50000">
                  <a:srgbClr val="9933FF"/>
                </a:gs>
                <a:gs pos="100000">
                  <a:srgbClr val="7030A0"/>
                </a:gs>
              </a:gsLst>
              <a:lin ang="0" scaled="1"/>
            </a:gradFill>
            <a:ln>
              <a:solidFill>
                <a:schemeClr val="bg2"/>
              </a:solidFill>
            </a:ln>
          </c:spPr>
          <c:cat>
            <c:strRef>
              <c:f>Sheet1!$A$2:$A$7</c:f>
              <c:strCache>
                <c:ptCount val="6"/>
                <c:pt idx="0">
                  <c:v>Overall</c:v>
                </c:pt>
                <c:pt idx="2">
                  <c:v>&lt;1</c:v>
                </c:pt>
                <c:pt idx="3">
                  <c:v>1-5</c:v>
                </c:pt>
                <c:pt idx="4">
                  <c:v>6-10</c:v>
                </c:pt>
                <c:pt idx="5">
                  <c:v>11-17</c:v>
                </c:pt>
              </c:strCache>
            </c:strRef>
          </c:cat>
          <c:val>
            <c:numRef>
              <c:f>Sheet1!$C$2:$C$7</c:f>
              <c:numCache>
                <c:formatCode>General</c:formatCode>
                <c:ptCount val="6"/>
                <c:pt idx="0">
                  <c:v>24.3</c:v>
                </c:pt>
                <c:pt idx="2">
                  <c:v>15.5</c:v>
                </c:pt>
                <c:pt idx="3">
                  <c:v>26.6</c:v>
                </c:pt>
                <c:pt idx="4">
                  <c:v>29.6</c:v>
                </c:pt>
                <c:pt idx="5">
                  <c:v>26.7</c:v>
                </c:pt>
              </c:numCache>
            </c:numRef>
          </c:val>
        </c:ser>
        <c:gapWidth val="50"/>
        <c:axId val="160561408"/>
        <c:axId val="160649216"/>
      </c:barChart>
      <c:catAx>
        <c:axId val="160561408"/>
        <c:scaling>
          <c:orientation val="minMax"/>
        </c:scaling>
        <c:axPos val="b"/>
        <c:numFmt formatCode="General" sourceLinked="1"/>
        <c:tickLblPos val="nextTo"/>
        <c:txPr>
          <a:bodyPr/>
          <a:lstStyle/>
          <a:p>
            <a:pPr>
              <a:defRPr sz="1500" b="1"/>
            </a:pPr>
            <a:endParaRPr lang="en-US"/>
          </a:p>
        </c:txPr>
        <c:crossAx val="160649216"/>
        <c:crosses val="autoZero"/>
        <c:auto val="1"/>
        <c:lblAlgn val="ctr"/>
        <c:lblOffset val="100"/>
        <c:tickLblSkip val="1"/>
      </c:catAx>
      <c:valAx>
        <c:axId val="160649216"/>
        <c:scaling>
          <c:orientation val="minMax"/>
          <c:max val="60"/>
        </c:scaling>
        <c:axPos val="l"/>
        <c:majorGridlines>
          <c:spPr>
            <a:ln>
              <a:prstDash val="sysDash"/>
            </a:ln>
          </c:spPr>
        </c:majorGridlines>
        <c:numFmt formatCode="General" sourceLinked="1"/>
        <c:tickLblPos val="nextTo"/>
        <c:txPr>
          <a:bodyPr/>
          <a:lstStyle/>
          <a:p>
            <a:pPr>
              <a:defRPr sz="1400" b="1"/>
            </a:pPr>
            <a:endParaRPr lang="en-US"/>
          </a:p>
        </c:txPr>
        <c:crossAx val="160561408"/>
        <c:crosses val="autoZero"/>
        <c:crossBetween val="between"/>
        <c:majorUnit val="10"/>
      </c:valAx>
      <c:spPr>
        <a:solidFill>
          <a:schemeClr val="bg2"/>
        </a:solidFill>
        <a:ln>
          <a:solidFill>
            <a:schemeClr val="tx1"/>
          </a:solidFill>
        </a:ln>
      </c:spPr>
    </c:plotArea>
    <c:legend>
      <c:legendPos val="b"/>
      <c:layout>
        <c:manualLayout>
          <c:xMode val="edge"/>
          <c:yMode val="edge"/>
          <c:x val="0.12815200273878677"/>
          <c:y val="6.2136441929134638E-2"/>
          <c:w val="0.36301232454638821"/>
          <c:h val="9.5009432414698225E-2"/>
        </c:manualLayout>
      </c:layout>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10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5968051006900581"/>
          <c:h val="0.77074260114040583"/>
        </c:manualLayout>
      </c:layout>
      <c:scatterChart>
        <c:scatterStyle val="lineMarker"/>
        <c:ser>
          <c:idx val="0"/>
          <c:order val="0"/>
          <c:tx>
            <c:strRef>
              <c:f>Sheet1!$B$1</c:f>
              <c:strCache>
                <c:ptCount val="1"/>
                <c:pt idx="0">
                  <c:v>Freedom from CAV</c:v>
                </c:pt>
              </c:strCache>
            </c:strRef>
          </c:tx>
          <c:spPr>
            <a:ln w="41275">
              <a:solidFill>
                <a:srgbClr val="00FF00"/>
              </a:solidFill>
            </a:ln>
          </c:spPr>
          <c:marker>
            <c:symbol val="none"/>
          </c:marker>
          <c:xVal>
            <c:numRef>
              <c:f>Sheet1!$A$2:$A$170</c:f>
              <c:numCache>
                <c:formatCode>General</c:formatCode>
                <c:ptCount val="169"/>
                <c:pt idx="0">
                  <c:v>0</c:v>
                </c:pt>
                <c:pt idx="1">
                  <c:v>8.3300000000000041E-2</c:v>
                </c:pt>
                <c:pt idx="2">
                  <c:v>0.16669999999999999</c:v>
                </c:pt>
                <c:pt idx="3">
                  <c:v>0.25</c:v>
                </c:pt>
                <c:pt idx="4">
                  <c:v>0.33330000000000426</c:v>
                </c:pt>
                <c:pt idx="5">
                  <c:v>0.41670000000000001</c:v>
                </c:pt>
                <c:pt idx="6">
                  <c:v>0.5</c:v>
                </c:pt>
                <c:pt idx="7">
                  <c:v>0.58329999999999949</c:v>
                </c:pt>
                <c:pt idx="8">
                  <c:v>0.66670000000000706</c:v>
                </c:pt>
                <c:pt idx="9">
                  <c:v>0.75000000000000488</c:v>
                </c:pt>
                <c:pt idx="10">
                  <c:v>0.83330000000000004</c:v>
                </c:pt>
                <c:pt idx="11">
                  <c:v>0.91670000000000063</c:v>
                </c:pt>
                <c:pt idx="12">
                  <c:v>1</c:v>
                </c:pt>
                <c:pt idx="13">
                  <c:v>1.0832999999999904</c:v>
                </c:pt>
                <c:pt idx="14">
                  <c:v>1.1667000000000001</c:v>
                </c:pt>
                <c:pt idx="15">
                  <c:v>1.25</c:v>
                </c:pt>
                <c:pt idx="16">
                  <c:v>1.3332999999999904</c:v>
                </c:pt>
                <c:pt idx="17">
                  <c:v>1.4166999999999879</c:v>
                </c:pt>
                <c:pt idx="18">
                  <c:v>1.5</c:v>
                </c:pt>
                <c:pt idx="19">
                  <c:v>1.5832999999999904</c:v>
                </c:pt>
                <c:pt idx="20">
                  <c:v>1.6667000000000001</c:v>
                </c:pt>
                <c:pt idx="21">
                  <c:v>1.75</c:v>
                </c:pt>
                <c:pt idx="22">
                  <c:v>1.8332999999999904</c:v>
                </c:pt>
                <c:pt idx="23">
                  <c:v>1.9167000000000001</c:v>
                </c:pt>
                <c:pt idx="24">
                  <c:v>2</c:v>
                </c:pt>
                <c:pt idx="25">
                  <c:v>2.0832999999999999</c:v>
                </c:pt>
                <c:pt idx="26">
                  <c:v>2.1667000000000001</c:v>
                </c:pt>
                <c:pt idx="27">
                  <c:v>2.25</c:v>
                </c:pt>
                <c:pt idx="28">
                  <c:v>2.3332999999999977</c:v>
                </c:pt>
                <c:pt idx="29">
                  <c:v>2.4166999999999739</c:v>
                </c:pt>
                <c:pt idx="30">
                  <c:v>2.5</c:v>
                </c:pt>
                <c:pt idx="31">
                  <c:v>2.5832999999999999</c:v>
                </c:pt>
                <c:pt idx="32">
                  <c:v>2.6667000000000001</c:v>
                </c:pt>
                <c:pt idx="33">
                  <c:v>2.75</c:v>
                </c:pt>
                <c:pt idx="34">
                  <c:v>2.8332999999999977</c:v>
                </c:pt>
                <c:pt idx="35">
                  <c:v>2.9166999999999739</c:v>
                </c:pt>
                <c:pt idx="36">
                  <c:v>3</c:v>
                </c:pt>
                <c:pt idx="37">
                  <c:v>3.0832999999999999</c:v>
                </c:pt>
                <c:pt idx="38">
                  <c:v>3.1667000000000001</c:v>
                </c:pt>
                <c:pt idx="39">
                  <c:v>3.25</c:v>
                </c:pt>
                <c:pt idx="40">
                  <c:v>3.3332999999999977</c:v>
                </c:pt>
                <c:pt idx="41">
                  <c:v>3.4166999999999739</c:v>
                </c:pt>
                <c:pt idx="42">
                  <c:v>3.5</c:v>
                </c:pt>
                <c:pt idx="43">
                  <c:v>3.5832999999999999</c:v>
                </c:pt>
                <c:pt idx="44">
                  <c:v>3.6667000000000001</c:v>
                </c:pt>
                <c:pt idx="45">
                  <c:v>3.75</c:v>
                </c:pt>
                <c:pt idx="46">
                  <c:v>3.8332999999999977</c:v>
                </c:pt>
                <c:pt idx="47">
                  <c:v>3.9166999999999739</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pt idx="145">
                  <c:v>12.083300000000001</c:v>
                </c:pt>
                <c:pt idx="146">
                  <c:v>12.166700000000002</c:v>
                </c:pt>
                <c:pt idx="147">
                  <c:v>12.25</c:v>
                </c:pt>
                <c:pt idx="148">
                  <c:v>12.333300000000001</c:v>
                </c:pt>
                <c:pt idx="149">
                  <c:v>12.416700000000002</c:v>
                </c:pt>
                <c:pt idx="150">
                  <c:v>12.5</c:v>
                </c:pt>
                <c:pt idx="151">
                  <c:v>12.583300000000001</c:v>
                </c:pt>
                <c:pt idx="152">
                  <c:v>12.666700000000002</c:v>
                </c:pt>
                <c:pt idx="153">
                  <c:v>12.75</c:v>
                </c:pt>
                <c:pt idx="154">
                  <c:v>12.833300000000001</c:v>
                </c:pt>
                <c:pt idx="155">
                  <c:v>12.916700000000002</c:v>
                </c:pt>
                <c:pt idx="156">
                  <c:v>13</c:v>
                </c:pt>
                <c:pt idx="157">
                  <c:v>13.083300000000001</c:v>
                </c:pt>
                <c:pt idx="158">
                  <c:v>13.166700000000002</c:v>
                </c:pt>
                <c:pt idx="159">
                  <c:v>13.25</c:v>
                </c:pt>
                <c:pt idx="160">
                  <c:v>13.333300000000001</c:v>
                </c:pt>
                <c:pt idx="161">
                  <c:v>13.416700000000002</c:v>
                </c:pt>
                <c:pt idx="162">
                  <c:v>13.5</c:v>
                </c:pt>
                <c:pt idx="163">
                  <c:v>13.583300000000001</c:v>
                </c:pt>
                <c:pt idx="164">
                  <c:v>13.666700000000002</c:v>
                </c:pt>
                <c:pt idx="165">
                  <c:v>13.75</c:v>
                </c:pt>
                <c:pt idx="166">
                  <c:v>13.833300000000001</c:v>
                </c:pt>
                <c:pt idx="167">
                  <c:v>13.916700000000002</c:v>
                </c:pt>
                <c:pt idx="168">
                  <c:v>14</c:v>
                </c:pt>
              </c:numCache>
            </c:numRef>
          </c:xVal>
          <c:yVal>
            <c:numRef>
              <c:f>Sheet1!$B$2:$B$170</c:f>
              <c:numCache>
                <c:formatCode>General</c:formatCode>
                <c:ptCount val="169"/>
                <c:pt idx="0">
                  <c:v>100</c:v>
                </c:pt>
                <c:pt idx="1">
                  <c:v>100</c:v>
                </c:pt>
                <c:pt idx="2">
                  <c:v>100</c:v>
                </c:pt>
                <c:pt idx="3">
                  <c:v>99.906999999999996</c:v>
                </c:pt>
                <c:pt idx="4">
                  <c:v>99.718999999999994</c:v>
                </c:pt>
                <c:pt idx="5">
                  <c:v>99.649000000000001</c:v>
                </c:pt>
                <c:pt idx="6">
                  <c:v>98.938999999999993</c:v>
                </c:pt>
                <c:pt idx="7">
                  <c:v>97.751999999999995</c:v>
                </c:pt>
                <c:pt idx="8">
                  <c:v>97.584000000000003</c:v>
                </c:pt>
                <c:pt idx="9">
                  <c:v>97.584000000000003</c:v>
                </c:pt>
                <c:pt idx="10">
                  <c:v>97.584000000000003</c:v>
                </c:pt>
                <c:pt idx="11">
                  <c:v>97.584000000000003</c:v>
                </c:pt>
                <c:pt idx="12">
                  <c:v>97.584000000000003</c:v>
                </c:pt>
                <c:pt idx="13">
                  <c:v>97.584000000000003</c:v>
                </c:pt>
                <c:pt idx="14">
                  <c:v>97.584000000000003</c:v>
                </c:pt>
                <c:pt idx="15">
                  <c:v>97.554999999999993</c:v>
                </c:pt>
                <c:pt idx="16">
                  <c:v>97.436000000000007</c:v>
                </c:pt>
                <c:pt idx="17">
                  <c:v>97.10899999999998</c:v>
                </c:pt>
                <c:pt idx="18">
                  <c:v>96.304000000000002</c:v>
                </c:pt>
                <c:pt idx="19">
                  <c:v>95.257000000000005</c:v>
                </c:pt>
                <c:pt idx="20">
                  <c:v>94.834999999999994</c:v>
                </c:pt>
                <c:pt idx="21">
                  <c:v>94.501000000000005</c:v>
                </c:pt>
                <c:pt idx="22">
                  <c:v>94.410000000000025</c:v>
                </c:pt>
                <c:pt idx="23">
                  <c:v>94.377999999999986</c:v>
                </c:pt>
                <c:pt idx="24">
                  <c:v>94.377999999999986</c:v>
                </c:pt>
                <c:pt idx="25">
                  <c:v>94.377999999999986</c:v>
                </c:pt>
                <c:pt idx="26">
                  <c:v>94.377999999999986</c:v>
                </c:pt>
                <c:pt idx="27">
                  <c:v>94.377999999999986</c:v>
                </c:pt>
                <c:pt idx="28">
                  <c:v>94.304000000000002</c:v>
                </c:pt>
                <c:pt idx="29">
                  <c:v>94.006</c:v>
                </c:pt>
                <c:pt idx="30">
                  <c:v>93.296999999999997</c:v>
                </c:pt>
                <c:pt idx="31">
                  <c:v>91.948000000000022</c:v>
                </c:pt>
                <c:pt idx="32">
                  <c:v>91.647000000000006</c:v>
                </c:pt>
                <c:pt idx="33">
                  <c:v>91.60799999999999</c:v>
                </c:pt>
                <c:pt idx="34">
                  <c:v>91.60799999999999</c:v>
                </c:pt>
                <c:pt idx="35">
                  <c:v>91.569000000000003</c:v>
                </c:pt>
                <c:pt idx="36">
                  <c:v>91.569000000000003</c:v>
                </c:pt>
                <c:pt idx="37">
                  <c:v>91.569000000000003</c:v>
                </c:pt>
                <c:pt idx="38">
                  <c:v>91.569000000000003</c:v>
                </c:pt>
                <c:pt idx="39">
                  <c:v>91.474999999999994</c:v>
                </c:pt>
                <c:pt idx="40">
                  <c:v>91.286000000000001</c:v>
                </c:pt>
                <c:pt idx="41">
                  <c:v>90.621999999999986</c:v>
                </c:pt>
                <c:pt idx="42">
                  <c:v>89.766999999999996</c:v>
                </c:pt>
                <c:pt idx="43">
                  <c:v>88.621999999999986</c:v>
                </c:pt>
                <c:pt idx="44">
                  <c:v>88.382999999999981</c:v>
                </c:pt>
                <c:pt idx="45">
                  <c:v>88.236999999999995</c:v>
                </c:pt>
                <c:pt idx="46">
                  <c:v>88.236999999999995</c:v>
                </c:pt>
                <c:pt idx="47">
                  <c:v>88.236999999999995</c:v>
                </c:pt>
                <c:pt idx="48">
                  <c:v>88.236999999999995</c:v>
                </c:pt>
                <c:pt idx="49">
                  <c:v>88.236999999999995</c:v>
                </c:pt>
                <c:pt idx="50">
                  <c:v>88.236999999999995</c:v>
                </c:pt>
                <c:pt idx="51">
                  <c:v>88.119</c:v>
                </c:pt>
                <c:pt idx="52">
                  <c:v>87.941000000000685</c:v>
                </c:pt>
                <c:pt idx="53">
                  <c:v>87.462999999999994</c:v>
                </c:pt>
                <c:pt idx="54">
                  <c:v>86.504999999999995</c:v>
                </c:pt>
                <c:pt idx="55">
                  <c:v>85.664000000000001</c:v>
                </c:pt>
                <c:pt idx="56">
                  <c:v>85.361999999999995</c:v>
                </c:pt>
                <c:pt idx="57">
                  <c:v>85.361999999999995</c:v>
                </c:pt>
                <c:pt idx="58">
                  <c:v>85.361999999999995</c:v>
                </c:pt>
                <c:pt idx="59">
                  <c:v>85.361999999999995</c:v>
                </c:pt>
                <c:pt idx="60">
                  <c:v>85.361999999999995</c:v>
                </c:pt>
                <c:pt idx="61">
                  <c:v>85.361999999999995</c:v>
                </c:pt>
                <c:pt idx="62">
                  <c:v>85.361999999999995</c:v>
                </c:pt>
                <c:pt idx="63">
                  <c:v>85.29</c:v>
                </c:pt>
                <c:pt idx="64">
                  <c:v>84.998000000000005</c:v>
                </c:pt>
                <c:pt idx="65">
                  <c:v>84.19</c:v>
                </c:pt>
                <c:pt idx="66">
                  <c:v>83.381</c:v>
                </c:pt>
                <c:pt idx="67">
                  <c:v>81.978999999999999</c:v>
                </c:pt>
                <c:pt idx="68">
                  <c:v>81.680999999999983</c:v>
                </c:pt>
                <c:pt idx="69">
                  <c:v>81.680999999999983</c:v>
                </c:pt>
                <c:pt idx="70">
                  <c:v>81.680999999999983</c:v>
                </c:pt>
                <c:pt idx="71">
                  <c:v>81.680999999999983</c:v>
                </c:pt>
                <c:pt idx="72">
                  <c:v>81.680999999999983</c:v>
                </c:pt>
                <c:pt idx="73">
                  <c:v>81.680999999999983</c:v>
                </c:pt>
                <c:pt idx="74">
                  <c:v>81.587999999999994</c:v>
                </c:pt>
                <c:pt idx="75">
                  <c:v>81.117000000000004</c:v>
                </c:pt>
                <c:pt idx="76">
                  <c:v>80.453999999999994</c:v>
                </c:pt>
                <c:pt idx="77">
                  <c:v>79.884999999999991</c:v>
                </c:pt>
                <c:pt idx="78">
                  <c:v>78.744000000000227</c:v>
                </c:pt>
                <c:pt idx="79">
                  <c:v>77.691999999999993</c:v>
                </c:pt>
                <c:pt idx="80">
                  <c:v>77.403000000000006</c:v>
                </c:pt>
                <c:pt idx="81">
                  <c:v>77.403000000000006</c:v>
                </c:pt>
                <c:pt idx="82">
                  <c:v>77.304000000000002</c:v>
                </c:pt>
                <c:pt idx="83">
                  <c:v>77.304000000000002</c:v>
                </c:pt>
                <c:pt idx="84">
                  <c:v>77.304000000000002</c:v>
                </c:pt>
                <c:pt idx="85">
                  <c:v>77.304000000000002</c:v>
                </c:pt>
                <c:pt idx="86">
                  <c:v>77.183999999999983</c:v>
                </c:pt>
                <c:pt idx="87">
                  <c:v>77.183999999999983</c:v>
                </c:pt>
                <c:pt idx="88">
                  <c:v>76.697000000000003</c:v>
                </c:pt>
                <c:pt idx="89">
                  <c:v>75.482000000000014</c:v>
                </c:pt>
                <c:pt idx="90">
                  <c:v>74.625999999999948</c:v>
                </c:pt>
                <c:pt idx="91">
                  <c:v>72.902000000000001</c:v>
                </c:pt>
                <c:pt idx="92">
                  <c:v>72.650999999999982</c:v>
                </c:pt>
                <c:pt idx="93">
                  <c:v>72.650999999999982</c:v>
                </c:pt>
                <c:pt idx="94">
                  <c:v>72.650999999999982</c:v>
                </c:pt>
                <c:pt idx="95">
                  <c:v>72.650999999999982</c:v>
                </c:pt>
                <c:pt idx="96">
                  <c:v>72.650999999999982</c:v>
                </c:pt>
                <c:pt idx="97">
                  <c:v>72.650999999999982</c:v>
                </c:pt>
                <c:pt idx="98">
                  <c:v>72.650999999999982</c:v>
                </c:pt>
                <c:pt idx="99">
                  <c:v>72.650999999999982</c:v>
                </c:pt>
                <c:pt idx="100">
                  <c:v>72.494000000000227</c:v>
                </c:pt>
                <c:pt idx="101">
                  <c:v>71.86</c:v>
                </c:pt>
                <c:pt idx="102">
                  <c:v>70.271000000000001</c:v>
                </c:pt>
                <c:pt idx="103">
                  <c:v>69.63</c:v>
                </c:pt>
                <c:pt idx="104">
                  <c:v>69.468999999999994</c:v>
                </c:pt>
                <c:pt idx="105">
                  <c:v>69.304999999999993</c:v>
                </c:pt>
                <c:pt idx="106">
                  <c:v>69.304999999999993</c:v>
                </c:pt>
                <c:pt idx="107">
                  <c:v>69.304999999999993</c:v>
                </c:pt>
                <c:pt idx="108">
                  <c:v>69.304999999999993</c:v>
                </c:pt>
                <c:pt idx="109">
                  <c:v>69.304999999999993</c:v>
                </c:pt>
                <c:pt idx="110">
                  <c:v>69.304999999999993</c:v>
                </c:pt>
                <c:pt idx="111">
                  <c:v>69.096999999999994</c:v>
                </c:pt>
                <c:pt idx="112">
                  <c:v>68.888999999999982</c:v>
                </c:pt>
                <c:pt idx="113">
                  <c:v>68.049000000000007</c:v>
                </c:pt>
                <c:pt idx="114">
                  <c:v>66.994000000000227</c:v>
                </c:pt>
                <c:pt idx="115">
                  <c:v>65.933999999999997</c:v>
                </c:pt>
                <c:pt idx="116">
                  <c:v>65.933999999999997</c:v>
                </c:pt>
                <c:pt idx="117">
                  <c:v>65.933999999999997</c:v>
                </c:pt>
                <c:pt idx="118">
                  <c:v>65.933999999999997</c:v>
                </c:pt>
                <c:pt idx="119">
                  <c:v>65.705000000000013</c:v>
                </c:pt>
                <c:pt idx="120">
                  <c:v>65.705000000000013</c:v>
                </c:pt>
                <c:pt idx="121">
                  <c:v>65.705000000000013</c:v>
                </c:pt>
                <c:pt idx="122">
                  <c:v>65.705000000000013</c:v>
                </c:pt>
                <c:pt idx="123">
                  <c:v>65.705000000000013</c:v>
                </c:pt>
                <c:pt idx="124">
                  <c:v>65.705000000000013</c:v>
                </c:pt>
                <c:pt idx="125">
                  <c:v>63.550999999999995</c:v>
                </c:pt>
                <c:pt idx="126">
                  <c:v>63.012</c:v>
                </c:pt>
                <c:pt idx="127">
                  <c:v>61.934000000000005</c:v>
                </c:pt>
                <c:pt idx="128">
                  <c:v>61.934000000000005</c:v>
                </c:pt>
                <c:pt idx="129">
                  <c:v>61.934000000000005</c:v>
                </c:pt>
                <c:pt idx="130">
                  <c:v>61.934000000000005</c:v>
                </c:pt>
                <c:pt idx="131">
                  <c:v>61.934000000000005</c:v>
                </c:pt>
                <c:pt idx="132">
                  <c:v>61.934000000000005</c:v>
                </c:pt>
                <c:pt idx="133">
                  <c:v>61.934000000000005</c:v>
                </c:pt>
                <c:pt idx="134">
                  <c:v>61.934000000000005</c:v>
                </c:pt>
                <c:pt idx="135">
                  <c:v>61.567</c:v>
                </c:pt>
                <c:pt idx="136">
                  <c:v>61.201000000000001</c:v>
                </c:pt>
                <c:pt idx="137">
                  <c:v>60.832000000000001</c:v>
                </c:pt>
                <c:pt idx="138">
                  <c:v>59.719000000000001</c:v>
                </c:pt>
                <c:pt idx="139">
                  <c:v>59.343999999999994</c:v>
                </c:pt>
                <c:pt idx="140">
                  <c:v>59.343999999999994</c:v>
                </c:pt>
                <c:pt idx="141">
                  <c:v>58.955999999999996</c:v>
                </c:pt>
                <c:pt idx="142">
                  <c:v>58.955999999999996</c:v>
                </c:pt>
                <c:pt idx="143">
                  <c:v>58.955999999999996</c:v>
                </c:pt>
                <c:pt idx="144">
                  <c:v>58.955999999999996</c:v>
                </c:pt>
                <c:pt idx="145">
                  <c:v>58.955999999999996</c:v>
                </c:pt>
                <c:pt idx="146">
                  <c:v>58.955999999999996</c:v>
                </c:pt>
                <c:pt idx="147">
                  <c:v>58.955999999999996</c:v>
                </c:pt>
                <c:pt idx="148">
                  <c:v>57.93</c:v>
                </c:pt>
                <c:pt idx="149">
                  <c:v>57.93</c:v>
                </c:pt>
                <c:pt idx="150">
                  <c:v>56.905000000000001</c:v>
                </c:pt>
                <c:pt idx="151">
                  <c:v>55.879999999999995</c:v>
                </c:pt>
                <c:pt idx="152">
                  <c:v>55.367000000000004</c:v>
                </c:pt>
                <c:pt idx="153">
                  <c:v>55.367000000000004</c:v>
                </c:pt>
                <c:pt idx="154">
                  <c:v>55.367000000000004</c:v>
                </c:pt>
                <c:pt idx="155">
                  <c:v>55.367000000000004</c:v>
                </c:pt>
                <c:pt idx="156">
                  <c:v>55.367000000000004</c:v>
                </c:pt>
                <c:pt idx="157">
                  <c:v>55.367000000000004</c:v>
                </c:pt>
                <c:pt idx="158">
                  <c:v>55.367000000000004</c:v>
                </c:pt>
                <c:pt idx="159">
                  <c:v>55.367000000000004</c:v>
                </c:pt>
                <c:pt idx="160">
                  <c:v>55.367000000000004</c:v>
                </c:pt>
                <c:pt idx="161">
                  <c:v>54.675000000000011</c:v>
                </c:pt>
                <c:pt idx="162">
                  <c:v>54.675000000000011</c:v>
                </c:pt>
                <c:pt idx="163">
                  <c:v>52.545000000000002</c:v>
                </c:pt>
                <c:pt idx="164">
                  <c:v>52.545000000000002</c:v>
                </c:pt>
                <c:pt idx="165">
                  <c:v>52.545000000000002</c:v>
                </c:pt>
                <c:pt idx="166">
                  <c:v>52.545000000000002</c:v>
                </c:pt>
                <c:pt idx="167">
                  <c:v>52.545000000000002</c:v>
                </c:pt>
                <c:pt idx="168">
                  <c:v>52.545000000000002</c:v>
                </c:pt>
              </c:numCache>
            </c:numRef>
          </c:yVal>
        </c:ser>
        <c:axId val="159917952"/>
        <c:axId val="160514816"/>
      </c:scatterChart>
      <c:valAx>
        <c:axId val="159917952"/>
        <c:scaling>
          <c:orientation val="minMax"/>
          <c:max val="14"/>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160514816"/>
        <c:crosses val="autoZero"/>
        <c:crossBetween val="midCat"/>
        <c:majorUnit val="1"/>
      </c:valAx>
      <c:valAx>
        <c:axId val="160514816"/>
        <c:scaling>
          <c:orientation val="minMax"/>
          <c:max val="100"/>
          <c:min val="5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CAV</a:t>
                </a:r>
                <a:endParaRPr lang="en-US" sz="1700" b="1" i="0" baseline="0" dirty="0">
                  <a:solidFill>
                    <a:schemeClr val="tx1"/>
                  </a:solidFill>
                </a:endParaRPr>
              </a:p>
            </c:rich>
          </c:tx>
          <c:layout>
            <c:manualLayout>
              <c:xMode val="edge"/>
              <c:yMode val="edge"/>
              <c:x val="9.813137295891396E-3"/>
              <c:y val="0.22594424688849979"/>
            </c:manualLayout>
          </c:layout>
        </c:title>
        <c:numFmt formatCode="General" sourceLinked="1"/>
        <c:tickLblPos val="nextTo"/>
        <c:txPr>
          <a:bodyPr/>
          <a:lstStyle/>
          <a:p>
            <a:pPr>
              <a:defRPr sz="1500" b="1"/>
            </a:pPr>
            <a:endParaRPr lang="en-US"/>
          </a:p>
        </c:txPr>
        <c:crossAx val="159917952"/>
        <c:crosses val="autoZero"/>
        <c:crossBetween val="midCat"/>
        <c:majorUnit val="10"/>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0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6434743223469579"/>
          <c:h val="0.83794682922699193"/>
        </c:manualLayout>
      </c:layout>
      <c:scatterChart>
        <c:scatterStyle val="lineMarker"/>
        <c:ser>
          <c:idx val="0"/>
          <c:order val="0"/>
          <c:tx>
            <c:strRef>
              <c:f>Sheet1!$B$1</c:f>
              <c:strCache>
                <c:ptCount val="1"/>
                <c:pt idx="0">
                  <c:v>Induction  (N = 2,098)</c:v>
                </c:pt>
              </c:strCache>
            </c:strRef>
          </c:tx>
          <c:spPr>
            <a:ln w="41275">
              <a:solidFill>
                <a:srgbClr val="FF0000"/>
              </a:solidFill>
            </a:ln>
          </c:spPr>
          <c:marker>
            <c:symbol val="none"/>
          </c:marker>
          <c:xVal>
            <c:numRef>
              <c:f>Sheet1!$A$2:$A$134</c:f>
              <c:numCache>
                <c:formatCode>General</c:formatCode>
                <c:ptCount val="133"/>
                <c:pt idx="0">
                  <c:v>0</c:v>
                </c:pt>
                <c:pt idx="1">
                  <c:v>8.3300000000000041E-2</c:v>
                </c:pt>
                <c:pt idx="2">
                  <c:v>0.16669999999999999</c:v>
                </c:pt>
                <c:pt idx="3">
                  <c:v>0.25</c:v>
                </c:pt>
                <c:pt idx="4">
                  <c:v>0.33330000000000315</c:v>
                </c:pt>
                <c:pt idx="5">
                  <c:v>0.41670000000000001</c:v>
                </c:pt>
                <c:pt idx="6">
                  <c:v>0.5</c:v>
                </c:pt>
                <c:pt idx="7">
                  <c:v>0.58329999999999949</c:v>
                </c:pt>
                <c:pt idx="8">
                  <c:v>0.6667000000000054</c:v>
                </c:pt>
                <c:pt idx="9">
                  <c:v>0.75000000000000366</c:v>
                </c:pt>
                <c:pt idx="10">
                  <c:v>0.83330000000000004</c:v>
                </c:pt>
                <c:pt idx="11">
                  <c:v>0.91670000000000063</c:v>
                </c:pt>
                <c:pt idx="12">
                  <c:v>1</c:v>
                </c:pt>
                <c:pt idx="13">
                  <c:v>1.0832999999999928</c:v>
                </c:pt>
                <c:pt idx="14">
                  <c:v>1.1667000000000001</c:v>
                </c:pt>
                <c:pt idx="15">
                  <c:v>1.25</c:v>
                </c:pt>
                <c:pt idx="16">
                  <c:v>1.3332999999999928</c:v>
                </c:pt>
                <c:pt idx="17">
                  <c:v>1.4166999999999912</c:v>
                </c:pt>
                <c:pt idx="18">
                  <c:v>1.5</c:v>
                </c:pt>
                <c:pt idx="19">
                  <c:v>1.5832999999999928</c:v>
                </c:pt>
                <c:pt idx="20">
                  <c:v>1.6667000000000001</c:v>
                </c:pt>
                <c:pt idx="21">
                  <c:v>1.75</c:v>
                </c:pt>
                <c:pt idx="22">
                  <c:v>1.8332999999999928</c:v>
                </c:pt>
                <c:pt idx="23">
                  <c:v>1.9167000000000001</c:v>
                </c:pt>
                <c:pt idx="24">
                  <c:v>2</c:v>
                </c:pt>
                <c:pt idx="25">
                  <c:v>2.0832999999999999</c:v>
                </c:pt>
                <c:pt idx="26">
                  <c:v>2.1667000000000001</c:v>
                </c:pt>
                <c:pt idx="27">
                  <c:v>2.25</c:v>
                </c:pt>
                <c:pt idx="28">
                  <c:v>2.3332999999999977</c:v>
                </c:pt>
                <c:pt idx="29">
                  <c:v>2.4166999999999801</c:v>
                </c:pt>
                <c:pt idx="30">
                  <c:v>2.5</c:v>
                </c:pt>
                <c:pt idx="31">
                  <c:v>2.5832999999999999</c:v>
                </c:pt>
                <c:pt idx="32">
                  <c:v>2.6667000000000001</c:v>
                </c:pt>
                <c:pt idx="33">
                  <c:v>2.75</c:v>
                </c:pt>
                <c:pt idx="34">
                  <c:v>2.8332999999999977</c:v>
                </c:pt>
                <c:pt idx="35">
                  <c:v>2.9166999999999801</c:v>
                </c:pt>
                <c:pt idx="36">
                  <c:v>3</c:v>
                </c:pt>
                <c:pt idx="37">
                  <c:v>3.0832999999999999</c:v>
                </c:pt>
                <c:pt idx="38">
                  <c:v>3.1667000000000001</c:v>
                </c:pt>
                <c:pt idx="39">
                  <c:v>3.25</c:v>
                </c:pt>
                <c:pt idx="40">
                  <c:v>3.3332999999999977</c:v>
                </c:pt>
                <c:pt idx="41">
                  <c:v>3.4166999999999801</c:v>
                </c:pt>
                <c:pt idx="42">
                  <c:v>3.5</c:v>
                </c:pt>
                <c:pt idx="43">
                  <c:v>3.5832999999999999</c:v>
                </c:pt>
                <c:pt idx="44">
                  <c:v>3.6667000000000001</c:v>
                </c:pt>
                <c:pt idx="45">
                  <c:v>3.75</c:v>
                </c:pt>
                <c:pt idx="46">
                  <c:v>3.8332999999999977</c:v>
                </c:pt>
                <c:pt idx="47">
                  <c:v>3.9166999999999801</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numCache>
            </c:numRef>
          </c:xVal>
          <c:yVal>
            <c:numRef>
              <c:f>Sheet1!$B$2:$B$134</c:f>
              <c:numCache>
                <c:formatCode>General</c:formatCode>
                <c:ptCount val="133"/>
                <c:pt idx="0">
                  <c:v>100</c:v>
                </c:pt>
                <c:pt idx="1">
                  <c:v>100</c:v>
                </c:pt>
                <c:pt idx="2">
                  <c:v>100</c:v>
                </c:pt>
                <c:pt idx="3">
                  <c:v>99.905000000000001</c:v>
                </c:pt>
                <c:pt idx="4">
                  <c:v>99.808999999999983</c:v>
                </c:pt>
                <c:pt idx="5">
                  <c:v>99.712999999999994</c:v>
                </c:pt>
                <c:pt idx="6">
                  <c:v>99.131</c:v>
                </c:pt>
                <c:pt idx="7">
                  <c:v>98.10799999999999</c:v>
                </c:pt>
                <c:pt idx="8">
                  <c:v>98.058999999999983</c:v>
                </c:pt>
                <c:pt idx="9">
                  <c:v>98.058999999999983</c:v>
                </c:pt>
                <c:pt idx="10">
                  <c:v>98.058999999999983</c:v>
                </c:pt>
                <c:pt idx="11">
                  <c:v>98.058999999999983</c:v>
                </c:pt>
                <c:pt idx="12">
                  <c:v>98.058999999999983</c:v>
                </c:pt>
                <c:pt idx="13">
                  <c:v>98.058999999999983</c:v>
                </c:pt>
                <c:pt idx="14">
                  <c:v>98.058999999999983</c:v>
                </c:pt>
                <c:pt idx="15">
                  <c:v>97.998000000000005</c:v>
                </c:pt>
                <c:pt idx="16">
                  <c:v>97.873999999999981</c:v>
                </c:pt>
                <c:pt idx="17">
                  <c:v>97.442000000000007</c:v>
                </c:pt>
                <c:pt idx="18">
                  <c:v>96.513000000000005</c:v>
                </c:pt>
                <c:pt idx="19">
                  <c:v>95.521000000000001</c:v>
                </c:pt>
                <c:pt idx="20">
                  <c:v>95.332999999999998</c:v>
                </c:pt>
                <c:pt idx="21">
                  <c:v>95.332999999999998</c:v>
                </c:pt>
                <c:pt idx="22">
                  <c:v>95.269000000000005</c:v>
                </c:pt>
                <c:pt idx="23">
                  <c:v>95.203999999999994</c:v>
                </c:pt>
                <c:pt idx="24">
                  <c:v>95.203999999999994</c:v>
                </c:pt>
                <c:pt idx="25">
                  <c:v>95.203999999999994</c:v>
                </c:pt>
                <c:pt idx="26">
                  <c:v>95.203999999999994</c:v>
                </c:pt>
                <c:pt idx="27">
                  <c:v>95.203999999999994</c:v>
                </c:pt>
                <c:pt idx="28">
                  <c:v>95.203999999999994</c:v>
                </c:pt>
                <c:pt idx="29">
                  <c:v>95.046000000000006</c:v>
                </c:pt>
                <c:pt idx="30">
                  <c:v>94.10299999999998</c:v>
                </c:pt>
                <c:pt idx="31">
                  <c:v>92.838999999999999</c:v>
                </c:pt>
                <c:pt idx="32">
                  <c:v>92.600999999999999</c:v>
                </c:pt>
                <c:pt idx="33">
                  <c:v>92.600999999999999</c:v>
                </c:pt>
                <c:pt idx="34">
                  <c:v>92.600999999999999</c:v>
                </c:pt>
                <c:pt idx="35">
                  <c:v>92.600999999999999</c:v>
                </c:pt>
                <c:pt idx="36">
                  <c:v>92.600999999999999</c:v>
                </c:pt>
                <c:pt idx="37">
                  <c:v>92.600999999999999</c:v>
                </c:pt>
                <c:pt idx="38">
                  <c:v>92.600999999999999</c:v>
                </c:pt>
                <c:pt idx="39">
                  <c:v>92.498000000000005</c:v>
                </c:pt>
                <c:pt idx="40">
                  <c:v>92.394000000000005</c:v>
                </c:pt>
                <c:pt idx="41">
                  <c:v>91.978999999999999</c:v>
                </c:pt>
                <c:pt idx="42">
                  <c:v>90.834000000000003</c:v>
                </c:pt>
                <c:pt idx="43">
                  <c:v>89.058999999999983</c:v>
                </c:pt>
                <c:pt idx="44">
                  <c:v>88.953999999999994</c:v>
                </c:pt>
                <c:pt idx="45">
                  <c:v>88.846999999999994</c:v>
                </c:pt>
                <c:pt idx="46">
                  <c:v>88.846999999999994</c:v>
                </c:pt>
                <c:pt idx="47">
                  <c:v>88.846999999999994</c:v>
                </c:pt>
                <c:pt idx="48">
                  <c:v>88.846999999999994</c:v>
                </c:pt>
                <c:pt idx="49">
                  <c:v>88.846999999999994</c:v>
                </c:pt>
                <c:pt idx="50">
                  <c:v>88.846999999999994</c:v>
                </c:pt>
                <c:pt idx="51">
                  <c:v>88.715000000000003</c:v>
                </c:pt>
                <c:pt idx="52">
                  <c:v>88.316000000000003</c:v>
                </c:pt>
                <c:pt idx="53">
                  <c:v>88.048000000000002</c:v>
                </c:pt>
                <c:pt idx="54">
                  <c:v>86.710000000000022</c:v>
                </c:pt>
                <c:pt idx="55">
                  <c:v>85.77</c:v>
                </c:pt>
                <c:pt idx="56">
                  <c:v>85.501000000000005</c:v>
                </c:pt>
                <c:pt idx="57">
                  <c:v>85.501000000000005</c:v>
                </c:pt>
                <c:pt idx="58">
                  <c:v>85.501000000000005</c:v>
                </c:pt>
                <c:pt idx="59">
                  <c:v>85.501000000000005</c:v>
                </c:pt>
                <c:pt idx="60">
                  <c:v>85.501000000000005</c:v>
                </c:pt>
                <c:pt idx="61">
                  <c:v>85.501000000000005</c:v>
                </c:pt>
                <c:pt idx="62">
                  <c:v>85.501000000000005</c:v>
                </c:pt>
                <c:pt idx="63">
                  <c:v>85.331000000000003</c:v>
                </c:pt>
                <c:pt idx="64">
                  <c:v>84.820999999999998</c:v>
                </c:pt>
                <c:pt idx="65">
                  <c:v>84.649999999999991</c:v>
                </c:pt>
                <c:pt idx="66">
                  <c:v>83.622999999999948</c:v>
                </c:pt>
                <c:pt idx="67">
                  <c:v>82.254999999999995</c:v>
                </c:pt>
                <c:pt idx="68">
                  <c:v>82.081999999999994</c:v>
                </c:pt>
                <c:pt idx="69">
                  <c:v>82.081999999999994</c:v>
                </c:pt>
                <c:pt idx="70">
                  <c:v>82.081999999999994</c:v>
                </c:pt>
                <c:pt idx="71">
                  <c:v>82.081999999999994</c:v>
                </c:pt>
                <c:pt idx="72">
                  <c:v>82.081999999999994</c:v>
                </c:pt>
                <c:pt idx="73">
                  <c:v>82.081999999999994</c:v>
                </c:pt>
                <c:pt idx="74">
                  <c:v>82.081999999999994</c:v>
                </c:pt>
                <c:pt idx="75">
                  <c:v>81.637999999999991</c:v>
                </c:pt>
                <c:pt idx="76">
                  <c:v>81.188000000000002</c:v>
                </c:pt>
                <c:pt idx="77">
                  <c:v>80.962999999999994</c:v>
                </c:pt>
                <c:pt idx="78">
                  <c:v>79.834999999999994</c:v>
                </c:pt>
                <c:pt idx="79">
                  <c:v>78.027000000000001</c:v>
                </c:pt>
                <c:pt idx="80">
                  <c:v>78.027000000000001</c:v>
                </c:pt>
                <c:pt idx="81">
                  <c:v>78.027000000000001</c:v>
                </c:pt>
                <c:pt idx="82">
                  <c:v>77.792000000000002</c:v>
                </c:pt>
                <c:pt idx="83">
                  <c:v>77.792000000000002</c:v>
                </c:pt>
                <c:pt idx="84">
                  <c:v>77.792000000000002</c:v>
                </c:pt>
                <c:pt idx="85">
                  <c:v>77.792000000000002</c:v>
                </c:pt>
                <c:pt idx="86">
                  <c:v>77.792000000000002</c:v>
                </c:pt>
                <c:pt idx="87">
                  <c:v>77.792000000000002</c:v>
                </c:pt>
                <c:pt idx="88">
                  <c:v>76.614000000000004</c:v>
                </c:pt>
                <c:pt idx="89">
                  <c:v>75.435000000000002</c:v>
                </c:pt>
                <c:pt idx="90">
                  <c:v>74.546999999999997</c:v>
                </c:pt>
                <c:pt idx="91">
                  <c:v>73.35599999999998</c:v>
                </c:pt>
                <c:pt idx="92">
                  <c:v>73.054000000000002</c:v>
                </c:pt>
                <c:pt idx="93">
                  <c:v>73.054000000000002</c:v>
                </c:pt>
                <c:pt idx="94">
                  <c:v>73.054000000000002</c:v>
                </c:pt>
                <c:pt idx="95">
                  <c:v>73.054000000000002</c:v>
                </c:pt>
                <c:pt idx="96">
                  <c:v>73.054000000000002</c:v>
                </c:pt>
                <c:pt idx="97">
                  <c:v>73.054000000000002</c:v>
                </c:pt>
                <c:pt idx="98">
                  <c:v>73.054000000000002</c:v>
                </c:pt>
                <c:pt idx="99">
                  <c:v>73.054000000000002</c:v>
                </c:pt>
                <c:pt idx="100">
                  <c:v>72.647999999999996</c:v>
                </c:pt>
                <c:pt idx="101">
                  <c:v>71.831999999999994</c:v>
                </c:pt>
                <c:pt idx="102">
                  <c:v>69.790999999999997</c:v>
                </c:pt>
                <c:pt idx="103">
                  <c:v>69.377999999999986</c:v>
                </c:pt>
                <c:pt idx="104">
                  <c:v>69.377999999999986</c:v>
                </c:pt>
                <c:pt idx="105">
                  <c:v>68.958000000000013</c:v>
                </c:pt>
                <c:pt idx="106">
                  <c:v>68.958000000000013</c:v>
                </c:pt>
                <c:pt idx="107">
                  <c:v>68.958000000000013</c:v>
                </c:pt>
                <c:pt idx="108">
                  <c:v>68.958000000000013</c:v>
                </c:pt>
                <c:pt idx="109">
                  <c:v>68.958000000000013</c:v>
                </c:pt>
                <c:pt idx="110">
                  <c:v>68.958000000000013</c:v>
                </c:pt>
                <c:pt idx="111">
                  <c:v>68.418999999999997</c:v>
                </c:pt>
                <c:pt idx="112">
                  <c:v>67.88</c:v>
                </c:pt>
                <c:pt idx="113">
                  <c:v>66.263999999999996</c:v>
                </c:pt>
                <c:pt idx="114">
                  <c:v>65.186999999999998</c:v>
                </c:pt>
                <c:pt idx="115">
                  <c:v>64.643000000000001</c:v>
                </c:pt>
                <c:pt idx="116">
                  <c:v>64.643000000000001</c:v>
                </c:pt>
                <c:pt idx="117">
                  <c:v>64.643000000000001</c:v>
                </c:pt>
                <c:pt idx="118">
                  <c:v>64.643000000000001</c:v>
                </c:pt>
                <c:pt idx="119">
                  <c:v>64.643000000000001</c:v>
                </c:pt>
                <c:pt idx="120">
                  <c:v>64.643000000000001</c:v>
                </c:pt>
                <c:pt idx="121">
                  <c:v>64.643000000000001</c:v>
                </c:pt>
                <c:pt idx="122">
                  <c:v>64.643000000000001</c:v>
                </c:pt>
                <c:pt idx="123">
                  <c:v>64.643000000000001</c:v>
                </c:pt>
                <c:pt idx="124">
                  <c:v>64.643000000000001</c:v>
                </c:pt>
                <c:pt idx="125">
                  <c:v>62.58</c:v>
                </c:pt>
                <c:pt idx="126">
                  <c:v>61.893000000000001</c:v>
                </c:pt>
                <c:pt idx="127">
                  <c:v>59.83</c:v>
                </c:pt>
                <c:pt idx="128">
                  <c:v>59.83</c:v>
                </c:pt>
                <c:pt idx="129">
                  <c:v>59.83</c:v>
                </c:pt>
                <c:pt idx="130">
                  <c:v>59.83</c:v>
                </c:pt>
                <c:pt idx="131">
                  <c:v>59.83</c:v>
                </c:pt>
                <c:pt idx="132">
                  <c:v>59.83</c:v>
                </c:pt>
              </c:numCache>
            </c:numRef>
          </c:yVal>
        </c:ser>
        <c:ser>
          <c:idx val="1"/>
          <c:order val="1"/>
          <c:tx>
            <c:strRef>
              <c:f>Sheet1!$C$1</c:f>
              <c:strCache>
                <c:ptCount val="1"/>
                <c:pt idx="0">
                  <c:v>No Induction  (N = 2,173)</c:v>
                </c:pt>
              </c:strCache>
            </c:strRef>
          </c:tx>
          <c:spPr>
            <a:ln w="41275">
              <a:solidFill>
                <a:srgbClr val="00FF00"/>
              </a:solidFill>
            </a:ln>
          </c:spPr>
          <c:marker>
            <c:symbol val="none"/>
          </c:marker>
          <c:xVal>
            <c:numRef>
              <c:f>Sheet1!$A$2:$A$134</c:f>
              <c:numCache>
                <c:formatCode>General</c:formatCode>
                <c:ptCount val="133"/>
                <c:pt idx="0">
                  <c:v>0</c:v>
                </c:pt>
                <c:pt idx="1">
                  <c:v>8.3300000000000041E-2</c:v>
                </c:pt>
                <c:pt idx="2">
                  <c:v>0.16669999999999999</c:v>
                </c:pt>
                <c:pt idx="3">
                  <c:v>0.25</c:v>
                </c:pt>
                <c:pt idx="4">
                  <c:v>0.33330000000000315</c:v>
                </c:pt>
                <c:pt idx="5">
                  <c:v>0.41670000000000001</c:v>
                </c:pt>
                <c:pt idx="6">
                  <c:v>0.5</c:v>
                </c:pt>
                <c:pt idx="7">
                  <c:v>0.58329999999999949</c:v>
                </c:pt>
                <c:pt idx="8">
                  <c:v>0.6667000000000054</c:v>
                </c:pt>
                <c:pt idx="9">
                  <c:v>0.75000000000000366</c:v>
                </c:pt>
                <c:pt idx="10">
                  <c:v>0.83330000000000004</c:v>
                </c:pt>
                <c:pt idx="11">
                  <c:v>0.91670000000000063</c:v>
                </c:pt>
                <c:pt idx="12">
                  <c:v>1</c:v>
                </c:pt>
                <c:pt idx="13">
                  <c:v>1.0832999999999928</c:v>
                </c:pt>
                <c:pt idx="14">
                  <c:v>1.1667000000000001</c:v>
                </c:pt>
                <c:pt idx="15">
                  <c:v>1.25</c:v>
                </c:pt>
                <c:pt idx="16">
                  <c:v>1.3332999999999928</c:v>
                </c:pt>
                <c:pt idx="17">
                  <c:v>1.4166999999999912</c:v>
                </c:pt>
                <c:pt idx="18">
                  <c:v>1.5</c:v>
                </c:pt>
                <c:pt idx="19">
                  <c:v>1.5832999999999928</c:v>
                </c:pt>
                <c:pt idx="20">
                  <c:v>1.6667000000000001</c:v>
                </c:pt>
                <c:pt idx="21">
                  <c:v>1.75</c:v>
                </c:pt>
                <c:pt idx="22">
                  <c:v>1.8332999999999928</c:v>
                </c:pt>
                <c:pt idx="23">
                  <c:v>1.9167000000000001</c:v>
                </c:pt>
                <c:pt idx="24">
                  <c:v>2</c:v>
                </c:pt>
                <c:pt idx="25">
                  <c:v>2.0832999999999999</c:v>
                </c:pt>
                <c:pt idx="26">
                  <c:v>2.1667000000000001</c:v>
                </c:pt>
                <c:pt idx="27">
                  <c:v>2.25</c:v>
                </c:pt>
                <c:pt idx="28">
                  <c:v>2.3332999999999977</c:v>
                </c:pt>
                <c:pt idx="29">
                  <c:v>2.4166999999999801</c:v>
                </c:pt>
                <c:pt idx="30">
                  <c:v>2.5</c:v>
                </c:pt>
                <c:pt idx="31">
                  <c:v>2.5832999999999999</c:v>
                </c:pt>
                <c:pt idx="32">
                  <c:v>2.6667000000000001</c:v>
                </c:pt>
                <c:pt idx="33">
                  <c:v>2.75</c:v>
                </c:pt>
                <c:pt idx="34">
                  <c:v>2.8332999999999977</c:v>
                </c:pt>
                <c:pt idx="35">
                  <c:v>2.9166999999999801</c:v>
                </c:pt>
                <c:pt idx="36">
                  <c:v>3</c:v>
                </c:pt>
                <c:pt idx="37">
                  <c:v>3.0832999999999999</c:v>
                </c:pt>
                <c:pt idx="38">
                  <c:v>3.1667000000000001</c:v>
                </c:pt>
                <c:pt idx="39">
                  <c:v>3.25</c:v>
                </c:pt>
                <c:pt idx="40">
                  <c:v>3.3332999999999977</c:v>
                </c:pt>
                <c:pt idx="41">
                  <c:v>3.4166999999999801</c:v>
                </c:pt>
                <c:pt idx="42">
                  <c:v>3.5</c:v>
                </c:pt>
                <c:pt idx="43">
                  <c:v>3.5832999999999999</c:v>
                </c:pt>
                <c:pt idx="44">
                  <c:v>3.6667000000000001</c:v>
                </c:pt>
                <c:pt idx="45">
                  <c:v>3.75</c:v>
                </c:pt>
                <c:pt idx="46">
                  <c:v>3.8332999999999977</c:v>
                </c:pt>
                <c:pt idx="47">
                  <c:v>3.9166999999999801</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numCache>
            </c:numRef>
          </c:xVal>
          <c:yVal>
            <c:numRef>
              <c:f>Sheet1!$C$2:$C$134</c:f>
              <c:numCache>
                <c:formatCode>General</c:formatCode>
                <c:ptCount val="133"/>
                <c:pt idx="0">
                  <c:v>100</c:v>
                </c:pt>
                <c:pt idx="1">
                  <c:v>100</c:v>
                </c:pt>
                <c:pt idx="2">
                  <c:v>100</c:v>
                </c:pt>
                <c:pt idx="3">
                  <c:v>99.908000000000001</c:v>
                </c:pt>
                <c:pt idx="4">
                  <c:v>99.676999999999978</c:v>
                </c:pt>
                <c:pt idx="5">
                  <c:v>99.63</c:v>
                </c:pt>
                <c:pt idx="6">
                  <c:v>98.790999999999997</c:v>
                </c:pt>
                <c:pt idx="7">
                  <c:v>97.435000000000002</c:v>
                </c:pt>
                <c:pt idx="8">
                  <c:v>97.2</c:v>
                </c:pt>
                <c:pt idx="9">
                  <c:v>97.2</c:v>
                </c:pt>
                <c:pt idx="10">
                  <c:v>97.2</c:v>
                </c:pt>
                <c:pt idx="11">
                  <c:v>97.2</c:v>
                </c:pt>
                <c:pt idx="12">
                  <c:v>97.2</c:v>
                </c:pt>
                <c:pt idx="13">
                  <c:v>97.2</c:v>
                </c:pt>
                <c:pt idx="14">
                  <c:v>97.2</c:v>
                </c:pt>
                <c:pt idx="15">
                  <c:v>97.2</c:v>
                </c:pt>
                <c:pt idx="16">
                  <c:v>97.084999999999994</c:v>
                </c:pt>
                <c:pt idx="17">
                  <c:v>96.853999999999999</c:v>
                </c:pt>
                <c:pt idx="18">
                  <c:v>96.16</c:v>
                </c:pt>
                <c:pt idx="19">
                  <c:v>95.055999999999983</c:v>
                </c:pt>
                <c:pt idx="20">
                  <c:v>94.472999999999999</c:v>
                </c:pt>
                <c:pt idx="21">
                  <c:v>93.826999999999998</c:v>
                </c:pt>
                <c:pt idx="22">
                  <c:v>93.709000000000003</c:v>
                </c:pt>
                <c:pt idx="23">
                  <c:v>93.709000000000003</c:v>
                </c:pt>
                <c:pt idx="24">
                  <c:v>93.709000000000003</c:v>
                </c:pt>
                <c:pt idx="25">
                  <c:v>93.709000000000003</c:v>
                </c:pt>
                <c:pt idx="26">
                  <c:v>93.709000000000003</c:v>
                </c:pt>
                <c:pt idx="27">
                  <c:v>93.709000000000003</c:v>
                </c:pt>
                <c:pt idx="28">
                  <c:v>93.566999999999993</c:v>
                </c:pt>
                <c:pt idx="29">
                  <c:v>93.138999999999982</c:v>
                </c:pt>
                <c:pt idx="30">
                  <c:v>92.64</c:v>
                </c:pt>
                <c:pt idx="31">
                  <c:v>91.209000000000003</c:v>
                </c:pt>
                <c:pt idx="32">
                  <c:v>90.849000000000004</c:v>
                </c:pt>
                <c:pt idx="33">
                  <c:v>90.775999999999982</c:v>
                </c:pt>
                <c:pt idx="34">
                  <c:v>90.775999999999982</c:v>
                </c:pt>
                <c:pt idx="35">
                  <c:v>90.7</c:v>
                </c:pt>
                <c:pt idx="36">
                  <c:v>90.7</c:v>
                </c:pt>
                <c:pt idx="37">
                  <c:v>90.7</c:v>
                </c:pt>
                <c:pt idx="38">
                  <c:v>90.7</c:v>
                </c:pt>
                <c:pt idx="39">
                  <c:v>90.613</c:v>
                </c:pt>
                <c:pt idx="40">
                  <c:v>90.35199999999999</c:v>
                </c:pt>
                <c:pt idx="41">
                  <c:v>89.475999999999999</c:v>
                </c:pt>
                <c:pt idx="42">
                  <c:v>88.863</c:v>
                </c:pt>
                <c:pt idx="43">
                  <c:v>88.247000000000227</c:v>
                </c:pt>
                <c:pt idx="44">
                  <c:v>87.894000000000005</c:v>
                </c:pt>
                <c:pt idx="45">
                  <c:v>87.715000000000003</c:v>
                </c:pt>
                <c:pt idx="46">
                  <c:v>87.715000000000003</c:v>
                </c:pt>
                <c:pt idx="47">
                  <c:v>87.715000000000003</c:v>
                </c:pt>
                <c:pt idx="48">
                  <c:v>87.715000000000003</c:v>
                </c:pt>
                <c:pt idx="49">
                  <c:v>87.715000000000003</c:v>
                </c:pt>
                <c:pt idx="50">
                  <c:v>87.715000000000003</c:v>
                </c:pt>
                <c:pt idx="51">
                  <c:v>87.60799999999999</c:v>
                </c:pt>
                <c:pt idx="52">
                  <c:v>87.60799999999999</c:v>
                </c:pt>
                <c:pt idx="53">
                  <c:v>86.956999999999994</c:v>
                </c:pt>
                <c:pt idx="54">
                  <c:v>86.304999999999993</c:v>
                </c:pt>
                <c:pt idx="55">
                  <c:v>85.542000000000002</c:v>
                </c:pt>
                <c:pt idx="56">
                  <c:v>85.212999999999994</c:v>
                </c:pt>
                <c:pt idx="57">
                  <c:v>85.212999999999994</c:v>
                </c:pt>
                <c:pt idx="58">
                  <c:v>85.212999999999994</c:v>
                </c:pt>
                <c:pt idx="59">
                  <c:v>85.212999999999994</c:v>
                </c:pt>
                <c:pt idx="60">
                  <c:v>85.212999999999994</c:v>
                </c:pt>
                <c:pt idx="61">
                  <c:v>85.212999999999994</c:v>
                </c:pt>
                <c:pt idx="62">
                  <c:v>85.212999999999994</c:v>
                </c:pt>
                <c:pt idx="63">
                  <c:v>85.212999999999994</c:v>
                </c:pt>
                <c:pt idx="64">
                  <c:v>85.084999999999994</c:v>
                </c:pt>
                <c:pt idx="65">
                  <c:v>83.795000000000002</c:v>
                </c:pt>
                <c:pt idx="66">
                  <c:v>83.149999999999991</c:v>
                </c:pt>
                <c:pt idx="67">
                  <c:v>81.721000000000004</c:v>
                </c:pt>
                <c:pt idx="68">
                  <c:v>81.326999999999998</c:v>
                </c:pt>
                <c:pt idx="69">
                  <c:v>81.326999999999998</c:v>
                </c:pt>
                <c:pt idx="70">
                  <c:v>81.326999999999998</c:v>
                </c:pt>
                <c:pt idx="71">
                  <c:v>81.326999999999998</c:v>
                </c:pt>
                <c:pt idx="72">
                  <c:v>81.326999999999998</c:v>
                </c:pt>
                <c:pt idx="73">
                  <c:v>81.326999999999998</c:v>
                </c:pt>
                <c:pt idx="74">
                  <c:v>81.165999999999983</c:v>
                </c:pt>
                <c:pt idx="75">
                  <c:v>80.675999999999988</c:v>
                </c:pt>
                <c:pt idx="76">
                  <c:v>79.85599999999998</c:v>
                </c:pt>
                <c:pt idx="77">
                  <c:v>79.034999999999997</c:v>
                </c:pt>
                <c:pt idx="78">
                  <c:v>77.882999999999981</c:v>
                </c:pt>
                <c:pt idx="79">
                  <c:v>77.384999999999991</c:v>
                </c:pt>
                <c:pt idx="80">
                  <c:v>76.884</c:v>
                </c:pt>
                <c:pt idx="81">
                  <c:v>76.884</c:v>
                </c:pt>
                <c:pt idx="82">
                  <c:v>76.884</c:v>
                </c:pt>
                <c:pt idx="83">
                  <c:v>76.884</c:v>
                </c:pt>
                <c:pt idx="84">
                  <c:v>76.884</c:v>
                </c:pt>
                <c:pt idx="85">
                  <c:v>76.884</c:v>
                </c:pt>
                <c:pt idx="86">
                  <c:v>76.676999999999978</c:v>
                </c:pt>
                <c:pt idx="87">
                  <c:v>76.676999999999978</c:v>
                </c:pt>
                <c:pt idx="88">
                  <c:v>76.676999999999978</c:v>
                </c:pt>
                <c:pt idx="89">
                  <c:v>75.433999999999997</c:v>
                </c:pt>
                <c:pt idx="90">
                  <c:v>74.599000000000004</c:v>
                </c:pt>
                <c:pt idx="91">
                  <c:v>72.495000000000005</c:v>
                </c:pt>
                <c:pt idx="92">
                  <c:v>72.28</c:v>
                </c:pt>
                <c:pt idx="93">
                  <c:v>72.28</c:v>
                </c:pt>
                <c:pt idx="94">
                  <c:v>72.28</c:v>
                </c:pt>
                <c:pt idx="95">
                  <c:v>72.28</c:v>
                </c:pt>
                <c:pt idx="96">
                  <c:v>72.28</c:v>
                </c:pt>
                <c:pt idx="97">
                  <c:v>72.28</c:v>
                </c:pt>
                <c:pt idx="98">
                  <c:v>72.28</c:v>
                </c:pt>
                <c:pt idx="99">
                  <c:v>72.28</c:v>
                </c:pt>
                <c:pt idx="100">
                  <c:v>72.28</c:v>
                </c:pt>
                <c:pt idx="101">
                  <c:v>71.760000000000005</c:v>
                </c:pt>
                <c:pt idx="102">
                  <c:v>70.458000000000013</c:v>
                </c:pt>
                <c:pt idx="103">
                  <c:v>69.667999999999992</c:v>
                </c:pt>
                <c:pt idx="104">
                  <c:v>69.403000000000006</c:v>
                </c:pt>
                <c:pt idx="105">
                  <c:v>69.403000000000006</c:v>
                </c:pt>
                <c:pt idx="106">
                  <c:v>69.403000000000006</c:v>
                </c:pt>
                <c:pt idx="107">
                  <c:v>69.403000000000006</c:v>
                </c:pt>
                <c:pt idx="108">
                  <c:v>69.403000000000006</c:v>
                </c:pt>
                <c:pt idx="109">
                  <c:v>69.403000000000006</c:v>
                </c:pt>
                <c:pt idx="110">
                  <c:v>69.403000000000006</c:v>
                </c:pt>
                <c:pt idx="111">
                  <c:v>69.403000000000006</c:v>
                </c:pt>
                <c:pt idx="112">
                  <c:v>69.403000000000006</c:v>
                </c:pt>
                <c:pt idx="113">
                  <c:v>69.057999999999993</c:v>
                </c:pt>
                <c:pt idx="114">
                  <c:v>68.015000000000001</c:v>
                </c:pt>
                <c:pt idx="115">
                  <c:v>66.61999999999999</c:v>
                </c:pt>
                <c:pt idx="116">
                  <c:v>66.61999999999999</c:v>
                </c:pt>
                <c:pt idx="117">
                  <c:v>66.61999999999999</c:v>
                </c:pt>
                <c:pt idx="118">
                  <c:v>66.61999999999999</c:v>
                </c:pt>
                <c:pt idx="119">
                  <c:v>66.241000000000227</c:v>
                </c:pt>
                <c:pt idx="120">
                  <c:v>66.241000000000227</c:v>
                </c:pt>
                <c:pt idx="121">
                  <c:v>66.241000000000227</c:v>
                </c:pt>
                <c:pt idx="122">
                  <c:v>66.241000000000227</c:v>
                </c:pt>
                <c:pt idx="123">
                  <c:v>66.241000000000227</c:v>
                </c:pt>
                <c:pt idx="124">
                  <c:v>66.241000000000227</c:v>
                </c:pt>
                <c:pt idx="125">
                  <c:v>64.018000000000001</c:v>
                </c:pt>
                <c:pt idx="126">
                  <c:v>63.574000000000005</c:v>
                </c:pt>
                <c:pt idx="127">
                  <c:v>63.129000000000012</c:v>
                </c:pt>
                <c:pt idx="128">
                  <c:v>63.129000000000012</c:v>
                </c:pt>
                <c:pt idx="129">
                  <c:v>63.129000000000012</c:v>
                </c:pt>
                <c:pt idx="130">
                  <c:v>63.129000000000012</c:v>
                </c:pt>
                <c:pt idx="131">
                  <c:v>63.129000000000012</c:v>
                </c:pt>
                <c:pt idx="132">
                  <c:v>63.129000000000012</c:v>
                </c:pt>
              </c:numCache>
            </c:numRef>
          </c:yVal>
        </c:ser>
        <c:axId val="153991040"/>
        <c:axId val="154001408"/>
      </c:scatterChart>
      <c:valAx>
        <c:axId val="153991040"/>
        <c:scaling>
          <c:orientation val="minMax"/>
          <c:max val="11"/>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154001408"/>
        <c:crosses val="autoZero"/>
        <c:crossBetween val="midCat"/>
        <c:majorUnit val="1"/>
      </c:valAx>
      <c:valAx>
        <c:axId val="154001408"/>
        <c:scaling>
          <c:orientation val="minMax"/>
          <c:max val="100"/>
          <c:min val="5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CAV</a:t>
                </a:r>
                <a:endParaRPr lang="en-US" sz="1700" b="1" i="0" baseline="0" dirty="0">
                  <a:solidFill>
                    <a:schemeClr val="tx1"/>
                  </a:solidFill>
                </a:endParaRPr>
              </a:p>
            </c:rich>
          </c:tx>
          <c:layout>
            <c:manualLayout>
              <c:xMode val="edge"/>
              <c:yMode val="edge"/>
              <c:x val="9.8131372958914029E-3"/>
              <c:y val="0.2259442468884999"/>
            </c:manualLayout>
          </c:layout>
        </c:title>
        <c:numFmt formatCode="General" sourceLinked="1"/>
        <c:tickLblPos val="nextTo"/>
        <c:txPr>
          <a:bodyPr/>
          <a:lstStyle/>
          <a:p>
            <a:pPr>
              <a:defRPr sz="1500" b="1"/>
            </a:pPr>
            <a:endParaRPr lang="en-US"/>
          </a:p>
        </c:txPr>
        <c:crossAx val="153991040"/>
        <c:crosses val="autoZero"/>
        <c:crossBetween val="midCat"/>
        <c:majorUnit val="10"/>
      </c:valAx>
      <c:spPr>
        <a:solidFill>
          <a:schemeClr val="bg2"/>
        </a:solidFill>
        <a:ln>
          <a:solidFill>
            <a:schemeClr val="tx1"/>
          </a:solidFill>
        </a:ln>
      </c:spPr>
    </c:plotArea>
    <c:legend>
      <c:legendPos val="r"/>
      <c:layout>
        <c:manualLayout>
          <c:xMode val="edge"/>
          <c:yMode val="edge"/>
          <c:x val="0.15989675516224644"/>
          <c:y val="0.62952205571077813"/>
          <c:w val="0.30047197640117995"/>
          <c:h val="0.15851409702819574"/>
        </c:manualLayout>
      </c:layout>
      <c:spPr>
        <a:solidFill>
          <a:srgbClr val="000000"/>
        </a:solidFill>
        <a:ln>
          <a:solidFill>
            <a:srgbClr val="FFFFFF"/>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10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5968051006900625"/>
          <c:h val="0.82821386550819165"/>
        </c:manualLayout>
      </c:layout>
      <c:scatterChart>
        <c:scatterStyle val="lineMarker"/>
        <c:ser>
          <c:idx val="0"/>
          <c:order val="0"/>
          <c:tx>
            <c:strRef>
              <c:f>Sheet1!$B$1</c:f>
              <c:strCache>
                <c:ptCount val="1"/>
                <c:pt idx="0">
                  <c:v>Cyclosporine use at discharge and 1 year (N = 879)</c:v>
                </c:pt>
              </c:strCache>
            </c:strRef>
          </c:tx>
          <c:spPr>
            <a:ln w="41275">
              <a:solidFill>
                <a:srgbClr val="FF0000"/>
              </a:solidFill>
            </a:ln>
          </c:spPr>
          <c:marker>
            <c:symbol val="none"/>
          </c:marker>
          <c:xVal>
            <c:numRef>
              <c:f>Sheet1!$A$2:$A$110</c:f>
              <c:numCache>
                <c:formatCode>General</c:formatCode>
                <c:ptCount val="109"/>
                <c:pt idx="0">
                  <c:v>0</c:v>
                </c:pt>
                <c:pt idx="1">
                  <c:v>8.3300000000000041E-2</c:v>
                </c:pt>
                <c:pt idx="2">
                  <c:v>0.16669999999999999</c:v>
                </c:pt>
                <c:pt idx="3">
                  <c:v>0.25</c:v>
                </c:pt>
                <c:pt idx="4">
                  <c:v>0.33330000000000315</c:v>
                </c:pt>
                <c:pt idx="5">
                  <c:v>0.41670000000000001</c:v>
                </c:pt>
                <c:pt idx="6">
                  <c:v>0.5</c:v>
                </c:pt>
                <c:pt idx="7">
                  <c:v>0.58329999999999949</c:v>
                </c:pt>
                <c:pt idx="8">
                  <c:v>0.6667000000000054</c:v>
                </c:pt>
                <c:pt idx="9">
                  <c:v>0.75000000000000366</c:v>
                </c:pt>
                <c:pt idx="10">
                  <c:v>0.83330000000000004</c:v>
                </c:pt>
                <c:pt idx="11">
                  <c:v>0.91670000000000063</c:v>
                </c:pt>
                <c:pt idx="12">
                  <c:v>1</c:v>
                </c:pt>
                <c:pt idx="13">
                  <c:v>1.0832999999999928</c:v>
                </c:pt>
                <c:pt idx="14">
                  <c:v>1.1667000000000001</c:v>
                </c:pt>
                <c:pt idx="15">
                  <c:v>1.25</c:v>
                </c:pt>
                <c:pt idx="16">
                  <c:v>1.3332999999999928</c:v>
                </c:pt>
                <c:pt idx="17">
                  <c:v>1.4166999999999912</c:v>
                </c:pt>
                <c:pt idx="18">
                  <c:v>1.5</c:v>
                </c:pt>
                <c:pt idx="19">
                  <c:v>1.5832999999999928</c:v>
                </c:pt>
                <c:pt idx="20">
                  <c:v>1.6667000000000001</c:v>
                </c:pt>
                <c:pt idx="21">
                  <c:v>1.75</c:v>
                </c:pt>
                <c:pt idx="22">
                  <c:v>1.8332999999999928</c:v>
                </c:pt>
                <c:pt idx="23">
                  <c:v>1.9167000000000001</c:v>
                </c:pt>
                <c:pt idx="24">
                  <c:v>2</c:v>
                </c:pt>
                <c:pt idx="25">
                  <c:v>2.0832999999999999</c:v>
                </c:pt>
                <c:pt idx="26">
                  <c:v>2.1667000000000001</c:v>
                </c:pt>
                <c:pt idx="27">
                  <c:v>2.25</c:v>
                </c:pt>
                <c:pt idx="28">
                  <c:v>2.3332999999999977</c:v>
                </c:pt>
                <c:pt idx="29">
                  <c:v>2.4166999999999801</c:v>
                </c:pt>
                <c:pt idx="30">
                  <c:v>2.5</c:v>
                </c:pt>
                <c:pt idx="31">
                  <c:v>2.5832999999999999</c:v>
                </c:pt>
                <c:pt idx="32">
                  <c:v>2.6667000000000001</c:v>
                </c:pt>
                <c:pt idx="33">
                  <c:v>2.75</c:v>
                </c:pt>
                <c:pt idx="34">
                  <c:v>2.8332999999999977</c:v>
                </c:pt>
                <c:pt idx="35">
                  <c:v>2.9166999999999801</c:v>
                </c:pt>
                <c:pt idx="36">
                  <c:v>3</c:v>
                </c:pt>
                <c:pt idx="37">
                  <c:v>3.0832999999999999</c:v>
                </c:pt>
                <c:pt idx="38">
                  <c:v>3.1667000000000001</c:v>
                </c:pt>
                <c:pt idx="39">
                  <c:v>3.25</c:v>
                </c:pt>
                <c:pt idx="40">
                  <c:v>3.3332999999999977</c:v>
                </c:pt>
                <c:pt idx="41">
                  <c:v>3.4166999999999801</c:v>
                </c:pt>
                <c:pt idx="42">
                  <c:v>3.5</c:v>
                </c:pt>
                <c:pt idx="43">
                  <c:v>3.5832999999999999</c:v>
                </c:pt>
                <c:pt idx="44">
                  <c:v>3.6667000000000001</c:v>
                </c:pt>
                <c:pt idx="45">
                  <c:v>3.75</c:v>
                </c:pt>
                <c:pt idx="46">
                  <c:v>3.8332999999999977</c:v>
                </c:pt>
                <c:pt idx="47">
                  <c:v>3.9166999999999801</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numCache>
            </c:numRef>
          </c:xVal>
          <c:yVal>
            <c:numRef>
              <c:f>Sheet1!$B$2:$B$110</c:f>
              <c:numCache>
                <c:formatCode>General</c:formatCode>
                <c:ptCount val="109"/>
                <c:pt idx="0">
                  <c:v>100</c:v>
                </c:pt>
                <c:pt idx="1">
                  <c:v>100</c:v>
                </c:pt>
                <c:pt idx="2">
                  <c:v>100</c:v>
                </c:pt>
                <c:pt idx="3">
                  <c:v>100</c:v>
                </c:pt>
                <c:pt idx="4">
                  <c:v>100</c:v>
                </c:pt>
                <c:pt idx="5">
                  <c:v>100</c:v>
                </c:pt>
                <c:pt idx="6">
                  <c:v>99.543999999999997</c:v>
                </c:pt>
                <c:pt idx="7">
                  <c:v>98.518000000000001</c:v>
                </c:pt>
                <c:pt idx="8">
                  <c:v>98.403000000000006</c:v>
                </c:pt>
                <c:pt idx="9">
                  <c:v>98.403000000000006</c:v>
                </c:pt>
                <c:pt idx="10">
                  <c:v>98.403000000000006</c:v>
                </c:pt>
                <c:pt idx="11">
                  <c:v>98.403000000000006</c:v>
                </c:pt>
                <c:pt idx="12">
                  <c:v>98.403000000000006</c:v>
                </c:pt>
                <c:pt idx="13">
                  <c:v>98.403000000000006</c:v>
                </c:pt>
                <c:pt idx="14">
                  <c:v>98.403000000000006</c:v>
                </c:pt>
                <c:pt idx="15">
                  <c:v>98.403000000000006</c:v>
                </c:pt>
                <c:pt idx="16">
                  <c:v>98.403000000000006</c:v>
                </c:pt>
                <c:pt idx="17">
                  <c:v>97.900999999999996</c:v>
                </c:pt>
                <c:pt idx="18">
                  <c:v>97.021000000000001</c:v>
                </c:pt>
                <c:pt idx="19">
                  <c:v>96.518000000000001</c:v>
                </c:pt>
                <c:pt idx="20">
                  <c:v>96.012</c:v>
                </c:pt>
                <c:pt idx="21">
                  <c:v>96.012</c:v>
                </c:pt>
                <c:pt idx="22">
                  <c:v>95.884999999999991</c:v>
                </c:pt>
                <c:pt idx="23">
                  <c:v>95.884999999999991</c:v>
                </c:pt>
                <c:pt idx="24">
                  <c:v>95.884999999999991</c:v>
                </c:pt>
                <c:pt idx="25">
                  <c:v>95.884999999999991</c:v>
                </c:pt>
                <c:pt idx="26">
                  <c:v>95.884999999999991</c:v>
                </c:pt>
                <c:pt idx="27">
                  <c:v>95.884999999999991</c:v>
                </c:pt>
                <c:pt idx="28">
                  <c:v>95.884999999999991</c:v>
                </c:pt>
                <c:pt idx="29">
                  <c:v>95.461000000000027</c:v>
                </c:pt>
                <c:pt idx="30">
                  <c:v>94.328999999999979</c:v>
                </c:pt>
                <c:pt idx="31">
                  <c:v>92.625999999999948</c:v>
                </c:pt>
                <c:pt idx="32">
                  <c:v>92.483999999999995</c:v>
                </c:pt>
                <c:pt idx="33">
                  <c:v>92.483999999999995</c:v>
                </c:pt>
                <c:pt idx="34">
                  <c:v>92.483999999999995</c:v>
                </c:pt>
                <c:pt idx="35">
                  <c:v>92.483999999999995</c:v>
                </c:pt>
                <c:pt idx="36">
                  <c:v>92.483999999999995</c:v>
                </c:pt>
                <c:pt idx="37">
                  <c:v>92.483999999999995</c:v>
                </c:pt>
                <c:pt idx="38">
                  <c:v>92.483999999999995</c:v>
                </c:pt>
                <c:pt idx="39">
                  <c:v>92.483999999999995</c:v>
                </c:pt>
                <c:pt idx="40">
                  <c:v>92.483999999999995</c:v>
                </c:pt>
                <c:pt idx="41">
                  <c:v>91.5</c:v>
                </c:pt>
                <c:pt idx="42">
                  <c:v>90.024000000000001</c:v>
                </c:pt>
                <c:pt idx="43">
                  <c:v>89.202000000000012</c:v>
                </c:pt>
                <c:pt idx="44">
                  <c:v>89.202000000000012</c:v>
                </c:pt>
                <c:pt idx="45">
                  <c:v>89.202000000000012</c:v>
                </c:pt>
                <c:pt idx="46">
                  <c:v>89.202000000000012</c:v>
                </c:pt>
                <c:pt idx="47">
                  <c:v>89.202000000000012</c:v>
                </c:pt>
                <c:pt idx="48">
                  <c:v>89.202000000000012</c:v>
                </c:pt>
                <c:pt idx="49">
                  <c:v>89.202000000000012</c:v>
                </c:pt>
                <c:pt idx="50">
                  <c:v>89.202000000000012</c:v>
                </c:pt>
                <c:pt idx="51">
                  <c:v>89.007000000000005</c:v>
                </c:pt>
                <c:pt idx="52">
                  <c:v>89.007000000000005</c:v>
                </c:pt>
                <c:pt idx="53">
                  <c:v>88.221999999999994</c:v>
                </c:pt>
                <c:pt idx="54">
                  <c:v>86.650999999999982</c:v>
                </c:pt>
                <c:pt idx="55">
                  <c:v>85.27</c:v>
                </c:pt>
                <c:pt idx="56">
                  <c:v>85.070999999999998</c:v>
                </c:pt>
                <c:pt idx="57">
                  <c:v>85.070999999999998</c:v>
                </c:pt>
                <c:pt idx="58">
                  <c:v>85.070999999999998</c:v>
                </c:pt>
                <c:pt idx="59">
                  <c:v>85.070999999999998</c:v>
                </c:pt>
                <c:pt idx="60">
                  <c:v>85.070999999999998</c:v>
                </c:pt>
                <c:pt idx="61">
                  <c:v>85.070999999999998</c:v>
                </c:pt>
                <c:pt idx="62">
                  <c:v>85.070999999999998</c:v>
                </c:pt>
                <c:pt idx="63">
                  <c:v>84.843999999999994</c:v>
                </c:pt>
                <c:pt idx="64">
                  <c:v>84.388999999999982</c:v>
                </c:pt>
                <c:pt idx="65">
                  <c:v>83.706000000000003</c:v>
                </c:pt>
                <c:pt idx="66">
                  <c:v>83.478999999999999</c:v>
                </c:pt>
                <c:pt idx="67">
                  <c:v>82.566999999999993</c:v>
                </c:pt>
                <c:pt idx="68">
                  <c:v>82.337000000000003</c:v>
                </c:pt>
                <c:pt idx="69">
                  <c:v>82.337000000000003</c:v>
                </c:pt>
                <c:pt idx="70">
                  <c:v>82.337000000000003</c:v>
                </c:pt>
                <c:pt idx="71">
                  <c:v>82.337000000000003</c:v>
                </c:pt>
                <c:pt idx="72">
                  <c:v>82.337000000000003</c:v>
                </c:pt>
                <c:pt idx="73">
                  <c:v>82.337000000000003</c:v>
                </c:pt>
                <c:pt idx="74">
                  <c:v>82.337000000000003</c:v>
                </c:pt>
                <c:pt idx="75">
                  <c:v>82.049000000000007</c:v>
                </c:pt>
                <c:pt idx="76">
                  <c:v>81.762</c:v>
                </c:pt>
                <c:pt idx="77">
                  <c:v>80.606999999999999</c:v>
                </c:pt>
                <c:pt idx="78">
                  <c:v>79.161999999999992</c:v>
                </c:pt>
                <c:pt idx="79">
                  <c:v>78.292000000000002</c:v>
                </c:pt>
                <c:pt idx="80">
                  <c:v>78.292000000000002</c:v>
                </c:pt>
                <c:pt idx="81">
                  <c:v>78.292000000000002</c:v>
                </c:pt>
                <c:pt idx="82">
                  <c:v>78.292000000000002</c:v>
                </c:pt>
                <c:pt idx="83">
                  <c:v>78.292000000000002</c:v>
                </c:pt>
                <c:pt idx="84">
                  <c:v>78.292000000000002</c:v>
                </c:pt>
                <c:pt idx="85">
                  <c:v>78.292000000000002</c:v>
                </c:pt>
                <c:pt idx="86">
                  <c:v>78.292000000000002</c:v>
                </c:pt>
                <c:pt idx="87">
                  <c:v>78.292000000000002</c:v>
                </c:pt>
                <c:pt idx="88">
                  <c:v>77.209999999999994</c:v>
                </c:pt>
                <c:pt idx="89">
                  <c:v>75.045000000000002</c:v>
                </c:pt>
                <c:pt idx="90">
                  <c:v>74.682999999999979</c:v>
                </c:pt>
                <c:pt idx="91">
                  <c:v>72.867999999999995</c:v>
                </c:pt>
                <c:pt idx="92">
                  <c:v>72.498000000000005</c:v>
                </c:pt>
                <c:pt idx="93">
                  <c:v>72.498000000000005</c:v>
                </c:pt>
                <c:pt idx="94">
                  <c:v>72.498000000000005</c:v>
                </c:pt>
                <c:pt idx="95">
                  <c:v>72.498000000000005</c:v>
                </c:pt>
                <c:pt idx="96">
                  <c:v>72.498000000000005</c:v>
                </c:pt>
                <c:pt idx="97">
                  <c:v>72.498000000000005</c:v>
                </c:pt>
                <c:pt idx="98">
                  <c:v>72.498000000000005</c:v>
                </c:pt>
                <c:pt idx="99">
                  <c:v>72.498000000000005</c:v>
                </c:pt>
                <c:pt idx="100">
                  <c:v>72.498000000000005</c:v>
                </c:pt>
                <c:pt idx="101">
                  <c:v>71.983999999999995</c:v>
                </c:pt>
                <c:pt idx="102">
                  <c:v>70.956000000000003</c:v>
                </c:pt>
                <c:pt idx="103">
                  <c:v>69.915999999999997</c:v>
                </c:pt>
                <c:pt idx="104">
                  <c:v>69.39</c:v>
                </c:pt>
                <c:pt idx="105">
                  <c:v>69.39</c:v>
                </c:pt>
                <c:pt idx="106">
                  <c:v>69.39</c:v>
                </c:pt>
                <c:pt idx="107">
                  <c:v>69.39</c:v>
                </c:pt>
                <c:pt idx="108">
                  <c:v>69.39</c:v>
                </c:pt>
              </c:numCache>
            </c:numRef>
          </c:yVal>
        </c:ser>
        <c:ser>
          <c:idx val="1"/>
          <c:order val="1"/>
          <c:tx>
            <c:strRef>
              <c:f>Sheet1!$C$1</c:f>
              <c:strCache>
                <c:ptCount val="1"/>
                <c:pt idx="0">
                  <c:v>Tacrolimus use at discharge and 1 year (N = 1,596)</c:v>
                </c:pt>
              </c:strCache>
            </c:strRef>
          </c:tx>
          <c:spPr>
            <a:ln w="41275">
              <a:solidFill>
                <a:srgbClr val="00FF00"/>
              </a:solidFill>
            </a:ln>
          </c:spPr>
          <c:marker>
            <c:symbol val="none"/>
          </c:marker>
          <c:xVal>
            <c:numRef>
              <c:f>Sheet1!$A$2:$A$110</c:f>
              <c:numCache>
                <c:formatCode>General</c:formatCode>
                <c:ptCount val="109"/>
                <c:pt idx="0">
                  <c:v>0</c:v>
                </c:pt>
                <c:pt idx="1">
                  <c:v>8.3300000000000041E-2</c:v>
                </c:pt>
                <c:pt idx="2">
                  <c:v>0.16669999999999999</c:v>
                </c:pt>
                <c:pt idx="3">
                  <c:v>0.25</c:v>
                </c:pt>
                <c:pt idx="4">
                  <c:v>0.33330000000000315</c:v>
                </c:pt>
                <c:pt idx="5">
                  <c:v>0.41670000000000001</c:v>
                </c:pt>
                <c:pt idx="6">
                  <c:v>0.5</c:v>
                </c:pt>
                <c:pt idx="7">
                  <c:v>0.58329999999999949</c:v>
                </c:pt>
                <c:pt idx="8">
                  <c:v>0.6667000000000054</c:v>
                </c:pt>
                <c:pt idx="9">
                  <c:v>0.75000000000000366</c:v>
                </c:pt>
                <c:pt idx="10">
                  <c:v>0.83330000000000004</c:v>
                </c:pt>
                <c:pt idx="11">
                  <c:v>0.91670000000000063</c:v>
                </c:pt>
                <c:pt idx="12">
                  <c:v>1</c:v>
                </c:pt>
                <c:pt idx="13">
                  <c:v>1.0832999999999928</c:v>
                </c:pt>
                <c:pt idx="14">
                  <c:v>1.1667000000000001</c:v>
                </c:pt>
                <c:pt idx="15">
                  <c:v>1.25</c:v>
                </c:pt>
                <c:pt idx="16">
                  <c:v>1.3332999999999928</c:v>
                </c:pt>
                <c:pt idx="17">
                  <c:v>1.4166999999999912</c:v>
                </c:pt>
                <c:pt idx="18">
                  <c:v>1.5</c:v>
                </c:pt>
                <c:pt idx="19">
                  <c:v>1.5832999999999928</c:v>
                </c:pt>
                <c:pt idx="20">
                  <c:v>1.6667000000000001</c:v>
                </c:pt>
                <c:pt idx="21">
                  <c:v>1.75</c:v>
                </c:pt>
                <c:pt idx="22">
                  <c:v>1.8332999999999928</c:v>
                </c:pt>
                <c:pt idx="23">
                  <c:v>1.9167000000000001</c:v>
                </c:pt>
                <c:pt idx="24">
                  <c:v>2</c:v>
                </c:pt>
                <c:pt idx="25">
                  <c:v>2.0832999999999999</c:v>
                </c:pt>
                <c:pt idx="26">
                  <c:v>2.1667000000000001</c:v>
                </c:pt>
                <c:pt idx="27">
                  <c:v>2.25</c:v>
                </c:pt>
                <c:pt idx="28">
                  <c:v>2.3332999999999977</c:v>
                </c:pt>
                <c:pt idx="29">
                  <c:v>2.4166999999999801</c:v>
                </c:pt>
                <c:pt idx="30">
                  <c:v>2.5</c:v>
                </c:pt>
                <c:pt idx="31">
                  <c:v>2.5832999999999999</c:v>
                </c:pt>
                <c:pt idx="32">
                  <c:v>2.6667000000000001</c:v>
                </c:pt>
                <c:pt idx="33">
                  <c:v>2.75</c:v>
                </c:pt>
                <c:pt idx="34">
                  <c:v>2.8332999999999977</c:v>
                </c:pt>
                <c:pt idx="35">
                  <c:v>2.9166999999999801</c:v>
                </c:pt>
                <c:pt idx="36">
                  <c:v>3</c:v>
                </c:pt>
                <c:pt idx="37">
                  <c:v>3.0832999999999999</c:v>
                </c:pt>
                <c:pt idx="38">
                  <c:v>3.1667000000000001</c:v>
                </c:pt>
                <c:pt idx="39">
                  <c:v>3.25</c:v>
                </c:pt>
                <c:pt idx="40">
                  <c:v>3.3332999999999977</c:v>
                </c:pt>
                <c:pt idx="41">
                  <c:v>3.4166999999999801</c:v>
                </c:pt>
                <c:pt idx="42">
                  <c:v>3.5</c:v>
                </c:pt>
                <c:pt idx="43">
                  <c:v>3.5832999999999999</c:v>
                </c:pt>
                <c:pt idx="44">
                  <c:v>3.6667000000000001</c:v>
                </c:pt>
                <c:pt idx="45">
                  <c:v>3.75</c:v>
                </c:pt>
                <c:pt idx="46">
                  <c:v>3.8332999999999977</c:v>
                </c:pt>
                <c:pt idx="47">
                  <c:v>3.9166999999999801</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numCache>
            </c:numRef>
          </c:xVal>
          <c:yVal>
            <c:numRef>
              <c:f>Sheet1!$C$2:$C$110</c:f>
              <c:numCache>
                <c:formatCode>General</c:formatCode>
                <c:ptCount val="109"/>
                <c:pt idx="0">
                  <c:v>100</c:v>
                </c:pt>
                <c:pt idx="1">
                  <c:v>100</c:v>
                </c:pt>
                <c:pt idx="2">
                  <c:v>100</c:v>
                </c:pt>
                <c:pt idx="3">
                  <c:v>100</c:v>
                </c:pt>
                <c:pt idx="4">
                  <c:v>100</c:v>
                </c:pt>
                <c:pt idx="5">
                  <c:v>100</c:v>
                </c:pt>
                <c:pt idx="6">
                  <c:v>99.561000000000007</c:v>
                </c:pt>
                <c:pt idx="7">
                  <c:v>98.367999999999995</c:v>
                </c:pt>
                <c:pt idx="8">
                  <c:v>98.304999999999993</c:v>
                </c:pt>
                <c:pt idx="9">
                  <c:v>98.304999999999993</c:v>
                </c:pt>
                <c:pt idx="10">
                  <c:v>98.304999999999993</c:v>
                </c:pt>
                <c:pt idx="11">
                  <c:v>98.304999999999993</c:v>
                </c:pt>
                <c:pt idx="12">
                  <c:v>98.304999999999993</c:v>
                </c:pt>
                <c:pt idx="13">
                  <c:v>98.304999999999993</c:v>
                </c:pt>
                <c:pt idx="14">
                  <c:v>98.304999999999993</c:v>
                </c:pt>
                <c:pt idx="15">
                  <c:v>98.304999999999993</c:v>
                </c:pt>
                <c:pt idx="16">
                  <c:v>98.149000000000001</c:v>
                </c:pt>
                <c:pt idx="17">
                  <c:v>97.914000000000485</c:v>
                </c:pt>
                <c:pt idx="18">
                  <c:v>97.054000000000002</c:v>
                </c:pt>
                <c:pt idx="19">
                  <c:v>95.875999999999948</c:v>
                </c:pt>
                <c:pt idx="20">
                  <c:v>95.717000000000027</c:v>
                </c:pt>
                <c:pt idx="21">
                  <c:v>95.555999999999983</c:v>
                </c:pt>
                <c:pt idx="22">
                  <c:v>95.474000000000004</c:v>
                </c:pt>
                <c:pt idx="23">
                  <c:v>95.474000000000004</c:v>
                </c:pt>
                <c:pt idx="24">
                  <c:v>95.474000000000004</c:v>
                </c:pt>
                <c:pt idx="25">
                  <c:v>95.474000000000004</c:v>
                </c:pt>
                <c:pt idx="26">
                  <c:v>95.474000000000004</c:v>
                </c:pt>
                <c:pt idx="27">
                  <c:v>95.474000000000004</c:v>
                </c:pt>
                <c:pt idx="28">
                  <c:v>95.364999999999995</c:v>
                </c:pt>
                <c:pt idx="29">
                  <c:v>95.146000000000001</c:v>
                </c:pt>
                <c:pt idx="30">
                  <c:v>94.489000000000004</c:v>
                </c:pt>
                <c:pt idx="31">
                  <c:v>93.278999999999982</c:v>
                </c:pt>
                <c:pt idx="32">
                  <c:v>92.946000000000026</c:v>
                </c:pt>
                <c:pt idx="33">
                  <c:v>92.834000000000003</c:v>
                </c:pt>
                <c:pt idx="34">
                  <c:v>92.834000000000003</c:v>
                </c:pt>
                <c:pt idx="35">
                  <c:v>92.715999999999994</c:v>
                </c:pt>
                <c:pt idx="36">
                  <c:v>92.715999999999994</c:v>
                </c:pt>
                <c:pt idx="37">
                  <c:v>92.715999999999994</c:v>
                </c:pt>
                <c:pt idx="38">
                  <c:v>92.715999999999994</c:v>
                </c:pt>
                <c:pt idx="39">
                  <c:v>92.557999999999993</c:v>
                </c:pt>
                <c:pt idx="40">
                  <c:v>92.241000000000227</c:v>
                </c:pt>
                <c:pt idx="41">
                  <c:v>91.765000000000001</c:v>
                </c:pt>
                <c:pt idx="42">
                  <c:v>91.60599999999998</c:v>
                </c:pt>
                <c:pt idx="43">
                  <c:v>90.004999999999995</c:v>
                </c:pt>
                <c:pt idx="44">
                  <c:v>89.843999999999994</c:v>
                </c:pt>
                <c:pt idx="45">
                  <c:v>89.843999999999994</c:v>
                </c:pt>
                <c:pt idx="46">
                  <c:v>89.843999999999994</c:v>
                </c:pt>
                <c:pt idx="47">
                  <c:v>89.843999999999994</c:v>
                </c:pt>
                <c:pt idx="48">
                  <c:v>89.843999999999994</c:v>
                </c:pt>
                <c:pt idx="49">
                  <c:v>89.843999999999994</c:v>
                </c:pt>
                <c:pt idx="50">
                  <c:v>89.843999999999994</c:v>
                </c:pt>
                <c:pt idx="51">
                  <c:v>89.623999999999981</c:v>
                </c:pt>
                <c:pt idx="52">
                  <c:v>89.623999999999981</c:v>
                </c:pt>
                <c:pt idx="53">
                  <c:v>89.623999999999981</c:v>
                </c:pt>
                <c:pt idx="54">
                  <c:v>89.623999999999981</c:v>
                </c:pt>
                <c:pt idx="55">
                  <c:v>88.727000000000004</c:v>
                </c:pt>
                <c:pt idx="56">
                  <c:v>88.275999999999982</c:v>
                </c:pt>
                <c:pt idx="57">
                  <c:v>88.275999999999982</c:v>
                </c:pt>
                <c:pt idx="58">
                  <c:v>88.275999999999982</c:v>
                </c:pt>
                <c:pt idx="59">
                  <c:v>88.275999999999982</c:v>
                </c:pt>
                <c:pt idx="60">
                  <c:v>88.275999999999982</c:v>
                </c:pt>
                <c:pt idx="61">
                  <c:v>88.275999999999982</c:v>
                </c:pt>
                <c:pt idx="62">
                  <c:v>88.275999999999982</c:v>
                </c:pt>
                <c:pt idx="63">
                  <c:v>88.275999999999982</c:v>
                </c:pt>
                <c:pt idx="64">
                  <c:v>87.961000000000027</c:v>
                </c:pt>
                <c:pt idx="65">
                  <c:v>86.683999999999983</c:v>
                </c:pt>
                <c:pt idx="66">
                  <c:v>84.445000000000007</c:v>
                </c:pt>
                <c:pt idx="67">
                  <c:v>83.474999999999994</c:v>
                </c:pt>
                <c:pt idx="68">
                  <c:v>83.147000000000006</c:v>
                </c:pt>
                <c:pt idx="69">
                  <c:v>83.147000000000006</c:v>
                </c:pt>
                <c:pt idx="70">
                  <c:v>83.147000000000006</c:v>
                </c:pt>
                <c:pt idx="71">
                  <c:v>83.147000000000006</c:v>
                </c:pt>
                <c:pt idx="72">
                  <c:v>83.147000000000006</c:v>
                </c:pt>
                <c:pt idx="73">
                  <c:v>83.147000000000006</c:v>
                </c:pt>
                <c:pt idx="74">
                  <c:v>82.646000000000001</c:v>
                </c:pt>
                <c:pt idx="75">
                  <c:v>82.128999999999948</c:v>
                </c:pt>
                <c:pt idx="76">
                  <c:v>81.075999999999979</c:v>
                </c:pt>
                <c:pt idx="77">
                  <c:v>81.075999999999979</c:v>
                </c:pt>
                <c:pt idx="78">
                  <c:v>81.075999999999979</c:v>
                </c:pt>
                <c:pt idx="79">
                  <c:v>78.402000000000001</c:v>
                </c:pt>
                <c:pt idx="80">
                  <c:v>77.308999999999983</c:v>
                </c:pt>
                <c:pt idx="81">
                  <c:v>77.308999999999983</c:v>
                </c:pt>
                <c:pt idx="82">
                  <c:v>77.308999999999983</c:v>
                </c:pt>
                <c:pt idx="83">
                  <c:v>77.308999999999983</c:v>
                </c:pt>
                <c:pt idx="84">
                  <c:v>77.308999999999983</c:v>
                </c:pt>
                <c:pt idx="85">
                  <c:v>77.308999999999983</c:v>
                </c:pt>
                <c:pt idx="86">
                  <c:v>76.459000000000003</c:v>
                </c:pt>
                <c:pt idx="87">
                  <c:v>76.459000000000003</c:v>
                </c:pt>
                <c:pt idx="88">
                  <c:v>76.459000000000003</c:v>
                </c:pt>
                <c:pt idx="89">
                  <c:v>74.721999999999994</c:v>
                </c:pt>
                <c:pt idx="90">
                  <c:v>73.843000000000004</c:v>
                </c:pt>
                <c:pt idx="91">
                  <c:v>71.14</c:v>
                </c:pt>
                <c:pt idx="92">
                  <c:v>71.14</c:v>
                </c:pt>
                <c:pt idx="93">
                  <c:v>71.14</c:v>
                </c:pt>
                <c:pt idx="94">
                  <c:v>71.14</c:v>
                </c:pt>
                <c:pt idx="95">
                  <c:v>71.14</c:v>
                </c:pt>
                <c:pt idx="96">
                  <c:v>71.14</c:v>
                </c:pt>
                <c:pt idx="97">
                  <c:v>71.14</c:v>
                </c:pt>
                <c:pt idx="98">
                  <c:v>71.14</c:v>
                </c:pt>
                <c:pt idx="99">
                  <c:v>71.14</c:v>
                </c:pt>
                <c:pt idx="100">
                  <c:v>71.14</c:v>
                </c:pt>
                <c:pt idx="101">
                  <c:v>71.14</c:v>
                </c:pt>
                <c:pt idx="102">
                  <c:v>71.14</c:v>
                </c:pt>
                <c:pt idx="103">
                  <c:v>69.717000000000027</c:v>
                </c:pt>
                <c:pt idx="104">
                  <c:v>69.717000000000027</c:v>
                </c:pt>
                <c:pt idx="105">
                  <c:v>69.717000000000027</c:v>
                </c:pt>
                <c:pt idx="106">
                  <c:v>69.717000000000027</c:v>
                </c:pt>
                <c:pt idx="107">
                  <c:v>69.717000000000027</c:v>
                </c:pt>
                <c:pt idx="108">
                  <c:v>69.717000000000027</c:v>
                </c:pt>
              </c:numCache>
            </c:numRef>
          </c:yVal>
        </c:ser>
        <c:ser>
          <c:idx val="2"/>
          <c:order val="2"/>
          <c:tx>
            <c:strRef>
              <c:f>Sheet1!$D$1</c:f>
              <c:strCache>
                <c:ptCount val="1"/>
                <c:pt idx="0">
                  <c:v>Cyclosporine use at discharge/Tacrolimus at 1 year (N = 264)</c:v>
                </c:pt>
              </c:strCache>
            </c:strRef>
          </c:tx>
          <c:spPr>
            <a:ln w="41275">
              <a:solidFill>
                <a:srgbClr val="66FFFF"/>
              </a:solidFill>
            </a:ln>
          </c:spPr>
          <c:marker>
            <c:symbol val="none"/>
          </c:marker>
          <c:xVal>
            <c:numRef>
              <c:f>Sheet1!$A$2:$A$110</c:f>
              <c:numCache>
                <c:formatCode>General</c:formatCode>
                <c:ptCount val="109"/>
                <c:pt idx="0">
                  <c:v>0</c:v>
                </c:pt>
                <c:pt idx="1">
                  <c:v>8.3300000000000041E-2</c:v>
                </c:pt>
                <c:pt idx="2">
                  <c:v>0.16669999999999999</c:v>
                </c:pt>
                <c:pt idx="3">
                  <c:v>0.25</c:v>
                </c:pt>
                <c:pt idx="4">
                  <c:v>0.33330000000000315</c:v>
                </c:pt>
                <c:pt idx="5">
                  <c:v>0.41670000000000001</c:v>
                </c:pt>
                <c:pt idx="6">
                  <c:v>0.5</c:v>
                </c:pt>
                <c:pt idx="7">
                  <c:v>0.58329999999999949</c:v>
                </c:pt>
                <c:pt idx="8">
                  <c:v>0.6667000000000054</c:v>
                </c:pt>
                <c:pt idx="9">
                  <c:v>0.75000000000000366</c:v>
                </c:pt>
                <c:pt idx="10">
                  <c:v>0.83330000000000004</c:v>
                </c:pt>
                <c:pt idx="11">
                  <c:v>0.91670000000000063</c:v>
                </c:pt>
                <c:pt idx="12">
                  <c:v>1</c:v>
                </c:pt>
                <c:pt idx="13">
                  <c:v>1.0832999999999928</c:v>
                </c:pt>
                <c:pt idx="14">
                  <c:v>1.1667000000000001</c:v>
                </c:pt>
                <c:pt idx="15">
                  <c:v>1.25</c:v>
                </c:pt>
                <c:pt idx="16">
                  <c:v>1.3332999999999928</c:v>
                </c:pt>
                <c:pt idx="17">
                  <c:v>1.4166999999999912</c:v>
                </c:pt>
                <c:pt idx="18">
                  <c:v>1.5</c:v>
                </c:pt>
                <c:pt idx="19">
                  <c:v>1.5832999999999928</c:v>
                </c:pt>
                <c:pt idx="20">
                  <c:v>1.6667000000000001</c:v>
                </c:pt>
                <c:pt idx="21">
                  <c:v>1.75</c:v>
                </c:pt>
                <c:pt idx="22">
                  <c:v>1.8332999999999928</c:v>
                </c:pt>
                <c:pt idx="23">
                  <c:v>1.9167000000000001</c:v>
                </c:pt>
                <c:pt idx="24">
                  <c:v>2</c:v>
                </c:pt>
                <c:pt idx="25">
                  <c:v>2.0832999999999999</c:v>
                </c:pt>
                <c:pt idx="26">
                  <c:v>2.1667000000000001</c:v>
                </c:pt>
                <c:pt idx="27">
                  <c:v>2.25</c:v>
                </c:pt>
                <c:pt idx="28">
                  <c:v>2.3332999999999977</c:v>
                </c:pt>
                <c:pt idx="29">
                  <c:v>2.4166999999999801</c:v>
                </c:pt>
                <c:pt idx="30">
                  <c:v>2.5</c:v>
                </c:pt>
                <c:pt idx="31">
                  <c:v>2.5832999999999999</c:v>
                </c:pt>
                <c:pt idx="32">
                  <c:v>2.6667000000000001</c:v>
                </c:pt>
                <c:pt idx="33">
                  <c:v>2.75</c:v>
                </c:pt>
                <c:pt idx="34">
                  <c:v>2.8332999999999977</c:v>
                </c:pt>
                <c:pt idx="35">
                  <c:v>2.9166999999999801</c:v>
                </c:pt>
                <c:pt idx="36">
                  <c:v>3</c:v>
                </c:pt>
                <c:pt idx="37">
                  <c:v>3.0832999999999999</c:v>
                </c:pt>
                <c:pt idx="38">
                  <c:v>3.1667000000000001</c:v>
                </c:pt>
                <c:pt idx="39">
                  <c:v>3.25</c:v>
                </c:pt>
                <c:pt idx="40">
                  <c:v>3.3332999999999977</c:v>
                </c:pt>
                <c:pt idx="41">
                  <c:v>3.4166999999999801</c:v>
                </c:pt>
                <c:pt idx="42">
                  <c:v>3.5</c:v>
                </c:pt>
                <c:pt idx="43">
                  <c:v>3.5832999999999999</c:v>
                </c:pt>
                <c:pt idx="44">
                  <c:v>3.6667000000000001</c:v>
                </c:pt>
                <c:pt idx="45">
                  <c:v>3.75</c:v>
                </c:pt>
                <c:pt idx="46">
                  <c:v>3.8332999999999977</c:v>
                </c:pt>
                <c:pt idx="47">
                  <c:v>3.9166999999999801</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numCache>
            </c:numRef>
          </c:xVal>
          <c:yVal>
            <c:numRef>
              <c:f>Sheet1!$D$2:$D$110</c:f>
              <c:numCache>
                <c:formatCode>General</c:formatCode>
                <c:ptCount val="109"/>
                <c:pt idx="0">
                  <c:v>100</c:v>
                </c:pt>
                <c:pt idx="1">
                  <c:v>100</c:v>
                </c:pt>
                <c:pt idx="2">
                  <c:v>100</c:v>
                </c:pt>
                <c:pt idx="3">
                  <c:v>100</c:v>
                </c:pt>
                <c:pt idx="4">
                  <c:v>100</c:v>
                </c:pt>
                <c:pt idx="5">
                  <c:v>100</c:v>
                </c:pt>
                <c:pt idx="6">
                  <c:v>99.242000000000004</c:v>
                </c:pt>
                <c:pt idx="7">
                  <c:v>98.10499999999999</c:v>
                </c:pt>
                <c:pt idx="8">
                  <c:v>97.722999999999999</c:v>
                </c:pt>
                <c:pt idx="9">
                  <c:v>97.722999999999999</c:v>
                </c:pt>
                <c:pt idx="10">
                  <c:v>97.722999999999999</c:v>
                </c:pt>
                <c:pt idx="11">
                  <c:v>97.722999999999999</c:v>
                </c:pt>
                <c:pt idx="12">
                  <c:v>97.722999999999999</c:v>
                </c:pt>
                <c:pt idx="13">
                  <c:v>97.722999999999999</c:v>
                </c:pt>
                <c:pt idx="14">
                  <c:v>97.722999999999999</c:v>
                </c:pt>
                <c:pt idx="15">
                  <c:v>97.722999999999999</c:v>
                </c:pt>
                <c:pt idx="16">
                  <c:v>97.289000000000001</c:v>
                </c:pt>
                <c:pt idx="17">
                  <c:v>96.853999999999999</c:v>
                </c:pt>
                <c:pt idx="18">
                  <c:v>96.42</c:v>
                </c:pt>
                <c:pt idx="19">
                  <c:v>95.113</c:v>
                </c:pt>
                <c:pt idx="20">
                  <c:v>94.233999999999995</c:v>
                </c:pt>
                <c:pt idx="21">
                  <c:v>93.793999999999997</c:v>
                </c:pt>
                <c:pt idx="22">
                  <c:v>93.793999999999997</c:v>
                </c:pt>
                <c:pt idx="23">
                  <c:v>93.793999999999997</c:v>
                </c:pt>
                <c:pt idx="24">
                  <c:v>93.793999999999997</c:v>
                </c:pt>
                <c:pt idx="25">
                  <c:v>93.793999999999997</c:v>
                </c:pt>
                <c:pt idx="26">
                  <c:v>93.793999999999997</c:v>
                </c:pt>
                <c:pt idx="27">
                  <c:v>93.793999999999997</c:v>
                </c:pt>
                <c:pt idx="28">
                  <c:v>93.793999999999997</c:v>
                </c:pt>
                <c:pt idx="29">
                  <c:v>93.793999999999997</c:v>
                </c:pt>
                <c:pt idx="30">
                  <c:v>92.350999999999999</c:v>
                </c:pt>
                <c:pt idx="31">
                  <c:v>90.908000000000001</c:v>
                </c:pt>
                <c:pt idx="32">
                  <c:v>89.943000000000026</c:v>
                </c:pt>
                <c:pt idx="33">
                  <c:v>89.943000000000026</c:v>
                </c:pt>
                <c:pt idx="34">
                  <c:v>89.943000000000026</c:v>
                </c:pt>
                <c:pt idx="35">
                  <c:v>89.943000000000026</c:v>
                </c:pt>
                <c:pt idx="36">
                  <c:v>89.943000000000026</c:v>
                </c:pt>
                <c:pt idx="37">
                  <c:v>89.943000000000026</c:v>
                </c:pt>
                <c:pt idx="38">
                  <c:v>89.943000000000026</c:v>
                </c:pt>
                <c:pt idx="39">
                  <c:v>89.943000000000026</c:v>
                </c:pt>
                <c:pt idx="40">
                  <c:v>89.36999999999999</c:v>
                </c:pt>
                <c:pt idx="41">
                  <c:v>89.36999999999999</c:v>
                </c:pt>
                <c:pt idx="42">
                  <c:v>87.078999999999979</c:v>
                </c:pt>
                <c:pt idx="43">
                  <c:v>86.506</c:v>
                </c:pt>
                <c:pt idx="44">
                  <c:v>86.506</c:v>
                </c:pt>
                <c:pt idx="45">
                  <c:v>86.506</c:v>
                </c:pt>
                <c:pt idx="46">
                  <c:v>86.506</c:v>
                </c:pt>
                <c:pt idx="47">
                  <c:v>86.506</c:v>
                </c:pt>
                <c:pt idx="48">
                  <c:v>86.506</c:v>
                </c:pt>
                <c:pt idx="49">
                  <c:v>86.506</c:v>
                </c:pt>
                <c:pt idx="50">
                  <c:v>86.506</c:v>
                </c:pt>
                <c:pt idx="51">
                  <c:v>86.506</c:v>
                </c:pt>
                <c:pt idx="52">
                  <c:v>85.796999999999997</c:v>
                </c:pt>
                <c:pt idx="53">
                  <c:v>85.081999999999994</c:v>
                </c:pt>
                <c:pt idx="54">
                  <c:v>84.367000000000004</c:v>
                </c:pt>
                <c:pt idx="55">
                  <c:v>82.937000000000026</c:v>
                </c:pt>
                <c:pt idx="56">
                  <c:v>82.937000000000026</c:v>
                </c:pt>
                <c:pt idx="57">
                  <c:v>82.937000000000026</c:v>
                </c:pt>
                <c:pt idx="58">
                  <c:v>82.937000000000026</c:v>
                </c:pt>
                <c:pt idx="59">
                  <c:v>82.937000000000026</c:v>
                </c:pt>
                <c:pt idx="60">
                  <c:v>82.937000000000026</c:v>
                </c:pt>
                <c:pt idx="61">
                  <c:v>82.937000000000026</c:v>
                </c:pt>
                <c:pt idx="62">
                  <c:v>82.937000000000026</c:v>
                </c:pt>
                <c:pt idx="63">
                  <c:v>82.937000000000026</c:v>
                </c:pt>
                <c:pt idx="64">
                  <c:v>82.937000000000026</c:v>
                </c:pt>
                <c:pt idx="65">
                  <c:v>82.016000000000005</c:v>
                </c:pt>
                <c:pt idx="66">
                  <c:v>81.093999999999994</c:v>
                </c:pt>
                <c:pt idx="67">
                  <c:v>77.397000000000006</c:v>
                </c:pt>
                <c:pt idx="68">
                  <c:v>77.397000000000006</c:v>
                </c:pt>
                <c:pt idx="69">
                  <c:v>77.397000000000006</c:v>
                </c:pt>
                <c:pt idx="70">
                  <c:v>77.397000000000006</c:v>
                </c:pt>
                <c:pt idx="71">
                  <c:v>77.397000000000006</c:v>
                </c:pt>
                <c:pt idx="72">
                  <c:v>77.397000000000006</c:v>
                </c:pt>
                <c:pt idx="73">
                  <c:v>77.397000000000006</c:v>
                </c:pt>
                <c:pt idx="74">
                  <c:v>77.397000000000006</c:v>
                </c:pt>
                <c:pt idx="75">
                  <c:v>77.397000000000006</c:v>
                </c:pt>
                <c:pt idx="76">
                  <c:v>76.290999999999997</c:v>
                </c:pt>
                <c:pt idx="77">
                  <c:v>76.290999999999997</c:v>
                </c:pt>
                <c:pt idx="78">
                  <c:v>72.974000000000004</c:v>
                </c:pt>
                <c:pt idx="79">
                  <c:v>72.974000000000004</c:v>
                </c:pt>
                <c:pt idx="80">
                  <c:v>72.974000000000004</c:v>
                </c:pt>
                <c:pt idx="81">
                  <c:v>72.974000000000004</c:v>
                </c:pt>
                <c:pt idx="82">
                  <c:v>72.974000000000004</c:v>
                </c:pt>
                <c:pt idx="83">
                  <c:v>72.974000000000004</c:v>
                </c:pt>
                <c:pt idx="84">
                  <c:v>72.974000000000004</c:v>
                </c:pt>
                <c:pt idx="85">
                  <c:v>72.974000000000004</c:v>
                </c:pt>
                <c:pt idx="86">
                  <c:v>72.974000000000004</c:v>
                </c:pt>
                <c:pt idx="87">
                  <c:v>72.974000000000004</c:v>
                </c:pt>
                <c:pt idx="88">
                  <c:v>72.974000000000004</c:v>
                </c:pt>
                <c:pt idx="89">
                  <c:v>71.543000000000006</c:v>
                </c:pt>
                <c:pt idx="90">
                  <c:v>67.162999999999982</c:v>
                </c:pt>
                <c:pt idx="91">
                  <c:v>65.637</c:v>
                </c:pt>
                <c:pt idx="92">
                  <c:v>65.637</c:v>
                </c:pt>
                <c:pt idx="93">
                  <c:v>65.637</c:v>
                </c:pt>
                <c:pt idx="94">
                  <c:v>65.637</c:v>
                </c:pt>
                <c:pt idx="95">
                  <c:v>65.637</c:v>
                </c:pt>
                <c:pt idx="96">
                  <c:v>65.637</c:v>
                </c:pt>
                <c:pt idx="97">
                  <c:v>65.637</c:v>
                </c:pt>
                <c:pt idx="98">
                  <c:v>65.637</c:v>
                </c:pt>
                <c:pt idx="99">
                  <c:v>65.637</c:v>
                </c:pt>
                <c:pt idx="100">
                  <c:v>65.637</c:v>
                </c:pt>
                <c:pt idx="101">
                  <c:v>65.637</c:v>
                </c:pt>
                <c:pt idx="102">
                  <c:v>60.588000000000001</c:v>
                </c:pt>
                <c:pt idx="103">
                  <c:v>60.588000000000001</c:v>
                </c:pt>
                <c:pt idx="104">
                  <c:v>60.588000000000001</c:v>
                </c:pt>
                <c:pt idx="105">
                  <c:v>60.588000000000001</c:v>
                </c:pt>
                <c:pt idx="106">
                  <c:v>60.588000000000001</c:v>
                </c:pt>
                <c:pt idx="107">
                  <c:v>60.588000000000001</c:v>
                </c:pt>
                <c:pt idx="108">
                  <c:v>60.588000000000001</c:v>
                </c:pt>
              </c:numCache>
            </c:numRef>
          </c:yVal>
        </c:ser>
        <c:axId val="154220416"/>
        <c:axId val="154230784"/>
      </c:scatterChart>
      <c:valAx>
        <c:axId val="154220416"/>
        <c:scaling>
          <c:orientation val="minMax"/>
          <c:max val="9"/>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154230784"/>
        <c:crosses val="autoZero"/>
        <c:crossBetween val="midCat"/>
        <c:majorUnit val="1"/>
      </c:valAx>
      <c:valAx>
        <c:axId val="154230784"/>
        <c:scaling>
          <c:orientation val="minMax"/>
          <c:max val="100"/>
          <c:min val="5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CAV</a:t>
                </a:r>
                <a:endParaRPr lang="en-US" sz="1700" b="1" i="0" baseline="0" dirty="0">
                  <a:solidFill>
                    <a:schemeClr val="tx1"/>
                  </a:solidFill>
                </a:endParaRPr>
              </a:p>
            </c:rich>
          </c:tx>
          <c:layout>
            <c:manualLayout>
              <c:xMode val="edge"/>
              <c:yMode val="edge"/>
              <c:x val="9.8131372958914082E-3"/>
              <c:y val="0.22594424688850001"/>
            </c:manualLayout>
          </c:layout>
        </c:title>
        <c:numFmt formatCode="General" sourceLinked="1"/>
        <c:tickLblPos val="nextTo"/>
        <c:txPr>
          <a:bodyPr/>
          <a:lstStyle/>
          <a:p>
            <a:pPr>
              <a:defRPr sz="1500" b="1"/>
            </a:pPr>
            <a:endParaRPr lang="en-US"/>
          </a:p>
        </c:txPr>
        <c:crossAx val="154220416"/>
        <c:crosses val="autoZero"/>
        <c:crossBetween val="midCat"/>
        <c:majorUnit val="10"/>
      </c:valAx>
      <c:spPr>
        <a:solidFill>
          <a:schemeClr val="bg2"/>
        </a:solidFill>
        <a:ln>
          <a:solidFill>
            <a:schemeClr val="tx1"/>
          </a:solidFill>
        </a:ln>
      </c:spPr>
    </c:plotArea>
    <c:legend>
      <c:legendPos val="r"/>
      <c:layout>
        <c:manualLayout>
          <c:xMode val="edge"/>
          <c:yMode val="edge"/>
          <c:x val="0.12302359882005899"/>
          <c:y val="0.58845800524934033"/>
          <c:w val="0.64603244837758511"/>
          <c:h val="0.2481396506471174"/>
        </c:manualLayout>
      </c:layout>
      <c:spPr>
        <a:solidFill>
          <a:srgbClr val="000000"/>
        </a:solidFill>
        <a:ln>
          <a:solidFill>
            <a:srgbClr val="FFFFFF"/>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10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5968051006900692"/>
          <c:h val="0.77074260114040694"/>
        </c:manualLayout>
      </c:layout>
      <c:scatterChart>
        <c:scatterStyle val="lineMarker"/>
        <c:ser>
          <c:idx val="0"/>
          <c:order val="0"/>
          <c:tx>
            <c:strRef>
              <c:f>Sheet1!$B$1</c:f>
              <c:strCache>
                <c:ptCount val="1"/>
                <c:pt idx="0">
                  <c:v>&lt;1 Year  (N = 834)</c:v>
                </c:pt>
              </c:strCache>
            </c:strRef>
          </c:tx>
          <c:spPr>
            <a:ln w="47625">
              <a:solidFill>
                <a:srgbClr val="CC99FF"/>
              </a:solidFill>
            </a:ln>
          </c:spPr>
          <c:marker>
            <c:symbol val="none"/>
          </c:marker>
          <c:xVal>
            <c:numRef>
              <c:f>Sheet1!$A$2:$A$122</c:f>
              <c:numCache>
                <c:formatCode>General</c:formatCode>
                <c:ptCount val="121"/>
                <c:pt idx="0">
                  <c:v>0</c:v>
                </c:pt>
                <c:pt idx="1">
                  <c:v>8.3300000000000041E-2</c:v>
                </c:pt>
                <c:pt idx="2">
                  <c:v>0.16669999999999999</c:v>
                </c:pt>
                <c:pt idx="3">
                  <c:v>0.25</c:v>
                </c:pt>
                <c:pt idx="4">
                  <c:v>0.33330000000000426</c:v>
                </c:pt>
                <c:pt idx="5">
                  <c:v>0.41670000000000001</c:v>
                </c:pt>
                <c:pt idx="6">
                  <c:v>0.5</c:v>
                </c:pt>
                <c:pt idx="7">
                  <c:v>0.58329999999999949</c:v>
                </c:pt>
                <c:pt idx="8">
                  <c:v>0.66670000000000706</c:v>
                </c:pt>
                <c:pt idx="9">
                  <c:v>0.75000000000000488</c:v>
                </c:pt>
                <c:pt idx="10">
                  <c:v>0.83330000000000004</c:v>
                </c:pt>
                <c:pt idx="11">
                  <c:v>0.91670000000000063</c:v>
                </c:pt>
                <c:pt idx="12">
                  <c:v>1</c:v>
                </c:pt>
                <c:pt idx="13">
                  <c:v>1.0832999999999904</c:v>
                </c:pt>
                <c:pt idx="14">
                  <c:v>1.1667000000000001</c:v>
                </c:pt>
                <c:pt idx="15">
                  <c:v>1.25</c:v>
                </c:pt>
                <c:pt idx="16">
                  <c:v>1.3332999999999904</c:v>
                </c:pt>
                <c:pt idx="17">
                  <c:v>1.4166999999999879</c:v>
                </c:pt>
                <c:pt idx="18">
                  <c:v>1.5</c:v>
                </c:pt>
                <c:pt idx="19">
                  <c:v>1.5832999999999904</c:v>
                </c:pt>
                <c:pt idx="20">
                  <c:v>1.6667000000000001</c:v>
                </c:pt>
                <c:pt idx="21">
                  <c:v>1.75</c:v>
                </c:pt>
                <c:pt idx="22">
                  <c:v>1.8332999999999904</c:v>
                </c:pt>
                <c:pt idx="23">
                  <c:v>1.9167000000000001</c:v>
                </c:pt>
                <c:pt idx="24">
                  <c:v>2</c:v>
                </c:pt>
                <c:pt idx="25">
                  <c:v>2.0832999999999999</c:v>
                </c:pt>
                <c:pt idx="26">
                  <c:v>2.1667000000000001</c:v>
                </c:pt>
                <c:pt idx="27">
                  <c:v>2.25</c:v>
                </c:pt>
                <c:pt idx="28">
                  <c:v>2.3332999999999977</c:v>
                </c:pt>
                <c:pt idx="29">
                  <c:v>2.4166999999999739</c:v>
                </c:pt>
                <c:pt idx="30">
                  <c:v>2.5</c:v>
                </c:pt>
                <c:pt idx="31">
                  <c:v>2.5832999999999999</c:v>
                </c:pt>
                <c:pt idx="32">
                  <c:v>2.6667000000000001</c:v>
                </c:pt>
                <c:pt idx="33">
                  <c:v>2.75</c:v>
                </c:pt>
                <c:pt idx="34">
                  <c:v>2.8332999999999977</c:v>
                </c:pt>
                <c:pt idx="35">
                  <c:v>2.9166999999999739</c:v>
                </c:pt>
                <c:pt idx="36">
                  <c:v>3</c:v>
                </c:pt>
                <c:pt idx="37">
                  <c:v>3.0832999999999999</c:v>
                </c:pt>
                <c:pt idx="38">
                  <c:v>3.1667000000000001</c:v>
                </c:pt>
                <c:pt idx="39">
                  <c:v>3.25</c:v>
                </c:pt>
                <c:pt idx="40">
                  <c:v>3.3332999999999977</c:v>
                </c:pt>
                <c:pt idx="41">
                  <c:v>3.4166999999999739</c:v>
                </c:pt>
                <c:pt idx="42">
                  <c:v>3.5</c:v>
                </c:pt>
                <c:pt idx="43">
                  <c:v>3.5832999999999999</c:v>
                </c:pt>
                <c:pt idx="44">
                  <c:v>3.6667000000000001</c:v>
                </c:pt>
                <c:pt idx="45">
                  <c:v>3.75</c:v>
                </c:pt>
                <c:pt idx="46">
                  <c:v>3.8332999999999977</c:v>
                </c:pt>
                <c:pt idx="47">
                  <c:v>3.9166999999999739</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numCache>
            </c:numRef>
          </c:xVal>
          <c:yVal>
            <c:numRef>
              <c:f>Sheet1!$B$2:$B$122</c:f>
              <c:numCache>
                <c:formatCode>General</c:formatCode>
                <c:ptCount val="121"/>
                <c:pt idx="0">
                  <c:v>100</c:v>
                </c:pt>
                <c:pt idx="1">
                  <c:v>100</c:v>
                </c:pt>
                <c:pt idx="2">
                  <c:v>100</c:v>
                </c:pt>
                <c:pt idx="3">
                  <c:v>100</c:v>
                </c:pt>
                <c:pt idx="4">
                  <c:v>99.64</c:v>
                </c:pt>
                <c:pt idx="5">
                  <c:v>99.519000000000005</c:v>
                </c:pt>
                <c:pt idx="6">
                  <c:v>99.519000000000005</c:v>
                </c:pt>
                <c:pt idx="7">
                  <c:v>98.911000000000527</c:v>
                </c:pt>
                <c:pt idx="8">
                  <c:v>98.665999999999983</c:v>
                </c:pt>
                <c:pt idx="9">
                  <c:v>98.665999999999983</c:v>
                </c:pt>
                <c:pt idx="10">
                  <c:v>98.665999999999983</c:v>
                </c:pt>
                <c:pt idx="11">
                  <c:v>98.665999999999983</c:v>
                </c:pt>
                <c:pt idx="12">
                  <c:v>98.665999999999983</c:v>
                </c:pt>
                <c:pt idx="13">
                  <c:v>98.665999999999983</c:v>
                </c:pt>
                <c:pt idx="14">
                  <c:v>98.665999999999983</c:v>
                </c:pt>
                <c:pt idx="15">
                  <c:v>98.665999999999983</c:v>
                </c:pt>
                <c:pt idx="16">
                  <c:v>98.515000000000001</c:v>
                </c:pt>
                <c:pt idx="17">
                  <c:v>98.061000000000007</c:v>
                </c:pt>
                <c:pt idx="18">
                  <c:v>97.909000000000006</c:v>
                </c:pt>
                <c:pt idx="19">
                  <c:v>97.149000000000001</c:v>
                </c:pt>
                <c:pt idx="20">
                  <c:v>97.149000000000001</c:v>
                </c:pt>
                <c:pt idx="21">
                  <c:v>96.995000000000005</c:v>
                </c:pt>
                <c:pt idx="22">
                  <c:v>96.838999999999999</c:v>
                </c:pt>
                <c:pt idx="23">
                  <c:v>96.838999999999999</c:v>
                </c:pt>
                <c:pt idx="24">
                  <c:v>96.838999999999999</c:v>
                </c:pt>
                <c:pt idx="25">
                  <c:v>96.838999999999999</c:v>
                </c:pt>
                <c:pt idx="26">
                  <c:v>96.838999999999999</c:v>
                </c:pt>
                <c:pt idx="27">
                  <c:v>96.838999999999999</c:v>
                </c:pt>
                <c:pt idx="28">
                  <c:v>96.838999999999999</c:v>
                </c:pt>
                <c:pt idx="29">
                  <c:v>96.453999999999994</c:v>
                </c:pt>
                <c:pt idx="30">
                  <c:v>96.453999999999994</c:v>
                </c:pt>
                <c:pt idx="31">
                  <c:v>94.906999999999996</c:v>
                </c:pt>
                <c:pt idx="32">
                  <c:v>94.906999999999996</c:v>
                </c:pt>
                <c:pt idx="33">
                  <c:v>94.906999999999996</c:v>
                </c:pt>
                <c:pt idx="34">
                  <c:v>94.906999999999996</c:v>
                </c:pt>
                <c:pt idx="35">
                  <c:v>94.906999999999996</c:v>
                </c:pt>
                <c:pt idx="36">
                  <c:v>94.906999999999996</c:v>
                </c:pt>
                <c:pt idx="37">
                  <c:v>94.906999999999996</c:v>
                </c:pt>
                <c:pt idx="38">
                  <c:v>94.906999999999996</c:v>
                </c:pt>
                <c:pt idx="39">
                  <c:v>94.906999999999996</c:v>
                </c:pt>
                <c:pt idx="40">
                  <c:v>94.650999999999982</c:v>
                </c:pt>
                <c:pt idx="41">
                  <c:v>94.393000000000001</c:v>
                </c:pt>
                <c:pt idx="42">
                  <c:v>94.135999999999981</c:v>
                </c:pt>
                <c:pt idx="43">
                  <c:v>94.135999999999981</c:v>
                </c:pt>
                <c:pt idx="44">
                  <c:v>94.135999999999981</c:v>
                </c:pt>
                <c:pt idx="45">
                  <c:v>94.135999999999981</c:v>
                </c:pt>
                <c:pt idx="46">
                  <c:v>94.135999999999981</c:v>
                </c:pt>
                <c:pt idx="47">
                  <c:v>94.135999999999981</c:v>
                </c:pt>
                <c:pt idx="48">
                  <c:v>94.135999999999981</c:v>
                </c:pt>
                <c:pt idx="49">
                  <c:v>94.135999999999981</c:v>
                </c:pt>
                <c:pt idx="50">
                  <c:v>94.135999999999981</c:v>
                </c:pt>
                <c:pt idx="51">
                  <c:v>94.135999999999981</c:v>
                </c:pt>
                <c:pt idx="52">
                  <c:v>94.135999999999981</c:v>
                </c:pt>
                <c:pt idx="53">
                  <c:v>93.816000000000003</c:v>
                </c:pt>
                <c:pt idx="54">
                  <c:v>93.495999999999995</c:v>
                </c:pt>
                <c:pt idx="55">
                  <c:v>92.534000000000006</c:v>
                </c:pt>
                <c:pt idx="56">
                  <c:v>92.212999999999994</c:v>
                </c:pt>
                <c:pt idx="57">
                  <c:v>92.212999999999994</c:v>
                </c:pt>
                <c:pt idx="58">
                  <c:v>92.212999999999994</c:v>
                </c:pt>
                <c:pt idx="59">
                  <c:v>92.212999999999994</c:v>
                </c:pt>
                <c:pt idx="60">
                  <c:v>92.212999999999994</c:v>
                </c:pt>
                <c:pt idx="61">
                  <c:v>92.212999999999994</c:v>
                </c:pt>
                <c:pt idx="62">
                  <c:v>92.212999999999994</c:v>
                </c:pt>
                <c:pt idx="63">
                  <c:v>92.212999999999994</c:v>
                </c:pt>
                <c:pt idx="64">
                  <c:v>91.81</c:v>
                </c:pt>
                <c:pt idx="65">
                  <c:v>91.406999999999996</c:v>
                </c:pt>
                <c:pt idx="66">
                  <c:v>91.004999999999995</c:v>
                </c:pt>
                <c:pt idx="67">
                  <c:v>90.198999999999998</c:v>
                </c:pt>
                <c:pt idx="68">
                  <c:v>90.198999999999998</c:v>
                </c:pt>
                <c:pt idx="69">
                  <c:v>90.198999999999998</c:v>
                </c:pt>
                <c:pt idx="70">
                  <c:v>90.198999999999998</c:v>
                </c:pt>
                <c:pt idx="71">
                  <c:v>90.198999999999998</c:v>
                </c:pt>
                <c:pt idx="72">
                  <c:v>90.198999999999998</c:v>
                </c:pt>
                <c:pt idx="73">
                  <c:v>90.198999999999998</c:v>
                </c:pt>
                <c:pt idx="74">
                  <c:v>90.198999999999998</c:v>
                </c:pt>
                <c:pt idx="75">
                  <c:v>90.198999999999998</c:v>
                </c:pt>
                <c:pt idx="76">
                  <c:v>89.677999999999983</c:v>
                </c:pt>
                <c:pt idx="77">
                  <c:v>89.153999999999982</c:v>
                </c:pt>
                <c:pt idx="78">
                  <c:v>88.628999999999948</c:v>
                </c:pt>
                <c:pt idx="79">
                  <c:v>86.531000000000006</c:v>
                </c:pt>
                <c:pt idx="80">
                  <c:v>86.531000000000006</c:v>
                </c:pt>
                <c:pt idx="81">
                  <c:v>86.531000000000006</c:v>
                </c:pt>
                <c:pt idx="82">
                  <c:v>86.531000000000006</c:v>
                </c:pt>
                <c:pt idx="83">
                  <c:v>86.531000000000006</c:v>
                </c:pt>
                <c:pt idx="84">
                  <c:v>86.531000000000006</c:v>
                </c:pt>
                <c:pt idx="85">
                  <c:v>86.531000000000006</c:v>
                </c:pt>
                <c:pt idx="86">
                  <c:v>85.845000000000013</c:v>
                </c:pt>
                <c:pt idx="87">
                  <c:v>85.845000000000013</c:v>
                </c:pt>
                <c:pt idx="88">
                  <c:v>85.157999999999987</c:v>
                </c:pt>
                <c:pt idx="89">
                  <c:v>83.098000000000013</c:v>
                </c:pt>
                <c:pt idx="90">
                  <c:v>82.411000000000527</c:v>
                </c:pt>
                <c:pt idx="91">
                  <c:v>80.350999999999999</c:v>
                </c:pt>
                <c:pt idx="92">
                  <c:v>80.350999999999999</c:v>
                </c:pt>
                <c:pt idx="93">
                  <c:v>80.350999999999999</c:v>
                </c:pt>
                <c:pt idx="94">
                  <c:v>80.350999999999999</c:v>
                </c:pt>
                <c:pt idx="95">
                  <c:v>80.350999999999999</c:v>
                </c:pt>
                <c:pt idx="96">
                  <c:v>80.350999999999999</c:v>
                </c:pt>
                <c:pt idx="97">
                  <c:v>80.350999999999999</c:v>
                </c:pt>
                <c:pt idx="98">
                  <c:v>80.350999999999999</c:v>
                </c:pt>
                <c:pt idx="99">
                  <c:v>80.350999999999999</c:v>
                </c:pt>
                <c:pt idx="100">
                  <c:v>80.350999999999999</c:v>
                </c:pt>
                <c:pt idx="101">
                  <c:v>79.382999999999981</c:v>
                </c:pt>
                <c:pt idx="102">
                  <c:v>78.414000000000527</c:v>
                </c:pt>
                <c:pt idx="103">
                  <c:v>76.465999999999994</c:v>
                </c:pt>
                <c:pt idx="104">
                  <c:v>76.465999999999994</c:v>
                </c:pt>
                <c:pt idx="105">
                  <c:v>76.465999999999994</c:v>
                </c:pt>
                <c:pt idx="106">
                  <c:v>76.465999999999994</c:v>
                </c:pt>
                <c:pt idx="107">
                  <c:v>76.465999999999994</c:v>
                </c:pt>
                <c:pt idx="108">
                  <c:v>76.465999999999994</c:v>
                </c:pt>
                <c:pt idx="109">
                  <c:v>76.465999999999994</c:v>
                </c:pt>
                <c:pt idx="110">
                  <c:v>76.465999999999994</c:v>
                </c:pt>
                <c:pt idx="111">
                  <c:v>76.465999999999994</c:v>
                </c:pt>
                <c:pt idx="112">
                  <c:v>74.905000000000001</c:v>
                </c:pt>
                <c:pt idx="113">
                  <c:v>73.345000000000013</c:v>
                </c:pt>
                <c:pt idx="114">
                  <c:v>71.784000000000006</c:v>
                </c:pt>
                <c:pt idx="115">
                  <c:v>68.662999999999982</c:v>
                </c:pt>
                <c:pt idx="116">
                  <c:v>68.662999999999982</c:v>
                </c:pt>
                <c:pt idx="117">
                  <c:v>68.662999999999982</c:v>
                </c:pt>
                <c:pt idx="118">
                  <c:v>68.662999999999982</c:v>
                </c:pt>
                <c:pt idx="119">
                  <c:v>68.662999999999982</c:v>
                </c:pt>
                <c:pt idx="120">
                  <c:v>68.662999999999982</c:v>
                </c:pt>
              </c:numCache>
            </c:numRef>
          </c:yVal>
        </c:ser>
        <c:ser>
          <c:idx val="1"/>
          <c:order val="1"/>
          <c:tx>
            <c:strRef>
              <c:f>Sheet1!$C$1</c:f>
              <c:strCache>
                <c:ptCount val="1"/>
                <c:pt idx="0">
                  <c:v>1-5 Years  (N = 766)</c:v>
                </c:pt>
              </c:strCache>
            </c:strRef>
          </c:tx>
          <c:spPr>
            <a:ln w="47625">
              <a:solidFill>
                <a:srgbClr val="FFFF00"/>
              </a:solidFill>
            </a:ln>
          </c:spPr>
          <c:marker>
            <c:symbol val="none"/>
          </c:marker>
          <c:xVal>
            <c:numRef>
              <c:f>Sheet1!$A$2:$A$122</c:f>
              <c:numCache>
                <c:formatCode>General</c:formatCode>
                <c:ptCount val="121"/>
                <c:pt idx="0">
                  <c:v>0</c:v>
                </c:pt>
                <c:pt idx="1">
                  <c:v>8.3300000000000041E-2</c:v>
                </c:pt>
                <c:pt idx="2">
                  <c:v>0.16669999999999999</c:v>
                </c:pt>
                <c:pt idx="3">
                  <c:v>0.25</c:v>
                </c:pt>
                <c:pt idx="4">
                  <c:v>0.33330000000000426</c:v>
                </c:pt>
                <c:pt idx="5">
                  <c:v>0.41670000000000001</c:v>
                </c:pt>
                <c:pt idx="6">
                  <c:v>0.5</c:v>
                </c:pt>
                <c:pt idx="7">
                  <c:v>0.58329999999999949</c:v>
                </c:pt>
                <c:pt idx="8">
                  <c:v>0.66670000000000706</c:v>
                </c:pt>
                <c:pt idx="9">
                  <c:v>0.75000000000000488</c:v>
                </c:pt>
                <c:pt idx="10">
                  <c:v>0.83330000000000004</c:v>
                </c:pt>
                <c:pt idx="11">
                  <c:v>0.91670000000000063</c:v>
                </c:pt>
                <c:pt idx="12">
                  <c:v>1</c:v>
                </c:pt>
                <c:pt idx="13">
                  <c:v>1.0832999999999904</c:v>
                </c:pt>
                <c:pt idx="14">
                  <c:v>1.1667000000000001</c:v>
                </c:pt>
                <c:pt idx="15">
                  <c:v>1.25</c:v>
                </c:pt>
                <c:pt idx="16">
                  <c:v>1.3332999999999904</c:v>
                </c:pt>
                <c:pt idx="17">
                  <c:v>1.4166999999999879</c:v>
                </c:pt>
                <c:pt idx="18">
                  <c:v>1.5</c:v>
                </c:pt>
                <c:pt idx="19">
                  <c:v>1.5832999999999904</c:v>
                </c:pt>
                <c:pt idx="20">
                  <c:v>1.6667000000000001</c:v>
                </c:pt>
                <c:pt idx="21">
                  <c:v>1.75</c:v>
                </c:pt>
                <c:pt idx="22">
                  <c:v>1.8332999999999904</c:v>
                </c:pt>
                <c:pt idx="23">
                  <c:v>1.9167000000000001</c:v>
                </c:pt>
                <c:pt idx="24">
                  <c:v>2</c:v>
                </c:pt>
                <c:pt idx="25">
                  <c:v>2.0832999999999999</c:v>
                </c:pt>
                <c:pt idx="26">
                  <c:v>2.1667000000000001</c:v>
                </c:pt>
                <c:pt idx="27">
                  <c:v>2.25</c:v>
                </c:pt>
                <c:pt idx="28">
                  <c:v>2.3332999999999977</c:v>
                </c:pt>
                <c:pt idx="29">
                  <c:v>2.4166999999999739</c:v>
                </c:pt>
                <c:pt idx="30">
                  <c:v>2.5</c:v>
                </c:pt>
                <c:pt idx="31">
                  <c:v>2.5832999999999999</c:v>
                </c:pt>
                <c:pt idx="32">
                  <c:v>2.6667000000000001</c:v>
                </c:pt>
                <c:pt idx="33">
                  <c:v>2.75</c:v>
                </c:pt>
                <c:pt idx="34">
                  <c:v>2.8332999999999977</c:v>
                </c:pt>
                <c:pt idx="35">
                  <c:v>2.9166999999999739</c:v>
                </c:pt>
                <c:pt idx="36">
                  <c:v>3</c:v>
                </c:pt>
                <c:pt idx="37">
                  <c:v>3.0832999999999999</c:v>
                </c:pt>
                <c:pt idx="38">
                  <c:v>3.1667000000000001</c:v>
                </c:pt>
                <c:pt idx="39">
                  <c:v>3.25</c:v>
                </c:pt>
                <c:pt idx="40">
                  <c:v>3.3332999999999977</c:v>
                </c:pt>
                <c:pt idx="41">
                  <c:v>3.4166999999999739</c:v>
                </c:pt>
                <c:pt idx="42">
                  <c:v>3.5</c:v>
                </c:pt>
                <c:pt idx="43">
                  <c:v>3.5832999999999999</c:v>
                </c:pt>
                <c:pt idx="44">
                  <c:v>3.6667000000000001</c:v>
                </c:pt>
                <c:pt idx="45">
                  <c:v>3.75</c:v>
                </c:pt>
                <c:pt idx="46">
                  <c:v>3.8332999999999977</c:v>
                </c:pt>
                <c:pt idx="47">
                  <c:v>3.9166999999999739</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numCache>
            </c:numRef>
          </c:xVal>
          <c:yVal>
            <c:numRef>
              <c:f>Sheet1!$C$2:$C$122</c:f>
              <c:numCache>
                <c:formatCode>General</c:formatCode>
                <c:ptCount val="121"/>
                <c:pt idx="0">
                  <c:v>100</c:v>
                </c:pt>
                <c:pt idx="1">
                  <c:v>100</c:v>
                </c:pt>
                <c:pt idx="2">
                  <c:v>100</c:v>
                </c:pt>
                <c:pt idx="3">
                  <c:v>99.869</c:v>
                </c:pt>
                <c:pt idx="4">
                  <c:v>99.739000000000004</c:v>
                </c:pt>
                <c:pt idx="5">
                  <c:v>99.739000000000004</c:v>
                </c:pt>
                <c:pt idx="6">
                  <c:v>98.815000000000012</c:v>
                </c:pt>
                <c:pt idx="7">
                  <c:v>98.019000000000005</c:v>
                </c:pt>
                <c:pt idx="8">
                  <c:v>98.019000000000005</c:v>
                </c:pt>
                <c:pt idx="9">
                  <c:v>98.019000000000005</c:v>
                </c:pt>
                <c:pt idx="10">
                  <c:v>98.019000000000005</c:v>
                </c:pt>
                <c:pt idx="11">
                  <c:v>98.019000000000005</c:v>
                </c:pt>
                <c:pt idx="12">
                  <c:v>98.019000000000005</c:v>
                </c:pt>
                <c:pt idx="13">
                  <c:v>98.019000000000005</c:v>
                </c:pt>
                <c:pt idx="14">
                  <c:v>98.019000000000005</c:v>
                </c:pt>
                <c:pt idx="15">
                  <c:v>97.85299999999998</c:v>
                </c:pt>
                <c:pt idx="16">
                  <c:v>97.52</c:v>
                </c:pt>
                <c:pt idx="17">
                  <c:v>97.52</c:v>
                </c:pt>
                <c:pt idx="18">
                  <c:v>97.021000000000001</c:v>
                </c:pt>
                <c:pt idx="19">
                  <c:v>96.353999999999999</c:v>
                </c:pt>
                <c:pt idx="20">
                  <c:v>95.513000000000005</c:v>
                </c:pt>
                <c:pt idx="21">
                  <c:v>95.343999999999994</c:v>
                </c:pt>
                <c:pt idx="22">
                  <c:v>95.343999999999994</c:v>
                </c:pt>
                <c:pt idx="23">
                  <c:v>95.343999999999994</c:v>
                </c:pt>
                <c:pt idx="24">
                  <c:v>95.343999999999994</c:v>
                </c:pt>
                <c:pt idx="25">
                  <c:v>95.343999999999994</c:v>
                </c:pt>
                <c:pt idx="26">
                  <c:v>95.343999999999994</c:v>
                </c:pt>
                <c:pt idx="27">
                  <c:v>95.343999999999994</c:v>
                </c:pt>
                <c:pt idx="28">
                  <c:v>95.144000000000005</c:v>
                </c:pt>
                <c:pt idx="29">
                  <c:v>94.742999999999995</c:v>
                </c:pt>
                <c:pt idx="30">
                  <c:v>94.141999999999996</c:v>
                </c:pt>
                <c:pt idx="31">
                  <c:v>93.739000000000004</c:v>
                </c:pt>
                <c:pt idx="32">
                  <c:v>93.537000000000006</c:v>
                </c:pt>
                <c:pt idx="33">
                  <c:v>93.537000000000006</c:v>
                </c:pt>
                <c:pt idx="34">
                  <c:v>93.537000000000006</c:v>
                </c:pt>
                <c:pt idx="35">
                  <c:v>93.537000000000006</c:v>
                </c:pt>
                <c:pt idx="36">
                  <c:v>93.537000000000006</c:v>
                </c:pt>
                <c:pt idx="37">
                  <c:v>93.537000000000006</c:v>
                </c:pt>
                <c:pt idx="38">
                  <c:v>93.537000000000006</c:v>
                </c:pt>
                <c:pt idx="39">
                  <c:v>93.537000000000006</c:v>
                </c:pt>
                <c:pt idx="40">
                  <c:v>93.537000000000006</c:v>
                </c:pt>
                <c:pt idx="41">
                  <c:v>92.768000000000001</c:v>
                </c:pt>
                <c:pt idx="42">
                  <c:v>91.998000000000005</c:v>
                </c:pt>
                <c:pt idx="43">
                  <c:v>90.710000000000022</c:v>
                </c:pt>
                <c:pt idx="44">
                  <c:v>90.710000000000022</c:v>
                </c:pt>
                <c:pt idx="45">
                  <c:v>90.710000000000022</c:v>
                </c:pt>
                <c:pt idx="46">
                  <c:v>90.710000000000022</c:v>
                </c:pt>
                <c:pt idx="47">
                  <c:v>90.710000000000022</c:v>
                </c:pt>
                <c:pt idx="48">
                  <c:v>90.710000000000022</c:v>
                </c:pt>
                <c:pt idx="49">
                  <c:v>90.710000000000022</c:v>
                </c:pt>
                <c:pt idx="50">
                  <c:v>90.710000000000022</c:v>
                </c:pt>
                <c:pt idx="51">
                  <c:v>90.381</c:v>
                </c:pt>
                <c:pt idx="52">
                  <c:v>90.381</c:v>
                </c:pt>
                <c:pt idx="53">
                  <c:v>90.381</c:v>
                </c:pt>
                <c:pt idx="54">
                  <c:v>89.721000000000004</c:v>
                </c:pt>
                <c:pt idx="55">
                  <c:v>89.391999999999996</c:v>
                </c:pt>
                <c:pt idx="56">
                  <c:v>89.058999999999983</c:v>
                </c:pt>
                <c:pt idx="57">
                  <c:v>89.058999999999983</c:v>
                </c:pt>
                <c:pt idx="58">
                  <c:v>89.058999999999983</c:v>
                </c:pt>
                <c:pt idx="59">
                  <c:v>89.058999999999983</c:v>
                </c:pt>
                <c:pt idx="60">
                  <c:v>89.058999999999983</c:v>
                </c:pt>
                <c:pt idx="61">
                  <c:v>89.058999999999983</c:v>
                </c:pt>
                <c:pt idx="62">
                  <c:v>89.058999999999983</c:v>
                </c:pt>
                <c:pt idx="63">
                  <c:v>89.058999999999983</c:v>
                </c:pt>
                <c:pt idx="64">
                  <c:v>89.058999999999983</c:v>
                </c:pt>
                <c:pt idx="65">
                  <c:v>88.257000000000005</c:v>
                </c:pt>
                <c:pt idx="66">
                  <c:v>87.85599999999998</c:v>
                </c:pt>
                <c:pt idx="67">
                  <c:v>86.649999999999991</c:v>
                </c:pt>
                <c:pt idx="68">
                  <c:v>86.245000000000005</c:v>
                </c:pt>
                <c:pt idx="69">
                  <c:v>86.245000000000005</c:v>
                </c:pt>
                <c:pt idx="70">
                  <c:v>86.245000000000005</c:v>
                </c:pt>
                <c:pt idx="71">
                  <c:v>86.245000000000005</c:v>
                </c:pt>
                <c:pt idx="72">
                  <c:v>86.245000000000005</c:v>
                </c:pt>
                <c:pt idx="73">
                  <c:v>86.245000000000005</c:v>
                </c:pt>
                <c:pt idx="74">
                  <c:v>86.245000000000005</c:v>
                </c:pt>
                <c:pt idx="75">
                  <c:v>86.245000000000005</c:v>
                </c:pt>
                <c:pt idx="76">
                  <c:v>86.245000000000005</c:v>
                </c:pt>
                <c:pt idx="77">
                  <c:v>86.245000000000005</c:v>
                </c:pt>
                <c:pt idx="78">
                  <c:v>83.662999999999982</c:v>
                </c:pt>
                <c:pt idx="79">
                  <c:v>82.617000000000004</c:v>
                </c:pt>
                <c:pt idx="80">
                  <c:v>81.554999999999993</c:v>
                </c:pt>
                <c:pt idx="81">
                  <c:v>81.554999999999993</c:v>
                </c:pt>
                <c:pt idx="82">
                  <c:v>81.554999999999993</c:v>
                </c:pt>
                <c:pt idx="83">
                  <c:v>81.554999999999993</c:v>
                </c:pt>
                <c:pt idx="84">
                  <c:v>81.554999999999993</c:v>
                </c:pt>
                <c:pt idx="85">
                  <c:v>81.554999999999993</c:v>
                </c:pt>
                <c:pt idx="86">
                  <c:v>81.554999999999993</c:v>
                </c:pt>
                <c:pt idx="87">
                  <c:v>81.554999999999993</c:v>
                </c:pt>
                <c:pt idx="88">
                  <c:v>81.554999999999993</c:v>
                </c:pt>
                <c:pt idx="89">
                  <c:v>80.864000000000004</c:v>
                </c:pt>
                <c:pt idx="90">
                  <c:v>78.771999999999991</c:v>
                </c:pt>
                <c:pt idx="91">
                  <c:v>76.668999999999983</c:v>
                </c:pt>
                <c:pt idx="92">
                  <c:v>76.668999999999983</c:v>
                </c:pt>
                <c:pt idx="93">
                  <c:v>76.668999999999983</c:v>
                </c:pt>
                <c:pt idx="94">
                  <c:v>76.668999999999983</c:v>
                </c:pt>
                <c:pt idx="95">
                  <c:v>76.668999999999983</c:v>
                </c:pt>
                <c:pt idx="96">
                  <c:v>76.668999999999983</c:v>
                </c:pt>
                <c:pt idx="97">
                  <c:v>76.668999999999983</c:v>
                </c:pt>
                <c:pt idx="98">
                  <c:v>76.668999999999983</c:v>
                </c:pt>
                <c:pt idx="99">
                  <c:v>76.668999999999983</c:v>
                </c:pt>
                <c:pt idx="100">
                  <c:v>76.668999999999983</c:v>
                </c:pt>
                <c:pt idx="101">
                  <c:v>75.697999999999993</c:v>
                </c:pt>
                <c:pt idx="102">
                  <c:v>73.757000000000005</c:v>
                </c:pt>
                <c:pt idx="103">
                  <c:v>73.757000000000005</c:v>
                </c:pt>
                <c:pt idx="104">
                  <c:v>72.774000000000001</c:v>
                </c:pt>
                <c:pt idx="105">
                  <c:v>72.774000000000001</c:v>
                </c:pt>
                <c:pt idx="106">
                  <c:v>72.774000000000001</c:v>
                </c:pt>
                <c:pt idx="107">
                  <c:v>72.774000000000001</c:v>
                </c:pt>
                <c:pt idx="108">
                  <c:v>72.774000000000001</c:v>
                </c:pt>
                <c:pt idx="109">
                  <c:v>72.774000000000001</c:v>
                </c:pt>
                <c:pt idx="110">
                  <c:v>72.774000000000001</c:v>
                </c:pt>
                <c:pt idx="111">
                  <c:v>72.774000000000001</c:v>
                </c:pt>
                <c:pt idx="112">
                  <c:v>72.774000000000001</c:v>
                </c:pt>
                <c:pt idx="113">
                  <c:v>71.474000000000004</c:v>
                </c:pt>
                <c:pt idx="114">
                  <c:v>71.474000000000004</c:v>
                </c:pt>
                <c:pt idx="115">
                  <c:v>71.474000000000004</c:v>
                </c:pt>
                <c:pt idx="116">
                  <c:v>71.474000000000004</c:v>
                </c:pt>
                <c:pt idx="117">
                  <c:v>71.474000000000004</c:v>
                </c:pt>
                <c:pt idx="118">
                  <c:v>71.474000000000004</c:v>
                </c:pt>
                <c:pt idx="119">
                  <c:v>71.474000000000004</c:v>
                </c:pt>
                <c:pt idx="120">
                  <c:v>71.474000000000004</c:v>
                </c:pt>
              </c:numCache>
            </c:numRef>
          </c:yVal>
        </c:ser>
        <c:ser>
          <c:idx val="2"/>
          <c:order val="2"/>
          <c:tx>
            <c:strRef>
              <c:f>Sheet1!$D$1</c:f>
              <c:strCache>
                <c:ptCount val="1"/>
                <c:pt idx="0">
                  <c:v>6-10 Years  (N = 473)</c:v>
                </c:pt>
              </c:strCache>
            </c:strRef>
          </c:tx>
          <c:spPr>
            <a:ln w="47625">
              <a:solidFill>
                <a:srgbClr val="FF0000"/>
              </a:solidFill>
            </a:ln>
          </c:spPr>
          <c:marker>
            <c:symbol val="none"/>
          </c:marker>
          <c:xVal>
            <c:numRef>
              <c:f>Sheet1!$A$2:$A$122</c:f>
              <c:numCache>
                <c:formatCode>General</c:formatCode>
                <c:ptCount val="121"/>
                <c:pt idx="0">
                  <c:v>0</c:v>
                </c:pt>
                <c:pt idx="1">
                  <c:v>8.3300000000000041E-2</c:v>
                </c:pt>
                <c:pt idx="2">
                  <c:v>0.16669999999999999</c:v>
                </c:pt>
                <c:pt idx="3">
                  <c:v>0.25</c:v>
                </c:pt>
                <c:pt idx="4">
                  <c:v>0.33330000000000426</c:v>
                </c:pt>
                <c:pt idx="5">
                  <c:v>0.41670000000000001</c:v>
                </c:pt>
                <c:pt idx="6">
                  <c:v>0.5</c:v>
                </c:pt>
                <c:pt idx="7">
                  <c:v>0.58329999999999949</c:v>
                </c:pt>
                <c:pt idx="8">
                  <c:v>0.66670000000000706</c:v>
                </c:pt>
                <c:pt idx="9">
                  <c:v>0.75000000000000488</c:v>
                </c:pt>
                <c:pt idx="10">
                  <c:v>0.83330000000000004</c:v>
                </c:pt>
                <c:pt idx="11">
                  <c:v>0.91670000000000063</c:v>
                </c:pt>
                <c:pt idx="12">
                  <c:v>1</c:v>
                </c:pt>
                <c:pt idx="13">
                  <c:v>1.0832999999999904</c:v>
                </c:pt>
                <c:pt idx="14">
                  <c:v>1.1667000000000001</c:v>
                </c:pt>
                <c:pt idx="15">
                  <c:v>1.25</c:v>
                </c:pt>
                <c:pt idx="16">
                  <c:v>1.3332999999999904</c:v>
                </c:pt>
                <c:pt idx="17">
                  <c:v>1.4166999999999879</c:v>
                </c:pt>
                <c:pt idx="18">
                  <c:v>1.5</c:v>
                </c:pt>
                <c:pt idx="19">
                  <c:v>1.5832999999999904</c:v>
                </c:pt>
                <c:pt idx="20">
                  <c:v>1.6667000000000001</c:v>
                </c:pt>
                <c:pt idx="21">
                  <c:v>1.75</c:v>
                </c:pt>
                <c:pt idx="22">
                  <c:v>1.8332999999999904</c:v>
                </c:pt>
                <c:pt idx="23">
                  <c:v>1.9167000000000001</c:v>
                </c:pt>
                <c:pt idx="24">
                  <c:v>2</c:v>
                </c:pt>
                <c:pt idx="25">
                  <c:v>2.0832999999999999</c:v>
                </c:pt>
                <c:pt idx="26">
                  <c:v>2.1667000000000001</c:v>
                </c:pt>
                <c:pt idx="27">
                  <c:v>2.25</c:v>
                </c:pt>
                <c:pt idx="28">
                  <c:v>2.3332999999999977</c:v>
                </c:pt>
                <c:pt idx="29">
                  <c:v>2.4166999999999739</c:v>
                </c:pt>
                <c:pt idx="30">
                  <c:v>2.5</c:v>
                </c:pt>
                <c:pt idx="31">
                  <c:v>2.5832999999999999</c:v>
                </c:pt>
                <c:pt idx="32">
                  <c:v>2.6667000000000001</c:v>
                </c:pt>
                <c:pt idx="33">
                  <c:v>2.75</c:v>
                </c:pt>
                <c:pt idx="34">
                  <c:v>2.8332999999999977</c:v>
                </c:pt>
                <c:pt idx="35">
                  <c:v>2.9166999999999739</c:v>
                </c:pt>
                <c:pt idx="36">
                  <c:v>3</c:v>
                </c:pt>
                <c:pt idx="37">
                  <c:v>3.0832999999999999</c:v>
                </c:pt>
                <c:pt idx="38">
                  <c:v>3.1667000000000001</c:v>
                </c:pt>
                <c:pt idx="39">
                  <c:v>3.25</c:v>
                </c:pt>
                <c:pt idx="40">
                  <c:v>3.3332999999999977</c:v>
                </c:pt>
                <c:pt idx="41">
                  <c:v>3.4166999999999739</c:v>
                </c:pt>
                <c:pt idx="42">
                  <c:v>3.5</c:v>
                </c:pt>
                <c:pt idx="43">
                  <c:v>3.5832999999999999</c:v>
                </c:pt>
                <c:pt idx="44">
                  <c:v>3.6667000000000001</c:v>
                </c:pt>
                <c:pt idx="45">
                  <c:v>3.75</c:v>
                </c:pt>
                <c:pt idx="46">
                  <c:v>3.8332999999999977</c:v>
                </c:pt>
                <c:pt idx="47">
                  <c:v>3.9166999999999739</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numCache>
            </c:numRef>
          </c:xVal>
          <c:yVal>
            <c:numRef>
              <c:f>Sheet1!$D$2:$D$122</c:f>
              <c:numCache>
                <c:formatCode>General</c:formatCode>
                <c:ptCount val="121"/>
                <c:pt idx="0">
                  <c:v>100</c:v>
                </c:pt>
                <c:pt idx="1">
                  <c:v>100</c:v>
                </c:pt>
                <c:pt idx="2">
                  <c:v>100</c:v>
                </c:pt>
                <c:pt idx="3">
                  <c:v>100</c:v>
                </c:pt>
                <c:pt idx="4">
                  <c:v>100</c:v>
                </c:pt>
                <c:pt idx="5">
                  <c:v>100</c:v>
                </c:pt>
                <c:pt idx="6">
                  <c:v>99.787000000000006</c:v>
                </c:pt>
                <c:pt idx="7">
                  <c:v>99.147000000000006</c:v>
                </c:pt>
                <c:pt idx="8">
                  <c:v>99.147000000000006</c:v>
                </c:pt>
                <c:pt idx="9">
                  <c:v>99.147000000000006</c:v>
                </c:pt>
                <c:pt idx="10">
                  <c:v>99.147000000000006</c:v>
                </c:pt>
                <c:pt idx="11">
                  <c:v>99.147000000000006</c:v>
                </c:pt>
                <c:pt idx="12">
                  <c:v>99.147000000000006</c:v>
                </c:pt>
                <c:pt idx="13">
                  <c:v>99.147000000000006</c:v>
                </c:pt>
                <c:pt idx="14">
                  <c:v>99.147000000000006</c:v>
                </c:pt>
                <c:pt idx="15">
                  <c:v>99.147000000000006</c:v>
                </c:pt>
                <c:pt idx="16">
                  <c:v>99.147000000000006</c:v>
                </c:pt>
                <c:pt idx="17">
                  <c:v>99.147000000000006</c:v>
                </c:pt>
                <c:pt idx="18">
                  <c:v>98.384</c:v>
                </c:pt>
                <c:pt idx="19">
                  <c:v>97.617999999999995</c:v>
                </c:pt>
                <c:pt idx="20">
                  <c:v>96.845000000000013</c:v>
                </c:pt>
                <c:pt idx="21">
                  <c:v>96.845000000000013</c:v>
                </c:pt>
                <c:pt idx="22">
                  <c:v>96.845000000000013</c:v>
                </c:pt>
                <c:pt idx="23">
                  <c:v>96.845000000000013</c:v>
                </c:pt>
                <c:pt idx="24">
                  <c:v>96.845000000000013</c:v>
                </c:pt>
                <c:pt idx="25">
                  <c:v>96.845000000000013</c:v>
                </c:pt>
                <c:pt idx="26">
                  <c:v>96.845000000000013</c:v>
                </c:pt>
                <c:pt idx="27">
                  <c:v>96.845000000000013</c:v>
                </c:pt>
                <c:pt idx="28">
                  <c:v>96.845000000000013</c:v>
                </c:pt>
                <c:pt idx="29">
                  <c:v>96.845000000000013</c:v>
                </c:pt>
                <c:pt idx="30">
                  <c:v>96.227999999999994</c:v>
                </c:pt>
                <c:pt idx="31">
                  <c:v>94.683999999999983</c:v>
                </c:pt>
                <c:pt idx="32">
                  <c:v>94.683999999999983</c:v>
                </c:pt>
                <c:pt idx="33">
                  <c:v>94.683999999999983</c:v>
                </c:pt>
                <c:pt idx="34">
                  <c:v>94.683999999999983</c:v>
                </c:pt>
                <c:pt idx="35">
                  <c:v>94.683999999999983</c:v>
                </c:pt>
                <c:pt idx="36">
                  <c:v>94.683999999999983</c:v>
                </c:pt>
                <c:pt idx="37">
                  <c:v>94.683999999999983</c:v>
                </c:pt>
                <c:pt idx="38">
                  <c:v>94.683999999999983</c:v>
                </c:pt>
                <c:pt idx="39">
                  <c:v>94.301999999999992</c:v>
                </c:pt>
                <c:pt idx="40">
                  <c:v>93.921000000000006</c:v>
                </c:pt>
                <c:pt idx="41">
                  <c:v>93.156999999999982</c:v>
                </c:pt>
                <c:pt idx="42">
                  <c:v>91.63</c:v>
                </c:pt>
                <c:pt idx="43">
                  <c:v>90.10299999999998</c:v>
                </c:pt>
                <c:pt idx="44">
                  <c:v>90.10299999999998</c:v>
                </c:pt>
                <c:pt idx="45">
                  <c:v>90.10299999999998</c:v>
                </c:pt>
                <c:pt idx="46">
                  <c:v>90.10299999999998</c:v>
                </c:pt>
                <c:pt idx="47">
                  <c:v>90.10299999999998</c:v>
                </c:pt>
                <c:pt idx="48">
                  <c:v>90.10299999999998</c:v>
                </c:pt>
                <c:pt idx="49">
                  <c:v>90.10299999999998</c:v>
                </c:pt>
                <c:pt idx="50">
                  <c:v>90.10299999999998</c:v>
                </c:pt>
                <c:pt idx="51">
                  <c:v>89.643000000000001</c:v>
                </c:pt>
                <c:pt idx="52">
                  <c:v>89.643000000000001</c:v>
                </c:pt>
                <c:pt idx="53">
                  <c:v>89.175999999999988</c:v>
                </c:pt>
                <c:pt idx="54">
                  <c:v>87.772999999999982</c:v>
                </c:pt>
                <c:pt idx="55">
                  <c:v>87.301000000000002</c:v>
                </c:pt>
                <c:pt idx="56">
                  <c:v>86.826999999999998</c:v>
                </c:pt>
                <c:pt idx="57">
                  <c:v>86.826999999999998</c:v>
                </c:pt>
                <c:pt idx="58">
                  <c:v>86.826999999999998</c:v>
                </c:pt>
                <c:pt idx="59">
                  <c:v>86.826999999999998</c:v>
                </c:pt>
                <c:pt idx="60">
                  <c:v>86.826999999999998</c:v>
                </c:pt>
                <c:pt idx="61">
                  <c:v>86.826999999999998</c:v>
                </c:pt>
                <c:pt idx="62">
                  <c:v>86.826999999999998</c:v>
                </c:pt>
                <c:pt idx="63">
                  <c:v>86.826999999999998</c:v>
                </c:pt>
                <c:pt idx="64">
                  <c:v>86.206000000000003</c:v>
                </c:pt>
                <c:pt idx="65">
                  <c:v>84.962000000000003</c:v>
                </c:pt>
                <c:pt idx="66">
                  <c:v>83.712000000000003</c:v>
                </c:pt>
                <c:pt idx="67">
                  <c:v>83.077999999999989</c:v>
                </c:pt>
                <c:pt idx="68">
                  <c:v>82.444000000000685</c:v>
                </c:pt>
                <c:pt idx="69">
                  <c:v>82.444000000000685</c:v>
                </c:pt>
                <c:pt idx="70">
                  <c:v>82.444000000000685</c:v>
                </c:pt>
                <c:pt idx="71">
                  <c:v>82.444000000000685</c:v>
                </c:pt>
                <c:pt idx="72">
                  <c:v>82.444000000000685</c:v>
                </c:pt>
                <c:pt idx="73">
                  <c:v>82.444000000000685</c:v>
                </c:pt>
                <c:pt idx="74">
                  <c:v>82.444000000000685</c:v>
                </c:pt>
                <c:pt idx="75">
                  <c:v>81.60299999999998</c:v>
                </c:pt>
                <c:pt idx="76">
                  <c:v>81.60299999999998</c:v>
                </c:pt>
                <c:pt idx="77">
                  <c:v>80.760999999999996</c:v>
                </c:pt>
                <c:pt idx="78">
                  <c:v>79.078999999999979</c:v>
                </c:pt>
                <c:pt idx="79">
                  <c:v>79.078999999999979</c:v>
                </c:pt>
                <c:pt idx="80">
                  <c:v>79.078999999999979</c:v>
                </c:pt>
                <c:pt idx="81">
                  <c:v>79.078999999999979</c:v>
                </c:pt>
                <c:pt idx="82">
                  <c:v>79.078999999999979</c:v>
                </c:pt>
                <c:pt idx="83">
                  <c:v>79.078999999999979</c:v>
                </c:pt>
                <c:pt idx="84">
                  <c:v>79.078999999999979</c:v>
                </c:pt>
                <c:pt idx="85">
                  <c:v>79.078999999999979</c:v>
                </c:pt>
                <c:pt idx="86">
                  <c:v>79.078999999999979</c:v>
                </c:pt>
                <c:pt idx="87">
                  <c:v>79.078999999999979</c:v>
                </c:pt>
                <c:pt idx="88">
                  <c:v>79.078999999999979</c:v>
                </c:pt>
                <c:pt idx="89">
                  <c:v>79.078999999999979</c:v>
                </c:pt>
                <c:pt idx="90">
                  <c:v>77.861999999999995</c:v>
                </c:pt>
                <c:pt idx="91">
                  <c:v>75.409000000000006</c:v>
                </c:pt>
                <c:pt idx="92">
                  <c:v>74.10899999999998</c:v>
                </c:pt>
                <c:pt idx="93">
                  <c:v>74.10899999999998</c:v>
                </c:pt>
                <c:pt idx="94">
                  <c:v>74.10899999999998</c:v>
                </c:pt>
                <c:pt idx="95">
                  <c:v>74.10899999999998</c:v>
                </c:pt>
                <c:pt idx="96">
                  <c:v>74.10899999999998</c:v>
                </c:pt>
                <c:pt idx="97">
                  <c:v>74.10899999999998</c:v>
                </c:pt>
                <c:pt idx="98">
                  <c:v>74.10899999999998</c:v>
                </c:pt>
                <c:pt idx="99">
                  <c:v>74.10899999999998</c:v>
                </c:pt>
                <c:pt idx="100">
                  <c:v>72.051000000000002</c:v>
                </c:pt>
                <c:pt idx="101">
                  <c:v>72.051000000000002</c:v>
                </c:pt>
                <c:pt idx="102">
                  <c:v>72.051000000000002</c:v>
                </c:pt>
                <c:pt idx="103">
                  <c:v>72.051000000000002</c:v>
                </c:pt>
                <c:pt idx="104">
                  <c:v>72.051000000000002</c:v>
                </c:pt>
                <c:pt idx="105">
                  <c:v>72.051000000000002</c:v>
                </c:pt>
                <c:pt idx="106">
                  <c:v>72.051000000000002</c:v>
                </c:pt>
                <c:pt idx="107">
                  <c:v>72.051000000000002</c:v>
                </c:pt>
                <c:pt idx="108">
                  <c:v>72.051000000000002</c:v>
                </c:pt>
                <c:pt idx="109">
                  <c:v>72.051000000000002</c:v>
                </c:pt>
                <c:pt idx="110">
                  <c:v>72.051000000000002</c:v>
                </c:pt>
                <c:pt idx="111">
                  <c:v>72.051000000000002</c:v>
                </c:pt>
                <c:pt idx="112">
                  <c:v>72.051000000000002</c:v>
                </c:pt>
                <c:pt idx="113">
                  <c:v>66.507999999999996</c:v>
                </c:pt>
                <c:pt idx="114">
                  <c:v>63.737000000000002</c:v>
                </c:pt>
                <c:pt idx="115">
                  <c:v>63.737000000000002</c:v>
                </c:pt>
                <c:pt idx="116">
                  <c:v>63.737000000000002</c:v>
                </c:pt>
                <c:pt idx="117">
                  <c:v>63.737000000000002</c:v>
                </c:pt>
                <c:pt idx="118">
                  <c:v>63.737000000000002</c:v>
                </c:pt>
                <c:pt idx="119">
                  <c:v>63.737000000000002</c:v>
                </c:pt>
                <c:pt idx="120">
                  <c:v>63.737000000000002</c:v>
                </c:pt>
              </c:numCache>
            </c:numRef>
          </c:yVal>
        </c:ser>
        <c:ser>
          <c:idx val="3"/>
          <c:order val="3"/>
          <c:tx>
            <c:strRef>
              <c:f>Sheet1!$E$1</c:f>
              <c:strCache>
                <c:ptCount val="1"/>
                <c:pt idx="0">
                  <c:v>11-17 Years (N=1,196)</c:v>
                </c:pt>
              </c:strCache>
            </c:strRef>
          </c:tx>
          <c:spPr>
            <a:ln w="47625">
              <a:solidFill>
                <a:srgbClr val="00FF00"/>
              </a:solidFill>
            </a:ln>
          </c:spPr>
          <c:marker>
            <c:symbol val="none"/>
          </c:marker>
          <c:xVal>
            <c:numRef>
              <c:f>Sheet1!$A$2:$A$122</c:f>
              <c:numCache>
                <c:formatCode>General</c:formatCode>
                <c:ptCount val="121"/>
                <c:pt idx="0">
                  <c:v>0</c:v>
                </c:pt>
                <c:pt idx="1">
                  <c:v>8.3300000000000041E-2</c:v>
                </c:pt>
                <c:pt idx="2">
                  <c:v>0.16669999999999999</c:v>
                </c:pt>
                <c:pt idx="3">
                  <c:v>0.25</c:v>
                </c:pt>
                <c:pt idx="4">
                  <c:v>0.33330000000000426</c:v>
                </c:pt>
                <c:pt idx="5">
                  <c:v>0.41670000000000001</c:v>
                </c:pt>
                <c:pt idx="6">
                  <c:v>0.5</c:v>
                </c:pt>
                <c:pt idx="7">
                  <c:v>0.58329999999999949</c:v>
                </c:pt>
                <c:pt idx="8">
                  <c:v>0.66670000000000706</c:v>
                </c:pt>
                <c:pt idx="9">
                  <c:v>0.75000000000000488</c:v>
                </c:pt>
                <c:pt idx="10">
                  <c:v>0.83330000000000004</c:v>
                </c:pt>
                <c:pt idx="11">
                  <c:v>0.91670000000000063</c:v>
                </c:pt>
                <c:pt idx="12">
                  <c:v>1</c:v>
                </c:pt>
                <c:pt idx="13">
                  <c:v>1.0832999999999904</c:v>
                </c:pt>
                <c:pt idx="14">
                  <c:v>1.1667000000000001</c:v>
                </c:pt>
                <c:pt idx="15">
                  <c:v>1.25</c:v>
                </c:pt>
                <c:pt idx="16">
                  <c:v>1.3332999999999904</c:v>
                </c:pt>
                <c:pt idx="17">
                  <c:v>1.4166999999999879</c:v>
                </c:pt>
                <c:pt idx="18">
                  <c:v>1.5</c:v>
                </c:pt>
                <c:pt idx="19">
                  <c:v>1.5832999999999904</c:v>
                </c:pt>
                <c:pt idx="20">
                  <c:v>1.6667000000000001</c:v>
                </c:pt>
                <c:pt idx="21">
                  <c:v>1.75</c:v>
                </c:pt>
                <c:pt idx="22">
                  <c:v>1.8332999999999904</c:v>
                </c:pt>
                <c:pt idx="23">
                  <c:v>1.9167000000000001</c:v>
                </c:pt>
                <c:pt idx="24">
                  <c:v>2</c:v>
                </c:pt>
                <c:pt idx="25">
                  <c:v>2.0832999999999999</c:v>
                </c:pt>
                <c:pt idx="26">
                  <c:v>2.1667000000000001</c:v>
                </c:pt>
                <c:pt idx="27">
                  <c:v>2.25</c:v>
                </c:pt>
                <c:pt idx="28">
                  <c:v>2.3332999999999977</c:v>
                </c:pt>
                <c:pt idx="29">
                  <c:v>2.4166999999999739</c:v>
                </c:pt>
                <c:pt idx="30">
                  <c:v>2.5</c:v>
                </c:pt>
                <c:pt idx="31">
                  <c:v>2.5832999999999999</c:v>
                </c:pt>
                <c:pt idx="32">
                  <c:v>2.6667000000000001</c:v>
                </c:pt>
                <c:pt idx="33">
                  <c:v>2.75</c:v>
                </c:pt>
                <c:pt idx="34">
                  <c:v>2.8332999999999977</c:v>
                </c:pt>
                <c:pt idx="35">
                  <c:v>2.9166999999999739</c:v>
                </c:pt>
                <c:pt idx="36">
                  <c:v>3</c:v>
                </c:pt>
                <c:pt idx="37">
                  <c:v>3.0832999999999999</c:v>
                </c:pt>
                <c:pt idx="38">
                  <c:v>3.1667000000000001</c:v>
                </c:pt>
                <c:pt idx="39">
                  <c:v>3.25</c:v>
                </c:pt>
                <c:pt idx="40">
                  <c:v>3.3332999999999977</c:v>
                </c:pt>
                <c:pt idx="41">
                  <c:v>3.4166999999999739</c:v>
                </c:pt>
                <c:pt idx="42">
                  <c:v>3.5</c:v>
                </c:pt>
                <c:pt idx="43">
                  <c:v>3.5832999999999999</c:v>
                </c:pt>
                <c:pt idx="44">
                  <c:v>3.6667000000000001</c:v>
                </c:pt>
                <c:pt idx="45">
                  <c:v>3.75</c:v>
                </c:pt>
                <c:pt idx="46">
                  <c:v>3.8332999999999977</c:v>
                </c:pt>
                <c:pt idx="47">
                  <c:v>3.9166999999999739</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numCache>
            </c:numRef>
          </c:xVal>
          <c:yVal>
            <c:numRef>
              <c:f>Sheet1!$E$2:$E$122</c:f>
              <c:numCache>
                <c:formatCode>General</c:formatCode>
                <c:ptCount val="121"/>
                <c:pt idx="0">
                  <c:v>100</c:v>
                </c:pt>
                <c:pt idx="1">
                  <c:v>100</c:v>
                </c:pt>
                <c:pt idx="2">
                  <c:v>100</c:v>
                </c:pt>
                <c:pt idx="3">
                  <c:v>100</c:v>
                </c:pt>
                <c:pt idx="4">
                  <c:v>99.915999999999997</c:v>
                </c:pt>
                <c:pt idx="5">
                  <c:v>99.831999999999994</c:v>
                </c:pt>
                <c:pt idx="6">
                  <c:v>98.982000000000014</c:v>
                </c:pt>
                <c:pt idx="7">
                  <c:v>97.191000000000003</c:v>
                </c:pt>
                <c:pt idx="8">
                  <c:v>96.933000000000007</c:v>
                </c:pt>
                <c:pt idx="9">
                  <c:v>96.933000000000007</c:v>
                </c:pt>
                <c:pt idx="10">
                  <c:v>96.933000000000007</c:v>
                </c:pt>
                <c:pt idx="11">
                  <c:v>96.933000000000007</c:v>
                </c:pt>
                <c:pt idx="12">
                  <c:v>96.933000000000007</c:v>
                </c:pt>
                <c:pt idx="13">
                  <c:v>96.933000000000007</c:v>
                </c:pt>
                <c:pt idx="14">
                  <c:v>96.933000000000007</c:v>
                </c:pt>
                <c:pt idx="15">
                  <c:v>96.933000000000007</c:v>
                </c:pt>
                <c:pt idx="16">
                  <c:v>96.933000000000007</c:v>
                </c:pt>
                <c:pt idx="17">
                  <c:v>96.277999999999992</c:v>
                </c:pt>
                <c:pt idx="18">
                  <c:v>94.967000000000027</c:v>
                </c:pt>
                <c:pt idx="19">
                  <c:v>93.318000000000012</c:v>
                </c:pt>
                <c:pt idx="20">
                  <c:v>93.095000000000013</c:v>
                </c:pt>
                <c:pt idx="21">
                  <c:v>92.870999999999981</c:v>
                </c:pt>
                <c:pt idx="22">
                  <c:v>92.757999999999996</c:v>
                </c:pt>
                <c:pt idx="23">
                  <c:v>92.757999999999996</c:v>
                </c:pt>
                <c:pt idx="24">
                  <c:v>92.757999999999996</c:v>
                </c:pt>
                <c:pt idx="25">
                  <c:v>92.757999999999996</c:v>
                </c:pt>
                <c:pt idx="26">
                  <c:v>92.757999999999996</c:v>
                </c:pt>
                <c:pt idx="27">
                  <c:v>92.757999999999996</c:v>
                </c:pt>
                <c:pt idx="28">
                  <c:v>92.757999999999996</c:v>
                </c:pt>
                <c:pt idx="29">
                  <c:v>92.471000000000004</c:v>
                </c:pt>
                <c:pt idx="30">
                  <c:v>90.606999999999999</c:v>
                </c:pt>
                <c:pt idx="31">
                  <c:v>88.881</c:v>
                </c:pt>
                <c:pt idx="32">
                  <c:v>88.158999999999978</c:v>
                </c:pt>
                <c:pt idx="33">
                  <c:v>88.010999999999996</c:v>
                </c:pt>
                <c:pt idx="34">
                  <c:v>88.010999999999996</c:v>
                </c:pt>
                <c:pt idx="35">
                  <c:v>87.86</c:v>
                </c:pt>
                <c:pt idx="36">
                  <c:v>87.86</c:v>
                </c:pt>
                <c:pt idx="37">
                  <c:v>87.86</c:v>
                </c:pt>
                <c:pt idx="38">
                  <c:v>87.86</c:v>
                </c:pt>
                <c:pt idx="39">
                  <c:v>87.86</c:v>
                </c:pt>
                <c:pt idx="40">
                  <c:v>87.671999999999983</c:v>
                </c:pt>
                <c:pt idx="41">
                  <c:v>87.10899999999998</c:v>
                </c:pt>
                <c:pt idx="42">
                  <c:v>85.415999999999997</c:v>
                </c:pt>
                <c:pt idx="43">
                  <c:v>83.527000000000001</c:v>
                </c:pt>
                <c:pt idx="44">
                  <c:v>83.337000000000003</c:v>
                </c:pt>
                <c:pt idx="45">
                  <c:v>83.143000000000001</c:v>
                </c:pt>
                <c:pt idx="46">
                  <c:v>83.143000000000001</c:v>
                </c:pt>
                <c:pt idx="47">
                  <c:v>83.143000000000001</c:v>
                </c:pt>
                <c:pt idx="48">
                  <c:v>83.143000000000001</c:v>
                </c:pt>
                <c:pt idx="49">
                  <c:v>83.143000000000001</c:v>
                </c:pt>
                <c:pt idx="50">
                  <c:v>83.143000000000001</c:v>
                </c:pt>
                <c:pt idx="51">
                  <c:v>83.143000000000001</c:v>
                </c:pt>
                <c:pt idx="52">
                  <c:v>82.625999999999948</c:v>
                </c:pt>
                <c:pt idx="53">
                  <c:v>81.593000000000004</c:v>
                </c:pt>
                <c:pt idx="54">
                  <c:v>80.816000000000003</c:v>
                </c:pt>
                <c:pt idx="55">
                  <c:v>78.47</c:v>
                </c:pt>
                <c:pt idx="56">
                  <c:v>78.47</c:v>
                </c:pt>
                <c:pt idx="57">
                  <c:v>78.47</c:v>
                </c:pt>
                <c:pt idx="58">
                  <c:v>78.47</c:v>
                </c:pt>
                <c:pt idx="59">
                  <c:v>78.47</c:v>
                </c:pt>
                <c:pt idx="60">
                  <c:v>78.47</c:v>
                </c:pt>
                <c:pt idx="61">
                  <c:v>78.47</c:v>
                </c:pt>
                <c:pt idx="62">
                  <c:v>78.47</c:v>
                </c:pt>
                <c:pt idx="63">
                  <c:v>78.141999999999996</c:v>
                </c:pt>
                <c:pt idx="64">
                  <c:v>77.811000000000007</c:v>
                </c:pt>
                <c:pt idx="65">
                  <c:v>76.8</c:v>
                </c:pt>
                <c:pt idx="66">
                  <c:v>75.116</c:v>
                </c:pt>
                <c:pt idx="67">
                  <c:v>73.429000000000002</c:v>
                </c:pt>
                <c:pt idx="68">
                  <c:v>73.429000000000002</c:v>
                </c:pt>
                <c:pt idx="69">
                  <c:v>73.429000000000002</c:v>
                </c:pt>
                <c:pt idx="70">
                  <c:v>73.429000000000002</c:v>
                </c:pt>
                <c:pt idx="71">
                  <c:v>73.429000000000002</c:v>
                </c:pt>
                <c:pt idx="72">
                  <c:v>73.429000000000002</c:v>
                </c:pt>
                <c:pt idx="73">
                  <c:v>73.429000000000002</c:v>
                </c:pt>
                <c:pt idx="74">
                  <c:v>72.903999999999996</c:v>
                </c:pt>
                <c:pt idx="75">
                  <c:v>71.831999999999994</c:v>
                </c:pt>
                <c:pt idx="76">
                  <c:v>70.186999999999998</c:v>
                </c:pt>
                <c:pt idx="77">
                  <c:v>69.09</c:v>
                </c:pt>
                <c:pt idx="78">
                  <c:v>68.542000000000002</c:v>
                </c:pt>
                <c:pt idx="79">
                  <c:v>66.887999999999991</c:v>
                </c:pt>
                <c:pt idx="80">
                  <c:v>66.334999999999994</c:v>
                </c:pt>
                <c:pt idx="81">
                  <c:v>66.334999999999994</c:v>
                </c:pt>
                <c:pt idx="82">
                  <c:v>66.334999999999994</c:v>
                </c:pt>
                <c:pt idx="83">
                  <c:v>66.334999999999994</c:v>
                </c:pt>
                <c:pt idx="84">
                  <c:v>66.334999999999994</c:v>
                </c:pt>
                <c:pt idx="85">
                  <c:v>66.334999999999994</c:v>
                </c:pt>
                <c:pt idx="86">
                  <c:v>66.334999999999994</c:v>
                </c:pt>
                <c:pt idx="87">
                  <c:v>66.334999999999994</c:v>
                </c:pt>
                <c:pt idx="88">
                  <c:v>64.736999999999995</c:v>
                </c:pt>
                <c:pt idx="89">
                  <c:v>60.741</c:v>
                </c:pt>
                <c:pt idx="90">
                  <c:v>59.92</c:v>
                </c:pt>
                <c:pt idx="91">
                  <c:v>59.050999999999995</c:v>
                </c:pt>
                <c:pt idx="92">
                  <c:v>59.050999999999995</c:v>
                </c:pt>
                <c:pt idx="93">
                  <c:v>59.050999999999995</c:v>
                </c:pt>
                <c:pt idx="94">
                  <c:v>59.050999999999995</c:v>
                </c:pt>
                <c:pt idx="95">
                  <c:v>59.050999999999995</c:v>
                </c:pt>
                <c:pt idx="96">
                  <c:v>59.050999999999995</c:v>
                </c:pt>
                <c:pt idx="97">
                  <c:v>59.050999999999995</c:v>
                </c:pt>
                <c:pt idx="98">
                  <c:v>59.050999999999995</c:v>
                </c:pt>
                <c:pt idx="99">
                  <c:v>59.050999999999995</c:v>
                </c:pt>
                <c:pt idx="100">
                  <c:v>59.050999999999995</c:v>
                </c:pt>
                <c:pt idx="101">
                  <c:v>59.050999999999995</c:v>
                </c:pt>
                <c:pt idx="102">
                  <c:v>57.739000000000011</c:v>
                </c:pt>
                <c:pt idx="103">
                  <c:v>56.396000000000001</c:v>
                </c:pt>
                <c:pt idx="104">
                  <c:v>56.396000000000001</c:v>
                </c:pt>
                <c:pt idx="105">
                  <c:v>56.396000000000001</c:v>
                </c:pt>
                <c:pt idx="106">
                  <c:v>56.396000000000001</c:v>
                </c:pt>
                <c:pt idx="107">
                  <c:v>56.396000000000001</c:v>
                </c:pt>
                <c:pt idx="108">
                  <c:v>56.396000000000001</c:v>
                </c:pt>
                <c:pt idx="109">
                  <c:v>56.396000000000001</c:v>
                </c:pt>
                <c:pt idx="110">
                  <c:v>56.396000000000001</c:v>
                </c:pt>
                <c:pt idx="111">
                  <c:v>54.047000000000004</c:v>
                </c:pt>
                <c:pt idx="112">
                  <c:v>54.047000000000004</c:v>
                </c:pt>
                <c:pt idx="113">
                  <c:v>54.047000000000004</c:v>
                </c:pt>
                <c:pt idx="114">
                  <c:v>54.047000000000004</c:v>
                </c:pt>
                <c:pt idx="115">
                  <c:v>51.59</c:v>
                </c:pt>
                <c:pt idx="116">
                  <c:v>51.59</c:v>
                </c:pt>
                <c:pt idx="117">
                  <c:v>51.59</c:v>
                </c:pt>
                <c:pt idx="118">
                  <c:v>51.59</c:v>
                </c:pt>
                <c:pt idx="119">
                  <c:v>51.59</c:v>
                </c:pt>
                <c:pt idx="120">
                  <c:v>51.59</c:v>
                </c:pt>
              </c:numCache>
            </c:numRef>
          </c:yVal>
        </c:ser>
        <c:axId val="154430464"/>
        <c:axId val="154436736"/>
      </c:scatterChart>
      <c:valAx>
        <c:axId val="154430464"/>
        <c:scaling>
          <c:orientation val="minMax"/>
          <c:max val="10"/>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154436736"/>
        <c:crosses val="autoZero"/>
        <c:crossBetween val="midCat"/>
        <c:majorUnit val="1"/>
      </c:valAx>
      <c:valAx>
        <c:axId val="154436736"/>
        <c:scaling>
          <c:orientation val="minMax"/>
          <c:max val="100"/>
          <c:min val="5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CAV</a:t>
                </a:r>
                <a:endParaRPr lang="en-US" sz="1700" b="1" i="0" baseline="0" dirty="0">
                  <a:solidFill>
                    <a:schemeClr val="tx1"/>
                  </a:solidFill>
                </a:endParaRPr>
              </a:p>
            </c:rich>
          </c:tx>
          <c:layout>
            <c:manualLayout>
              <c:xMode val="edge"/>
              <c:yMode val="edge"/>
              <c:x val="9.813137295891422E-3"/>
              <c:y val="0.22594424688850018"/>
            </c:manualLayout>
          </c:layout>
        </c:title>
        <c:numFmt formatCode="General" sourceLinked="1"/>
        <c:tickLblPos val="nextTo"/>
        <c:txPr>
          <a:bodyPr/>
          <a:lstStyle/>
          <a:p>
            <a:pPr>
              <a:defRPr sz="1500" b="1"/>
            </a:pPr>
            <a:endParaRPr lang="en-US"/>
          </a:p>
        </c:txPr>
        <c:crossAx val="154430464"/>
        <c:crosses val="autoZero"/>
        <c:crossBetween val="midCat"/>
        <c:majorUnit val="10"/>
      </c:valAx>
      <c:spPr>
        <a:solidFill>
          <a:schemeClr val="bg2"/>
        </a:solidFill>
        <a:ln>
          <a:solidFill>
            <a:schemeClr val="tx1"/>
          </a:solidFill>
        </a:ln>
      </c:spPr>
    </c:plotArea>
    <c:legend>
      <c:legendPos val="r"/>
      <c:layout>
        <c:manualLayout>
          <c:xMode val="edge"/>
          <c:yMode val="edge"/>
          <c:x val="0.14072271386430679"/>
          <c:y val="0.56500592667854133"/>
          <c:w val="0.25452070703551438"/>
          <c:h val="0.23100668868004404"/>
        </c:manualLayout>
      </c:layout>
      <c:spPr>
        <a:solidFill>
          <a:srgbClr val="000000"/>
        </a:solidFill>
        <a:ln>
          <a:solidFill>
            <a:srgbClr val="FFFFFF"/>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10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5968051006900736"/>
          <c:h val="0.7707426011404076"/>
        </c:manualLayout>
      </c:layout>
      <c:scatterChart>
        <c:scatterStyle val="lineMarker"/>
        <c:ser>
          <c:idx val="0"/>
          <c:order val="0"/>
          <c:tx>
            <c:strRef>
              <c:f>Sheet1!$B$1</c:f>
              <c:strCache>
                <c:ptCount val="1"/>
                <c:pt idx="0">
                  <c:v>0-&lt;2 hours (N=284)</c:v>
                </c:pt>
              </c:strCache>
            </c:strRef>
          </c:tx>
          <c:spPr>
            <a:ln w="41275">
              <a:solidFill>
                <a:srgbClr val="66FFFF"/>
              </a:solidFill>
            </a:ln>
          </c:spPr>
          <c:marker>
            <c:symbol val="none"/>
          </c:marker>
          <c:xVal>
            <c:numRef>
              <c:f>Sheet1!$A$2:$A$110</c:f>
              <c:numCache>
                <c:formatCode>General</c:formatCode>
                <c:ptCount val="109"/>
                <c:pt idx="0">
                  <c:v>0</c:v>
                </c:pt>
                <c:pt idx="1">
                  <c:v>8.3300000000000041E-2</c:v>
                </c:pt>
                <c:pt idx="2">
                  <c:v>0.16669999999999999</c:v>
                </c:pt>
                <c:pt idx="3">
                  <c:v>0.25</c:v>
                </c:pt>
                <c:pt idx="4">
                  <c:v>0.33330000000000426</c:v>
                </c:pt>
                <c:pt idx="5">
                  <c:v>0.41670000000000001</c:v>
                </c:pt>
                <c:pt idx="6">
                  <c:v>0.5</c:v>
                </c:pt>
                <c:pt idx="7">
                  <c:v>0.58329999999999949</c:v>
                </c:pt>
                <c:pt idx="8">
                  <c:v>0.66670000000000706</c:v>
                </c:pt>
                <c:pt idx="9">
                  <c:v>0.75000000000000488</c:v>
                </c:pt>
                <c:pt idx="10">
                  <c:v>0.83330000000000004</c:v>
                </c:pt>
                <c:pt idx="11">
                  <c:v>0.91670000000000063</c:v>
                </c:pt>
                <c:pt idx="12">
                  <c:v>1</c:v>
                </c:pt>
                <c:pt idx="13">
                  <c:v>1.0832999999999904</c:v>
                </c:pt>
                <c:pt idx="14">
                  <c:v>1.1667000000000001</c:v>
                </c:pt>
                <c:pt idx="15">
                  <c:v>1.25</c:v>
                </c:pt>
                <c:pt idx="16">
                  <c:v>1.3332999999999904</c:v>
                </c:pt>
                <c:pt idx="17">
                  <c:v>1.4166999999999879</c:v>
                </c:pt>
                <c:pt idx="18">
                  <c:v>1.5</c:v>
                </c:pt>
                <c:pt idx="19">
                  <c:v>1.5832999999999904</c:v>
                </c:pt>
                <c:pt idx="20">
                  <c:v>1.6667000000000001</c:v>
                </c:pt>
                <c:pt idx="21">
                  <c:v>1.75</c:v>
                </c:pt>
                <c:pt idx="22">
                  <c:v>1.8332999999999904</c:v>
                </c:pt>
                <c:pt idx="23">
                  <c:v>1.9167000000000001</c:v>
                </c:pt>
                <c:pt idx="24">
                  <c:v>2</c:v>
                </c:pt>
                <c:pt idx="25">
                  <c:v>2.0832999999999999</c:v>
                </c:pt>
                <c:pt idx="26">
                  <c:v>2.1667000000000001</c:v>
                </c:pt>
                <c:pt idx="27">
                  <c:v>2.25</c:v>
                </c:pt>
                <c:pt idx="28">
                  <c:v>2.3332999999999977</c:v>
                </c:pt>
                <c:pt idx="29">
                  <c:v>2.4166999999999739</c:v>
                </c:pt>
                <c:pt idx="30">
                  <c:v>2.5</c:v>
                </c:pt>
                <c:pt idx="31">
                  <c:v>2.5832999999999999</c:v>
                </c:pt>
                <c:pt idx="32">
                  <c:v>2.6667000000000001</c:v>
                </c:pt>
                <c:pt idx="33">
                  <c:v>2.75</c:v>
                </c:pt>
                <c:pt idx="34">
                  <c:v>2.8332999999999977</c:v>
                </c:pt>
                <c:pt idx="35">
                  <c:v>2.9166999999999739</c:v>
                </c:pt>
                <c:pt idx="36">
                  <c:v>3</c:v>
                </c:pt>
                <c:pt idx="37">
                  <c:v>3.0832999999999999</c:v>
                </c:pt>
                <c:pt idx="38">
                  <c:v>3.1667000000000001</c:v>
                </c:pt>
                <c:pt idx="39">
                  <c:v>3.25</c:v>
                </c:pt>
                <c:pt idx="40">
                  <c:v>3.3332999999999977</c:v>
                </c:pt>
                <c:pt idx="41">
                  <c:v>3.4166999999999739</c:v>
                </c:pt>
                <c:pt idx="42">
                  <c:v>3.5</c:v>
                </c:pt>
                <c:pt idx="43">
                  <c:v>3.5832999999999999</c:v>
                </c:pt>
                <c:pt idx="44">
                  <c:v>3.6667000000000001</c:v>
                </c:pt>
                <c:pt idx="45">
                  <c:v>3.75</c:v>
                </c:pt>
                <c:pt idx="46">
                  <c:v>3.8332999999999977</c:v>
                </c:pt>
                <c:pt idx="47">
                  <c:v>3.9166999999999739</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numCache>
            </c:numRef>
          </c:xVal>
          <c:yVal>
            <c:numRef>
              <c:f>Sheet1!$B$2:$B$110</c:f>
              <c:numCache>
                <c:formatCode>General</c:formatCode>
                <c:ptCount val="109"/>
                <c:pt idx="0">
                  <c:v>100</c:v>
                </c:pt>
                <c:pt idx="1">
                  <c:v>100</c:v>
                </c:pt>
                <c:pt idx="2">
                  <c:v>100</c:v>
                </c:pt>
                <c:pt idx="3">
                  <c:v>100</c:v>
                </c:pt>
                <c:pt idx="4">
                  <c:v>99.647000000000006</c:v>
                </c:pt>
                <c:pt idx="5">
                  <c:v>99.647000000000006</c:v>
                </c:pt>
                <c:pt idx="6">
                  <c:v>98.578999999999979</c:v>
                </c:pt>
                <c:pt idx="7">
                  <c:v>97.151999999999987</c:v>
                </c:pt>
                <c:pt idx="8">
                  <c:v>96.792000000000002</c:v>
                </c:pt>
                <c:pt idx="9">
                  <c:v>96.792000000000002</c:v>
                </c:pt>
                <c:pt idx="10">
                  <c:v>96.792000000000002</c:v>
                </c:pt>
                <c:pt idx="11">
                  <c:v>96.792000000000002</c:v>
                </c:pt>
                <c:pt idx="12">
                  <c:v>96.792000000000002</c:v>
                </c:pt>
                <c:pt idx="13">
                  <c:v>96.792000000000002</c:v>
                </c:pt>
                <c:pt idx="14">
                  <c:v>96.792000000000002</c:v>
                </c:pt>
                <c:pt idx="15">
                  <c:v>96.792000000000002</c:v>
                </c:pt>
                <c:pt idx="16">
                  <c:v>96.792000000000002</c:v>
                </c:pt>
                <c:pt idx="17">
                  <c:v>96.35</c:v>
                </c:pt>
                <c:pt idx="18">
                  <c:v>95.906000000000006</c:v>
                </c:pt>
                <c:pt idx="19">
                  <c:v>93.242000000000004</c:v>
                </c:pt>
                <c:pt idx="20">
                  <c:v>93.242000000000004</c:v>
                </c:pt>
                <c:pt idx="21">
                  <c:v>93.242000000000004</c:v>
                </c:pt>
                <c:pt idx="22">
                  <c:v>93.242000000000004</c:v>
                </c:pt>
                <c:pt idx="23">
                  <c:v>93.242000000000004</c:v>
                </c:pt>
                <c:pt idx="24">
                  <c:v>93.242000000000004</c:v>
                </c:pt>
                <c:pt idx="25">
                  <c:v>93.242000000000004</c:v>
                </c:pt>
                <c:pt idx="26">
                  <c:v>93.242000000000004</c:v>
                </c:pt>
                <c:pt idx="27">
                  <c:v>93.242000000000004</c:v>
                </c:pt>
                <c:pt idx="28">
                  <c:v>93.242000000000004</c:v>
                </c:pt>
                <c:pt idx="29">
                  <c:v>92.706000000000003</c:v>
                </c:pt>
                <c:pt idx="30">
                  <c:v>92.169999999999987</c:v>
                </c:pt>
                <c:pt idx="31">
                  <c:v>90.025999999999982</c:v>
                </c:pt>
                <c:pt idx="32">
                  <c:v>89.491000000000227</c:v>
                </c:pt>
                <c:pt idx="33">
                  <c:v>88.948000000000022</c:v>
                </c:pt>
                <c:pt idx="34">
                  <c:v>88.948000000000022</c:v>
                </c:pt>
                <c:pt idx="35">
                  <c:v>88.948000000000022</c:v>
                </c:pt>
                <c:pt idx="36">
                  <c:v>88.948000000000022</c:v>
                </c:pt>
                <c:pt idx="37">
                  <c:v>88.948000000000022</c:v>
                </c:pt>
                <c:pt idx="38">
                  <c:v>88.948000000000022</c:v>
                </c:pt>
                <c:pt idx="39">
                  <c:v>88.948000000000022</c:v>
                </c:pt>
                <c:pt idx="40">
                  <c:v>88.248000000000005</c:v>
                </c:pt>
                <c:pt idx="41">
                  <c:v>86.835999999999999</c:v>
                </c:pt>
                <c:pt idx="42">
                  <c:v>86.13</c:v>
                </c:pt>
                <c:pt idx="43">
                  <c:v>85.424000000000007</c:v>
                </c:pt>
                <c:pt idx="44">
                  <c:v>85.424000000000007</c:v>
                </c:pt>
                <c:pt idx="45">
                  <c:v>85.424000000000007</c:v>
                </c:pt>
                <c:pt idx="46">
                  <c:v>85.424000000000007</c:v>
                </c:pt>
                <c:pt idx="47">
                  <c:v>85.424000000000007</c:v>
                </c:pt>
                <c:pt idx="48">
                  <c:v>85.424000000000007</c:v>
                </c:pt>
                <c:pt idx="49">
                  <c:v>85.424000000000007</c:v>
                </c:pt>
                <c:pt idx="50">
                  <c:v>85.424000000000007</c:v>
                </c:pt>
                <c:pt idx="51">
                  <c:v>85.424000000000007</c:v>
                </c:pt>
                <c:pt idx="52">
                  <c:v>84.543000000000006</c:v>
                </c:pt>
                <c:pt idx="53">
                  <c:v>83.662999999999982</c:v>
                </c:pt>
                <c:pt idx="54">
                  <c:v>83.662999999999982</c:v>
                </c:pt>
                <c:pt idx="55">
                  <c:v>83.662999999999982</c:v>
                </c:pt>
                <c:pt idx="56">
                  <c:v>83.662999999999982</c:v>
                </c:pt>
                <c:pt idx="57">
                  <c:v>83.662999999999982</c:v>
                </c:pt>
                <c:pt idx="58">
                  <c:v>83.662999999999982</c:v>
                </c:pt>
                <c:pt idx="59">
                  <c:v>83.662999999999982</c:v>
                </c:pt>
                <c:pt idx="60">
                  <c:v>83.662999999999982</c:v>
                </c:pt>
                <c:pt idx="61">
                  <c:v>83.662999999999982</c:v>
                </c:pt>
                <c:pt idx="62">
                  <c:v>83.662999999999982</c:v>
                </c:pt>
                <c:pt idx="63">
                  <c:v>83.662999999999982</c:v>
                </c:pt>
                <c:pt idx="64">
                  <c:v>83.662999999999982</c:v>
                </c:pt>
                <c:pt idx="65">
                  <c:v>82.483999999999995</c:v>
                </c:pt>
                <c:pt idx="66">
                  <c:v>80.127999999999986</c:v>
                </c:pt>
                <c:pt idx="67">
                  <c:v>76.557000000000002</c:v>
                </c:pt>
                <c:pt idx="68">
                  <c:v>76.557000000000002</c:v>
                </c:pt>
                <c:pt idx="69">
                  <c:v>76.557000000000002</c:v>
                </c:pt>
                <c:pt idx="70">
                  <c:v>76.557000000000002</c:v>
                </c:pt>
                <c:pt idx="71">
                  <c:v>76.557000000000002</c:v>
                </c:pt>
                <c:pt idx="72">
                  <c:v>76.557000000000002</c:v>
                </c:pt>
                <c:pt idx="73">
                  <c:v>76.557000000000002</c:v>
                </c:pt>
                <c:pt idx="74">
                  <c:v>76.557000000000002</c:v>
                </c:pt>
                <c:pt idx="75">
                  <c:v>74.85599999999998</c:v>
                </c:pt>
                <c:pt idx="76">
                  <c:v>74.85599999999998</c:v>
                </c:pt>
                <c:pt idx="77">
                  <c:v>71.453000000000003</c:v>
                </c:pt>
                <c:pt idx="78">
                  <c:v>68.05</c:v>
                </c:pt>
                <c:pt idx="79">
                  <c:v>68.05</c:v>
                </c:pt>
                <c:pt idx="80">
                  <c:v>66.349000000000004</c:v>
                </c:pt>
                <c:pt idx="81">
                  <c:v>66.349000000000004</c:v>
                </c:pt>
                <c:pt idx="82">
                  <c:v>66.349000000000004</c:v>
                </c:pt>
                <c:pt idx="83">
                  <c:v>66.349000000000004</c:v>
                </c:pt>
                <c:pt idx="84">
                  <c:v>66.349000000000004</c:v>
                </c:pt>
                <c:pt idx="85">
                  <c:v>66.349000000000004</c:v>
                </c:pt>
                <c:pt idx="86">
                  <c:v>66.349000000000004</c:v>
                </c:pt>
                <c:pt idx="87">
                  <c:v>66.349000000000004</c:v>
                </c:pt>
                <c:pt idx="88">
                  <c:v>66.349000000000004</c:v>
                </c:pt>
                <c:pt idx="89">
                  <c:v>64.275999999999982</c:v>
                </c:pt>
                <c:pt idx="90">
                  <c:v>64.275999999999982</c:v>
                </c:pt>
                <c:pt idx="91">
                  <c:v>60.129000000000012</c:v>
                </c:pt>
                <c:pt idx="92">
                  <c:v>60.129000000000012</c:v>
                </c:pt>
                <c:pt idx="93">
                  <c:v>60.129000000000012</c:v>
                </c:pt>
                <c:pt idx="94">
                  <c:v>60.129000000000012</c:v>
                </c:pt>
                <c:pt idx="95">
                  <c:v>60.129000000000012</c:v>
                </c:pt>
                <c:pt idx="96">
                  <c:v>60.129000000000012</c:v>
                </c:pt>
                <c:pt idx="97">
                  <c:v>60.129000000000012</c:v>
                </c:pt>
                <c:pt idx="98">
                  <c:v>60.129000000000012</c:v>
                </c:pt>
                <c:pt idx="99">
                  <c:v>60.129000000000012</c:v>
                </c:pt>
                <c:pt idx="100">
                  <c:v>60.129000000000012</c:v>
                </c:pt>
                <c:pt idx="101">
                  <c:v>60.129000000000012</c:v>
                </c:pt>
                <c:pt idx="102">
                  <c:v>60.129000000000012</c:v>
                </c:pt>
                <c:pt idx="103">
                  <c:v>60.129000000000012</c:v>
                </c:pt>
                <c:pt idx="104">
                  <c:v>60.129000000000012</c:v>
                </c:pt>
                <c:pt idx="105">
                  <c:v>60.129000000000012</c:v>
                </c:pt>
                <c:pt idx="106">
                  <c:v>60.129000000000012</c:v>
                </c:pt>
                <c:pt idx="107">
                  <c:v>60.129000000000012</c:v>
                </c:pt>
                <c:pt idx="108">
                  <c:v>60.129000000000012</c:v>
                </c:pt>
              </c:numCache>
            </c:numRef>
          </c:yVal>
        </c:ser>
        <c:ser>
          <c:idx val="1"/>
          <c:order val="1"/>
          <c:tx>
            <c:strRef>
              <c:f>Sheet1!$C$1</c:f>
              <c:strCache>
                <c:ptCount val="1"/>
                <c:pt idx="0">
                  <c:v>2-&lt;4 hours (N=1,713)</c:v>
                </c:pt>
              </c:strCache>
            </c:strRef>
          </c:tx>
          <c:spPr>
            <a:ln w="41275">
              <a:solidFill>
                <a:srgbClr val="FFFF00"/>
              </a:solidFill>
            </a:ln>
          </c:spPr>
          <c:marker>
            <c:symbol val="none"/>
          </c:marker>
          <c:xVal>
            <c:numRef>
              <c:f>Sheet1!$A$2:$A$110</c:f>
              <c:numCache>
                <c:formatCode>General</c:formatCode>
                <c:ptCount val="109"/>
                <c:pt idx="0">
                  <c:v>0</c:v>
                </c:pt>
                <c:pt idx="1">
                  <c:v>8.3300000000000041E-2</c:v>
                </c:pt>
                <c:pt idx="2">
                  <c:v>0.16669999999999999</c:v>
                </c:pt>
                <c:pt idx="3">
                  <c:v>0.25</c:v>
                </c:pt>
                <c:pt idx="4">
                  <c:v>0.33330000000000426</c:v>
                </c:pt>
                <c:pt idx="5">
                  <c:v>0.41670000000000001</c:v>
                </c:pt>
                <c:pt idx="6">
                  <c:v>0.5</c:v>
                </c:pt>
                <c:pt idx="7">
                  <c:v>0.58329999999999949</c:v>
                </c:pt>
                <c:pt idx="8">
                  <c:v>0.66670000000000706</c:v>
                </c:pt>
                <c:pt idx="9">
                  <c:v>0.75000000000000488</c:v>
                </c:pt>
                <c:pt idx="10">
                  <c:v>0.83330000000000004</c:v>
                </c:pt>
                <c:pt idx="11">
                  <c:v>0.91670000000000063</c:v>
                </c:pt>
                <c:pt idx="12">
                  <c:v>1</c:v>
                </c:pt>
                <c:pt idx="13">
                  <c:v>1.0832999999999904</c:v>
                </c:pt>
                <c:pt idx="14">
                  <c:v>1.1667000000000001</c:v>
                </c:pt>
                <c:pt idx="15">
                  <c:v>1.25</c:v>
                </c:pt>
                <c:pt idx="16">
                  <c:v>1.3332999999999904</c:v>
                </c:pt>
                <c:pt idx="17">
                  <c:v>1.4166999999999879</c:v>
                </c:pt>
                <c:pt idx="18">
                  <c:v>1.5</c:v>
                </c:pt>
                <c:pt idx="19">
                  <c:v>1.5832999999999904</c:v>
                </c:pt>
                <c:pt idx="20">
                  <c:v>1.6667000000000001</c:v>
                </c:pt>
                <c:pt idx="21">
                  <c:v>1.75</c:v>
                </c:pt>
                <c:pt idx="22">
                  <c:v>1.8332999999999904</c:v>
                </c:pt>
                <c:pt idx="23">
                  <c:v>1.9167000000000001</c:v>
                </c:pt>
                <c:pt idx="24">
                  <c:v>2</c:v>
                </c:pt>
                <c:pt idx="25">
                  <c:v>2.0832999999999999</c:v>
                </c:pt>
                <c:pt idx="26">
                  <c:v>2.1667000000000001</c:v>
                </c:pt>
                <c:pt idx="27">
                  <c:v>2.25</c:v>
                </c:pt>
                <c:pt idx="28">
                  <c:v>2.3332999999999977</c:v>
                </c:pt>
                <c:pt idx="29">
                  <c:v>2.4166999999999739</c:v>
                </c:pt>
                <c:pt idx="30">
                  <c:v>2.5</c:v>
                </c:pt>
                <c:pt idx="31">
                  <c:v>2.5832999999999999</c:v>
                </c:pt>
                <c:pt idx="32">
                  <c:v>2.6667000000000001</c:v>
                </c:pt>
                <c:pt idx="33">
                  <c:v>2.75</c:v>
                </c:pt>
                <c:pt idx="34">
                  <c:v>2.8332999999999977</c:v>
                </c:pt>
                <c:pt idx="35">
                  <c:v>2.9166999999999739</c:v>
                </c:pt>
                <c:pt idx="36">
                  <c:v>3</c:v>
                </c:pt>
                <c:pt idx="37">
                  <c:v>3.0832999999999999</c:v>
                </c:pt>
                <c:pt idx="38">
                  <c:v>3.1667000000000001</c:v>
                </c:pt>
                <c:pt idx="39">
                  <c:v>3.25</c:v>
                </c:pt>
                <c:pt idx="40">
                  <c:v>3.3332999999999977</c:v>
                </c:pt>
                <c:pt idx="41">
                  <c:v>3.4166999999999739</c:v>
                </c:pt>
                <c:pt idx="42">
                  <c:v>3.5</c:v>
                </c:pt>
                <c:pt idx="43">
                  <c:v>3.5832999999999999</c:v>
                </c:pt>
                <c:pt idx="44">
                  <c:v>3.6667000000000001</c:v>
                </c:pt>
                <c:pt idx="45">
                  <c:v>3.75</c:v>
                </c:pt>
                <c:pt idx="46">
                  <c:v>3.8332999999999977</c:v>
                </c:pt>
                <c:pt idx="47">
                  <c:v>3.9166999999999739</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numCache>
            </c:numRef>
          </c:xVal>
          <c:yVal>
            <c:numRef>
              <c:f>Sheet1!$C$2:$C$110</c:f>
              <c:numCache>
                <c:formatCode>General</c:formatCode>
                <c:ptCount val="109"/>
                <c:pt idx="0">
                  <c:v>100</c:v>
                </c:pt>
                <c:pt idx="1">
                  <c:v>100</c:v>
                </c:pt>
                <c:pt idx="2">
                  <c:v>100</c:v>
                </c:pt>
                <c:pt idx="3">
                  <c:v>100</c:v>
                </c:pt>
                <c:pt idx="4">
                  <c:v>99.766000000000005</c:v>
                </c:pt>
                <c:pt idx="5">
                  <c:v>99.766000000000005</c:v>
                </c:pt>
                <c:pt idx="6">
                  <c:v>99.175999999999988</c:v>
                </c:pt>
                <c:pt idx="7">
                  <c:v>98.167999999999992</c:v>
                </c:pt>
                <c:pt idx="8">
                  <c:v>97.989000000000004</c:v>
                </c:pt>
                <c:pt idx="9">
                  <c:v>97.989000000000004</c:v>
                </c:pt>
                <c:pt idx="10">
                  <c:v>97.989000000000004</c:v>
                </c:pt>
                <c:pt idx="11">
                  <c:v>97.989000000000004</c:v>
                </c:pt>
                <c:pt idx="12">
                  <c:v>97.989000000000004</c:v>
                </c:pt>
                <c:pt idx="13">
                  <c:v>97.989000000000004</c:v>
                </c:pt>
                <c:pt idx="14">
                  <c:v>97.989000000000004</c:v>
                </c:pt>
                <c:pt idx="15">
                  <c:v>97.914000000000527</c:v>
                </c:pt>
                <c:pt idx="16">
                  <c:v>97.914000000000527</c:v>
                </c:pt>
                <c:pt idx="17">
                  <c:v>97.614999999999995</c:v>
                </c:pt>
                <c:pt idx="18">
                  <c:v>96.64</c:v>
                </c:pt>
                <c:pt idx="19">
                  <c:v>95.510999999999996</c:v>
                </c:pt>
                <c:pt idx="20">
                  <c:v>94.978999999999999</c:v>
                </c:pt>
                <c:pt idx="21">
                  <c:v>94.824999999999989</c:v>
                </c:pt>
                <c:pt idx="22">
                  <c:v>94.669999999999987</c:v>
                </c:pt>
                <c:pt idx="23">
                  <c:v>94.669999999999987</c:v>
                </c:pt>
                <c:pt idx="24">
                  <c:v>94.669999999999987</c:v>
                </c:pt>
                <c:pt idx="25">
                  <c:v>94.669999999999987</c:v>
                </c:pt>
                <c:pt idx="26">
                  <c:v>94.669999999999987</c:v>
                </c:pt>
                <c:pt idx="27">
                  <c:v>94.669999999999987</c:v>
                </c:pt>
                <c:pt idx="28">
                  <c:v>94.572999999999979</c:v>
                </c:pt>
                <c:pt idx="29">
                  <c:v>94.38</c:v>
                </c:pt>
                <c:pt idx="30">
                  <c:v>93.513000000000005</c:v>
                </c:pt>
                <c:pt idx="31">
                  <c:v>92.062000000000012</c:v>
                </c:pt>
                <c:pt idx="32">
                  <c:v>91.672999999999988</c:v>
                </c:pt>
                <c:pt idx="33">
                  <c:v>91.672999999999988</c:v>
                </c:pt>
                <c:pt idx="34">
                  <c:v>91.672999999999988</c:v>
                </c:pt>
                <c:pt idx="35">
                  <c:v>91.672999999999988</c:v>
                </c:pt>
                <c:pt idx="36">
                  <c:v>91.672999999999988</c:v>
                </c:pt>
                <c:pt idx="37">
                  <c:v>91.672999999999988</c:v>
                </c:pt>
                <c:pt idx="38">
                  <c:v>91.672999999999988</c:v>
                </c:pt>
                <c:pt idx="39">
                  <c:v>91.672999999999988</c:v>
                </c:pt>
                <c:pt idx="40">
                  <c:v>91.672999999999988</c:v>
                </c:pt>
                <c:pt idx="41">
                  <c:v>91.171999999999983</c:v>
                </c:pt>
                <c:pt idx="42">
                  <c:v>90.167000000000002</c:v>
                </c:pt>
                <c:pt idx="43">
                  <c:v>88.400999999999996</c:v>
                </c:pt>
                <c:pt idx="44">
                  <c:v>88.274000000000001</c:v>
                </c:pt>
                <c:pt idx="45">
                  <c:v>88.274000000000001</c:v>
                </c:pt>
                <c:pt idx="46">
                  <c:v>88.274000000000001</c:v>
                </c:pt>
                <c:pt idx="47">
                  <c:v>88.274000000000001</c:v>
                </c:pt>
                <c:pt idx="48">
                  <c:v>88.274000000000001</c:v>
                </c:pt>
                <c:pt idx="49">
                  <c:v>88.274000000000001</c:v>
                </c:pt>
                <c:pt idx="50">
                  <c:v>88.274000000000001</c:v>
                </c:pt>
                <c:pt idx="51">
                  <c:v>88.274000000000001</c:v>
                </c:pt>
                <c:pt idx="52">
                  <c:v>88.111999999999995</c:v>
                </c:pt>
                <c:pt idx="53">
                  <c:v>87.786000000000001</c:v>
                </c:pt>
                <c:pt idx="54">
                  <c:v>86.807000000000002</c:v>
                </c:pt>
                <c:pt idx="55">
                  <c:v>85.664000000000001</c:v>
                </c:pt>
                <c:pt idx="56">
                  <c:v>85.335999999999999</c:v>
                </c:pt>
                <c:pt idx="57">
                  <c:v>85.335999999999999</c:v>
                </c:pt>
                <c:pt idx="58">
                  <c:v>85.335999999999999</c:v>
                </c:pt>
                <c:pt idx="59">
                  <c:v>85.335999999999999</c:v>
                </c:pt>
                <c:pt idx="60">
                  <c:v>85.335999999999999</c:v>
                </c:pt>
                <c:pt idx="61">
                  <c:v>85.335999999999999</c:v>
                </c:pt>
                <c:pt idx="62">
                  <c:v>85.335999999999999</c:v>
                </c:pt>
                <c:pt idx="63">
                  <c:v>85.128999999999948</c:v>
                </c:pt>
                <c:pt idx="64">
                  <c:v>84.504000000000005</c:v>
                </c:pt>
                <c:pt idx="65">
                  <c:v>84.082999999999998</c:v>
                </c:pt>
                <c:pt idx="66">
                  <c:v>83.242000000000004</c:v>
                </c:pt>
                <c:pt idx="67">
                  <c:v>82.821999999999989</c:v>
                </c:pt>
                <c:pt idx="68">
                  <c:v>82.60799999999999</c:v>
                </c:pt>
                <c:pt idx="69">
                  <c:v>82.60799999999999</c:v>
                </c:pt>
                <c:pt idx="70">
                  <c:v>82.60799999999999</c:v>
                </c:pt>
                <c:pt idx="71">
                  <c:v>82.60799999999999</c:v>
                </c:pt>
                <c:pt idx="72">
                  <c:v>82.60799999999999</c:v>
                </c:pt>
                <c:pt idx="73">
                  <c:v>82.60799999999999</c:v>
                </c:pt>
                <c:pt idx="74">
                  <c:v>82.60799999999999</c:v>
                </c:pt>
                <c:pt idx="75">
                  <c:v>82.307999999999993</c:v>
                </c:pt>
                <c:pt idx="76">
                  <c:v>81.10599999999998</c:v>
                </c:pt>
                <c:pt idx="77">
                  <c:v>80.504000000000005</c:v>
                </c:pt>
                <c:pt idx="78">
                  <c:v>79.298000000000002</c:v>
                </c:pt>
                <c:pt idx="79">
                  <c:v>78.387</c:v>
                </c:pt>
                <c:pt idx="80">
                  <c:v>77.774000000000001</c:v>
                </c:pt>
                <c:pt idx="81">
                  <c:v>77.774000000000001</c:v>
                </c:pt>
                <c:pt idx="82">
                  <c:v>77.774000000000001</c:v>
                </c:pt>
                <c:pt idx="83">
                  <c:v>77.774000000000001</c:v>
                </c:pt>
                <c:pt idx="84">
                  <c:v>77.774000000000001</c:v>
                </c:pt>
                <c:pt idx="85">
                  <c:v>77.774000000000001</c:v>
                </c:pt>
                <c:pt idx="86">
                  <c:v>77.774000000000001</c:v>
                </c:pt>
                <c:pt idx="87">
                  <c:v>77.774000000000001</c:v>
                </c:pt>
                <c:pt idx="88">
                  <c:v>77.331999999999994</c:v>
                </c:pt>
                <c:pt idx="89">
                  <c:v>75.122999999999948</c:v>
                </c:pt>
                <c:pt idx="90">
                  <c:v>73.337000000000003</c:v>
                </c:pt>
                <c:pt idx="91">
                  <c:v>71.537000000000006</c:v>
                </c:pt>
                <c:pt idx="92">
                  <c:v>71.078999999999979</c:v>
                </c:pt>
                <c:pt idx="93">
                  <c:v>71.078999999999979</c:v>
                </c:pt>
                <c:pt idx="94">
                  <c:v>71.078999999999979</c:v>
                </c:pt>
                <c:pt idx="95">
                  <c:v>71.078999999999979</c:v>
                </c:pt>
                <c:pt idx="96">
                  <c:v>71.078999999999979</c:v>
                </c:pt>
                <c:pt idx="97">
                  <c:v>71.078999999999979</c:v>
                </c:pt>
                <c:pt idx="98">
                  <c:v>71.078999999999979</c:v>
                </c:pt>
                <c:pt idx="99">
                  <c:v>71.078999999999979</c:v>
                </c:pt>
                <c:pt idx="100">
                  <c:v>71.078999999999979</c:v>
                </c:pt>
                <c:pt idx="101">
                  <c:v>70.444000000000685</c:v>
                </c:pt>
                <c:pt idx="102">
                  <c:v>69.808999999999983</c:v>
                </c:pt>
                <c:pt idx="103">
                  <c:v>68.521999999999991</c:v>
                </c:pt>
                <c:pt idx="104">
                  <c:v>67.875999999999948</c:v>
                </c:pt>
                <c:pt idx="105">
                  <c:v>67.875999999999948</c:v>
                </c:pt>
                <c:pt idx="106">
                  <c:v>67.875999999999948</c:v>
                </c:pt>
                <c:pt idx="107">
                  <c:v>67.875999999999948</c:v>
                </c:pt>
                <c:pt idx="108">
                  <c:v>67.875999999999948</c:v>
                </c:pt>
              </c:numCache>
            </c:numRef>
          </c:yVal>
        </c:ser>
        <c:ser>
          <c:idx val="2"/>
          <c:order val="2"/>
          <c:tx>
            <c:strRef>
              <c:f>Sheet1!$D$1</c:f>
              <c:strCache>
                <c:ptCount val="1"/>
                <c:pt idx="0">
                  <c:v>4+ hours    (N=1,020)</c:v>
                </c:pt>
              </c:strCache>
            </c:strRef>
          </c:tx>
          <c:spPr>
            <a:ln w="41275">
              <a:solidFill>
                <a:srgbClr val="FF0000"/>
              </a:solidFill>
            </a:ln>
          </c:spPr>
          <c:marker>
            <c:symbol val="none"/>
          </c:marker>
          <c:xVal>
            <c:numRef>
              <c:f>Sheet1!$A$2:$A$110</c:f>
              <c:numCache>
                <c:formatCode>General</c:formatCode>
                <c:ptCount val="109"/>
                <c:pt idx="0">
                  <c:v>0</c:v>
                </c:pt>
                <c:pt idx="1">
                  <c:v>8.3300000000000041E-2</c:v>
                </c:pt>
                <c:pt idx="2">
                  <c:v>0.16669999999999999</c:v>
                </c:pt>
                <c:pt idx="3">
                  <c:v>0.25</c:v>
                </c:pt>
                <c:pt idx="4">
                  <c:v>0.33330000000000426</c:v>
                </c:pt>
                <c:pt idx="5">
                  <c:v>0.41670000000000001</c:v>
                </c:pt>
                <c:pt idx="6">
                  <c:v>0.5</c:v>
                </c:pt>
                <c:pt idx="7">
                  <c:v>0.58329999999999949</c:v>
                </c:pt>
                <c:pt idx="8">
                  <c:v>0.66670000000000706</c:v>
                </c:pt>
                <c:pt idx="9">
                  <c:v>0.75000000000000488</c:v>
                </c:pt>
                <c:pt idx="10">
                  <c:v>0.83330000000000004</c:v>
                </c:pt>
                <c:pt idx="11">
                  <c:v>0.91670000000000063</c:v>
                </c:pt>
                <c:pt idx="12">
                  <c:v>1</c:v>
                </c:pt>
                <c:pt idx="13">
                  <c:v>1.0832999999999904</c:v>
                </c:pt>
                <c:pt idx="14">
                  <c:v>1.1667000000000001</c:v>
                </c:pt>
                <c:pt idx="15">
                  <c:v>1.25</c:v>
                </c:pt>
                <c:pt idx="16">
                  <c:v>1.3332999999999904</c:v>
                </c:pt>
                <c:pt idx="17">
                  <c:v>1.4166999999999879</c:v>
                </c:pt>
                <c:pt idx="18">
                  <c:v>1.5</c:v>
                </c:pt>
                <c:pt idx="19">
                  <c:v>1.5832999999999904</c:v>
                </c:pt>
                <c:pt idx="20">
                  <c:v>1.6667000000000001</c:v>
                </c:pt>
                <c:pt idx="21">
                  <c:v>1.75</c:v>
                </c:pt>
                <c:pt idx="22">
                  <c:v>1.8332999999999904</c:v>
                </c:pt>
                <c:pt idx="23">
                  <c:v>1.9167000000000001</c:v>
                </c:pt>
                <c:pt idx="24">
                  <c:v>2</c:v>
                </c:pt>
                <c:pt idx="25">
                  <c:v>2.0832999999999999</c:v>
                </c:pt>
                <c:pt idx="26">
                  <c:v>2.1667000000000001</c:v>
                </c:pt>
                <c:pt idx="27">
                  <c:v>2.25</c:v>
                </c:pt>
                <c:pt idx="28">
                  <c:v>2.3332999999999977</c:v>
                </c:pt>
                <c:pt idx="29">
                  <c:v>2.4166999999999739</c:v>
                </c:pt>
                <c:pt idx="30">
                  <c:v>2.5</c:v>
                </c:pt>
                <c:pt idx="31">
                  <c:v>2.5832999999999999</c:v>
                </c:pt>
                <c:pt idx="32">
                  <c:v>2.6667000000000001</c:v>
                </c:pt>
                <c:pt idx="33">
                  <c:v>2.75</c:v>
                </c:pt>
                <c:pt idx="34">
                  <c:v>2.8332999999999977</c:v>
                </c:pt>
                <c:pt idx="35">
                  <c:v>2.9166999999999739</c:v>
                </c:pt>
                <c:pt idx="36">
                  <c:v>3</c:v>
                </c:pt>
                <c:pt idx="37">
                  <c:v>3.0832999999999999</c:v>
                </c:pt>
                <c:pt idx="38">
                  <c:v>3.1667000000000001</c:v>
                </c:pt>
                <c:pt idx="39">
                  <c:v>3.25</c:v>
                </c:pt>
                <c:pt idx="40">
                  <c:v>3.3332999999999977</c:v>
                </c:pt>
                <c:pt idx="41">
                  <c:v>3.4166999999999739</c:v>
                </c:pt>
                <c:pt idx="42">
                  <c:v>3.5</c:v>
                </c:pt>
                <c:pt idx="43">
                  <c:v>3.5832999999999999</c:v>
                </c:pt>
                <c:pt idx="44">
                  <c:v>3.6667000000000001</c:v>
                </c:pt>
                <c:pt idx="45">
                  <c:v>3.75</c:v>
                </c:pt>
                <c:pt idx="46">
                  <c:v>3.8332999999999977</c:v>
                </c:pt>
                <c:pt idx="47">
                  <c:v>3.9166999999999739</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numCache>
            </c:numRef>
          </c:xVal>
          <c:yVal>
            <c:numRef>
              <c:f>Sheet1!$D$2:$D$110</c:f>
              <c:numCache>
                <c:formatCode>General</c:formatCode>
                <c:ptCount val="109"/>
                <c:pt idx="0">
                  <c:v>100</c:v>
                </c:pt>
                <c:pt idx="1">
                  <c:v>100</c:v>
                </c:pt>
                <c:pt idx="2">
                  <c:v>100</c:v>
                </c:pt>
                <c:pt idx="3">
                  <c:v>100</c:v>
                </c:pt>
                <c:pt idx="4">
                  <c:v>100</c:v>
                </c:pt>
                <c:pt idx="5">
                  <c:v>99.801999999999992</c:v>
                </c:pt>
                <c:pt idx="6">
                  <c:v>99.403999999999996</c:v>
                </c:pt>
                <c:pt idx="7">
                  <c:v>98.106999999999999</c:v>
                </c:pt>
                <c:pt idx="8">
                  <c:v>98.007000000000005</c:v>
                </c:pt>
                <c:pt idx="9">
                  <c:v>98.007000000000005</c:v>
                </c:pt>
                <c:pt idx="10">
                  <c:v>98.007000000000005</c:v>
                </c:pt>
                <c:pt idx="11">
                  <c:v>98.007000000000005</c:v>
                </c:pt>
                <c:pt idx="12">
                  <c:v>98.007000000000005</c:v>
                </c:pt>
                <c:pt idx="13">
                  <c:v>98.007000000000005</c:v>
                </c:pt>
                <c:pt idx="14">
                  <c:v>98.007000000000005</c:v>
                </c:pt>
                <c:pt idx="15">
                  <c:v>98.007000000000005</c:v>
                </c:pt>
                <c:pt idx="16">
                  <c:v>97.64</c:v>
                </c:pt>
                <c:pt idx="17">
                  <c:v>97.150999999999982</c:v>
                </c:pt>
                <c:pt idx="18">
                  <c:v>96.661000000000001</c:v>
                </c:pt>
                <c:pt idx="19">
                  <c:v>96.045000000000002</c:v>
                </c:pt>
                <c:pt idx="20">
                  <c:v>95.798000000000002</c:v>
                </c:pt>
                <c:pt idx="21">
                  <c:v>95.673999999999978</c:v>
                </c:pt>
                <c:pt idx="22">
                  <c:v>95.673999999999978</c:v>
                </c:pt>
                <c:pt idx="23">
                  <c:v>95.673999999999978</c:v>
                </c:pt>
                <c:pt idx="24">
                  <c:v>95.673999999999978</c:v>
                </c:pt>
                <c:pt idx="25">
                  <c:v>95.673999999999978</c:v>
                </c:pt>
                <c:pt idx="26">
                  <c:v>95.673999999999978</c:v>
                </c:pt>
                <c:pt idx="27">
                  <c:v>95.673999999999978</c:v>
                </c:pt>
                <c:pt idx="28">
                  <c:v>95.673999999999978</c:v>
                </c:pt>
                <c:pt idx="29">
                  <c:v>95.377999999999986</c:v>
                </c:pt>
                <c:pt idx="30">
                  <c:v>94.637</c:v>
                </c:pt>
                <c:pt idx="31">
                  <c:v>93.742999999999995</c:v>
                </c:pt>
                <c:pt idx="32">
                  <c:v>93.593000000000004</c:v>
                </c:pt>
                <c:pt idx="33">
                  <c:v>93.593000000000004</c:v>
                </c:pt>
                <c:pt idx="34">
                  <c:v>93.593000000000004</c:v>
                </c:pt>
                <c:pt idx="35">
                  <c:v>93.593000000000004</c:v>
                </c:pt>
                <c:pt idx="36">
                  <c:v>93.593000000000004</c:v>
                </c:pt>
                <c:pt idx="37">
                  <c:v>93.593000000000004</c:v>
                </c:pt>
                <c:pt idx="38">
                  <c:v>93.593000000000004</c:v>
                </c:pt>
                <c:pt idx="39">
                  <c:v>93.406999999999996</c:v>
                </c:pt>
                <c:pt idx="40">
                  <c:v>93.406999999999996</c:v>
                </c:pt>
                <c:pt idx="41">
                  <c:v>92.846999999999994</c:v>
                </c:pt>
                <c:pt idx="42">
                  <c:v>91.724999999999994</c:v>
                </c:pt>
                <c:pt idx="43">
                  <c:v>90.974000000000004</c:v>
                </c:pt>
                <c:pt idx="44">
                  <c:v>90.974000000000004</c:v>
                </c:pt>
                <c:pt idx="45">
                  <c:v>90.781999999999996</c:v>
                </c:pt>
                <c:pt idx="46">
                  <c:v>90.781999999999996</c:v>
                </c:pt>
                <c:pt idx="47">
                  <c:v>90.781999999999996</c:v>
                </c:pt>
                <c:pt idx="48">
                  <c:v>90.781999999999996</c:v>
                </c:pt>
                <c:pt idx="49">
                  <c:v>90.781999999999996</c:v>
                </c:pt>
                <c:pt idx="50">
                  <c:v>90.781999999999996</c:v>
                </c:pt>
                <c:pt idx="51">
                  <c:v>90.299000000000007</c:v>
                </c:pt>
                <c:pt idx="52">
                  <c:v>90.299000000000007</c:v>
                </c:pt>
                <c:pt idx="53">
                  <c:v>89.815000000000012</c:v>
                </c:pt>
                <c:pt idx="54">
                  <c:v>89.088999999999999</c:v>
                </c:pt>
                <c:pt idx="55">
                  <c:v>87.382999999999981</c:v>
                </c:pt>
                <c:pt idx="56">
                  <c:v>87.137</c:v>
                </c:pt>
                <c:pt idx="57">
                  <c:v>87.137</c:v>
                </c:pt>
                <c:pt idx="58">
                  <c:v>87.137</c:v>
                </c:pt>
                <c:pt idx="59">
                  <c:v>87.137</c:v>
                </c:pt>
                <c:pt idx="60">
                  <c:v>87.137</c:v>
                </c:pt>
                <c:pt idx="61">
                  <c:v>87.137</c:v>
                </c:pt>
                <c:pt idx="62">
                  <c:v>87.137</c:v>
                </c:pt>
                <c:pt idx="63">
                  <c:v>87.137</c:v>
                </c:pt>
                <c:pt idx="64">
                  <c:v>87.137</c:v>
                </c:pt>
                <c:pt idx="65">
                  <c:v>85.915000000000006</c:v>
                </c:pt>
                <c:pt idx="66">
                  <c:v>84.997000000000227</c:v>
                </c:pt>
                <c:pt idx="67">
                  <c:v>83.158999999999978</c:v>
                </c:pt>
                <c:pt idx="68">
                  <c:v>83.158999999999978</c:v>
                </c:pt>
                <c:pt idx="69">
                  <c:v>83.158999999999978</c:v>
                </c:pt>
                <c:pt idx="70">
                  <c:v>83.158999999999978</c:v>
                </c:pt>
                <c:pt idx="71">
                  <c:v>83.158999999999978</c:v>
                </c:pt>
                <c:pt idx="72">
                  <c:v>83.158999999999978</c:v>
                </c:pt>
                <c:pt idx="73">
                  <c:v>83.158999999999978</c:v>
                </c:pt>
                <c:pt idx="74">
                  <c:v>82.763999999999996</c:v>
                </c:pt>
                <c:pt idx="75">
                  <c:v>82.364999999999995</c:v>
                </c:pt>
                <c:pt idx="76">
                  <c:v>82.364999999999995</c:v>
                </c:pt>
                <c:pt idx="77">
                  <c:v>82.364999999999995</c:v>
                </c:pt>
                <c:pt idx="78">
                  <c:v>81.152999999999949</c:v>
                </c:pt>
                <c:pt idx="79">
                  <c:v>79.121999999999986</c:v>
                </c:pt>
                <c:pt idx="80">
                  <c:v>79.121999999999986</c:v>
                </c:pt>
                <c:pt idx="81">
                  <c:v>79.121999999999986</c:v>
                </c:pt>
                <c:pt idx="82">
                  <c:v>79.121999999999986</c:v>
                </c:pt>
                <c:pt idx="83">
                  <c:v>79.121999999999986</c:v>
                </c:pt>
                <c:pt idx="84">
                  <c:v>79.121999999999986</c:v>
                </c:pt>
                <c:pt idx="85">
                  <c:v>79.121999999999986</c:v>
                </c:pt>
                <c:pt idx="86">
                  <c:v>78.595000000000013</c:v>
                </c:pt>
                <c:pt idx="87">
                  <c:v>78.595000000000013</c:v>
                </c:pt>
                <c:pt idx="88">
                  <c:v>77.540000000000006</c:v>
                </c:pt>
                <c:pt idx="89">
                  <c:v>75.956999999999994</c:v>
                </c:pt>
                <c:pt idx="90">
                  <c:v>75.426000000000002</c:v>
                </c:pt>
                <c:pt idx="91">
                  <c:v>74.320999999999998</c:v>
                </c:pt>
                <c:pt idx="92">
                  <c:v>74.320999999999998</c:v>
                </c:pt>
                <c:pt idx="93">
                  <c:v>74.320999999999998</c:v>
                </c:pt>
                <c:pt idx="94">
                  <c:v>74.320999999999998</c:v>
                </c:pt>
                <c:pt idx="95">
                  <c:v>74.320999999999998</c:v>
                </c:pt>
                <c:pt idx="96">
                  <c:v>74.320999999999998</c:v>
                </c:pt>
                <c:pt idx="97">
                  <c:v>74.320999999999998</c:v>
                </c:pt>
                <c:pt idx="98">
                  <c:v>74.320999999999998</c:v>
                </c:pt>
                <c:pt idx="99">
                  <c:v>74.320999999999998</c:v>
                </c:pt>
                <c:pt idx="100">
                  <c:v>74.320999999999998</c:v>
                </c:pt>
                <c:pt idx="101">
                  <c:v>73.426000000000002</c:v>
                </c:pt>
                <c:pt idx="102">
                  <c:v>71.634999999999991</c:v>
                </c:pt>
                <c:pt idx="103">
                  <c:v>71.634999999999991</c:v>
                </c:pt>
                <c:pt idx="104">
                  <c:v>71.634999999999991</c:v>
                </c:pt>
                <c:pt idx="105">
                  <c:v>71.634999999999991</c:v>
                </c:pt>
                <c:pt idx="106">
                  <c:v>71.634999999999991</c:v>
                </c:pt>
                <c:pt idx="107">
                  <c:v>71.634999999999991</c:v>
                </c:pt>
                <c:pt idx="108">
                  <c:v>71.634999999999991</c:v>
                </c:pt>
              </c:numCache>
            </c:numRef>
          </c:yVal>
        </c:ser>
        <c:axId val="154536960"/>
        <c:axId val="154547328"/>
      </c:scatterChart>
      <c:valAx>
        <c:axId val="154536960"/>
        <c:scaling>
          <c:orientation val="minMax"/>
          <c:max val="9"/>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154547328"/>
        <c:crosses val="autoZero"/>
        <c:crossBetween val="midCat"/>
        <c:majorUnit val="1"/>
      </c:valAx>
      <c:valAx>
        <c:axId val="154547328"/>
        <c:scaling>
          <c:orientation val="minMax"/>
          <c:max val="100"/>
          <c:min val="5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CAV</a:t>
                </a:r>
                <a:endParaRPr lang="en-US" sz="1700" b="1" i="0" baseline="0" dirty="0">
                  <a:solidFill>
                    <a:schemeClr val="tx1"/>
                  </a:solidFill>
                </a:endParaRPr>
              </a:p>
            </c:rich>
          </c:tx>
          <c:layout>
            <c:manualLayout>
              <c:xMode val="edge"/>
              <c:yMode val="edge"/>
              <c:x val="9.813137295891429E-3"/>
              <c:y val="0.22594424688850032"/>
            </c:manualLayout>
          </c:layout>
        </c:title>
        <c:numFmt formatCode="General" sourceLinked="1"/>
        <c:tickLblPos val="nextTo"/>
        <c:txPr>
          <a:bodyPr/>
          <a:lstStyle/>
          <a:p>
            <a:pPr>
              <a:defRPr sz="1500" b="1"/>
            </a:pPr>
            <a:endParaRPr lang="en-US"/>
          </a:p>
        </c:txPr>
        <c:crossAx val="154536960"/>
        <c:crosses val="autoZero"/>
        <c:crossBetween val="midCat"/>
        <c:majorUnit val="10"/>
      </c:valAx>
      <c:spPr>
        <a:solidFill>
          <a:schemeClr val="bg2"/>
        </a:solidFill>
        <a:ln>
          <a:solidFill>
            <a:schemeClr val="tx1"/>
          </a:solidFill>
        </a:ln>
      </c:spPr>
    </c:plotArea>
    <c:legend>
      <c:legendPos val="r"/>
      <c:layout>
        <c:manualLayout>
          <c:xMode val="edge"/>
          <c:yMode val="edge"/>
          <c:x val="0.14072271386430679"/>
          <c:y val="0.56500592667854221"/>
          <c:w val="0.2650516804868418"/>
          <c:h val="0.19207222081110825"/>
        </c:manualLayout>
      </c:layout>
      <c:spPr>
        <a:solidFill>
          <a:srgbClr val="000000"/>
        </a:solidFill>
        <a:ln>
          <a:solidFill>
            <a:srgbClr val="FFFFFF"/>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10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5968051006900781"/>
          <c:h val="0.77074260114040782"/>
        </c:manualLayout>
      </c:layout>
      <c:scatterChart>
        <c:scatterStyle val="lineMarker"/>
        <c:ser>
          <c:idx val="0"/>
          <c:order val="0"/>
          <c:tx>
            <c:strRef>
              <c:f>Sheet1!$B$1</c:f>
              <c:strCache>
                <c:ptCount val="1"/>
                <c:pt idx="0">
                  <c:v>0-&lt;2 hours/&lt;1 year (N=70)</c:v>
                </c:pt>
              </c:strCache>
            </c:strRef>
          </c:tx>
          <c:spPr>
            <a:ln w="47625">
              <a:solidFill>
                <a:srgbClr val="66FFFF"/>
              </a:solidFill>
            </a:ln>
          </c:spPr>
          <c:marker>
            <c:symbol val="none"/>
          </c:marker>
          <c:xVal>
            <c:numRef>
              <c:f>Sheet1!$A$2:$A$110</c:f>
              <c:numCache>
                <c:formatCode>General</c:formatCode>
                <c:ptCount val="109"/>
                <c:pt idx="0">
                  <c:v>0</c:v>
                </c:pt>
                <c:pt idx="1">
                  <c:v>8.3300000000000041E-2</c:v>
                </c:pt>
                <c:pt idx="2">
                  <c:v>0.16669999999999999</c:v>
                </c:pt>
                <c:pt idx="3">
                  <c:v>0.25</c:v>
                </c:pt>
                <c:pt idx="4">
                  <c:v>0.33330000000000426</c:v>
                </c:pt>
                <c:pt idx="5">
                  <c:v>0.41670000000000001</c:v>
                </c:pt>
                <c:pt idx="6">
                  <c:v>0.5</c:v>
                </c:pt>
                <c:pt idx="7">
                  <c:v>0.58329999999999949</c:v>
                </c:pt>
                <c:pt idx="8">
                  <c:v>0.66670000000000706</c:v>
                </c:pt>
                <c:pt idx="9">
                  <c:v>0.75000000000000488</c:v>
                </c:pt>
                <c:pt idx="10">
                  <c:v>0.83330000000000004</c:v>
                </c:pt>
                <c:pt idx="11">
                  <c:v>0.91670000000000063</c:v>
                </c:pt>
                <c:pt idx="12">
                  <c:v>1</c:v>
                </c:pt>
                <c:pt idx="13">
                  <c:v>1.0832999999999904</c:v>
                </c:pt>
                <c:pt idx="14">
                  <c:v>1.1667000000000001</c:v>
                </c:pt>
                <c:pt idx="15">
                  <c:v>1.25</c:v>
                </c:pt>
                <c:pt idx="16">
                  <c:v>1.3332999999999904</c:v>
                </c:pt>
                <c:pt idx="17">
                  <c:v>1.4166999999999879</c:v>
                </c:pt>
                <c:pt idx="18">
                  <c:v>1.5</c:v>
                </c:pt>
                <c:pt idx="19">
                  <c:v>1.5832999999999904</c:v>
                </c:pt>
                <c:pt idx="20">
                  <c:v>1.6667000000000001</c:v>
                </c:pt>
                <c:pt idx="21">
                  <c:v>1.75</c:v>
                </c:pt>
                <c:pt idx="22">
                  <c:v>1.8332999999999904</c:v>
                </c:pt>
                <c:pt idx="23">
                  <c:v>1.9167000000000001</c:v>
                </c:pt>
                <c:pt idx="24">
                  <c:v>2</c:v>
                </c:pt>
                <c:pt idx="25">
                  <c:v>2.0832999999999999</c:v>
                </c:pt>
                <c:pt idx="26">
                  <c:v>2.1667000000000001</c:v>
                </c:pt>
                <c:pt idx="27">
                  <c:v>2.25</c:v>
                </c:pt>
                <c:pt idx="28">
                  <c:v>2.3332999999999977</c:v>
                </c:pt>
                <c:pt idx="29">
                  <c:v>2.4166999999999739</c:v>
                </c:pt>
                <c:pt idx="30">
                  <c:v>2.5</c:v>
                </c:pt>
                <c:pt idx="31">
                  <c:v>2.5832999999999999</c:v>
                </c:pt>
                <c:pt idx="32">
                  <c:v>2.6667000000000001</c:v>
                </c:pt>
                <c:pt idx="33">
                  <c:v>2.75</c:v>
                </c:pt>
                <c:pt idx="34">
                  <c:v>2.8332999999999977</c:v>
                </c:pt>
                <c:pt idx="35">
                  <c:v>2.9166999999999739</c:v>
                </c:pt>
                <c:pt idx="36">
                  <c:v>3</c:v>
                </c:pt>
                <c:pt idx="37">
                  <c:v>3.0832999999999999</c:v>
                </c:pt>
                <c:pt idx="38">
                  <c:v>3.1667000000000001</c:v>
                </c:pt>
                <c:pt idx="39">
                  <c:v>3.25</c:v>
                </c:pt>
                <c:pt idx="40">
                  <c:v>3.3332999999999977</c:v>
                </c:pt>
                <c:pt idx="41">
                  <c:v>3.4166999999999739</c:v>
                </c:pt>
                <c:pt idx="42">
                  <c:v>3.5</c:v>
                </c:pt>
                <c:pt idx="43">
                  <c:v>3.5832999999999999</c:v>
                </c:pt>
                <c:pt idx="44">
                  <c:v>3.6667000000000001</c:v>
                </c:pt>
                <c:pt idx="45">
                  <c:v>3.75</c:v>
                </c:pt>
                <c:pt idx="46">
                  <c:v>3.8332999999999977</c:v>
                </c:pt>
                <c:pt idx="47">
                  <c:v>3.9166999999999739</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numCache>
            </c:numRef>
          </c:xVal>
          <c:yVal>
            <c:numRef>
              <c:f>Sheet1!$B$2:$B$110</c:f>
              <c:numCache>
                <c:formatCode>General</c:formatCode>
                <c:ptCount val="109"/>
                <c:pt idx="0">
                  <c:v>100</c:v>
                </c:pt>
                <c:pt idx="1">
                  <c:v>100</c:v>
                </c:pt>
                <c:pt idx="2">
                  <c:v>100</c:v>
                </c:pt>
                <c:pt idx="3">
                  <c:v>100</c:v>
                </c:pt>
                <c:pt idx="4">
                  <c:v>98.551000000000002</c:v>
                </c:pt>
                <c:pt idx="5">
                  <c:v>98.551000000000002</c:v>
                </c:pt>
                <c:pt idx="6">
                  <c:v>98.551000000000002</c:v>
                </c:pt>
                <c:pt idx="7">
                  <c:v>98.551000000000002</c:v>
                </c:pt>
                <c:pt idx="8">
                  <c:v>97.034999999999997</c:v>
                </c:pt>
                <c:pt idx="9">
                  <c:v>97.034999999999997</c:v>
                </c:pt>
                <c:pt idx="10">
                  <c:v>97.034999999999997</c:v>
                </c:pt>
                <c:pt idx="11">
                  <c:v>97.034999999999997</c:v>
                </c:pt>
                <c:pt idx="12">
                  <c:v>97.034999999999997</c:v>
                </c:pt>
                <c:pt idx="13">
                  <c:v>97.034999999999997</c:v>
                </c:pt>
                <c:pt idx="14">
                  <c:v>97.034999999999997</c:v>
                </c:pt>
                <c:pt idx="15">
                  <c:v>97.034999999999997</c:v>
                </c:pt>
                <c:pt idx="16">
                  <c:v>97.034999999999997</c:v>
                </c:pt>
                <c:pt idx="17">
                  <c:v>95.203999999999994</c:v>
                </c:pt>
                <c:pt idx="18">
                  <c:v>95.203999999999994</c:v>
                </c:pt>
                <c:pt idx="19">
                  <c:v>95.203999999999994</c:v>
                </c:pt>
                <c:pt idx="20">
                  <c:v>95.203999999999994</c:v>
                </c:pt>
                <c:pt idx="21">
                  <c:v>95.203999999999994</c:v>
                </c:pt>
                <c:pt idx="22">
                  <c:v>95.203999999999994</c:v>
                </c:pt>
                <c:pt idx="23">
                  <c:v>95.203999999999994</c:v>
                </c:pt>
                <c:pt idx="24">
                  <c:v>95.203999999999994</c:v>
                </c:pt>
                <c:pt idx="25">
                  <c:v>95.203999999999994</c:v>
                </c:pt>
                <c:pt idx="26">
                  <c:v>95.203999999999994</c:v>
                </c:pt>
                <c:pt idx="27">
                  <c:v>95.203999999999994</c:v>
                </c:pt>
                <c:pt idx="28">
                  <c:v>95.203999999999994</c:v>
                </c:pt>
                <c:pt idx="29">
                  <c:v>92.763000000000005</c:v>
                </c:pt>
                <c:pt idx="30">
                  <c:v>92.763000000000005</c:v>
                </c:pt>
                <c:pt idx="31">
                  <c:v>92.763000000000005</c:v>
                </c:pt>
                <c:pt idx="32">
                  <c:v>92.763000000000005</c:v>
                </c:pt>
                <c:pt idx="33">
                  <c:v>92.763000000000005</c:v>
                </c:pt>
                <c:pt idx="34">
                  <c:v>92.763000000000005</c:v>
                </c:pt>
                <c:pt idx="35">
                  <c:v>92.763000000000005</c:v>
                </c:pt>
                <c:pt idx="36">
                  <c:v>92.763000000000005</c:v>
                </c:pt>
                <c:pt idx="37">
                  <c:v>92.763000000000005</c:v>
                </c:pt>
                <c:pt idx="38">
                  <c:v>92.763000000000005</c:v>
                </c:pt>
                <c:pt idx="39">
                  <c:v>92.763000000000005</c:v>
                </c:pt>
                <c:pt idx="40">
                  <c:v>92.763000000000005</c:v>
                </c:pt>
                <c:pt idx="41">
                  <c:v>92.763000000000005</c:v>
                </c:pt>
                <c:pt idx="42">
                  <c:v>92.763000000000005</c:v>
                </c:pt>
                <c:pt idx="43">
                  <c:v>92.763000000000005</c:v>
                </c:pt>
                <c:pt idx="44">
                  <c:v>92.763000000000005</c:v>
                </c:pt>
                <c:pt idx="45">
                  <c:v>92.763000000000005</c:v>
                </c:pt>
                <c:pt idx="46">
                  <c:v>92.763000000000005</c:v>
                </c:pt>
                <c:pt idx="47">
                  <c:v>92.763000000000005</c:v>
                </c:pt>
                <c:pt idx="48">
                  <c:v>92.763000000000005</c:v>
                </c:pt>
                <c:pt idx="49">
                  <c:v>92.763000000000005</c:v>
                </c:pt>
                <c:pt idx="50">
                  <c:v>92.763000000000005</c:v>
                </c:pt>
                <c:pt idx="51">
                  <c:v>92.763000000000005</c:v>
                </c:pt>
                <c:pt idx="52">
                  <c:v>92.763000000000005</c:v>
                </c:pt>
                <c:pt idx="53">
                  <c:v>88.345000000000013</c:v>
                </c:pt>
                <c:pt idx="54">
                  <c:v>88.345000000000013</c:v>
                </c:pt>
                <c:pt idx="55">
                  <c:v>88.345000000000013</c:v>
                </c:pt>
                <c:pt idx="56">
                  <c:v>88.345000000000013</c:v>
                </c:pt>
                <c:pt idx="57">
                  <c:v>88.345000000000013</c:v>
                </c:pt>
                <c:pt idx="58">
                  <c:v>88.345000000000013</c:v>
                </c:pt>
                <c:pt idx="59">
                  <c:v>88.345000000000013</c:v>
                </c:pt>
                <c:pt idx="60">
                  <c:v>88.345000000000013</c:v>
                </c:pt>
                <c:pt idx="61">
                  <c:v>88.345000000000013</c:v>
                </c:pt>
                <c:pt idx="62">
                  <c:v>88.345000000000013</c:v>
                </c:pt>
                <c:pt idx="63">
                  <c:v>88.345000000000013</c:v>
                </c:pt>
                <c:pt idx="64">
                  <c:v>88.345000000000013</c:v>
                </c:pt>
                <c:pt idx="65">
                  <c:v>88.345000000000013</c:v>
                </c:pt>
                <c:pt idx="66">
                  <c:v>88.345000000000013</c:v>
                </c:pt>
                <c:pt idx="67">
                  <c:v>88.345000000000013</c:v>
                </c:pt>
                <c:pt idx="68">
                  <c:v>88.345000000000013</c:v>
                </c:pt>
                <c:pt idx="69">
                  <c:v>88.345000000000013</c:v>
                </c:pt>
                <c:pt idx="70">
                  <c:v>88.345000000000013</c:v>
                </c:pt>
                <c:pt idx="71">
                  <c:v>88.345000000000013</c:v>
                </c:pt>
                <c:pt idx="72">
                  <c:v>88.345000000000013</c:v>
                </c:pt>
                <c:pt idx="73">
                  <c:v>88.345000000000013</c:v>
                </c:pt>
                <c:pt idx="74">
                  <c:v>88.345000000000013</c:v>
                </c:pt>
                <c:pt idx="75">
                  <c:v>88.345000000000013</c:v>
                </c:pt>
                <c:pt idx="76">
                  <c:v>88.345000000000013</c:v>
                </c:pt>
                <c:pt idx="77">
                  <c:v>80.313999999999993</c:v>
                </c:pt>
                <c:pt idx="78">
                  <c:v>80.313999999999993</c:v>
                </c:pt>
                <c:pt idx="79">
                  <c:v>80.313999999999993</c:v>
                </c:pt>
                <c:pt idx="80">
                  <c:v>80.313999999999993</c:v>
                </c:pt>
                <c:pt idx="81">
                  <c:v>80.313999999999993</c:v>
                </c:pt>
                <c:pt idx="82">
                  <c:v>80.313999999999993</c:v>
                </c:pt>
                <c:pt idx="83">
                  <c:v>80.313999999999993</c:v>
                </c:pt>
                <c:pt idx="84">
                  <c:v>80.313999999999993</c:v>
                </c:pt>
              </c:numCache>
            </c:numRef>
          </c:yVal>
        </c:ser>
        <c:ser>
          <c:idx val="1"/>
          <c:order val="1"/>
          <c:tx>
            <c:strRef>
              <c:f>Sheet1!$C$1</c:f>
              <c:strCache>
                <c:ptCount val="1"/>
                <c:pt idx="0">
                  <c:v>2+ hours/&lt;1 year (N=698)</c:v>
                </c:pt>
              </c:strCache>
            </c:strRef>
          </c:tx>
          <c:spPr>
            <a:ln w="47625">
              <a:solidFill>
                <a:srgbClr val="CC99FF"/>
              </a:solidFill>
            </a:ln>
          </c:spPr>
          <c:marker>
            <c:symbol val="none"/>
          </c:marker>
          <c:xVal>
            <c:numRef>
              <c:f>Sheet1!$A$2:$A$110</c:f>
              <c:numCache>
                <c:formatCode>General</c:formatCode>
                <c:ptCount val="109"/>
                <c:pt idx="0">
                  <c:v>0</c:v>
                </c:pt>
                <c:pt idx="1">
                  <c:v>8.3300000000000041E-2</c:v>
                </c:pt>
                <c:pt idx="2">
                  <c:v>0.16669999999999999</c:v>
                </c:pt>
                <c:pt idx="3">
                  <c:v>0.25</c:v>
                </c:pt>
                <c:pt idx="4">
                  <c:v>0.33330000000000426</c:v>
                </c:pt>
                <c:pt idx="5">
                  <c:v>0.41670000000000001</c:v>
                </c:pt>
                <c:pt idx="6">
                  <c:v>0.5</c:v>
                </c:pt>
                <c:pt idx="7">
                  <c:v>0.58329999999999949</c:v>
                </c:pt>
                <c:pt idx="8">
                  <c:v>0.66670000000000706</c:v>
                </c:pt>
                <c:pt idx="9">
                  <c:v>0.75000000000000488</c:v>
                </c:pt>
                <c:pt idx="10">
                  <c:v>0.83330000000000004</c:v>
                </c:pt>
                <c:pt idx="11">
                  <c:v>0.91670000000000063</c:v>
                </c:pt>
                <c:pt idx="12">
                  <c:v>1</c:v>
                </c:pt>
                <c:pt idx="13">
                  <c:v>1.0832999999999904</c:v>
                </c:pt>
                <c:pt idx="14">
                  <c:v>1.1667000000000001</c:v>
                </c:pt>
                <c:pt idx="15">
                  <c:v>1.25</c:v>
                </c:pt>
                <c:pt idx="16">
                  <c:v>1.3332999999999904</c:v>
                </c:pt>
                <c:pt idx="17">
                  <c:v>1.4166999999999879</c:v>
                </c:pt>
                <c:pt idx="18">
                  <c:v>1.5</c:v>
                </c:pt>
                <c:pt idx="19">
                  <c:v>1.5832999999999904</c:v>
                </c:pt>
                <c:pt idx="20">
                  <c:v>1.6667000000000001</c:v>
                </c:pt>
                <c:pt idx="21">
                  <c:v>1.75</c:v>
                </c:pt>
                <c:pt idx="22">
                  <c:v>1.8332999999999904</c:v>
                </c:pt>
                <c:pt idx="23">
                  <c:v>1.9167000000000001</c:v>
                </c:pt>
                <c:pt idx="24">
                  <c:v>2</c:v>
                </c:pt>
                <c:pt idx="25">
                  <c:v>2.0832999999999999</c:v>
                </c:pt>
                <c:pt idx="26">
                  <c:v>2.1667000000000001</c:v>
                </c:pt>
                <c:pt idx="27">
                  <c:v>2.25</c:v>
                </c:pt>
                <c:pt idx="28">
                  <c:v>2.3332999999999977</c:v>
                </c:pt>
                <c:pt idx="29">
                  <c:v>2.4166999999999739</c:v>
                </c:pt>
                <c:pt idx="30">
                  <c:v>2.5</c:v>
                </c:pt>
                <c:pt idx="31">
                  <c:v>2.5832999999999999</c:v>
                </c:pt>
                <c:pt idx="32">
                  <c:v>2.6667000000000001</c:v>
                </c:pt>
                <c:pt idx="33">
                  <c:v>2.75</c:v>
                </c:pt>
                <c:pt idx="34">
                  <c:v>2.8332999999999977</c:v>
                </c:pt>
                <c:pt idx="35">
                  <c:v>2.9166999999999739</c:v>
                </c:pt>
                <c:pt idx="36">
                  <c:v>3</c:v>
                </c:pt>
                <c:pt idx="37">
                  <c:v>3.0832999999999999</c:v>
                </c:pt>
                <c:pt idx="38">
                  <c:v>3.1667000000000001</c:v>
                </c:pt>
                <c:pt idx="39">
                  <c:v>3.25</c:v>
                </c:pt>
                <c:pt idx="40">
                  <c:v>3.3332999999999977</c:v>
                </c:pt>
                <c:pt idx="41">
                  <c:v>3.4166999999999739</c:v>
                </c:pt>
                <c:pt idx="42">
                  <c:v>3.5</c:v>
                </c:pt>
                <c:pt idx="43">
                  <c:v>3.5832999999999999</c:v>
                </c:pt>
                <c:pt idx="44">
                  <c:v>3.6667000000000001</c:v>
                </c:pt>
                <c:pt idx="45">
                  <c:v>3.75</c:v>
                </c:pt>
                <c:pt idx="46">
                  <c:v>3.8332999999999977</c:v>
                </c:pt>
                <c:pt idx="47">
                  <c:v>3.9166999999999739</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numCache>
            </c:numRef>
          </c:xVal>
          <c:yVal>
            <c:numRef>
              <c:f>Sheet1!$C$2:$C$110</c:f>
              <c:numCache>
                <c:formatCode>General</c:formatCode>
                <c:ptCount val="109"/>
                <c:pt idx="0">
                  <c:v>100</c:v>
                </c:pt>
                <c:pt idx="1">
                  <c:v>100</c:v>
                </c:pt>
                <c:pt idx="2">
                  <c:v>100</c:v>
                </c:pt>
                <c:pt idx="3">
                  <c:v>100</c:v>
                </c:pt>
                <c:pt idx="4">
                  <c:v>99.712999999999994</c:v>
                </c:pt>
                <c:pt idx="5">
                  <c:v>99.569000000000003</c:v>
                </c:pt>
                <c:pt idx="6">
                  <c:v>99.569000000000003</c:v>
                </c:pt>
                <c:pt idx="7">
                  <c:v>98.845000000000013</c:v>
                </c:pt>
                <c:pt idx="8">
                  <c:v>98.7</c:v>
                </c:pt>
                <c:pt idx="9">
                  <c:v>98.7</c:v>
                </c:pt>
                <c:pt idx="10">
                  <c:v>98.7</c:v>
                </c:pt>
                <c:pt idx="11">
                  <c:v>98.7</c:v>
                </c:pt>
                <c:pt idx="12">
                  <c:v>98.7</c:v>
                </c:pt>
                <c:pt idx="13">
                  <c:v>98.7</c:v>
                </c:pt>
                <c:pt idx="14">
                  <c:v>98.7</c:v>
                </c:pt>
                <c:pt idx="15">
                  <c:v>98.7</c:v>
                </c:pt>
                <c:pt idx="16">
                  <c:v>98.521000000000001</c:v>
                </c:pt>
                <c:pt idx="17">
                  <c:v>98.161999999999992</c:v>
                </c:pt>
                <c:pt idx="18">
                  <c:v>97.983000000000004</c:v>
                </c:pt>
                <c:pt idx="19">
                  <c:v>97.087000000000003</c:v>
                </c:pt>
                <c:pt idx="20">
                  <c:v>97.087000000000003</c:v>
                </c:pt>
                <c:pt idx="21">
                  <c:v>96.905000000000001</c:v>
                </c:pt>
                <c:pt idx="22">
                  <c:v>96.72</c:v>
                </c:pt>
                <c:pt idx="23">
                  <c:v>96.72</c:v>
                </c:pt>
                <c:pt idx="24">
                  <c:v>96.72</c:v>
                </c:pt>
                <c:pt idx="25">
                  <c:v>96.72</c:v>
                </c:pt>
                <c:pt idx="26">
                  <c:v>96.72</c:v>
                </c:pt>
                <c:pt idx="27">
                  <c:v>96.72</c:v>
                </c:pt>
                <c:pt idx="28">
                  <c:v>96.72</c:v>
                </c:pt>
                <c:pt idx="29">
                  <c:v>96.494000000000227</c:v>
                </c:pt>
                <c:pt idx="30">
                  <c:v>96.494000000000227</c:v>
                </c:pt>
                <c:pt idx="31">
                  <c:v>94.676999999999978</c:v>
                </c:pt>
                <c:pt idx="32">
                  <c:v>94.676999999999978</c:v>
                </c:pt>
                <c:pt idx="33">
                  <c:v>94.676999999999978</c:v>
                </c:pt>
                <c:pt idx="34">
                  <c:v>94.676999999999978</c:v>
                </c:pt>
                <c:pt idx="35">
                  <c:v>94.676999999999978</c:v>
                </c:pt>
                <c:pt idx="36">
                  <c:v>94.676999999999978</c:v>
                </c:pt>
                <c:pt idx="37">
                  <c:v>94.676999999999978</c:v>
                </c:pt>
                <c:pt idx="38">
                  <c:v>94.676999999999978</c:v>
                </c:pt>
                <c:pt idx="39">
                  <c:v>94.676999999999978</c:v>
                </c:pt>
                <c:pt idx="40">
                  <c:v>94.676999999999978</c:v>
                </c:pt>
                <c:pt idx="41">
                  <c:v>94.38</c:v>
                </c:pt>
                <c:pt idx="42">
                  <c:v>94.082999999999998</c:v>
                </c:pt>
                <c:pt idx="43">
                  <c:v>94.082999999999998</c:v>
                </c:pt>
                <c:pt idx="44">
                  <c:v>94.082999999999998</c:v>
                </c:pt>
                <c:pt idx="45">
                  <c:v>94.082999999999998</c:v>
                </c:pt>
                <c:pt idx="46">
                  <c:v>94.082999999999998</c:v>
                </c:pt>
                <c:pt idx="47">
                  <c:v>94.082999999999998</c:v>
                </c:pt>
                <c:pt idx="48">
                  <c:v>94.082999999999998</c:v>
                </c:pt>
                <c:pt idx="49">
                  <c:v>94.082999999999998</c:v>
                </c:pt>
                <c:pt idx="50">
                  <c:v>94.082999999999998</c:v>
                </c:pt>
                <c:pt idx="51">
                  <c:v>94.082999999999998</c:v>
                </c:pt>
                <c:pt idx="52">
                  <c:v>94.082999999999998</c:v>
                </c:pt>
                <c:pt idx="53">
                  <c:v>94.082999999999998</c:v>
                </c:pt>
                <c:pt idx="54">
                  <c:v>93.714000000000027</c:v>
                </c:pt>
                <c:pt idx="55">
                  <c:v>92.60599999999998</c:v>
                </c:pt>
                <c:pt idx="56">
                  <c:v>92.236000000000004</c:v>
                </c:pt>
                <c:pt idx="57">
                  <c:v>92.236000000000004</c:v>
                </c:pt>
                <c:pt idx="58">
                  <c:v>92.236000000000004</c:v>
                </c:pt>
                <c:pt idx="59">
                  <c:v>92.236000000000004</c:v>
                </c:pt>
                <c:pt idx="60">
                  <c:v>92.236000000000004</c:v>
                </c:pt>
                <c:pt idx="61">
                  <c:v>92.236000000000004</c:v>
                </c:pt>
                <c:pt idx="62">
                  <c:v>92.236000000000004</c:v>
                </c:pt>
                <c:pt idx="63">
                  <c:v>92.236000000000004</c:v>
                </c:pt>
                <c:pt idx="64">
                  <c:v>91.771999999999991</c:v>
                </c:pt>
                <c:pt idx="65">
                  <c:v>91.308999999999983</c:v>
                </c:pt>
                <c:pt idx="66">
                  <c:v>90.845000000000013</c:v>
                </c:pt>
                <c:pt idx="67">
                  <c:v>89.918000000000006</c:v>
                </c:pt>
                <c:pt idx="68">
                  <c:v>89.918000000000006</c:v>
                </c:pt>
                <c:pt idx="69">
                  <c:v>89.918000000000006</c:v>
                </c:pt>
                <c:pt idx="70">
                  <c:v>89.918000000000006</c:v>
                </c:pt>
                <c:pt idx="71">
                  <c:v>89.918000000000006</c:v>
                </c:pt>
                <c:pt idx="72">
                  <c:v>89.918000000000006</c:v>
                </c:pt>
                <c:pt idx="73">
                  <c:v>89.918000000000006</c:v>
                </c:pt>
                <c:pt idx="74">
                  <c:v>89.918000000000006</c:v>
                </c:pt>
                <c:pt idx="75">
                  <c:v>89.918000000000006</c:v>
                </c:pt>
                <c:pt idx="76">
                  <c:v>89.326999999999998</c:v>
                </c:pt>
                <c:pt idx="77">
                  <c:v>89.326999999999998</c:v>
                </c:pt>
                <c:pt idx="78">
                  <c:v>88.730999999999995</c:v>
                </c:pt>
                <c:pt idx="79">
                  <c:v>86.945000000000007</c:v>
                </c:pt>
                <c:pt idx="80">
                  <c:v>86.945000000000007</c:v>
                </c:pt>
                <c:pt idx="81">
                  <c:v>86.945000000000007</c:v>
                </c:pt>
                <c:pt idx="82">
                  <c:v>86.945000000000007</c:v>
                </c:pt>
                <c:pt idx="83">
                  <c:v>86.945000000000007</c:v>
                </c:pt>
                <c:pt idx="84">
                  <c:v>86.945000000000007</c:v>
                </c:pt>
                <c:pt idx="85">
                  <c:v>86.945000000000007</c:v>
                </c:pt>
                <c:pt idx="86">
                  <c:v>86.147000000000006</c:v>
                </c:pt>
                <c:pt idx="87">
                  <c:v>86.147000000000006</c:v>
                </c:pt>
                <c:pt idx="88">
                  <c:v>85.349000000000004</c:v>
                </c:pt>
                <c:pt idx="89">
                  <c:v>82.956000000000003</c:v>
                </c:pt>
                <c:pt idx="90">
                  <c:v>82.158999999999978</c:v>
                </c:pt>
                <c:pt idx="91">
                  <c:v>80.563000000000002</c:v>
                </c:pt>
                <c:pt idx="92">
                  <c:v>80.563000000000002</c:v>
                </c:pt>
                <c:pt idx="93">
                  <c:v>80.563000000000002</c:v>
                </c:pt>
                <c:pt idx="94">
                  <c:v>80.563000000000002</c:v>
                </c:pt>
                <c:pt idx="95">
                  <c:v>80.563000000000002</c:v>
                </c:pt>
                <c:pt idx="96">
                  <c:v>80.563000000000002</c:v>
                </c:pt>
                <c:pt idx="97">
                  <c:v>80.563000000000002</c:v>
                </c:pt>
                <c:pt idx="98">
                  <c:v>80.563000000000002</c:v>
                </c:pt>
                <c:pt idx="99">
                  <c:v>80.563000000000002</c:v>
                </c:pt>
                <c:pt idx="100">
                  <c:v>80.563000000000002</c:v>
                </c:pt>
                <c:pt idx="101">
                  <c:v>79.429000000000002</c:v>
                </c:pt>
                <c:pt idx="102">
                  <c:v>78.293999999999997</c:v>
                </c:pt>
                <c:pt idx="103">
                  <c:v>77.158999999999978</c:v>
                </c:pt>
                <c:pt idx="104">
                  <c:v>77.158999999999978</c:v>
                </c:pt>
                <c:pt idx="105">
                  <c:v>77.158999999999978</c:v>
                </c:pt>
                <c:pt idx="106">
                  <c:v>77.158999999999978</c:v>
                </c:pt>
                <c:pt idx="107">
                  <c:v>77.158999999999978</c:v>
                </c:pt>
                <c:pt idx="108">
                  <c:v>77.158999999999978</c:v>
                </c:pt>
              </c:numCache>
            </c:numRef>
          </c:yVal>
        </c:ser>
        <c:ser>
          <c:idx val="2"/>
          <c:order val="2"/>
          <c:tx>
            <c:strRef>
              <c:f>Sheet1!$D$1</c:f>
              <c:strCache>
                <c:ptCount val="1"/>
                <c:pt idx="0">
                  <c:v>0-&lt;2 hours/1-10 years (N=98)</c:v>
                </c:pt>
              </c:strCache>
            </c:strRef>
          </c:tx>
          <c:spPr>
            <a:ln w="47625">
              <a:solidFill>
                <a:srgbClr val="FF0000"/>
              </a:solidFill>
            </a:ln>
          </c:spPr>
          <c:marker>
            <c:symbol val="none"/>
          </c:marker>
          <c:xVal>
            <c:numRef>
              <c:f>Sheet1!$A$2:$A$110</c:f>
              <c:numCache>
                <c:formatCode>General</c:formatCode>
                <c:ptCount val="109"/>
                <c:pt idx="0">
                  <c:v>0</c:v>
                </c:pt>
                <c:pt idx="1">
                  <c:v>8.3300000000000041E-2</c:v>
                </c:pt>
                <c:pt idx="2">
                  <c:v>0.16669999999999999</c:v>
                </c:pt>
                <c:pt idx="3">
                  <c:v>0.25</c:v>
                </c:pt>
                <c:pt idx="4">
                  <c:v>0.33330000000000426</c:v>
                </c:pt>
                <c:pt idx="5">
                  <c:v>0.41670000000000001</c:v>
                </c:pt>
                <c:pt idx="6">
                  <c:v>0.5</c:v>
                </c:pt>
                <c:pt idx="7">
                  <c:v>0.58329999999999949</c:v>
                </c:pt>
                <c:pt idx="8">
                  <c:v>0.66670000000000706</c:v>
                </c:pt>
                <c:pt idx="9">
                  <c:v>0.75000000000000488</c:v>
                </c:pt>
                <c:pt idx="10">
                  <c:v>0.83330000000000004</c:v>
                </c:pt>
                <c:pt idx="11">
                  <c:v>0.91670000000000063</c:v>
                </c:pt>
                <c:pt idx="12">
                  <c:v>1</c:v>
                </c:pt>
                <c:pt idx="13">
                  <c:v>1.0832999999999904</c:v>
                </c:pt>
                <c:pt idx="14">
                  <c:v>1.1667000000000001</c:v>
                </c:pt>
                <c:pt idx="15">
                  <c:v>1.25</c:v>
                </c:pt>
                <c:pt idx="16">
                  <c:v>1.3332999999999904</c:v>
                </c:pt>
                <c:pt idx="17">
                  <c:v>1.4166999999999879</c:v>
                </c:pt>
                <c:pt idx="18">
                  <c:v>1.5</c:v>
                </c:pt>
                <c:pt idx="19">
                  <c:v>1.5832999999999904</c:v>
                </c:pt>
                <c:pt idx="20">
                  <c:v>1.6667000000000001</c:v>
                </c:pt>
                <c:pt idx="21">
                  <c:v>1.75</c:v>
                </c:pt>
                <c:pt idx="22">
                  <c:v>1.8332999999999904</c:v>
                </c:pt>
                <c:pt idx="23">
                  <c:v>1.9167000000000001</c:v>
                </c:pt>
                <c:pt idx="24">
                  <c:v>2</c:v>
                </c:pt>
                <c:pt idx="25">
                  <c:v>2.0832999999999999</c:v>
                </c:pt>
                <c:pt idx="26">
                  <c:v>2.1667000000000001</c:v>
                </c:pt>
                <c:pt idx="27">
                  <c:v>2.25</c:v>
                </c:pt>
                <c:pt idx="28">
                  <c:v>2.3332999999999977</c:v>
                </c:pt>
                <c:pt idx="29">
                  <c:v>2.4166999999999739</c:v>
                </c:pt>
                <c:pt idx="30">
                  <c:v>2.5</c:v>
                </c:pt>
                <c:pt idx="31">
                  <c:v>2.5832999999999999</c:v>
                </c:pt>
                <c:pt idx="32">
                  <c:v>2.6667000000000001</c:v>
                </c:pt>
                <c:pt idx="33">
                  <c:v>2.75</c:v>
                </c:pt>
                <c:pt idx="34">
                  <c:v>2.8332999999999977</c:v>
                </c:pt>
                <c:pt idx="35">
                  <c:v>2.9166999999999739</c:v>
                </c:pt>
                <c:pt idx="36">
                  <c:v>3</c:v>
                </c:pt>
                <c:pt idx="37">
                  <c:v>3.0832999999999999</c:v>
                </c:pt>
                <c:pt idx="38">
                  <c:v>3.1667000000000001</c:v>
                </c:pt>
                <c:pt idx="39">
                  <c:v>3.25</c:v>
                </c:pt>
                <c:pt idx="40">
                  <c:v>3.3332999999999977</c:v>
                </c:pt>
                <c:pt idx="41">
                  <c:v>3.4166999999999739</c:v>
                </c:pt>
                <c:pt idx="42">
                  <c:v>3.5</c:v>
                </c:pt>
                <c:pt idx="43">
                  <c:v>3.5832999999999999</c:v>
                </c:pt>
                <c:pt idx="44">
                  <c:v>3.6667000000000001</c:v>
                </c:pt>
                <c:pt idx="45">
                  <c:v>3.75</c:v>
                </c:pt>
                <c:pt idx="46">
                  <c:v>3.8332999999999977</c:v>
                </c:pt>
                <c:pt idx="47">
                  <c:v>3.9166999999999739</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numCache>
            </c:numRef>
          </c:xVal>
          <c:yVal>
            <c:numRef>
              <c:f>Sheet1!$D$2:$D$110</c:f>
              <c:numCache>
                <c:formatCode>General</c:formatCode>
                <c:ptCount val="109"/>
                <c:pt idx="0">
                  <c:v>100</c:v>
                </c:pt>
                <c:pt idx="1">
                  <c:v>100</c:v>
                </c:pt>
                <c:pt idx="2">
                  <c:v>100</c:v>
                </c:pt>
                <c:pt idx="3">
                  <c:v>100</c:v>
                </c:pt>
                <c:pt idx="4">
                  <c:v>100</c:v>
                </c:pt>
                <c:pt idx="5">
                  <c:v>100</c:v>
                </c:pt>
                <c:pt idx="6">
                  <c:v>98.98</c:v>
                </c:pt>
                <c:pt idx="7">
                  <c:v>97.959000000000003</c:v>
                </c:pt>
                <c:pt idx="8">
                  <c:v>97.959000000000003</c:v>
                </c:pt>
                <c:pt idx="9">
                  <c:v>97.959000000000003</c:v>
                </c:pt>
                <c:pt idx="10">
                  <c:v>97.959000000000003</c:v>
                </c:pt>
                <c:pt idx="11">
                  <c:v>97.959000000000003</c:v>
                </c:pt>
                <c:pt idx="12">
                  <c:v>97.959000000000003</c:v>
                </c:pt>
                <c:pt idx="13">
                  <c:v>97.959000000000003</c:v>
                </c:pt>
                <c:pt idx="14">
                  <c:v>97.959000000000003</c:v>
                </c:pt>
                <c:pt idx="15">
                  <c:v>97.959000000000003</c:v>
                </c:pt>
                <c:pt idx="16">
                  <c:v>97.959000000000003</c:v>
                </c:pt>
                <c:pt idx="17">
                  <c:v>97.959000000000003</c:v>
                </c:pt>
                <c:pt idx="18">
                  <c:v>97.959000000000003</c:v>
                </c:pt>
                <c:pt idx="19">
                  <c:v>94.191000000000003</c:v>
                </c:pt>
                <c:pt idx="20">
                  <c:v>94.191000000000003</c:v>
                </c:pt>
                <c:pt idx="21">
                  <c:v>94.191000000000003</c:v>
                </c:pt>
                <c:pt idx="22">
                  <c:v>94.191000000000003</c:v>
                </c:pt>
                <c:pt idx="23">
                  <c:v>94.191000000000003</c:v>
                </c:pt>
                <c:pt idx="24">
                  <c:v>94.191000000000003</c:v>
                </c:pt>
                <c:pt idx="25">
                  <c:v>94.191000000000003</c:v>
                </c:pt>
                <c:pt idx="26">
                  <c:v>94.191000000000003</c:v>
                </c:pt>
                <c:pt idx="27">
                  <c:v>94.191000000000003</c:v>
                </c:pt>
                <c:pt idx="28">
                  <c:v>94.191000000000003</c:v>
                </c:pt>
                <c:pt idx="29">
                  <c:v>94.191000000000003</c:v>
                </c:pt>
                <c:pt idx="30">
                  <c:v>92.825999999999979</c:v>
                </c:pt>
                <c:pt idx="31">
                  <c:v>90.096000000000004</c:v>
                </c:pt>
                <c:pt idx="32">
                  <c:v>88.730999999999995</c:v>
                </c:pt>
                <c:pt idx="33">
                  <c:v>88.730999999999995</c:v>
                </c:pt>
                <c:pt idx="34">
                  <c:v>88.730999999999995</c:v>
                </c:pt>
                <c:pt idx="35">
                  <c:v>88.730999999999995</c:v>
                </c:pt>
                <c:pt idx="36">
                  <c:v>88.730999999999995</c:v>
                </c:pt>
                <c:pt idx="37">
                  <c:v>88.730999999999995</c:v>
                </c:pt>
                <c:pt idx="38">
                  <c:v>88.730999999999995</c:v>
                </c:pt>
                <c:pt idx="39">
                  <c:v>88.730999999999995</c:v>
                </c:pt>
                <c:pt idx="40">
                  <c:v>88.730999999999995</c:v>
                </c:pt>
                <c:pt idx="41">
                  <c:v>85.251000000000005</c:v>
                </c:pt>
                <c:pt idx="42">
                  <c:v>83.512</c:v>
                </c:pt>
                <c:pt idx="43">
                  <c:v>81.771999999999991</c:v>
                </c:pt>
                <c:pt idx="44">
                  <c:v>81.771999999999991</c:v>
                </c:pt>
                <c:pt idx="45">
                  <c:v>81.771999999999991</c:v>
                </c:pt>
                <c:pt idx="46">
                  <c:v>81.771999999999991</c:v>
                </c:pt>
                <c:pt idx="47">
                  <c:v>81.771999999999991</c:v>
                </c:pt>
                <c:pt idx="48">
                  <c:v>81.771999999999991</c:v>
                </c:pt>
                <c:pt idx="49">
                  <c:v>81.771999999999991</c:v>
                </c:pt>
                <c:pt idx="50">
                  <c:v>81.771999999999991</c:v>
                </c:pt>
                <c:pt idx="51">
                  <c:v>81.771999999999991</c:v>
                </c:pt>
                <c:pt idx="52">
                  <c:v>81.771999999999991</c:v>
                </c:pt>
                <c:pt idx="53">
                  <c:v>81.771999999999991</c:v>
                </c:pt>
                <c:pt idx="54">
                  <c:v>81.771999999999991</c:v>
                </c:pt>
                <c:pt idx="55">
                  <c:v>81.771999999999991</c:v>
                </c:pt>
                <c:pt idx="56">
                  <c:v>81.771999999999991</c:v>
                </c:pt>
                <c:pt idx="57">
                  <c:v>81.771999999999991</c:v>
                </c:pt>
                <c:pt idx="58">
                  <c:v>81.771999999999991</c:v>
                </c:pt>
                <c:pt idx="59">
                  <c:v>81.771999999999991</c:v>
                </c:pt>
                <c:pt idx="60">
                  <c:v>81.771999999999991</c:v>
                </c:pt>
                <c:pt idx="61">
                  <c:v>81.771999999999991</c:v>
                </c:pt>
                <c:pt idx="62">
                  <c:v>81.771999999999991</c:v>
                </c:pt>
                <c:pt idx="63">
                  <c:v>81.771999999999991</c:v>
                </c:pt>
                <c:pt idx="64">
                  <c:v>81.771999999999991</c:v>
                </c:pt>
                <c:pt idx="65">
                  <c:v>78.952000000000012</c:v>
                </c:pt>
                <c:pt idx="66">
                  <c:v>76.131999999999991</c:v>
                </c:pt>
                <c:pt idx="67">
                  <c:v>73.313000000000002</c:v>
                </c:pt>
                <c:pt idx="68">
                  <c:v>73.313000000000002</c:v>
                </c:pt>
                <c:pt idx="69">
                  <c:v>73.313000000000002</c:v>
                </c:pt>
                <c:pt idx="70">
                  <c:v>73.313000000000002</c:v>
                </c:pt>
                <c:pt idx="71">
                  <c:v>73.313000000000002</c:v>
                </c:pt>
                <c:pt idx="72">
                  <c:v>73.313000000000002</c:v>
                </c:pt>
                <c:pt idx="73">
                  <c:v>73.313000000000002</c:v>
                </c:pt>
                <c:pt idx="74">
                  <c:v>73.313000000000002</c:v>
                </c:pt>
                <c:pt idx="75">
                  <c:v>73.313000000000002</c:v>
                </c:pt>
                <c:pt idx="76">
                  <c:v>73.313000000000002</c:v>
                </c:pt>
                <c:pt idx="77">
                  <c:v>73.313000000000002</c:v>
                </c:pt>
                <c:pt idx="78">
                  <c:v>69.239999999999995</c:v>
                </c:pt>
                <c:pt idx="79">
                  <c:v>69.239999999999995</c:v>
                </c:pt>
                <c:pt idx="80">
                  <c:v>69.239999999999995</c:v>
                </c:pt>
                <c:pt idx="81">
                  <c:v>69.239999999999995</c:v>
                </c:pt>
                <c:pt idx="82">
                  <c:v>69.239999999999995</c:v>
                </c:pt>
                <c:pt idx="83">
                  <c:v>69.239999999999995</c:v>
                </c:pt>
                <c:pt idx="84">
                  <c:v>69.239999999999995</c:v>
                </c:pt>
                <c:pt idx="85">
                  <c:v>69.239999999999995</c:v>
                </c:pt>
                <c:pt idx="86">
                  <c:v>69.239999999999995</c:v>
                </c:pt>
                <c:pt idx="87">
                  <c:v>69.239999999999995</c:v>
                </c:pt>
                <c:pt idx="88">
                  <c:v>69.239999999999995</c:v>
                </c:pt>
                <c:pt idx="89">
                  <c:v>69.239999999999995</c:v>
                </c:pt>
                <c:pt idx="90">
                  <c:v>69.239999999999995</c:v>
                </c:pt>
                <c:pt idx="91">
                  <c:v>69.239999999999995</c:v>
                </c:pt>
                <c:pt idx="92">
                  <c:v>69.239999999999995</c:v>
                </c:pt>
                <c:pt idx="93">
                  <c:v>69.239999999999995</c:v>
                </c:pt>
                <c:pt idx="94">
                  <c:v>69.239999999999995</c:v>
                </c:pt>
                <c:pt idx="95">
                  <c:v>69.239999999999995</c:v>
                </c:pt>
                <c:pt idx="96">
                  <c:v>69.239999999999995</c:v>
                </c:pt>
                <c:pt idx="97">
                  <c:v>69.239999999999995</c:v>
                </c:pt>
                <c:pt idx="98">
                  <c:v>69.239999999999995</c:v>
                </c:pt>
                <c:pt idx="99">
                  <c:v>69.239999999999995</c:v>
                </c:pt>
                <c:pt idx="100">
                  <c:v>69.239999999999995</c:v>
                </c:pt>
                <c:pt idx="101">
                  <c:v>69.239999999999995</c:v>
                </c:pt>
                <c:pt idx="102">
                  <c:v>69.239999999999995</c:v>
                </c:pt>
                <c:pt idx="103">
                  <c:v>69.239999999999995</c:v>
                </c:pt>
                <c:pt idx="104">
                  <c:v>69.239999999999995</c:v>
                </c:pt>
                <c:pt idx="105">
                  <c:v>69.239999999999995</c:v>
                </c:pt>
                <c:pt idx="106">
                  <c:v>69.239999999999995</c:v>
                </c:pt>
                <c:pt idx="107">
                  <c:v>69.239999999999995</c:v>
                </c:pt>
                <c:pt idx="108">
                  <c:v>69.239999999999995</c:v>
                </c:pt>
              </c:numCache>
            </c:numRef>
          </c:yVal>
        </c:ser>
        <c:ser>
          <c:idx val="3"/>
          <c:order val="3"/>
          <c:tx>
            <c:strRef>
              <c:f>Sheet1!$E$1</c:f>
              <c:strCache>
                <c:ptCount val="1"/>
                <c:pt idx="0">
                  <c:v>2+ hours/1-10 years (N=1,042)</c:v>
                </c:pt>
              </c:strCache>
            </c:strRef>
          </c:tx>
          <c:spPr>
            <a:ln w="47625">
              <a:solidFill>
                <a:srgbClr val="FFFF00"/>
              </a:solidFill>
            </a:ln>
          </c:spPr>
          <c:marker>
            <c:symbol val="none"/>
          </c:marker>
          <c:xVal>
            <c:numRef>
              <c:f>Sheet1!$A$2:$A$110</c:f>
              <c:numCache>
                <c:formatCode>General</c:formatCode>
                <c:ptCount val="109"/>
                <c:pt idx="0">
                  <c:v>0</c:v>
                </c:pt>
                <c:pt idx="1">
                  <c:v>8.3300000000000041E-2</c:v>
                </c:pt>
                <c:pt idx="2">
                  <c:v>0.16669999999999999</c:v>
                </c:pt>
                <c:pt idx="3">
                  <c:v>0.25</c:v>
                </c:pt>
                <c:pt idx="4">
                  <c:v>0.33330000000000426</c:v>
                </c:pt>
                <c:pt idx="5">
                  <c:v>0.41670000000000001</c:v>
                </c:pt>
                <c:pt idx="6">
                  <c:v>0.5</c:v>
                </c:pt>
                <c:pt idx="7">
                  <c:v>0.58329999999999949</c:v>
                </c:pt>
                <c:pt idx="8">
                  <c:v>0.66670000000000706</c:v>
                </c:pt>
                <c:pt idx="9">
                  <c:v>0.75000000000000488</c:v>
                </c:pt>
                <c:pt idx="10">
                  <c:v>0.83330000000000004</c:v>
                </c:pt>
                <c:pt idx="11">
                  <c:v>0.91670000000000063</c:v>
                </c:pt>
                <c:pt idx="12">
                  <c:v>1</c:v>
                </c:pt>
                <c:pt idx="13">
                  <c:v>1.0832999999999904</c:v>
                </c:pt>
                <c:pt idx="14">
                  <c:v>1.1667000000000001</c:v>
                </c:pt>
                <c:pt idx="15">
                  <c:v>1.25</c:v>
                </c:pt>
                <c:pt idx="16">
                  <c:v>1.3332999999999904</c:v>
                </c:pt>
                <c:pt idx="17">
                  <c:v>1.4166999999999879</c:v>
                </c:pt>
                <c:pt idx="18">
                  <c:v>1.5</c:v>
                </c:pt>
                <c:pt idx="19">
                  <c:v>1.5832999999999904</c:v>
                </c:pt>
                <c:pt idx="20">
                  <c:v>1.6667000000000001</c:v>
                </c:pt>
                <c:pt idx="21">
                  <c:v>1.75</c:v>
                </c:pt>
                <c:pt idx="22">
                  <c:v>1.8332999999999904</c:v>
                </c:pt>
                <c:pt idx="23">
                  <c:v>1.9167000000000001</c:v>
                </c:pt>
                <c:pt idx="24">
                  <c:v>2</c:v>
                </c:pt>
                <c:pt idx="25">
                  <c:v>2.0832999999999999</c:v>
                </c:pt>
                <c:pt idx="26">
                  <c:v>2.1667000000000001</c:v>
                </c:pt>
                <c:pt idx="27">
                  <c:v>2.25</c:v>
                </c:pt>
                <c:pt idx="28">
                  <c:v>2.3332999999999977</c:v>
                </c:pt>
                <c:pt idx="29">
                  <c:v>2.4166999999999739</c:v>
                </c:pt>
                <c:pt idx="30">
                  <c:v>2.5</c:v>
                </c:pt>
                <c:pt idx="31">
                  <c:v>2.5832999999999999</c:v>
                </c:pt>
                <c:pt idx="32">
                  <c:v>2.6667000000000001</c:v>
                </c:pt>
                <c:pt idx="33">
                  <c:v>2.75</c:v>
                </c:pt>
                <c:pt idx="34">
                  <c:v>2.8332999999999977</c:v>
                </c:pt>
                <c:pt idx="35">
                  <c:v>2.9166999999999739</c:v>
                </c:pt>
                <c:pt idx="36">
                  <c:v>3</c:v>
                </c:pt>
                <c:pt idx="37">
                  <c:v>3.0832999999999999</c:v>
                </c:pt>
                <c:pt idx="38">
                  <c:v>3.1667000000000001</c:v>
                </c:pt>
                <c:pt idx="39">
                  <c:v>3.25</c:v>
                </c:pt>
                <c:pt idx="40">
                  <c:v>3.3332999999999977</c:v>
                </c:pt>
                <c:pt idx="41">
                  <c:v>3.4166999999999739</c:v>
                </c:pt>
                <c:pt idx="42">
                  <c:v>3.5</c:v>
                </c:pt>
                <c:pt idx="43">
                  <c:v>3.5832999999999999</c:v>
                </c:pt>
                <c:pt idx="44">
                  <c:v>3.6667000000000001</c:v>
                </c:pt>
                <c:pt idx="45">
                  <c:v>3.75</c:v>
                </c:pt>
                <c:pt idx="46">
                  <c:v>3.8332999999999977</c:v>
                </c:pt>
                <c:pt idx="47">
                  <c:v>3.9166999999999739</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numCache>
            </c:numRef>
          </c:xVal>
          <c:yVal>
            <c:numRef>
              <c:f>Sheet1!$E$2:$E$110</c:f>
              <c:numCache>
                <c:formatCode>General</c:formatCode>
                <c:ptCount val="109"/>
                <c:pt idx="0">
                  <c:v>100</c:v>
                </c:pt>
                <c:pt idx="1">
                  <c:v>100</c:v>
                </c:pt>
                <c:pt idx="2">
                  <c:v>100</c:v>
                </c:pt>
                <c:pt idx="3">
                  <c:v>100</c:v>
                </c:pt>
                <c:pt idx="4">
                  <c:v>99.903999999999996</c:v>
                </c:pt>
                <c:pt idx="5">
                  <c:v>99.903999999999996</c:v>
                </c:pt>
                <c:pt idx="6">
                  <c:v>99.321999999999989</c:v>
                </c:pt>
                <c:pt idx="7">
                  <c:v>98.543000000000006</c:v>
                </c:pt>
                <c:pt idx="8">
                  <c:v>98.543000000000006</c:v>
                </c:pt>
                <c:pt idx="9">
                  <c:v>98.543000000000006</c:v>
                </c:pt>
                <c:pt idx="10">
                  <c:v>98.543000000000006</c:v>
                </c:pt>
                <c:pt idx="11">
                  <c:v>98.543000000000006</c:v>
                </c:pt>
                <c:pt idx="12">
                  <c:v>98.543000000000006</c:v>
                </c:pt>
                <c:pt idx="13">
                  <c:v>98.543000000000006</c:v>
                </c:pt>
                <c:pt idx="14">
                  <c:v>98.543000000000006</c:v>
                </c:pt>
                <c:pt idx="15">
                  <c:v>98.424000000000007</c:v>
                </c:pt>
                <c:pt idx="16">
                  <c:v>98.183999999999983</c:v>
                </c:pt>
                <c:pt idx="17">
                  <c:v>98.183999999999983</c:v>
                </c:pt>
                <c:pt idx="18">
                  <c:v>97.462999999999994</c:v>
                </c:pt>
                <c:pt idx="19">
                  <c:v>97.100999999999999</c:v>
                </c:pt>
                <c:pt idx="20">
                  <c:v>96.251999999999995</c:v>
                </c:pt>
                <c:pt idx="21">
                  <c:v>96.13</c:v>
                </c:pt>
                <c:pt idx="22">
                  <c:v>96.13</c:v>
                </c:pt>
                <c:pt idx="23">
                  <c:v>96.13</c:v>
                </c:pt>
                <c:pt idx="24">
                  <c:v>96.13</c:v>
                </c:pt>
                <c:pt idx="25">
                  <c:v>96.13</c:v>
                </c:pt>
                <c:pt idx="26">
                  <c:v>96.13</c:v>
                </c:pt>
                <c:pt idx="27">
                  <c:v>96.13</c:v>
                </c:pt>
                <c:pt idx="28">
                  <c:v>95.985000000000014</c:v>
                </c:pt>
                <c:pt idx="29">
                  <c:v>95.694000000000003</c:v>
                </c:pt>
                <c:pt idx="30">
                  <c:v>95.259</c:v>
                </c:pt>
                <c:pt idx="31">
                  <c:v>94.820999999999998</c:v>
                </c:pt>
                <c:pt idx="32">
                  <c:v>94.820999999999998</c:v>
                </c:pt>
                <c:pt idx="33">
                  <c:v>94.820999999999998</c:v>
                </c:pt>
                <c:pt idx="34">
                  <c:v>94.820999999999998</c:v>
                </c:pt>
                <c:pt idx="35">
                  <c:v>94.820999999999998</c:v>
                </c:pt>
                <c:pt idx="36">
                  <c:v>94.820999999999998</c:v>
                </c:pt>
                <c:pt idx="37">
                  <c:v>94.820999999999998</c:v>
                </c:pt>
                <c:pt idx="38">
                  <c:v>94.820999999999998</c:v>
                </c:pt>
                <c:pt idx="39">
                  <c:v>94.64</c:v>
                </c:pt>
                <c:pt idx="40">
                  <c:v>94.64</c:v>
                </c:pt>
                <c:pt idx="41">
                  <c:v>94.096000000000004</c:v>
                </c:pt>
                <c:pt idx="42">
                  <c:v>93.36999999999999</c:v>
                </c:pt>
                <c:pt idx="43">
                  <c:v>91.914000000000527</c:v>
                </c:pt>
                <c:pt idx="44">
                  <c:v>91.914000000000527</c:v>
                </c:pt>
                <c:pt idx="45">
                  <c:v>91.914000000000527</c:v>
                </c:pt>
                <c:pt idx="46">
                  <c:v>91.914000000000527</c:v>
                </c:pt>
                <c:pt idx="47">
                  <c:v>91.914000000000527</c:v>
                </c:pt>
                <c:pt idx="48">
                  <c:v>91.914000000000527</c:v>
                </c:pt>
                <c:pt idx="49">
                  <c:v>91.914000000000527</c:v>
                </c:pt>
                <c:pt idx="50">
                  <c:v>91.914000000000527</c:v>
                </c:pt>
                <c:pt idx="51">
                  <c:v>91.459000000000003</c:v>
                </c:pt>
                <c:pt idx="52">
                  <c:v>91.459000000000003</c:v>
                </c:pt>
                <c:pt idx="53">
                  <c:v>91.23</c:v>
                </c:pt>
                <c:pt idx="54">
                  <c:v>90.081999999999994</c:v>
                </c:pt>
                <c:pt idx="55">
                  <c:v>89.620999999999981</c:v>
                </c:pt>
                <c:pt idx="56">
                  <c:v>89.155999999999949</c:v>
                </c:pt>
                <c:pt idx="57">
                  <c:v>89.155999999999949</c:v>
                </c:pt>
                <c:pt idx="58">
                  <c:v>89.155999999999949</c:v>
                </c:pt>
                <c:pt idx="59">
                  <c:v>89.155999999999949</c:v>
                </c:pt>
                <c:pt idx="60">
                  <c:v>89.155999999999949</c:v>
                </c:pt>
                <c:pt idx="61">
                  <c:v>89.155999999999949</c:v>
                </c:pt>
                <c:pt idx="62">
                  <c:v>89.155999999999949</c:v>
                </c:pt>
                <c:pt idx="63">
                  <c:v>89.155999999999949</c:v>
                </c:pt>
                <c:pt idx="64">
                  <c:v>88.866</c:v>
                </c:pt>
                <c:pt idx="65">
                  <c:v>88.281000000000006</c:v>
                </c:pt>
                <c:pt idx="66">
                  <c:v>87.695999999999998</c:v>
                </c:pt>
                <c:pt idx="67">
                  <c:v>86.813999999999993</c:v>
                </c:pt>
                <c:pt idx="68">
                  <c:v>86.518000000000001</c:v>
                </c:pt>
                <c:pt idx="69">
                  <c:v>86.518000000000001</c:v>
                </c:pt>
                <c:pt idx="70">
                  <c:v>86.518000000000001</c:v>
                </c:pt>
                <c:pt idx="71">
                  <c:v>86.518000000000001</c:v>
                </c:pt>
                <c:pt idx="72">
                  <c:v>86.518000000000001</c:v>
                </c:pt>
                <c:pt idx="73">
                  <c:v>86.518000000000001</c:v>
                </c:pt>
                <c:pt idx="74">
                  <c:v>86.518000000000001</c:v>
                </c:pt>
                <c:pt idx="75">
                  <c:v>86.134</c:v>
                </c:pt>
                <c:pt idx="76">
                  <c:v>86.134</c:v>
                </c:pt>
                <c:pt idx="77">
                  <c:v>85.748999999999995</c:v>
                </c:pt>
                <c:pt idx="78">
                  <c:v>83.442000000000007</c:v>
                </c:pt>
                <c:pt idx="79">
                  <c:v>82.665999999999983</c:v>
                </c:pt>
                <c:pt idx="80">
                  <c:v>81.877999999999986</c:v>
                </c:pt>
                <c:pt idx="81">
                  <c:v>81.877999999999986</c:v>
                </c:pt>
                <c:pt idx="82">
                  <c:v>81.877999999999986</c:v>
                </c:pt>
                <c:pt idx="83">
                  <c:v>81.877999999999986</c:v>
                </c:pt>
                <c:pt idx="84">
                  <c:v>81.877999999999986</c:v>
                </c:pt>
                <c:pt idx="85">
                  <c:v>81.877999999999986</c:v>
                </c:pt>
                <c:pt idx="86">
                  <c:v>81.877999999999986</c:v>
                </c:pt>
                <c:pt idx="87">
                  <c:v>81.877999999999986</c:v>
                </c:pt>
                <c:pt idx="88">
                  <c:v>81.877999999999986</c:v>
                </c:pt>
                <c:pt idx="89">
                  <c:v>81.346999999999994</c:v>
                </c:pt>
                <c:pt idx="90">
                  <c:v>79.741000000000227</c:v>
                </c:pt>
                <c:pt idx="91">
                  <c:v>77.578999999999979</c:v>
                </c:pt>
                <c:pt idx="92">
                  <c:v>77.024000000000001</c:v>
                </c:pt>
                <c:pt idx="93">
                  <c:v>77.024000000000001</c:v>
                </c:pt>
                <c:pt idx="94">
                  <c:v>77.024000000000001</c:v>
                </c:pt>
                <c:pt idx="95">
                  <c:v>77.024000000000001</c:v>
                </c:pt>
                <c:pt idx="96">
                  <c:v>77.024000000000001</c:v>
                </c:pt>
                <c:pt idx="97">
                  <c:v>77.024000000000001</c:v>
                </c:pt>
                <c:pt idx="98">
                  <c:v>77.024000000000001</c:v>
                </c:pt>
                <c:pt idx="99">
                  <c:v>77.024000000000001</c:v>
                </c:pt>
                <c:pt idx="100">
                  <c:v>77.024000000000001</c:v>
                </c:pt>
                <c:pt idx="101">
                  <c:v>76.195999999999998</c:v>
                </c:pt>
                <c:pt idx="102">
                  <c:v>75.367999999999995</c:v>
                </c:pt>
                <c:pt idx="103">
                  <c:v>75.367999999999995</c:v>
                </c:pt>
                <c:pt idx="104">
                  <c:v>74.521000000000001</c:v>
                </c:pt>
                <c:pt idx="105">
                  <c:v>74.521000000000001</c:v>
                </c:pt>
                <c:pt idx="106">
                  <c:v>74.521000000000001</c:v>
                </c:pt>
                <c:pt idx="107">
                  <c:v>74.521000000000001</c:v>
                </c:pt>
                <c:pt idx="108">
                  <c:v>74.521000000000001</c:v>
                </c:pt>
              </c:numCache>
            </c:numRef>
          </c:yVal>
        </c:ser>
        <c:ser>
          <c:idx val="4"/>
          <c:order val="4"/>
          <c:tx>
            <c:strRef>
              <c:f>Sheet1!$F$1</c:f>
              <c:strCache>
                <c:ptCount val="1"/>
                <c:pt idx="0">
                  <c:v>0-&lt;2 hours/11-17 years (N=116)</c:v>
                </c:pt>
              </c:strCache>
            </c:strRef>
          </c:tx>
          <c:spPr>
            <a:ln w="47625">
              <a:solidFill>
                <a:srgbClr val="00FF00"/>
              </a:solidFill>
            </a:ln>
          </c:spPr>
          <c:marker>
            <c:symbol val="none"/>
          </c:marker>
          <c:xVal>
            <c:numRef>
              <c:f>Sheet1!$A$2:$A$110</c:f>
              <c:numCache>
                <c:formatCode>General</c:formatCode>
                <c:ptCount val="109"/>
                <c:pt idx="0">
                  <c:v>0</c:v>
                </c:pt>
                <c:pt idx="1">
                  <c:v>8.3300000000000041E-2</c:v>
                </c:pt>
                <c:pt idx="2">
                  <c:v>0.16669999999999999</c:v>
                </c:pt>
                <c:pt idx="3">
                  <c:v>0.25</c:v>
                </c:pt>
                <c:pt idx="4">
                  <c:v>0.33330000000000426</c:v>
                </c:pt>
                <c:pt idx="5">
                  <c:v>0.41670000000000001</c:v>
                </c:pt>
                <c:pt idx="6">
                  <c:v>0.5</c:v>
                </c:pt>
                <c:pt idx="7">
                  <c:v>0.58329999999999949</c:v>
                </c:pt>
                <c:pt idx="8">
                  <c:v>0.66670000000000706</c:v>
                </c:pt>
                <c:pt idx="9">
                  <c:v>0.75000000000000488</c:v>
                </c:pt>
                <c:pt idx="10">
                  <c:v>0.83330000000000004</c:v>
                </c:pt>
                <c:pt idx="11">
                  <c:v>0.91670000000000063</c:v>
                </c:pt>
                <c:pt idx="12">
                  <c:v>1</c:v>
                </c:pt>
                <c:pt idx="13">
                  <c:v>1.0832999999999904</c:v>
                </c:pt>
                <c:pt idx="14">
                  <c:v>1.1667000000000001</c:v>
                </c:pt>
                <c:pt idx="15">
                  <c:v>1.25</c:v>
                </c:pt>
                <c:pt idx="16">
                  <c:v>1.3332999999999904</c:v>
                </c:pt>
                <c:pt idx="17">
                  <c:v>1.4166999999999879</c:v>
                </c:pt>
                <c:pt idx="18">
                  <c:v>1.5</c:v>
                </c:pt>
                <c:pt idx="19">
                  <c:v>1.5832999999999904</c:v>
                </c:pt>
                <c:pt idx="20">
                  <c:v>1.6667000000000001</c:v>
                </c:pt>
                <c:pt idx="21">
                  <c:v>1.75</c:v>
                </c:pt>
                <c:pt idx="22">
                  <c:v>1.8332999999999904</c:v>
                </c:pt>
                <c:pt idx="23">
                  <c:v>1.9167000000000001</c:v>
                </c:pt>
                <c:pt idx="24">
                  <c:v>2</c:v>
                </c:pt>
                <c:pt idx="25">
                  <c:v>2.0832999999999999</c:v>
                </c:pt>
                <c:pt idx="26">
                  <c:v>2.1667000000000001</c:v>
                </c:pt>
                <c:pt idx="27">
                  <c:v>2.25</c:v>
                </c:pt>
                <c:pt idx="28">
                  <c:v>2.3332999999999977</c:v>
                </c:pt>
                <c:pt idx="29">
                  <c:v>2.4166999999999739</c:v>
                </c:pt>
                <c:pt idx="30">
                  <c:v>2.5</c:v>
                </c:pt>
                <c:pt idx="31">
                  <c:v>2.5832999999999999</c:v>
                </c:pt>
                <c:pt idx="32">
                  <c:v>2.6667000000000001</c:v>
                </c:pt>
                <c:pt idx="33">
                  <c:v>2.75</c:v>
                </c:pt>
                <c:pt idx="34">
                  <c:v>2.8332999999999977</c:v>
                </c:pt>
                <c:pt idx="35">
                  <c:v>2.9166999999999739</c:v>
                </c:pt>
                <c:pt idx="36">
                  <c:v>3</c:v>
                </c:pt>
                <c:pt idx="37">
                  <c:v>3.0832999999999999</c:v>
                </c:pt>
                <c:pt idx="38">
                  <c:v>3.1667000000000001</c:v>
                </c:pt>
                <c:pt idx="39">
                  <c:v>3.25</c:v>
                </c:pt>
                <c:pt idx="40">
                  <c:v>3.3332999999999977</c:v>
                </c:pt>
                <c:pt idx="41">
                  <c:v>3.4166999999999739</c:v>
                </c:pt>
                <c:pt idx="42">
                  <c:v>3.5</c:v>
                </c:pt>
                <c:pt idx="43">
                  <c:v>3.5832999999999999</c:v>
                </c:pt>
                <c:pt idx="44">
                  <c:v>3.6667000000000001</c:v>
                </c:pt>
                <c:pt idx="45">
                  <c:v>3.75</c:v>
                </c:pt>
                <c:pt idx="46">
                  <c:v>3.8332999999999977</c:v>
                </c:pt>
                <c:pt idx="47">
                  <c:v>3.9166999999999739</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numCache>
            </c:numRef>
          </c:xVal>
          <c:yVal>
            <c:numRef>
              <c:f>Sheet1!$F$2:$F$110</c:f>
              <c:numCache>
                <c:formatCode>General</c:formatCode>
                <c:ptCount val="109"/>
                <c:pt idx="0">
                  <c:v>100</c:v>
                </c:pt>
                <c:pt idx="1">
                  <c:v>100</c:v>
                </c:pt>
                <c:pt idx="2">
                  <c:v>100</c:v>
                </c:pt>
                <c:pt idx="3">
                  <c:v>100</c:v>
                </c:pt>
                <c:pt idx="4">
                  <c:v>100</c:v>
                </c:pt>
                <c:pt idx="5">
                  <c:v>100</c:v>
                </c:pt>
                <c:pt idx="6">
                  <c:v>98.260999999999996</c:v>
                </c:pt>
                <c:pt idx="7">
                  <c:v>95.644000000000005</c:v>
                </c:pt>
                <c:pt idx="8">
                  <c:v>95.644000000000005</c:v>
                </c:pt>
                <c:pt idx="9">
                  <c:v>95.644000000000005</c:v>
                </c:pt>
                <c:pt idx="10">
                  <c:v>95.644000000000005</c:v>
                </c:pt>
                <c:pt idx="11">
                  <c:v>95.644000000000005</c:v>
                </c:pt>
                <c:pt idx="12">
                  <c:v>95.644000000000005</c:v>
                </c:pt>
                <c:pt idx="13">
                  <c:v>95.644000000000005</c:v>
                </c:pt>
                <c:pt idx="14">
                  <c:v>95.644000000000005</c:v>
                </c:pt>
                <c:pt idx="15">
                  <c:v>95.644000000000005</c:v>
                </c:pt>
                <c:pt idx="16">
                  <c:v>95.644000000000005</c:v>
                </c:pt>
                <c:pt idx="17">
                  <c:v>95.644000000000005</c:v>
                </c:pt>
                <c:pt idx="18">
                  <c:v>94.545000000000002</c:v>
                </c:pt>
                <c:pt idx="19">
                  <c:v>91.247000000000227</c:v>
                </c:pt>
                <c:pt idx="20">
                  <c:v>91.247000000000227</c:v>
                </c:pt>
                <c:pt idx="21">
                  <c:v>91.247000000000227</c:v>
                </c:pt>
                <c:pt idx="22">
                  <c:v>91.247000000000227</c:v>
                </c:pt>
                <c:pt idx="23">
                  <c:v>91.247000000000227</c:v>
                </c:pt>
                <c:pt idx="24">
                  <c:v>91.247000000000227</c:v>
                </c:pt>
                <c:pt idx="25">
                  <c:v>91.247000000000227</c:v>
                </c:pt>
                <c:pt idx="26">
                  <c:v>91.247000000000227</c:v>
                </c:pt>
                <c:pt idx="27">
                  <c:v>91.247000000000227</c:v>
                </c:pt>
                <c:pt idx="28">
                  <c:v>91.247000000000227</c:v>
                </c:pt>
                <c:pt idx="29">
                  <c:v>91.247000000000227</c:v>
                </c:pt>
                <c:pt idx="30">
                  <c:v>91.247000000000227</c:v>
                </c:pt>
                <c:pt idx="31">
                  <c:v>88.482000000000014</c:v>
                </c:pt>
                <c:pt idx="32">
                  <c:v>88.482000000000014</c:v>
                </c:pt>
                <c:pt idx="33">
                  <c:v>87.076999999999998</c:v>
                </c:pt>
                <c:pt idx="34">
                  <c:v>87.076999999999998</c:v>
                </c:pt>
                <c:pt idx="35">
                  <c:v>87.076999999999998</c:v>
                </c:pt>
                <c:pt idx="36">
                  <c:v>87.076999999999998</c:v>
                </c:pt>
                <c:pt idx="37">
                  <c:v>87.076999999999998</c:v>
                </c:pt>
                <c:pt idx="38">
                  <c:v>87.076999999999998</c:v>
                </c:pt>
                <c:pt idx="39">
                  <c:v>87.076999999999998</c:v>
                </c:pt>
                <c:pt idx="40">
                  <c:v>85.403000000000006</c:v>
                </c:pt>
                <c:pt idx="41">
                  <c:v>85.403000000000006</c:v>
                </c:pt>
                <c:pt idx="42">
                  <c:v>85.403000000000006</c:v>
                </c:pt>
                <c:pt idx="43">
                  <c:v>85.403000000000006</c:v>
                </c:pt>
                <c:pt idx="44">
                  <c:v>85.403000000000006</c:v>
                </c:pt>
                <c:pt idx="45">
                  <c:v>85.403000000000006</c:v>
                </c:pt>
                <c:pt idx="46">
                  <c:v>85.403000000000006</c:v>
                </c:pt>
                <c:pt idx="47">
                  <c:v>85.403000000000006</c:v>
                </c:pt>
                <c:pt idx="48">
                  <c:v>85.403000000000006</c:v>
                </c:pt>
                <c:pt idx="49">
                  <c:v>85.403000000000006</c:v>
                </c:pt>
                <c:pt idx="50">
                  <c:v>85.403000000000006</c:v>
                </c:pt>
                <c:pt idx="51">
                  <c:v>85.403000000000006</c:v>
                </c:pt>
                <c:pt idx="52">
                  <c:v>83.154999999999987</c:v>
                </c:pt>
                <c:pt idx="53">
                  <c:v>83.154999999999987</c:v>
                </c:pt>
                <c:pt idx="54">
                  <c:v>83.154999999999987</c:v>
                </c:pt>
                <c:pt idx="55">
                  <c:v>83.154999999999987</c:v>
                </c:pt>
                <c:pt idx="56">
                  <c:v>83.154999999999987</c:v>
                </c:pt>
                <c:pt idx="57">
                  <c:v>83.154999999999987</c:v>
                </c:pt>
                <c:pt idx="58">
                  <c:v>83.154999999999987</c:v>
                </c:pt>
                <c:pt idx="59">
                  <c:v>83.154999999999987</c:v>
                </c:pt>
                <c:pt idx="60">
                  <c:v>83.154999999999987</c:v>
                </c:pt>
                <c:pt idx="61">
                  <c:v>83.154999999999987</c:v>
                </c:pt>
                <c:pt idx="62">
                  <c:v>83.154999999999987</c:v>
                </c:pt>
                <c:pt idx="63">
                  <c:v>83.154999999999987</c:v>
                </c:pt>
                <c:pt idx="64">
                  <c:v>83.154999999999987</c:v>
                </c:pt>
                <c:pt idx="65">
                  <c:v>83.154999999999987</c:v>
                </c:pt>
                <c:pt idx="66">
                  <c:v>80.074999999999989</c:v>
                </c:pt>
                <c:pt idx="67">
                  <c:v>73.915999999999997</c:v>
                </c:pt>
                <c:pt idx="68">
                  <c:v>73.915999999999997</c:v>
                </c:pt>
                <c:pt idx="69">
                  <c:v>73.915999999999997</c:v>
                </c:pt>
                <c:pt idx="70">
                  <c:v>73.915999999999997</c:v>
                </c:pt>
                <c:pt idx="71">
                  <c:v>73.915999999999997</c:v>
                </c:pt>
                <c:pt idx="72">
                  <c:v>73.915999999999997</c:v>
                </c:pt>
                <c:pt idx="73">
                  <c:v>73.915999999999997</c:v>
                </c:pt>
                <c:pt idx="74">
                  <c:v>73.915999999999997</c:v>
                </c:pt>
                <c:pt idx="75">
                  <c:v>69.296000000000006</c:v>
                </c:pt>
                <c:pt idx="76">
                  <c:v>69.296000000000006</c:v>
                </c:pt>
                <c:pt idx="77">
                  <c:v>64.675999999999988</c:v>
                </c:pt>
                <c:pt idx="78">
                  <c:v>60.056999999999995</c:v>
                </c:pt>
                <c:pt idx="79">
                  <c:v>60.056999999999995</c:v>
                </c:pt>
                <c:pt idx="80">
                  <c:v>55.437000000000005</c:v>
                </c:pt>
                <c:pt idx="81">
                  <c:v>55.437000000000005</c:v>
                </c:pt>
                <c:pt idx="82">
                  <c:v>55.437000000000005</c:v>
                </c:pt>
                <c:pt idx="83">
                  <c:v>55.437000000000005</c:v>
                </c:pt>
                <c:pt idx="84">
                  <c:v>55.437000000000005</c:v>
                </c:pt>
              </c:numCache>
            </c:numRef>
          </c:yVal>
        </c:ser>
        <c:ser>
          <c:idx val="5"/>
          <c:order val="5"/>
          <c:tx>
            <c:strRef>
              <c:f>Sheet1!$G$1</c:f>
              <c:strCache>
                <c:ptCount val="1"/>
                <c:pt idx="0">
                  <c:v>2+ hours/11-17 years (N=993)</c:v>
                </c:pt>
              </c:strCache>
            </c:strRef>
          </c:tx>
          <c:spPr>
            <a:ln w="47625">
              <a:solidFill>
                <a:srgbClr val="FF00FF"/>
              </a:solidFill>
            </a:ln>
          </c:spPr>
          <c:marker>
            <c:symbol val="none"/>
          </c:marker>
          <c:xVal>
            <c:numRef>
              <c:f>Sheet1!$A$2:$A$110</c:f>
              <c:numCache>
                <c:formatCode>General</c:formatCode>
                <c:ptCount val="109"/>
                <c:pt idx="0">
                  <c:v>0</c:v>
                </c:pt>
                <c:pt idx="1">
                  <c:v>8.3300000000000041E-2</c:v>
                </c:pt>
                <c:pt idx="2">
                  <c:v>0.16669999999999999</c:v>
                </c:pt>
                <c:pt idx="3">
                  <c:v>0.25</c:v>
                </c:pt>
                <c:pt idx="4">
                  <c:v>0.33330000000000426</c:v>
                </c:pt>
                <c:pt idx="5">
                  <c:v>0.41670000000000001</c:v>
                </c:pt>
                <c:pt idx="6">
                  <c:v>0.5</c:v>
                </c:pt>
                <c:pt idx="7">
                  <c:v>0.58329999999999949</c:v>
                </c:pt>
                <c:pt idx="8">
                  <c:v>0.66670000000000706</c:v>
                </c:pt>
                <c:pt idx="9">
                  <c:v>0.75000000000000488</c:v>
                </c:pt>
                <c:pt idx="10">
                  <c:v>0.83330000000000004</c:v>
                </c:pt>
                <c:pt idx="11">
                  <c:v>0.91670000000000063</c:v>
                </c:pt>
                <c:pt idx="12">
                  <c:v>1</c:v>
                </c:pt>
                <c:pt idx="13">
                  <c:v>1.0832999999999904</c:v>
                </c:pt>
                <c:pt idx="14">
                  <c:v>1.1667000000000001</c:v>
                </c:pt>
                <c:pt idx="15">
                  <c:v>1.25</c:v>
                </c:pt>
                <c:pt idx="16">
                  <c:v>1.3332999999999904</c:v>
                </c:pt>
                <c:pt idx="17">
                  <c:v>1.4166999999999879</c:v>
                </c:pt>
                <c:pt idx="18">
                  <c:v>1.5</c:v>
                </c:pt>
                <c:pt idx="19">
                  <c:v>1.5832999999999904</c:v>
                </c:pt>
                <c:pt idx="20">
                  <c:v>1.6667000000000001</c:v>
                </c:pt>
                <c:pt idx="21">
                  <c:v>1.75</c:v>
                </c:pt>
                <c:pt idx="22">
                  <c:v>1.8332999999999904</c:v>
                </c:pt>
                <c:pt idx="23">
                  <c:v>1.9167000000000001</c:v>
                </c:pt>
                <c:pt idx="24">
                  <c:v>2</c:v>
                </c:pt>
                <c:pt idx="25">
                  <c:v>2.0832999999999999</c:v>
                </c:pt>
                <c:pt idx="26">
                  <c:v>2.1667000000000001</c:v>
                </c:pt>
                <c:pt idx="27">
                  <c:v>2.25</c:v>
                </c:pt>
                <c:pt idx="28">
                  <c:v>2.3332999999999977</c:v>
                </c:pt>
                <c:pt idx="29">
                  <c:v>2.4166999999999739</c:v>
                </c:pt>
                <c:pt idx="30">
                  <c:v>2.5</c:v>
                </c:pt>
                <c:pt idx="31">
                  <c:v>2.5832999999999999</c:v>
                </c:pt>
                <c:pt idx="32">
                  <c:v>2.6667000000000001</c:v>
                </c:pt>
                <c:pt idx="33">
                  <c:v>2.75</c:v>
                </c:pt>
                <c:pt idx="34">
                  <c:v>2.8332999999999977</c:v>
                </c:pt>
                <c:pt idx="35">
                  <c:v>2.9166999999999739</c:v>
                </c:pt>
                <c:pt idx="36">
                  <c:v>3</c:v>
                </c:pt>
                <c:pt idx="37">
                  <c:v>3.0832999999999999</c:v>
                </c:pt>
                <c:pt idx="38">
                  <c:v>3.1667000000000001</c:v>
                </c:pt>
                <c:pt idx="39">
                  <c:v>3.25</c:v>
                </c:pt>
                <c:pt idx="40">
                  <c:v>3.3332999999999977</c:v>
                </c:pt>
                <c:pt idx="41">
                  <c:v>3.4166999999999739</c:v>
                </c:pt>
                <c:pt idx="42">
                  <c:v>3.5</c:v>
                </c:pt>
                <c:pt idx="43">
                  <c:v>3.5832999999999999</c:v>
                </c:pt>
                <c:pt idx="44">
                  <c:v>3.6667000000000001</c:v>
                </c:pt>
                <c:pt idx="45">
                  <c:v>3.75</c:v>
                </c:pt>
                <c:pt idx="46">
                  <c:v>3.8332999999999977</c:v>
                </c:pt>
                <c:pt idx="47">
                  <c:v>3.9166999999999739</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numCache>
            </c:numRef>
          </c:xVal>
          <c:yVal>
            <c:numRef>
              <c:f>Sheet1!$G$2:$G$110</c:f>
              <c:numCache>
                <c:formatCode>General</c:formatCode>
                <c:ptCount val="109"/>
                <c:pt idx="0">
                  <c:v>100</c:v>
                </c:pt>
                <c:pt idx="1">
                  <c:v>100</c:v>
                </c:pt>
                <c:pt idx="2">
                  <c:v>100</c:v>
                </c:pt>
                <c:pt idx="3">
                  <c:v>100</c:v>
                </c:pt>
                <c:pt idx="4">
                  <c:v>99.897999999999996</c:v>
                </c:pt>
                <c:pt idx="5">
                  <c:v>99.796999999999997</c:v>
                </c:pt>
                <c:pt idx="6">
                  <c:v>98.977000000000004</c:v>
                </c:pt>
                <c:pt idx="7">
                  <c:v>97.227999999999994</c:v>
                </c:pt>
                <c:pt idx="8">
                  <c:v>96.915999999999997</c:v>
                </c:pt>
                <c:pt idx="9">
                  <c:v>96.915999999999997</c:v>
                </c:pt>
                <c:pt idx="10">
                  <c:v>96.915999999999997</c:v>
                </c:pt>
                <c:pt idx="11">
                  <c:v>96.915999999999997</c:v>
                </c:pt>
                <c:pt idx="12">
                  <c:v>96.915999999999997</c:v>
                </c:pt>
                <c:pt idx="13">
                  <c:v>96.915999999999997</c:v>
                </c:pt>
                <c:pt idx="14">
                  <c:v>96.915999999999997</c:v>
                </c:pt>
                <c:pt idx="15">
                  <c:v>96.915999999999997</c:v>
                </c:pt>
                <c:pt idx="16">
                  <c:v>96.915999999999997</c:v>
                </c:pt>
                <c:pt idx="17">
                  <c:v>96.125999999999948</c:v>
                </c:pt>
                <c:pt idx="18">
                  <c:v>94.807999999999993</c:v>
                </c:pt>
                <c:pt idx="19">
                  <c:v>93.215000000000003</c:v>
                </c:pt>
                <c:pt idx="20">
                  <c:v>92.946000000000026</c:v>
                </c:pt>
                <c:pt idx="21">
                  <c:v>92.811000000000007</c:v>
                </c:pt>
                <c:pt idx="22">
                  <c:v>92.675999999999988</c:v>
                </c:pt>
                <c:pt idx="23">
                  <c:v>92.675999999999988</c:v>
                </c:pt>
                <c:pt idx="24">
                  <c:v>92.675999999999988</c:v>
                </c:pt>
                <c:pt idx="25">
                  <c:v>92.675999999999988</c:v>
                </c:pt>
                <c:pt idx="26">
                  <c:v>92.675999999999988</c:v>
                </c:pt>
                <c:pt idx="27">
                  <c:v>92.675999999999988</c:v>
                </c:pt>
                <c:pt idx="28">
                  <c:v>92.675999999999988</c:v>
                </c:pt>
                <c:pt idx="29">
                  <c:v>92.503</c:v>
                </c:pt>
                <c:pt idx="30">
                  <c:v>90.60799999999999</c:v>
                </c:pt>
                <c:pt idx="31">
                  <c:v>88.878999999999948</c:v>
                </c:pt>
                <c:pt idx="32">
                  <c:v>88.01</c:v>
                </c:pt>
                <c:pt idx="33">
                  <c:v>88.01</c:v>
                </c:pt>
                <c:pt idx="34">
                  <c:v>88.01</c:v>
                </c:pt>
                <c:pt idx="35">
                  <c:v>88.01</c:v>
                </c:pt>
                <c:pt idx="36">
                  <c:v>88.01</c:v>
                </c:pt>
                <c:pt idx="37">
                  <c:v>88.01</c:v>
                </c:pt>
                <c:pt idx="38">
                  <c:v>88.01</c:v>
                </c:pt>
                <c:pt idx="39">
                  <c:v>88.01</c:v>
                </c:pt>
                <c:pt idx="40">
                  <c:v>88.01</c:v>
                </c:pt>
                <c:pt idx="41">
                  <c:v>87.332999999999998</c:v>
                </c:pt>
                <c:pt idx="42">
                  <c:v>85.296999999999997</c:v>
                </c:pt>
                <c:pt idx="43">
                  <c:v>83.022999999999982</c:v>
                </c:pt>
                <c:pt idx="44">
                  <c:v>82.795000000000002</c:v>
                </c:pt>
                <c:pt idx="45">
                  <c:v>82.561000000000007</c:v>
                </c:pt>
                <c:pt idx="46">
                  <c:v>82.561000000000007</c:v>
                </c:pt>
                <c:pt idx="47">
                  <c:v>82.561000000000007</c:v>
                </c:pt>
                <c:pt idx="48">
                  <c:v>82.561000000000007</c:v>
                </c:pt>
                <c:pt idx="49">
                  <c:v>82.561000000000007</c:v>
                </c:pt>
                <c:pt idx="50">
                  <c:v>82.561000000000007</c:v>
                </c:pt>
                <c:pt idx="51">
                  <c:v>82.561000000000007</c:v>
                </c:pt>
                <c:pt idx="52">
                  <c:v>82.245000000000005</c:v>
                </c:pt>
                <c:pt idx="53">
                  <c:v>81.296000000000006</c:v>
                </c:pt>
                <c:pt idx="54">
                  <c:v>80.346000000000004</c:v>
                </c:pt>
                <c:pt idx="55">
                  <c:v>77.477000000000004</c:v>
                </c:pt>
                <c:pt idx="56">
                  <c:v>77.477000000000004</c:v>
                </c:pt>
                <c:pt idx="57">
                  <c:v>77.477000000000004</c:v>
                </c:pt>
                <c:pt idx="58">
                  <c:v>77.477000000000004</c:v>
                </c:pt>
                <c:pt idx="59">
                  <c:v>77.477000000000004</c:v>
                </c:pt>
                <c:pt idx="60">
                  <c:v>77.477000000000004</c:v>
                </c:pt>
                <c:pt idx="61">
                  <c:v>77.477000000000004</c:v>
                </c:pt>
                <c:pt idx="62">
                  <c:v>77.477000000000004</c:v>
                </c:pt>
                <c:pt idx="63">
                  <c:v>77.075999999999979</c:v>
                </c:pt>
                <c:pt idx="64">
                  <c:v>76.669999999999987</c:v>
                </c:pt>
                <c:pt idx="65">
                  <c:v>75.427000000000007</c:v>
                </c:pt>
                <c:pt idx="66">
                  <c:v>73.769000000000005</c:v>
                </c:pt>
                <c:pt idx="67">
                  <c:v>72.524000000000001</c:v>
                </c:pt>
                <c:pt idx="68">
                  <c:v>72.524000000000001</c:v>
                </c:pt>
                <c:pt idx="69">
                  <c:v>72.524000000000001</c:v>
                </c:pt>
                <c:pt idx="70">
                  <c:v>72.524000000000001</c:v>
                </c:pt>
                <c:pt idx="71">
                  <c:v>72.524000000000001</c:v>
                </c:pt>
                <c:pt idx="72">
                  <c:v>72.524000000000001</c:v>
                </c:pt>
                <c:pt idx="73">
                  <c:v>72.524000000000001</c:v>
                </c:pt>
                <c:pt idx="74">
                  <c:v>71.85199999999999</c:v>
                </c:pt>
                <c:pt idx="75">
                  <c:v>71.173999999999978</c:v>
                </c:pt>
                <c:pt idx="76">
                  <c:v>69.081000000000003</c:v>
                </c:pt>
                <c:pt idx="77">
                  <c:v>68.382999999999981</c:v>
                </c:pt>
                <c:pt idx="78">
                  <c:v>68.382999999999981</c:v>
                </c:pt>
                <c:pt idx="79">
                  <c:v>66.274999999999991</c:v>
                </c:pt>
                <c:pt idx="80">
                  <c:v>66.274999999999991</c:v>
                </c:pt>
                <c:pt idx="81">
                  <c:v>66.274999999999991</c:v>
                </c:pt>
                <c:pt idx="82">
                  <c:v>66.274999999999991</c:v>
                </c:pt>
                <c:pt idx="83">
                  <c:v>66.274999999999991</c:v>
                </c:pt>
                <c:pt idx="84">
                  <c:v>66.274999999999991</c:v>
                </c:pt>
                <c:pt idx="85">
                  <c:v>66.274999999999991</c:v>
                </c:pt>
                <c:pt idx="86">
                  <c:v>66.274999999999991</c:v>
                </c:pt>
                <c:pt idx="87">
                  <c:v>66.274999999999991</c:v>
                </c:pt>
                <c:pt idx="88">
                  <c:v>64.170999999999978</c:v>
                </c:pt>
                <c:pt idx="89">
                  <c:v>59.963000000000001</c:v>
                </c:pt>
                <c:pt idx="90">
                  <c:v>58.873000000000005</c:v>
                </c:pt>
                <c:pt idx="91">
                  <c:v>58.873000000000005</c:v>
                </c:pt>
                <c:pt idx="92">
                  <c:v>58.873000000000005</c:v>
                </c:pt>
                <c:pt idx="93">
                  <c:v>58.873000000000005</c:v>
                </c:pt>
                <c:pt idx="94">
                  <c:v>58.873000000000005</c:v>
                </c:pt>
                <c:pt idx="95">
                  <c:v>58.873000000000005</c:v>
                </c:pt>
                <c:pt idx="96">
                  <c:v>58.873000000000005</c:v>
                </c:pt>
                <c:pt idx="97">
                  <c:v>58.873000000000005</c:v>
                </c:pt>
                <c:pt idx="98">
                  <c:v>58.873000000000005</c:v>
                </c:pt>
                <c:pt idx="99">
                  <c:v>58.873000000000005</c:v>
                </c:pt>
                <c:pt idx="100">
                  <c:v>58.873000000000005</c:v>
                </c:pt>
                <c:pt idx="101">
                  <c:v>58.873000000000005</c:v>
                </c:pt>
                <c:pt idx="102">
                  <c:v>56.974000000000004</c:v>
                </c:pt>
                <c:pt idx="103">
                  <c:v>55.009</c:v>
                </c:pt>
                <c:pt idx="104">
                  <c:v>55.009</c:v>
                </c:pt>
                <c:pt idx="105">
                  <c:v>55.009</c:v>
                </c:pt>
                <c:pt idx="106">
                  <c:v>55.009</c:v>
                </c:pt>
                <c:pt idx="107">
                  <c:v>55.009</c:v>
                </c:pt>
                <c:pt idx="108">
                  <c:v>55.009</c:v>
                </c:pt>
              </c:numCache>
            </c:numRef>
          </c:yVal>
        </c:ser>
        <c:axId val="154796800"/>
        <c:axId val="154798720"/>
      </c:scatterChart>
      <c:valAx>
        <c:axId val="154796800"/>
        <c:scaling>
          <c:orientation val="minMax"/>
          <c:max val="9"/>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154798720"/>
        <c:crosses val="autoZero"/>
        <c:crossBetween val="midCat"/>
        <c:majorUnit val="1"/>
      </c:valAx>
      <c:valAx>
        <c:axId val="154798720"/>
        <c:scaling>
          <c:orientation val="minMax"/>
          <c:max val="100"/>
          <c:min val="5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CAV</a:t>
                </a:r>
                <a:endParaRPr lang="en-US" sz="1700" b="1" i="0" baseline="0" dirty="0">
                  <a:solidFill>
                    <a:schemeClr val="tx1"/>
                  </a:solidFill>
                </a:endParaRPr>
              </a:p>
            </c:rich>
          </c:tx>
          <c:layout>
            <c:manualLayout>
              <c:xMode val="edge"/>
              <c:yMode val="edge"/>
              <c:x val="9.8131372958914324E-3"/>
              <c:y val="0.22594424688850043"/>
            </c:manualLayout>
          </c:layout>
        </c:title>
        <c:numFmt formatCode="General" sourceLinked="1"/>
        <c:tickLblPos val="nextTo"/>
        <c:txPr>
          <a:bodyPr/>
          <a:lstStyle/>
          <a:p>
            <a:pPr>
              <a:defRPr sz="1500" b="1"/>
            </a:pPr>
            <a:endParaRPr lang="en-US"/>
          </a:p>
        </c:txPr>
        <c:crossAx val="154796800"/>
        <c:crosses val="autoZero"/>
        <c:crossBetween val="midCat"/>
        <c:majorUnit val="10"/>
      </c:valAx>
      <c:spPr>
        <a:solidFill>
          <a:schemeClr val="bg2"/>
        </a:solidFill>
        <a:ln>
          <a:solidFill>
            <a:schemeClr val="tx1"/>
          </a:solidFill>
        </a:ln>
      </c:spPr>
    </c:plotArea>
    <c:legend>
      <c:legendPos val="r"/>
      <c:layout>
        <c:manualLayout>
          <c:xMode val="edge"/>
          <c:yMode val="edge"/>
          <c:x val="0.12302359882005899"/>
          <c:y val="0.44183886105146303"/>
          <c:w val="0.37263280143079458"/>
          <c:h val="0.34856517935258396"/>
        </c:manualLayout>
      </c:layout>
      <c:spPr>
        <a:solidFill>
          <a:srgbClr val="000000"/>
        </a:solidFill>
        <a:ln>
          <a:solidFill>
            <a:srgbClr val="FFFFFF"/>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10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5968051006900692"/>
          <c:h val="0.77074260114040694"/>
        </c:manualLayout>
      </c:layout>
      <c:scatterChart>
        <c:scatterStyle val="lineMarker"/>
        <c:ser>
          <c:idx val="0"/>
          <c:order val="0"/>
          <c:tx>
            <c:strRef>
              <c:f>Sheet1!$B$1</c:f>
              <c:strCache>
                <c:ptCount val="1"/>
                <c:pt idx="0">
                  <c:v>&lt;1 Year (N = 73)</c:v>
                </c:pt>
              </c:strCache>
            </c:strRef>
          </c:tx>
          <c:spPr>
            <a:ln w="47625">
              <a:solidFill>
                <a:srgbClr val="CC99FF"/>
              </a:solidFill>
            </a:ln>
          </c:spPr>
          <c:marker>
            <c:symbol val="none"/>
          </c:marker>
          <c:xVal>
            <c:numRef>
              <c:f>Sheet1!$A$2:$A$62</c:f>
              <c:numCache>
                <c:formatCode>General</c:formatCode>
                <c:ptCount val="61"/>
                <c:pt idx="0">
                  <c:v>0</c:v>
                </c:pt>
                <c:pt idx="1">
                  <c:v>8.3330000000000043E-2</c:v>
                </c:pt>
                <c:pt idx="2">
                  <c:v>0.16666999999999998</c:v>
                </c:pt>
                <c:pt idx="3">
                  <c:v>0.25</c:v>
                </c:pt>
                <c:pt idx="4">
                  <c:v>0.3333300000000029</c:v>
                </c:pt>
                <c:pt idx="5">
                  <c:v>0.41667000000000032</c:v>
                </c:pt>
                <c:pt idx="6">
                  <c:v>0.5</c:v>
                </c:pt>
                <c:pt idx="7">
                  <c:v>0.58332999999999957</c:v>
                </c:pt>
                <c:pt idx="8">
                  <c:v>0.66667000000000864</c:v>
                </c:pt>
                <c:pt idx="9">
                  <c:v>0.75000000000000488</c:v>
                </c:pt>
                <c:pt idx="10">
                  <c:v>0.83333000000000002</c:v>
                </c:pt>
                <c:pt idx="11">
                  <c:v>0.91666999999999998</c:v>
                </c:pt>
                <c:pt idx="12">
                  <c:v>1</c:v>
                </c:pt>
                <c:pt idx="13">
                  <c:v>1.0833299999999892</c:v>
                </c:pt>
                <c:pt idx="14">
                  <c:v>1.1666700000000001</c:v>
                </c:pt>
                <c:pt idx="15">
                  <c:v>1.25</c:v>
                </c:pt>
                <c:pt idx="16">
                  <c:v>1.3333299999999892</c:v>
                </c:pt>
                <c:pt idx="17">
                  <c:v>1.4166699999999881</c:v>
                </c:pt>
                <c:pt idx="18">
                  <c:v>1.5</c:v>
                </c:pt>
                <c:pt idx="19">
                  <c:v>1.5833299999999892</c:v>
                </c:pt>
                <c:pt idx="20">
                  <c:v>1.6666700000000001</c:v>
                </c:pt>
                <c:pt idx="21">
                  <c:v>1.75</c:v>
                </c:pt>
                <c:pt idx="22">
                  <c:v>1.8333299999999892</c:v>
                </c:pt>
                <c:pt idx="23">
                  <c:v>1.9166700000000001</c:v>
                </c:pt>
                <c:pt idx="24">
                  <c:v>2</c:v>
                </c:pt>
                <c:pt idx="25">
                  <c:v>2.0833300000000263</c:v>
                </c:pt>
                <c:pt idx="26">
                  <c:v>2.1666699999999977</c:v>
                </c:pt>
                <c:pt idx="27">
                  <c:v>2.25</c:v>
                </c:pt>
                <c:pt idx="28">
                  <c:v>2.3333300000000001</c:v>
                </c:pt>
                <c:pt idx="29">
                  <c:v>2.4166699999999612</c:v>
                </c:pt>
                <c:pt idx="30">
                  <c:v>2.5</c:v>
                </c:pt>
                <c:pt idx="31">
                  <c:v>2.5833300000000263</c:v>
                </c:pt>
                <c:pt idx="32">
                  <c:v>2.6666699999999977</c:v>
                </c:pt>
                <c:pt idx="33">
                  <c:v>2.75</c:v>
                </c:pt>
                <c:pt idx="34">
                  <c:v>2.8333300000000001</c:v>
                </c:pt>
                <c:pt idx="35">
                  <c:v>2.9166699999999612</c:v>
                </c:pt>
                <c:pt idx="36">
                  <c:v>3</c:v>
                </c:pt>
                <c:pt idx="37">
                  <c:v>3.0833300000000263</c:v>
                </c:pt>
                <c:pt idx="38">
                  <c:v>3.1666699999999977</c:v>
                </c:pt>
                <c:pt idx="39">
                  <c:v>3.25</c:v>
                </c:pt>
                <c:pt idx="40">
                  <c:v>3.3333300000000001</c:v>
                </c:pt>
                <c:pt idx="41">
                  <c:v>3.4166699999999612</c:v>
                </c:pt>
                <c:pt idx="42">
                  <c:v>3.5</c:v>
                </c:pt>
                <c:pt idx="43">
                  <c:v>3.5833300000000263</c:v>
                </c:pt>
                <c:pt idx="44">
                  <c:v>3.6666699999999977</c:v>
                </c:pt>
                <c:pt idx="45">
                  <c:v>3.75</c:v>
                </c:pt>
                <c:pt idx="46">
                  <c:v>3.8333300000000001</c:v>
                </c:pt>
                <c:pt idx="47">
                  <c:v>3.9166699999999612</c:v>
                </c:pt>
                <c:pt idx="48">
                  <c:v>4</c:v>
                </c:pt>
                <c:pt idx="49">
                  <c:v>4.0833300000000001</c:v>
                </c:pt>
                <c:pt idx="50">
                  <c:v>4.1666699999999999</c:v>
                </c:pt>
                <c:pt idx="51">
                  <c:v>4.25</c:v>
                </c:pt>
                <c:pt idx="52">
                  <c:v>4.3333300000000001</c:v>
                </c:pt>
                <c:pt idx="53">
                  <c:v>4.4166700000000034</c:v>
                </c:pt>
                <c:pt idx="54">
                  <c:v>4.5</c:v>
                </c:pt>
                <c:pt idx="55">
                  <c:v>4.5833300000000001</c:v>
                </c:pt>
                <c:pt idx="56">
                  <c:v>4.6666699999999999</c:v>
                </c:pt>
                <c:pt idx="57">
                  <c:v>4.75</c:v>
                </c:pt>
                <c:pt idx="58">
                  <c:v>4.8333300000000001</c:v>
                </c:pt>
                <c:pt idx="59">
                  <c:v>4.9166700000000034</c:v>
                </c:pt>
                <c:pt idx="60">
                  <c:v>5</c:v>
                </c:pt>
              </c:numCache>
            </c:numRef>
          </c:xVal>
          <c:yVal>
            <c:numRef>
              <c:f>Sheet1!$B$2:$B$62</c:f>
              <c:numCache>
                <c:formatCode>General</c:formatCode>
                <c:ptCount val="61"/>
                <c:pt idx="0">
                  <c:v>100</c:v>
                </c:pt>
                <c:pt idx="1">
                  <c:v>100</c:v>
                </c:pt>
                <c:pt idx="2">
                  <c:v>100</c:v>
                </c:pt>
                <c:pt idx="3">
                  <c:v>98.63</c:v>
                </c:pt>
                <c:pt idx="4">
                  <c:v>90.411000000000527</c:v>
                </c:pt>
                <c:pt idx="5">
                  <c:v>86.215999999999994</c:v>
                </c:pt>
                <c:pt idx="6">
                  <c:v>83.293000000000006</c:v>
                </c:pt>
                <c:pt idx="7">
                  <c:v>72.757000000000005</c:v>
                </c:pt>
                <c:pt idx="8">
                  <c:v>69.524000000000001</c:v>
                </c:pt>
                <c:pt idx="9">
                  <c:v>69.524000000000001</c:v>
                </c:pt>
                <c:pt idx="10">
                  <c:v>69.524000000000001</c:v>
                </c:pt>
                <c:pt idx="11">
                  <c:v>69.524000000000001</c:v>
                </c:pt>
                <c:pt idx="12">
                  <c:v>67.906999999999996</c:v>
                </c:pt>
                <c:pt idx="13">
                  <c:v>66.290000000000006</c:v>
                </c:pt>
                <c:pt idx="14">
                  <c:v>66.290000000000006</c:v>
                </c:pt>
                <c:pt idx="15">
                  <c:v>64.672999999999988</c:v>
                </c:pt>
                <c:pt idx="16">
                  <c:v>63.056000000000004</c:v>
                </c:pt>
                <c:pt idx="17">
                  <c:v>63.056000000000004</c:v>
                </c:pt>
                <c:pt idx="18">
                  <c:v>63.056000000000004</c:v>
                </c:pt>
                <c:pt idx="19">
                  <c:v>61.202000000000012</c:v>
                </c:pt>
                <c:pt idx="20">
                  <c:v>58.935000000000002</c:v>
                </c:pt>
                <c:pt idx="21">
                  <c:v>58.935000000000002</c:v>
                </c:pt>
                <c:pt idx="22">
                  <c:v>58.935000000000002</c:v>
                </c:pt>
                <c:pt idx="23">
                  <c:v>58.935000000000002</c:v>
                </c:pt>
                <c:pt idx="24">
                  <c:v>58.935000000000002</c:v>
                </c:pt>
                <c:pt idx="25">
                  <c:v>54.402000000000001</c:v>
                </c:pt>
                <c:pt idx="26">
                  <c:v>54.402000000000001</c:v>
                </c:pt>
                <c:pt idx="27">
                  <c:v>54.402000000000001</c:v>
                </c:pt>
                <c:pt idx="28">
                  <c:v>54.402000000000001</c:v>
                </c:pt>
                <c:pt idx="29">
                  <c:v>54.402000000000001</c:v>
                </c:pt>
                <c:pt idx="30">
                  <c:v>52.036000000000001</c:v>
                </c:pt>
                <c:pt idx="31">
                  <c:v>52.036000000000001</c:v>
                </c:pt>
                <c:pt idx="32">
                  <c:v>52.036000000000001</c:v>
                </c:pt>
                <c:pt idx="33">
                  <c:v>52.036000000000001</c:v>
                </c:pt>
                <c:pt idx="34">
                  <c:v>52.036000000000001</c:v>
                </c:pt>
                <c:pt idx="35">
                  <c:v>52.036000000000001</c:v>
                </c:pt>
                <c:pt idx="36">
                  <c:v>52.036000000000001</c:v>
                </c:pt>
                <c:pt idx="37">
                  <c:v>52.036000000000001</c:v>
                </c:pt>
                <c:pt idx="38">
                  <c:v>52.036000000000001</c:v>
                </c:pt>
                <c:pt idx="39">
                  <c:v>52.036000000000001</c:v>
                </c:pt>
                <c:pt idx="40">
                  <c:v>52.036000000000001</c:v>
                </c:pt>
                <c:pt idx="41">
                  <c:v>52.036000000000001</c:v>
                </c:pt>
                <c:pt idx="42">
                  <c:v>52.036000000000001</c:v>
                </c:pt>
                <c:pt idx="43">
                  <c:v>52.036000000000001</c:v>
                </c:pt>
                <c:pt idx="44">
                  <c:v>52.036000000000001</c:v>
                </c:pt>
                <c:pt idx="45">
                  <c:v>52.036000000000001</c:v>
                </c:pt>
                <c:pt idx="46">
                  <c:v>52.036000000000001</c:v>
                </c:pt>
                <c:pt idx="47">
                  <c:v>52.036000000000001</c:v>
                </c:pt>
                <c:pt idx="48">
                  <c:v>52.036000000000001</c:v>
                </c:pt>
                <c:pt idx="49">
                  <c:v>52.036000000000001</c:v>
                </c:pt>
                <c:pt idx="50">
                  <c:v>52.036000000000001</c:v>
                </c:pt>
                <c:pt idx="51">
                  <c:v>52.036000000000001</c:v>
                </c:pt>
                <c:pt idx="52">
                  <c:v>52.036000000000001</c:v>
                </c:pt>
                <c:pt idx="53">
                  <c:v>52.036000000000001</c:v>
                </c:pt>
                <c:pt idx="54">
                  <c:v>52.036000000000001</c:v>
                </c:pt>
                <c:pt idx="55">
                  <c:v>52.036000000000001</c:v>
                </c:pt>
                <c:pt idx="56">
                  <c:v>52.036000000000001</c:v>
                </c:pt>
                <c:pt idx="57">
                  <c:v>52.036000000000001</c:v>
                </c:pt>
                <c:pt idx="58">
                  <c:v>52.036000000000001</c:v>
                </c:pt>
                <c:pt idx="59">
                  <c:v>52.036000000000001</c:v>
                </c:pt>
                <c:pt idx="60">
                  <c:v>52.036000000000001</c:v>
                </c:pt>
              </c:numCache>
            </c:numRef>
          </c:yVal>
        </c:ser>
        <c:ser>
          <c:idx val="1"/>
          <c:order val="1"/>
          <c:tx>
            <c:strRef>
              <c:f>Sheet1!$C$1</c:f>
              <c:strCache>
                <c:ptCount val="1"/>
                <c:pt idx="0">
                  <c:v>1-5 Years (N = 84)</c:v>
                </c:pt>
              </c:strCache>
            </c:strRef>
          </c:tx>
          <c:spPr>
            <a:ln w="47625">
              <a:solidFill>
                <a:srgbClr val="FFFF00"/>
              </a:solidFill>
            </a:ln>
          </c:spPr>
          <c:marker>
            <c:symbol val="none"/>
          </c:marker>
          <c:xVal>
            <c:numRef>
              <c:f>Sheet1!$A$2:$A$62</c:f>
              <c:numCache>
                <c:formatCode>General</c:formatCode>
                <c:ptCount val="61"/>
                <c:pt idx="0">
                  <c:v>0</c:v>
                </c:pt>
                <c:pt idx="1">
                  <c:v>8.3330000000000043E-2</c:v>
                </c:pt>
                <c:pt idx="2">
                  <c:v>0.16666999999999998</c:v>
                </c:pt>
                <c:pt idx="3">
                  <c:v>0.25</c:v>
                </c:pt>
                <c:pt idx="4">
                  <c:v>0.3333300000000029</c:v>
                </c:pt>
                <c:pt idx="5">
                  <c:v>0.41667000000000032</c:v>
                </c:pt>
                <c:pt idx="6">
                  <c:v>0.5</c:v>
                </c:pt>
                <c:pt idx="7">
                  <c:v>0.58332999999999957</c:v>
                </c:pt>
                <c:pt idx="8">
                  <c:v>0.66667000000000864</c:v>
                </c:pt>
                <c:pt idx="9">
                  <c:v>0.75000000000000488</c:v>
                </c:pt>
                <c:pt idx="10">
                  <c:v>0.83333000000000002</c:v>
                </c:pt>
                <c:pt idx="11">
                  <c:v>0.91666999999999998</c:v>
                </c:pt>
                <c:pt idx="12">
                  <c:v>1</c:v>
                </c:pt>
                <c:pt idx="13">
                  <c:v>1.0833299999999892</c:v>
                </c:pt>
                <c:pt idx="14">
                  <c:v>1.1666700000000001</c:v>
                </c:pt>
                <c:pt idx="15">
                  <c:v>1.25</c:v>
                </c:pt>
                <c:pt idx="16">
                  <c:v>1.3333299999999892</c:v>
                </c:pt>
                <c:pt idx="17">
                  <c:v>1.4166699999999881</c:v>
                </c:pt>
                <c:pt idx="18">
                  <c:v>1.5</c:v>
                </c:pt>
                <c:pt idx="19">
                  <c:v>1.5833299999999892</c:v>
                </c:pt>
                <c:pt idx="20">
                  <c:v>1.6666700000000001</c:v>
                </c:pt>
                <c:pt idx="21">
                  <c:v>1.75</c:v>
                </c:pt>
                <c:pt idx="22">
                  <c:v>1.8333299999999892</c:v>
                </c:pt>
                <c:pt idx="23">
                  <c:v>1.9166700000000001</c:v>
                </c:pt>
                <c:pt idx="24">
                  <c:v>2</c:v>
                </c:pt>
                <c:pt idx="25">
                  <c:v>2.0833300000000263</c:v>
                </c:pt>
                <c:pt idx="26">
                  <c:v>2.1666699999999977</c:v>
                </c:pt>
                <c:pt idx="27">
                  <c:v>2.25</c:v>
                </c:pt>
                <c:pt idx="28">
                  <c:v>2.3333300000000001</c:v>
                </c:pt>
                <c:pt idx="29">
                  <c:v>2.4166699999999612</c:v>
                </c:pt>
                <c:pt idx="30">
                  <c:v>2.5</c:v>
                </c:pt>
                <c:pt idx="31">
                  <c:v>2.5833300000000263</c:v>
                </c:pt>
                <c:pt idx="32">
                  <c:v>2.6666699999999977</c:v>
                </c:pt>
                <c:pt idx="33">
                  <c:v>2.75</c:v>
                </c:pt>
                <c:pt idx="34">
                  <c:v>2.8333300000000001</c:v>
                </c:pt>
                <c:pt idx="35">
                  <c:v>2.9166699999999612</c:v>
                </c:pt>
                <c:pt idx="36">
                  <c:v>3</c:v>
                </c:pt>
                <c:pt idx="37">
                  <c:v>3.0833300000000263</c:v>
                </c:pt>
                <c:pt idx="38">
                  <c:v>3.1666699999999977</c:v>
                </c:pt>
                <c:pt idx="39">
                  <c:v>3.25</c:v>
                </c:pt>
                <c:pt idx="40">
                  <c:v>3.3333300000000001</c:v>
                </c:pt>
                <c:pt idx="41">
                  <c:v>3.4166699999999612</c:v>
                </c:pt>
                <c:pt idx="42">
                  <c:v>3.5</c:v>
                </c:pt>
                <c:pt idx="43">
                  <c:v>3.5833300000000263</c:v>
                </c:pt>
                <c:pt idx="44">
                  <c:v>3.6666699999999977</c:v>
                </c:pt>
                <c:pt idx="45">
                  <c:v>3.75</c:v>
                </c:pt>
                <c:pt idx="46">
                  <c:v>3.8333300000000001</c:v>
                </c:pt>
                <c:pt idx="47">
                  <c:v>3.9166699999999612</c:v>
                </c:pt>
                <c:pt idx="48">
                  <c:v>4</c:v>
                </c:pt>
                <c:pt idx="49">
                  <c:v>4.0833300000000001</c:v>
                </c:pt>
                <c:pt idx="50">
                  <c:v>4.1666699999999999</c:v>
                </c:pt>
                <c:pt idx="51">
                  <c:v>4.25</c:v>
                </c:pt>
                <c:pt idx="52">
                  <c:v>4.3333300000000001</c:v>
                </c:pt>
                <c:pt idx="53">
                  <c:v>4.4166700000000034</c:v>
                </c:pt>
                <c:pt idx="54">
                  <c:v>4.5</c:v>
                </c:pt>
                <c:pt idx="55">
                  <c:v>4.5833300000000001</c:v>
                </c:pt>
                <c:pt idx="56">
                  <c:v>4.6666699999999999</c:v>
                </c:pt>
                <c:pt idx="57">
                  <c:v>4.75</c:v>
                </c:pt>
                <c:pt idx="58">
                  <c:v>4.8333300000000001</c:v>
                </c:pt>
                <c:pt idx="59">
                  <c:v>4.9166700000000034</c:v>
                </c:pt>
                <c:pt idx="60">
                  <c:v>5</c:v>
                </c:pt>
              </c:numCache>
            </c:numRef>
          </c:xVal>
          <c:yVal>
            <c:numRef>
              <c:f>Sheet1!$C$2:$C$62</c:f>
              <c:numCache>
                <c:formatCode>General</c:formatCode>
                <c:ptCount val="61"/>
                <c:pt idx="0">
                  <c:v>100</c:v>
                </c:pt>
                <c:pt idx="1">
                  <c:v>100</c:v>
                </c:pt>
                <c:pt idx="2">
                  <c:v>100</c:v>
                </c:pt>
                <c:pt idx="3">
                  <c:v>97.619</c:v>
                </c:pt>
                <c:pt idx="4">
                  <c:v>94.048000000000002</c:v>
                </c:pt>
                <c:pt idx="5">
                  <c:v>86.887999999999991</c:v>
                </c:pt>
                <c:pt idx="6">
                  <c:v>78.441000000000685</c:v>
                </c:pt>
                <c:pt idx="7">
                  <c:v>75.950999999999993</c:v>
                </c:pt>
                <c:pt idx="8">
                  <c:v>74.684999999999988</c:v>
                </c:pt>
                <c:pt idx="9">
                  <c:v>72.152999999999949</c:v>
                </c:pt>
                <c:pt idx="10">
                  <c:v>69.621999999999986</c:v>
                </c:pt>
                <c:pt idx="11">
                  <c:v>68.35599999999998</c:v>
                </c:pt>
                <c:pt idx="12">
                  <c:v>65.823999999999998</c:v>
                </c:pt>
                <c:pt idx="13">
                  <c:v>64.557999999999993</c:v>
                </c:pt>
                <c:pt idx="14">
                  <c:v>64.557999999999993</c:v>
                </c:pt>
                <c:pt idx="15">
                  <c:v>62.026000000000003</c:v>
                </c:pt>
                <c:pt idx="16">
                  <c:v>60.761000000000003</c:v>
                </c:pt>
                <c:pt idx="17">
                  <c:v>60.761000000000003</c:v>
                </c:pt>
                <c:pt idx="18">
                  <c:v>60.761000000000003</c:v>
                </c:pt>
                <c:pt idx="19">
                  <c:v>60.761000000000003</c:v>
                </c:pt>
                <c:pt idx="20">
                  <c:v>59.379999999999995</c:v>
                </c:pt>
                <c:pt idx="21">
                  <c:v>59.379999999999995</c:v>
                </c:pt>
                <c:pt idx="22">
                  <c:v>59.379999999999995</c:v>
                </c:pt>
                <c:pt idx="23">
                  <c:v>59.379999999999995</c:v>
                </c:pt>
                <c:pt idx="24">
                  <c:v>56.552</c:v>
                </c:pt>
                <c:pt idx="25">
                  <c:v>56.552</c:v>
                </c:pt>
                <c:pt idx="26">
                  <c:v>56.552</c:v>
                </c:pt>
                <c:pt idx="27">
                  <c:v>56.552</c:v>
                </c:pt>
                <c:pt idx="28">
                  <c:v>56.552</c:v>
                </c:pt>
                <c:pt idx="29">
                  <c:v>56.552</c:v>
                </c:pt>
                <c:pt idx="30">
                  <c:v>56.552</c:v>
                </c:pt>
                <c:pt idx="31">
                  <c:v>56.552</c:v>
                </c:pt>
                <c:pt idx="32">
                  <c:v>54.602000000000011</c:v>
                </c:pt>
                <c:pt idx="33">
                  <c:v>54.602000000000011</c:v>
                </c:pt>
                <c:pt idx="34">
                  <c:v>54.602000000000011</c:v>
                </c:pt>
                <c:pt idx="35">
                  <c:v>54.602000000000011</c:v>
                </c:pt>
                <c:pt idx="36">
                  <c:v>54.602000000000011</c:v>
                </c:pt>
                <c:pt idx="37">
                  <c:v>54.602000000000011</c:v>
                </c:pt>
                <c:pt idx="38">
                  <c:v>54.602000000000011</c:v>
                </c:pt>
                <c:pt idx="39">
                  <c:v>54.602000000000011</c:v>
                </c:pt>
                <c:pt idx="40">
                  <c:v>54.602000000000011</c:v>
                </c:pt>
                <c:pt idx="41">
                  <c:v>54.602000000000011</c:v>
                </c:pt>
                <c:pt idx="42">
                  <c:v>54.602000000000011</c:v>
                </c:pt>
                <c:pt idx="43">
                  <c:v>54.602000000000011</c:v>
                </c:pt>
                <c:pt idx="44">
                  <c:v>54.602000000000011</c:v>
                </c:pt>
                <c:pt idx="45">
                  <c:v>54.602000000000011</c:v>
                </c:pt>
                <c:pt idx="46">
                  <c:v>54.602000000000011</c:v>
                </c:pt>
                <c:pt idx="47">
                  <c:v>52.228000000000328</c:v>
                </c:pt>
                <c:pt idx="48">
                  <c:v>52.228000000000328</c:v>
                </c:pt>
                <c:pt idx="49">
                  <c:v>52.228000000000328</c:v>
                </c:pt>
                <c:pt idx="50">
                  <c:v>52.228000000000328</c:v>
                </c:pt>
                <c:pt idx="51">
                  <c:v>52.228000000000328</c:v>
                </c:pt>
                <c:pt idx="52">
                  <c:v>52.228000000000328</c:v>
                </c:pt>
                <c:pt idx="53">
                  <c:v>52.228000000000328</c:v>
                </c:pt>
                <c:pt idx="54">
                  <c:v>52.228000000000328</c:v>
                </c:pt>
                <c:pt idx="55">
                  <c:v>52.228000000000328</c:v>
                </c:pt>
                <c:pt idx="56">
                  <c:v>52.228000000000328</c:v>
                </c:pt>
                <c:pt idx="57">
                  <c:v>52.228000000000328</c:v>
                </c:pt>
                <c:pt idx="58">
                  <c:v>52.228000000000328</c:v>
                </c:pt>
                <c:pt idx="59">
                  <c:v>52.228000000000328</c:v>
                </c:pt>
                <c:pt idx="60">
                  <c:v>52.228000000000328</c:v>
                </c:pt>
              </c:numCache>
            </c:numRef>
          </c:yVal>
        </c:ser>
        <c:ser>
          <c:idx val="2"/>
          <c:order val="2"/>
          <c:tx>
            <c:strRef>
              <c:f>Sheet1!$D$1</c:f>
              <c:strCache>
                <c:ptCount val="1"/>
                <c:pt idx="0">
                  <c:v>6-10 Years (N = 60)</c:v>
                </c:pt>
              </c:strCache>
            </c:strRef>
          </c:tx>
          <c:spPr>
            <a:ln w="47625">
              <a:solidFill>
                <a:srgbClr val="FF0000"/>
              </a:solidFill>
            </a:ln>
          </c:spPr>
          <c:marker>
            <c:symbol val="none"/>
          </c:marker>
          <c:xVal>
            <c:numRef>
              <c:f>Sheet1!$A$2:$A$62</c:f>
              <c:numCache>
                <c:formatCode>General</c:formatCode>
                <c:ptCount val="61"/>
                <c:pt idx="0">
                  <c:v>0</c:v>
                </c:pt>
                <c:pt idx="1">
                  <c:v>8.3330000000000043E-2</c:v>
                </c:pt>
                <c:pt idx="2">
                  <c:v>0.16666999999999998</c:v>
                </c:pt>
                <c:pt idx="3">
                  <c:v>0.25</c:v>
                </c:pt>
                <c:pt idx="4">
                  <c:v>0.3333300000000029</c:v>
                </c:pt>
                <c:pt idx="5">
                  <c:v>0.41667000000000032</c:v>
                </c:pt>
                <c:pt idx="6">
                  <c:v>0.5</c:v>
                </c:pt>
                <c:pt idx="7">
                  <c:v>0.58332999999999957</c:v>
                </c:pt>
                <c:pt idx="8">
                  <c:v>0.66667000000000864</c:v>
                </c:pt>
                <c:pt idx="9">
                  <c:v>0.75000000000000488</c:v>
                </c:pt>
                <c:pt idx="10">
                  <c:v>0.83333000000000002</c:v>
                </c:pt>
                <c:pt idx="11">
                  <c:v>0.91666999999999998</c:v>
                </c:pt>
                <c:pt idx="12">
                  <c:v>1</c:v>
                </c:pt>
                <c:pt idx="13">
                  <c:v>1.0833299999999892</c:v>
                </c:pt>
                <c:pt idx="14">
                  <c:v>1.1666700000000001</c:v>
                </c:pt>
                <c:pt idx="15">
                  <c:v>1.25</c:v>
                </c:pt>
                <c:pt idx="16">
                  <c:v>1.3333299999999892</c:v>
                </c:pt>
                <c:pt idx="17">
                  <c:v>1.4166699999999881</c:v>
                </c:pt>
                <c:pt idx="18">
                  <c:v>1.5</c:v>
                </c:pt>
                <c:pt idx="19">
                  <c:v>1.5833299999999892</c:v>
                </c:pt>
                <c:pt idx="20">
                  <c:v>1.6666700000000001</c:v>
                </c:pt>
                <c:pt idx="21">
                  <c:v>1.75</c:v>
                </c:pt>
                <c:pt idx="22">
                  <c:v>1.8333299999999892</c:v>
                </c:pt>
                <c:pt idx="23">
                  <c:v>1.9166700000000001</c:v>
                </c:pt>
                <c:pt idx="24">
                  <c:v>2</c:v>
                </c:pt>
                <c:pt idx="25">
                  <c:v>2.0833300000000263</c:v>
                </c:pt>
                <c:pt idx="26">
                  <c:v>2.1666699999999977</c:v>
                </c:pt>
                <c:pt idx="27">
                  <c:v>2.25</c:v>
                </c:pt>
                <c:pt idx="28">
                  <c:v>2.3333300000000001</c:v>
                </c:pt>
                <c:pt idx="29">
                  <c:v>2.4166699999999612</c:v>
                </c:pt>
                <c:pt idx="30">
                  <c:v>2.5</c:v>
                </c:pt>
                <c:pt idx="31">
                  <c:v>2.5833300000000263</c:v>
                </c:pt>
                <c:pt idx="32">
                  <c:v>2.6666699999999977</c:v>
                </c:pt>
                <c:pt idx="33">
                  <c:v>2.75</c:v>
                </c:pt>
                <c:pt idx="34">
                  <c:v>2.8333300000000001</c:v>
                </c:pt>
                <c:pt idx="35">
                  <c:v>2.9166699999999612</c:v>
                </c:pt>
                <c:pt idx="36">
                  <c:v>3</c:v>
                </c:pt>
                <c:pt idx="37">
                  <c:v>3.0833300000000263</c:v>
                </c:pt>
                <c:pt idx="38">
                  <c:v>3.1666699999999977</c:v>
                </c:pt>
                <c:pt idx="39">
                  <c:v>3.25</c:v>
                </c:pt>
                <c:pt idx="40">
                  <c:v>3.3333300000000001</c:v>
                </c:pt>
                <c:pt idx="41">
                  <c:v>3.4166699999999612</c:v>
                </c:pt>
                <c:pt idx="42">
                  <c:v>3.5</c:v>
                </c:pt>
                <c:pt idx="43">
                  <c:v>3.5833300000000263</c:v>
                </c:pt>
                <c:pt idx="44">
                  <c:v>3.6666699999999977</c:v>
                </c:pt>
                <c:pt idx="45">
                  <c:v>3.75</c:v>
                </c:pt>
                <c:pt idx="46">
                  <c:v>3.8333300000000001</c:v>
                </c:pt>
                <c:pt idx="47">
                  <c:v>3.9166699999999612</c:v>
                </c:pt>
                <c:pt idx="48">
                  <c:v>4</c:v>
                </c:pt>
                <c:pt idx="49">
                  <c:v>4.0833300000000001</c:v>
                </c:pt>
                <c:pt idx="50">
                  <c:v>4.1666699999999999</c:v>
                </c:pt>
                <c:pt idx="51">
                  <c:v>4.25</c:v>
                </c:pt>
                <c:pt idx="52">
                  <c:v>4.3333300000000001</c:v>
                </c:pt>
                <c:pt idx="53">
                  <c:v>4.4166700000000034</c:v>
                </c:pt>
                <c:pt idx="54">
                  <c:v>4.5</c:v>
                </c:pt>
                <c:pt idx="55">
                  <c:v>4.5833300000000001</c:v>
                </c:pt>
                <c:pt idx="56">
                  <c:v>4.6666699999999999</c:v>
                </c:pt>
                <c:pt idx="57">
                  <c:v>4.75</c:v>
                </c:pt>
                <c:pt idx="58">
                  <c:v>4.8333300000000001</c:v>
                </c:pt>
                <c:pt idx="59">
                  <c:v>4.9166700000000034</c:v>
                </c:pt>
                <c:pt idx="60">
                  <c:v>5</c:v>
                </c:pt>
              </c:numCache>
            </c:numRef>
          </c:xVal>
          <c:yVal>
            <c:numRef>
              <c:f>Sheet1!$D$2:$D$62</c:f>
              <c:numCache>
                <c:formatCode>General</c:formatCode>
                <c:ptCount val="61"/>
                <c:pt idx="0">
                  <c:v>100</c:v>
                </c:pt>
                <c:pt idx="1">
                  <c:v>100</c:v>
                </c:pt>
                <c:pt idx="2">
                  <c:v>100</c:v>
                </c:pt>
                <c:pt idx="3">
                  <c:v>100</c:v>
                </c:pt>
                <c:pt idx="4">
                  <c:v>98.332999999999998</c:v>
                </c:pt>
                <c:pt idx="5">
                  <c:v>91.551999999999992</c:v>
                </c:pt>
                <c:pt idx="6">
                  <c:v>88.127999999999986</c:v>
                </c:pt>
                <c:pt idx="7">
                  <c:v>79.018000000000001</c:v>
                </c:pt>
                <c:pt idx="8">
                  <c:v>73.504999999999995</c:v>
                </c:pt>
                <c:pt idx="9">
                  <c:v>73.504999999999995</c:v>
                </c:pt>
                <c:pt idx="10">
                  <c:v>73.504999999999995</c:v>
                </c:pt>
                <c:pt idx="11">
                  <c:v>73.504999999999995</c:v>
                </c:pt>
                <c:pt idx="12">
                  <c:v>73.504999999999995</c:v>
                </c:pt>
                <c:pt idx="13">
                  <c:v>71.620999999999981</c:v>
                </c:pt>
                <c:pt idx="14">
                  <c:v>71.620999999999981</c:v>
                </c:pt>
                <c:pt idx="15">
                  <c:v>71.620999999999981</c:v>
                </c:pt>
                <c:pt idx="16">
                  <c:v>71.620999999999981</c:v>
                </c:pt>
                <c:pt idx="17">
                  <c:v>71.620999999999981</c:v>
                </c:pt>
                <c:pt idx="18">
                  <c:v>69.684999999999988</c:v>
                </c:pt>
                <c:pt idx="19">
                  <c:v>69.684999999999988</c:v>
                </c:pt>
                <c:pt idx="20">
                  <c:v>67.694000000000003</c:v>
                </c:pt>
                <c:pt idx="21">
                  <c:v>65.703000000000003</c:v>
                </c:pt>
                <c:pt idx="22">
                  <c:v>65.703000000000003</c:v>
                </c:pt>
                <c:pt idx="23">
                  <c:v>65.703000000000003</c:v>
                </c:pt>
                <c:pt idx="24">
                  <c:v>65.703000000000003</c:v>
                </c:pt>
                <c:pt idx="25">
                  <c:v>65.703000000000003</c:v>
                </c:pt>
                <c:pt idx="26">
                  <c:v>63.65</c:v>
                </c:pt>
                <c:pt idx="27">
                  <c:v>63.65</c:v>
                </c:pt>
                <c:pt idx="28">
                  <c:v>63.65</c:v>
                </c:pt>
                <c:pt idx="29">
                  <c:v>63.65</c:v>
                </c:pt>
                <c:pt idx="30">
                  <c:v>61.454999999999998</c:v>
                </c:pt>
                <c:pt idx="31">
                  <c:v>61.454999999999998</c:v>
                </c:pt>
                <c:pt idx="32">
                  <c:v>58.997</c:v>
                </c:pt>
                <c:pt idx="33">
                  <c:v>56.539000000000001</c:v>
                </c:pt>
                <c:pt idx="34">
                  <c:v>56.539000000000001</c:v>
                </c:pt>
                <c:pt idx="35">
                  <c:v>56.539000000000001</c:v>
                </c:pt>
                <c:pt idx="36">
                  <c:v>56.539000000000001</c:v>
                </c:pt>
                <c:pt idx="37">
                  <c:v>56.539000000000001</c:v>
                </c:pt>
                <c:pt idx="38">
                  <c:v>54.08</c:v>
                </c:pt>
                <c:pt idx="39">
                  <c:v>54.08</c:v>
                </c:pt>
                <c:pt idx="40">
                  <c:v>54.08</c:v>
                </c:pt>
                <c:pt idx="41">
                  <c:v>54.08</c:v>
                </c:pt>
                <c:pt idx="42">
                  <c:v>51.505000000000003</c:v>
                </c:pt>
                <c:pt idx="43">
                  <c:v>51.505000000000003</c:v>
                </c:pt>
                <c:pt idx="44">
                  <c:v>51.505000000000003</c:v>
                </c:pt>
                <c:pt idx="45">
                  <c:v>51.505000000000003</c:v>
                </c:pt>
                <c:pt idx="46">
                  <c:v>51.505000000000003</c:v>
                </c:pt>
                <c:pt idx="47">
                  <c:v>51.505000000000003</c:v>
                </c:pt>
                <c:pt idx="48">
                  <c:v>51.505000000000003</c:v>
                </c:pt>
                <c:pt idx="49">
                  <c:v>51.505000000000003</c:v>
                </c:pt>
                <c:pt idx="50">
                  <c:v>51.505000000000003</c:v>
                </c:pt>
                <c:pt idx="51">
                  <c:v>51.505000000000003</c:v>
                </c:pt>
                <c:pt idx="52">
                  <c:v>51.505000000000003</c:v>
                </c:pt>
                <c:pt idx="53">
                  <c:v>51.505000000000003</c:v>
                </c:pt>
                <c:pt idx="54">
                  <c:v>51.505000000000003</c:v>
                </c:pt>
                <c:pt idx="55">
                  <c:v>51.505000000000003</c:v>
                </c:pt>
                <c:pt idx="56">
                  <c:v>51.505000000000003</c:v>
                </c:pt>
                <c:pt idx="57">
                  <c:v>51.505000000000003</c:v>
                </c:pt>
                <c:pt idx="58">
                  <c:v>51.505000000000003</c:v>
                </c:pt>
                <c:pt idx="59">
                  <c:v>51.505000000000003</c:v>
                </c:pt>
                <c:pt idx="60">
                  <c:v>51.505000000000003</c:v>
                </c:pt>
              </c:numCache>
            </c:numRef>
          </c:yVal>
        </c:ser>
        <c:ser>
          <c:idx val="3"/>
          <c:order val="3"/>
          <c:tx>
            <c:strRef>
              <c:f>Sheet1!$E$1</c:f>
              <c:strCache>
                <c:ptCount val="1"/>
                <c:pt idx="0">
                  <c:v>11-17 Years (N = 192)</c:v>
                </c:pt>
              </c:strCache>
            </c:strRef>
          </c:tx>
          <c:spPr>
            <a:ln w="47625">
              <a:solidFill>
                <a:srgbClr val="00FF00"/>
              </a:solidFill>
            </a:ln>
          </c:spPr>
          <c:marker>
            <c:symbol val="none"/>
          </c:marker>
          <c:xVal>
            <c:numRef>
              <c:f>Sheet1!$A$2:$A$62</c:f>
              <c:numCache>
                <c:formatCode>General</c:formatCode>
                <c:ptCount val="61"/>
                <c:pt idx="0">
                  <c:v>0</c:v>
                </c:pt>
                <c:pt idx="1">
                  <c:v>8.3330000000000043E-2</c:v>
                </c:pt>
                <c:pt idx="2">
                  <c:v>0.16666999999999998</c:v>
                </c:pt>
                <c:pt idx="3">
                  <c:v>0.25</c:v>
                </c:pt>
                <c:pt idx="4">
                  <c:v>0.3333300000000029</c:v>
                </c:pt>
                <c:pt idx="5">
                  <c:v>0.41667000000000032</c:v>
                </c:pt>
                <c:pt idx="6">
                  <c:v>0.5</c:v>
                </c:pt>
                <c:pt idx="7">
                  <c:v>0.58332999999999957</c:v>
                </c:pt>
                <c:pt idx="8">
                  <c:v>0.66667000000000864</c:v>
                </c:pt>
                <c:pt idx="9">
                  <c:v>0.75000000000000488</c:v>
                </c:pt>
                <c:pt idx="10">
                  <c:v>0.83333000000000002</c:v>
                </c:pt>
                <c:pt idx="11">
                  <c:v>0.91666999999999998</c:v>
                </c:pt>
                <c:pt idx="12">
                  <c:v>1</c:v>
                </c:pt>
                <c:pt idx="13">
                  <c:v>1.0833299999999892</c:v>
                </c:pt>
                <c:pt idx="14">
                  <c:v>1.1666700000000001</c:v>
                </c:pt>
                <c:pt idx="15">
                  <c:v>1.25</c:v>
                </c:pt>
                <c:pt idx="16">
                  <c:v>1.3333299999999892</c:v>
                </c:pt>
                <c:pt idx="17">
                  <c:v>1.4166699999999881</c:v>
                </c:pt>
                <c:pt idx="18">
                  <c:v>1.5</c:v>
                </c:pt>
                <c:pt idx="19">
                  <c:v>1.5833299999999892</c:v>
                </c:pt>
                <c:pt idx="20">
                  <c:v>1.6666700000000001</c:v>
                </c:pt>
                <c:pt idx="21">
                  <c:v>1.75</c:v>
                </c:pt>
                <c:pt idx="22">
                  <c:v>1.8333299999999892</c:v>
                </c:pt>
                <c:pt idx="23">
                  <c:v>1.9166700000000001</c:v>
                </c:pt>
                <c:pt idx="24">
                  <c:v>2</c:v>
                </c:pt>
                <c:pt idx="25">
                  <c:v>2.0833300000000263</c:v>
                </c:pt>
                <c:pt idx="26">
                  <c:v>2.1666699999999977</c:v>
                </c:pt>
                <c:pt idx="27">
                  <c:v>2.25</c:v>
                </c:pt>
                <c:pt idx="28">
                  <c:v>2.3333300000000001</c:v>
                </c:pt>
                <c:pt idx="29">
                  <c:v>2.4166699999999612</c:v>
                </c:pt>
                <c:pt idx="30">
                  <c:v>2.5</c:v>
                </c:pt>
                <c:pt idx="31">
                  <c:v>2.5833300000000263</c:v>
                </c:pt>
                <c:pt idx="32">
                  <c:v>2.6666699999999977</c:v>
                </c:pt>
                <c:pt idx="33">
                  <c:v>2.75</c:v>
                </c:pt>
                <c:pt idx="34">
                  <c:v>2.8333300000000001</c:v>
                </c:pt>
                <c:pt idx="35">
                  <c:v>2.9166699999999612</c:v>
                </c:pt>
                <c:pt idx="36">
                  <c:v>3</c:v>
                </c:pt>
                <c:pt idx="37">
                  <c:v>3.0833300000000263</c:v>
                </c:pt>
                <c:pt idx="38">
                  <c:v>3.1666699999999977</c:v>
                </c:pt>
                <c:pt idx="39">
                  <c:v>3.25</c:v>
                </c:pt>
                <c:pt idx="40">
                  <c:v>3.3333300000000001</c:v>
                </c:pt>
                <c:pt idx="41">
                  <c:v>3.4166699999999612</c:v>
                </c:pt>
                <c:pt idx="42">
                  <c:v>3.5</c:v>
                </c:pt>
                <c:pt idx="43">
                  <c:v>3.5833300000000263</c:v>
                </c:pt>
                <c:pt idx="44">
                  <c:v>3.6666699999999977</c:v>
                </c:pt>
                <c:pt idx="45">
                  <c:v>3.75</c:v>
                </c:pt>
                <c:pt idx="46">
                  <c:v>3.8333300000000001</c:v>
                </c:pt>
                <c:pt idx="47">
                  <c:v>3.9166699999999612</c:v>
                </c:pt>
                <c:pt idx="48">
                  <c:v>4</c:v>
                </c:pt>
                <c:pt idx="49">
                  <c:v>4.0833300000000001</c:v>
                </c:pt>
                <c:pt idx="50">
                  <c:v>4.1666699999999999</c:v>
                </c:pt>
                <c:pt idx="51">
                  <c:v>4.25</c:v>
                </c:pt>
                <c:pt idx="52">
                  <c:v>4.3333300000000001</c:v>
                </c:pt>
                <c:pt idx="53">
                  <c:v>4.4166700000000034</c:v>
                </c:pt>
                <c:pt idx="54">
                  <c:v>4.5</c:v>
                </c:pt>
                <c:pt idx="55">
                  <c:v>4.5833300000000001</c:v>
                </c:pt>
                <c:pt idx="56">
                  <c:v>4.6666699999999999</c:v>
                </c:pt>
                <c:pt idx="57">
                  <c:v>4.75</c:v>
                </c:pt>
                <c:pt idx="58">
                  <c:v>4.8333300000000001</c:v>
                </c:pt>
                <c:pt idx="59">
                  <c:v>4.9166700000000034</c:v>
                </c:pt>
                <c:pt idx="60">
                  <c:v>5</c:v>
                </c:pt>
              </c:numCache>
            </c:numRef>
          </c:xVal>
          <c:yVal>
            <c:numRef>
              <c:f>Sheet1!$E$2:$E$62</c:f>
              <c:numCache>
                <c:formatCode>General</c:formatCode>
                <c:ptCount val="61"/>
                <c:pt idx="0">
                  <c:v>100</c:v>
                </c:pt>
                <c:pt idx="1">
                  <c:v>100</c:v>
                </c:pt>
                <c:pt idx="2">
                  <c:v>100</c:v>
                </c:pt>
                <c:pt idx="3">
                  <c:v>99.478999999999999</c:v>
                </c:pt>
                <c:pt idx="4">
                  <c:v>97.396000000000001</c:v>
                </c:pt>
                <c:pt idx="5">
                  <c:v>92.708000000000013</c:v>
                </c:pt>
                <c:pt idx="6">
                  <c:v>89.570999999999998</c:v>
                </c:pt>
                <c:pt idx="7">
                  <c:v>85.34</c:v>
                </c:pt>
                <c:pt idx="8">
                  <c:v>82.69</c:v>
                </c:pt>
                <c:pt idx="9">
                  <c:v>80.569999999999993</c:v>
                </c:pt>
                <c:pt idx="10">
                  <c:v>80.040000000000006</c:v>
                </c:pt>
                <c:pt idx="11">
                  <c:v>78.98</c:v>
                </c:pt>
                <c:pt idx="12">
                  <c:v>77.388999999999982</c:v>
                </c:pt>
                <c:pt idx="13">
                  <c:v>76.328999999999979</c:v>
                </c:pt>
                <c:pt idx="14">
                  <c:v>76.328999999999979</c:v>
                </c:pt>
                <c:pt idx="15">
                  <c:v>75.799000000000007</c:v>
                </c:pt>
                <c:pt idx="16">
                  <c:v>74.194000000000003</c:v>
                </c:pt>
                <c:pt idx="17">
                  <c:v>73.655999999999949</c:v>
                </c:pt>
                <c:pt idx="18">
                  <c:v>73.655999999999949</c:v>
                </c:pt>
                <c:pt idx="19">
                  <c:v>73.042000000000002</c:v>
                </c:pt>
                <c:pt idx="20">
                  <c:v>72.423000000000002</c:v>
                </c:pt>
                <c:pt idx="21">
                  <c:v>69.881999999999991</c:v>
                </c:pt>
                <c:pt idx="22">
                  <c:v>69.247000000000227</c:v>
                </c:pt>
                <c:pt idx="23">
                  <c:v>67.975999999999999</c:v>
                </c:pt>
                <c:pt idx="24">
                  <c:v>66.070999999999998</c:v>
                </c:pt>
                <c:pt idx="25">
                  <c:v>65.435000000000002</c:v>
                </c:pt>
                <c:pt idx="26">
                  <c:v>64.8</c:v>
                </c:pt>
                <c:pt idx="27">
                  <c:v>64.151999999999987</c:v>
                </c:pt>
                <c:pt idx="28">
                  <c:v>63.504000000000005</c:v>
                </c:pt>
                <c:pt idx="29">
                  <c:v>63.504000000000005</c:v>
                </c:pt>
                <c:pt idx="30">
                  <c:v>63.504000000000005</c:v>
                </c:pt>
                <c:pt idx="31">
                  <c:v>63.504000000000005</c:v>
                </c:pt>
                <c:pt idx="32">
                  <c:v>61.161000000000001</c:v>
                </c:pt>
                <c:pt idx="33">
                  <c:v>60.367000000000004</c:v>
                </c:pt>
                <c:pt idx="34">
                  <c:v>60.367000000000004</c:v>
                </c:pt>
                <c:pt idx="35">
                  <c:v>59.573</c:v>
                </c:pt>
                <c:pt idx="36">
                  <c:v>59.573</c:v>
                </c:pt>
                <c:pt idx="37">
                  <c:v>59.573</c:v>
                </c:pt>
                <c:pt idx="38">
                  <c:v>58.768000000000306</c:v>
                </c:pt>
                <c:pt idx="39">
                  <c:v>58.768000000000306</c:v>
                </c:pt>
                <c:pt idx="40">
                  <c:v>58.768000000000306</c:v>
                </c:pt>
                <c:pt idx="41">
                  <c:v>58.768000000000306</c:v>
                </c:pt>
                <c:pt idx="42">
                  <c:v>57.864000000000004</c:v>
                </c:pt>
                <c:pt idx="43">
                  <c:v>56.882999999999996</c:v>
                </c:pt>
                <c:pt idx="44">
                  <c:v>55.884999999999998</c:v>
                </c:pt>
                <c:pt idx="45">
                  <c:v>55.884999999999998</c:v>
                </c:pt>
                <c:pt idx="46">
                  <c:v>54.869</c:v>
                </c:pt>
                <c:pt idx="47">
                  <c:v>54.869</c:v>
                </c:pt>
                <c:pt idx="48">
                  <c:v>54.869</c:v>
                </c:pt>
                <c:pt idx="49">
                  <c:v>52.758000000000003</c:v>
                </c:pt>
                <c:pt idx="50">
                  <c:v>51.682000000000002</c:v>
                </c:pt>
                <c:pt idx="51">
                  <c:v>51.682000000000002</c:v>
                </c:pt>
                <c:pt idx="52">
                  <c:v>51.682000000000002</c:v>
                </c:pt>
                <c:pt idx="53">
                  <c:v>51.682000000000002</c:v>
                </c:pt>
                <c:pt idx="54">
                  <c:v>51.682000000000002</c:v>
                </c:pt>
                <c:pt idx="55">
                  <c:v>51.682000000000002</c:v>
                </c:pt>
                <c:pt idx="56">
                  <c:v>51.682000000000002</c:v>
                </c:pt>
                <c:pt idx="57">
                  <c:v>51.682000000000002</c:v>
                </c:pt>
                <c:pt idx="58">
                  <c:v>51.682000000000002</c:v>
                </c:pt>
                <c:pt idx="59">
                  <c:v>50.322000000000003</c:v>
                </c:pt>
                <c:pt idx="60">
                  <c:v>50.322000000000003</c:v>
                </c:pt>
              </c:numCache>
            </c:numRef>
          </c:yVal>
        </c:ser>
        <c:axId val="154859008"/>
        <c:axId val="154860928"/>
      </c:scatterChart>
      <c:valAx>
        <c:axId val="154859008"/>
        <c:scaling>
          <c:orientation val="minMax"/>
          <c:max val="5"/>
          <c:min val="0"/>
        </c:scaling>
        <c:axPos val="b"/>
        <c:title>
          <c:tx>
            <c:rich>
              <a:bodyPr/>
              <a:lstStyle/>
              <a:p>
                <a:pPr>
                  <a:defRPr sz="1700"/>
                </a:pPr>
                <a:r>
                  <a:rPr lang="en-US" sz="1700" dirty="0" smtClean="0"/>
                  <a:t>Time since Report of CAV (Years)</a:t>
                </a:r>
                <a:endParaRPr lang="en-US" sz="1700" dirty="0"/>
              </a:p>
            </c:rich>
          </c:tx>
        </c:title>
        <c:numFmt formatCode="#,##0" sourceLinked="0"/>
        <c:tickLblPos val="nextTo"/>
        <c:txPr>
          <a:bodyPr rot="0"/>
          <a:lstStyle/>
          <a:p>
            <a:pPr>
              <a:defRPr sz="1500" b="1"/>
            </a:pPr>
            <a:endParaRPr lang="en-US"/>
          </a:p>
        </c:txPr>
        <c:crossAx val="154860928"/>
        <c:crosses val="autoZero"/>
        <c:crossBetween val="midCat"/>
        <c:majorUnit val="1"/>
      </c:valAx>
      <c:valAx>
        <c:axId val="154860928"/>
        <c:scaling>
          <c:orientation val="minMax"/>
          <c:max val="100"/>
          <c:min val="4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since Report of CAV (%)</a:t>
                </a:r>
                <a:endParaRPr lang="en-US" sz="1700" b="1" i="0" baseline="0" dirty="0">
                  <a:solidFill>
                    <a:schemeClr val="tx1"/>
                  </a:solidFill>
                </a:endParaRPr>
              </a:p>
            </c:rich>
          </c:tx>
          <c:layout>
            <c:manualLayout>
              <c:xMode val="edge"/>
              <c:yMode val="edge"/>
              <c:x val="6.8632847885164794E-3"/>
              <c:y val="5.3901236135805733E-2"/>
            </c:manualLayout>
          </c:layout>
        </c:title>
        <c:numFmt formatCode="General" sourceLinked="1"/>
        <c:tickLblPos val="nextTo"/>
        <c:txPr>
          <a:bodyPr/>
          <a:lstStyle/>
          <a:p>
            <a:pPr>
              <a:defRPr sz="1500" b="1"/>
            </a:pPr>
            <a:endParaRPr lang="en-US"/>
          </a:p>
        </c:txPr>
        <c:crossAx val="154859008"/>
        <c:crosses val="autoZero"/>
        <c:crossBetween val="midCat"/>
        <c:majorUnit val="10"/>
      </c:valAx>
      <c:spPr>
        <a:solidFill>
          <a:schemeClr val="bg2"/>
        </a:solidFill>
        <a:ln>
          <a:solidFill>
            <a:schemeClr val="tx1"/>
          </a:solidFill>
        </a:ln>
      </c:spPr>
    </c:plotArea>
    <c:legend>
      <c:legendPos val="r"/>
      <c:layout>
        <c:manualLayout>
          <c:xMode val="edge"/>
          <c:yMode val="edge"/>
          <c:x val="0.662846607669627"/>
          <c:y val="9.7263991194649263E-2"/>
          <c:w val="0.24877581120943953"/>
          <c:h val="0.23100668868004404"/>
        </c:manualLayout>
      </c:layout>
      <c:spPr>
        <a:solidFill>
          <a:srgbClr val="000000"/>
        </a:solidFill>
        <a:ln>
          <a:solidFill>
            <a:srgbClr val="FFFFFF"/>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10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2334796645994445"/>
          <c:y val="3.3590508847684365E-2"/>
          <c:w val="0.85083095254687546"/>
          <c:h val="0.77074260114040805"/>
        </c:manualLayout>
      </c:layout>
      <c:scatterChart>
        <c:scatterStyle val="lineMarker"/>
        <c:ser>
          <c:idx val="0"/>
          <c:order val="0"/>
          <c:tx>
            <c:strRef>
              <c:f>Sheet1!$B$1</c:f>
              <c:strCache>
                <c:ptCount val="1"/>
                <c:pt idx="0">
                  <c:v>&lt;1 Year (N = 910)</c:v>
                </c:pt>
              </c:strCache>
            </c:strRef>
          </c:tx>
          <c:spPr>
            <a:ln w="47625">
              <a:solidFill>
                <a:srgbClr val="CC99FF"/>
              </a:solidFill>
            </a:ln>
          </c:spPr>
          <c:marker>
            <c:symbol val="none"/>
          </c:marker>
          <c:xVal>
            <c:numRef>
              <c:f>Sheet1!$A$2:$A$134</c:f>
              <c:numCache>
                <c:formatCode>General</c:formatCode>
                <c:ptCount val="133"/>
                <c:pt idx="0">
                  <c:v>0</c:v>
                </c:pt>
                <c:pt idx="1">
                  <c:v>8.3300000000000041E-2</c:v>
                </c:pt>
                <c:pt idx="2">
                  <c:v>0.16669999999999999</c:v>
                </c:pt>
                <c:pt idx="3">
                  <c:v>0.25</c:v>
                </c:pt>
                <c:pt idx="4">
                  <c:v>0.33330000000000426</c:v>
                </c:pt>
                <c:pt idx="5">
                  <c:v>0.41670000000000001</c:v>
                </c:pt>
                <c:pt idx="6">
                  <c:v>0.5</c:v>
                </c:pt>
                <c:pt idx="7">
                  <c:v>0.58329999999999949</c:v>
                </c:pt>
                <c:pt idx="8">
                  <c:v>0.66670000000000706</c:v>
                </c:pt>
                <c:pt idx="9">
                  <c:v>0.75000000000000488</c:v>
                </c:pt>
                <c:pt idx="10">
                  <c:v>0.83330000000000004</c:v>
                </c:pt>
                <c:pt idx="11">
                  <c:v>0.91670000000000063</c:v>
                </c:pt>
                <c:pt idx="12">
                  <c:v>1</c:v>
                </c:pt>
                <c:pt idx="13">
                  <c:v>1.0832999999999904</c:v>
                </c:pt>
                <c:pt idx="14">
                  <c:v>1.1667000000000001</c:v>
                </c:pt>
                <c:pt idx="15">
                  <c:v>1.25</c:v>
                </c:pt>
                <c:pt idx="16">
                  <c:v>1.3332999999999904</c:v>
                </c:pt>
                <c:pt idx="17">
                  <c:v>1.4166999999999879</c:v>
                </c:pt>
                <c:pt idx="18">
                  <c:v>1.5</c:v>
                </c:pt>
                <c:pt idx="19">
                  <c:v>1.5832999999999904</c:v>
                </c:pt>
                <c:pt idx="20">
                  <c:v>1.6667000000000001</c:v>
                </c:pt>
                <c:pt idx="21">
                  <c:v>1.75</c:v>
                </c:pt>
                <c:pt idx="22">
                  <c:v>1.8332999999999904</c:v>
                </c:pt>
                <c:pt idx="23">
                  <c:v>1.9167000000000001</c:v>
                </c:pt>
                <c:pt idx="24">
                  <c:v>2</c:v>
                </c:pt>
                <c:pt idx="25">
                  <c:v>2.0832999999999999</c:v>
                </c:pt>
                <c:pt idx="26">
                  <c:v>2.1667000000000001</c:v>
                </c:pt>
                <c:pt idx="27">
                  <c:v>2.25</c:v>
                </c:pt>
                <c:pt idx="28">
                  <c:v>2.3332999999999977</c:v>
                </c:pt>
                <c:pt idx="29">
                  <c:v>2.4166999999999739</c:v>
                </c:pt>
                <c:pt idx="30">
                  <c:v>2.5</c:v>
                </c:pt>
                <c:pt idx="31">
                  <c:v>2.5832999999999999</c:v>
                </c:pt>
                <c:pt idx="32">
                  <c:v>2.6667000000000001</c:v>
                </c:pt>
                <c:pt idx="33">
                  <c:v>2.75</c:v>
                </c:pt>
                <c:pt idx="34">
                  <c:v>2.8332999999999977</c:v>
                </c:pt>
                <c:pt idx="35">
                  <c:v>2.9166999999999739</c:v>
                </c:pt>
                <c:pt idx="36">
                  <c:v>3</c:v>
                </c:pt>
                <c:pt idx="37">
                  <c:v>3.0832999999999999</c:v>
                </c:pt>
                <c:pt idx="38">
                  <c:v>3.1667000000000001</c:v>
                </c:pt>
                <c:pt idx="39">
                  <c:v>3.25</c:v>
                </c:pt>
                <c:pt idx="40">
                  <c:v>3.3332999999999977</c:v>
                </c:pt>
                <c:pt idx="41">
                  <c:v>3.4166999999999739</c:v>
                </c:pt>
                <c:pt idx="42">
                  <c:v>3.5</c:v>
                </c:pt>
                <c:pt idx="43">
                  <c:v>3.5832999999999999</c:v>
                </c:pt>
                <c:pt idx="44">
                  <c:v>3.6667000000000001</c:v>
                </c:pt>
                <c:pt idx="45">
                  <c:v>3.75</c:v>
                </c:pt>
                <c:pt idx="46">
                  <c:v>3.8332999999999977</c:v>
                </c:pt>
                <c:pt idx="47">
                  <c:v>3.9166999999999739</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numCache>
            </c:numRef>
          </c:xVal>
          <c:yVal>
            <c:numRef>
              <c:f>Sheet1!$B$2:$B$134</c:f>
              <c:numCache>
                <c:formatCode>General</c:formatCode>
                <c:ptCount val="133"/>
                <c:pt idx="0">
                  <c:v>100</c:v>
                </c:pt>
                <c:pt idx="1">
                  <c:v>100</c:v>
                </c:pt>
                <c:pt idx="2">
                  <c:v>99.89</c:v>
                </c:pt>
                <c:pt idx="3">
                  <c:v>99.450999999999993</c:v>
                </c:pt>
                <c:pt idx="4">
                  <c:v>99.23</c:v>
                </c:pt>
                <c:pt idx="5">
                  <c:v>99.01</c:v>
                </c:pt>
                <c:pt idx="6">
                  <c:v>98.789000000000001</c:v>
                </c:pt>
                <c:pt idx="7">
                  <c:v>98.789000000000001</c:v>
                </c:pt>
                <c:pt idx="8">
                  <c:v>98.676999999999978</c:v>
                </c:pt>
                <c:pt idx="9">
                  <c:v>98.563999999999993</c:v>
                </c:pt>
                <c:pt idx="10">
                  <c:v>98.563999999999993</c:v>
                </c:pt>
                <c:pt idx="11">
                  <c:v>98.563999999999993</c:v>
                </c:pt>
                <c:pt idx="12">
                  <c:v>98.563999999999993</c:v>
                </c:pt>
                <c:pt idx="13">
                  <c:v>98.563999999999993</c:v>
                </c:pt>
                <c:pt idx="14">
                  <c:v>98.563999999999993</c:v>
                </c:pt>
                <c:pt idx="15">
                  <c:v>98.563999999999993</c:v>
                </c:pt>
                <c:pt idx="16">
                  <c:v>98.563999999999993</c:v>
                </c:pt>
                <c:pt idx="17">
                  <c:v>98.563999999999993</c:v>
                </c:pt>
                <c:pt idx="18">
                  <c:v>98.298000000000002</c:v>
                </c:pt>
                <c:pt idx="19">
                  <c:v>98.031000000000006</c:v>
                </c:pt>
                <c:pt idx="20">
                  <c:v>98.031000000000006</c:v>
                </c:pt>
                <c:pt idx="21">
                  <c:v>98.031000000000006</c:v>
                </c:pt>
                <c:pt idx="22">
                  <c:v>98.031000000000006</c:v>
                </c:pt>
                <c:pt idx="23">
                  <c:v>98.031000000000006</c:v>
                </c:pt>
                <c:pt idx="24">
                  <c:v>98.031000000000006</c:v>
                </c:pt>
                <c:pt idx="25">
                  <c:v>98.031000000000006</c:v>
                </c:pt>
                <c:pt idx="26">
                  <c:v>98.031000000000006</c:v>
                </c:pt>
                <c:pt idx="27">
                  <c:v>98.031000000000006</c:v>
                </c:pt>
                <c:pt idx="28">
                  <c:v>98.031000000000006</c:v>
                </c:pt>
                <c:pt idx="29">
                  <c:v>98.031000000000006</c:v>
                </c:pt>
                <c:pt idx="30">
                  <c:v>97.864999999999995</c:v>
                </c:pt>
                <c:pt idx="31">
                  <c:v>97.864999999999995</c:v>
                </c:pt>
                <c:pt idx="32">
                  <c:v>97.864999999999995</c:v>
                </c:pt>
                <c:pt idx="33">
                  <c:v>97.864999999999995</c:v>
                </c:pt>
                <c:pt idx="34">
                  <c:v>97.864999999999995</c:v>
                </c:pt>
                <c:pt idx="35">
                  <c:v>97.864999999999995</c:v>
                </c:pt>
                <c:pt idx="36">
                  <c:v>97.864999999999995</c:v>
                </c:pt>
                <c:pt idx="37">
                  <c:v>97.864999999999995</c:v>
                </c:pt>
                <c:pt idx="38">
                  <c:v>97.864999999999995</c:v>
                </c:pt>
                <c:pt idx="39">
                  <c:v>97.864999999999995</c:v>
                </c:pt>
                <c:pt idx="40">
                  <c:v>97.864999999999995</c:v>
                </c:pt>
                <c:pt idx="41">
                  <c:v>97.864999999999995</c:v>
                </c:pt>
                <c:pt idx="42">
                  <c:v>97.864999999999995</c:v>
                </c:pt>
                <c:pt idx="43">
                  <c:v>97.864999999999995</c:v>
                </c:pt>
                <c:pt idx="44">
                  <c:v>97.864999999999995</c:v>
                </c:pt>
                <c:pt idx="45">
                  <c:v>97.864999999999995</c:v>
                </c:pt>
                <c:pt idx="46">
                  <c:v>97.864999999999995</c:v>
                </c:pt>
                <c:pt idx="47">
                  <c:v>97.864999999999995</c:v>
                </c:pt>
                <c:pt idx="48">
                  <c:v>97.864999999999995</c:v>
                </c:pt>
                <c:pt idx="49">
                  <c:v>97.864999999999995</c:v>
                </c:pt>
                <c:pt idx="50">
                  <c:v>97.864999999999995</c:v>
                </c:pt>
                <c:pt idx="51">
                  <c:v>97.864999999999995</c:v>
                </c:pt>
                <c:pt idx="52">
                  <c:v>97.864999999999995</c:v>
                </c:pt>
                <c:pt idx="53">
                  <c:v>97.864999999999995</c:v>
                </c:pt>
                <c:pt idx="54">
                  <c:v>97.864999999999995</c:v>
                </c:pt>
                <c:pt idx="55">
                  <c:v>97.864999999999995</c:v>
                </c:pt>
                <c:pt idx="56">
                  <c:v>97.864999999999995</c:v>
                </c:pt>
                <c:pt idx="57">
                  <c:v>97.864999999999995</c:v>
                </c:pt>
                <c:pt idx="58">
                  <c:v>97.864999999999995</c:v>
                </c:pt>
                <c:pt idx="59">
                  <c:v>97.864999999999995</c:v>
                </c:pt>
                <c:pt idx="60">
                  <c:v>97.864999999999995</c:v>
                </c:pt>
                <c:pt idx="61">
                  <c:v>97.864999999999995</c:v>
                </c:pt>
                <c:pt idx="62">
                  <c:v>97.864999999999995</c:v>
                </c:pt>
                <c:pt idx="63">
                  <c:v>97.864999999999995</c:v>
                </c:pt>
                <c:pt idx="64">
                  <c:v>97.864999999999995</c:v>
                </c:pt>
                <c:pt idx="65">
                  <c:v>97.864999999999995</c:v>
                </c:pt>
                <c:pt idx="66">
                  <c:v>97.864999999999995</c:v>
                </c:pt>
                <c:pt idx="67">
                  <c:v>97.211000000000027</c:v>
                </c:pt>
                <c:pt idx="68">
                  <c:v>97.211000000000027</c:v>
                </c:pt>
                <c:pt idx="69">
                  <c:v>97.211000000000027</c:v>
                </c:pt>
                <c:pt idx="70">
                  <c:v>97.211000000000027</c:v>
                </c:pt>
                <c:pt idx="71">
                  <c:v>97.211000000000027</c:v>
                </c:pt>
                <c:pt idx="72">
                  <c:v>97.211000000000027</c:v>
                </c:pt>
                <c:pt idx="73">
                  <c:v>97.211000000000027</c:v>
                </c:pt>
                <c:pt idx="74">
                  <c:v>97.211000000000027</c:v>
                </c:pt>
                <c:pt idx="75">
                  <c:v>97.211000000000027</c:v>
                </c:pt>
                <c:pt idx="76">
                  <c:v>97.211000000000027</c:v>
                </c:pt>
                <c:pt idx="77">
                  <c:v>96.793999999999997</c:v>
                </c:pt>
                <c:pt idx="78">
                  <c:v>96.793999999999997</c:v>
                </c:pt>
                <c:pt idx="79">
                  <c:v>96.793999999999997</c:v>
                </c:pt>
                <c:pt idx="80">
                  <c:v>96.793999999999997</c:v>
                </c:pt>
                <c:pt idx="81">
                  <c:v>96.793999999999997</c:v>
                </c:pt>
                <c:pt idx="82">
                  <c:v>96.793999999999997</c:v>
                </c:pt>
                <c:pt idx="83">
                  <c:v>96.793999999999997</c:v>
                </c:pt>
                <c:pt idx="84">
                  <c:v>96.793999999999997</c:v>
                </c:pt>
                <c:pt idx="85">
                  <c:v>96.793999999999997</c:v>
                </c:pt>
                <c:pt idx="86">
                  <c:v>96.793999999999997</c:v>
                </c:pt>
                <c:pt idx="87">
                  <c:v>96.793999999999997</c:v>
                </c:pt>
                <c:pt idx="88">
                  <c:v>96.793999999999997</c:v>
                </c:pt>
                <c:pt idx="89">
                  <c:v>96.793999999999997</c:v>
                </c:pt>
                <c:pt idx="90">
                  <c:v>96.274000000000001</c:v>
                </c:pt>
                <c:pt idx="91">
                  <c:v>96.274000000000001</c:v>
                </c:pt>
                <c:pt idx="92">
                  <c:v>96.274000000000001</c:v>
                </c:pt>
                <c:pt idx="93">
                  <c:v>96.274000000000001</c:v>
                </c:pt>
                <c:pt idx="94">
                  <c:v>96.274000000000001</c:v>
                </c:pt>
                <c:pt idx="95">
                  <c:v>96.274000000000001</c:v>
                </c:pt>
                <c:pt idx="96">
                  <c:v>96.274000000000001</c:v>
                </c:pt>
                <c:pt idx="97">
                  <c:v>96.274000000000001</c:v>
                </c:pt>
                <c:pt idx="98">
                  <c:v>96.274000000000001</c:v>
                </c:pt>
                <c:pt idx="99">
                  <c:v>96.274000000000001</c:v>
                </c:pt>
                <c:pt idx="100">
                  <c:v>96.274000000000001</c:v>
                </c:pt>
                <c:pt idx="101">
                  <c:v>96.274000000000001</c:v>
                </c:pt>
                <c:pt idx="102">
                  <c:v>96.274000000000001</c:v>
                </c:pt>
                <c:pt idx="103">
                  <c:v>96.274000000000001</c:v>
                </c:pt>
                <c:pt idx="104">
                  <c:v>96.274000000000001</c:v>
                </c:pt>
                <c:pt idx="105">
                  <c:v>96.274000000000001</c:v>
                </c:pt>
                <c:pt idx="106">
                  <c:v>96.274000000000001</c:v>
                </c:pt>
                <c:pt idx="107">
                  <c:v>96.274000000000001</c:v>
                </c:pt>
                <c:pt idx="108">
                  <c:v>96.274000000000001</c:v>
                </c:pt>
                <c:pt idx="109">
                  <c:v>96.274000000000001</c:v>
                </c:pt>
                <c:pt idx="110">
                  <c:v>96.274000000000001</c:v>
                </c:pt>
                <c:pt idx="111">
                  <c:v>96.274000000000001</c:v>
                </c:pt>
                <c:pt idx="112">
                  <c:v>96.274000000000001</c:v>
                </c:pt>
                <c:pt idx="113">
                  <c:v>96.274000000000001</c:v>
                </c:pt>
                <c:pt idx="114">
                  <c:v>96.274000000000001</c:v>
                </c:pt>
                <c:pt idx="115">
                  <c:v>96.274000000000001</c:v>
                </c:pt>
                <c:pt idx="116">
                  <c:v>96.274000000000001</c:v>
                </c:pt>
                <c:pt idx="117">
                  <c:v>96.274000000000001</c:v>
                </c:pt>
                <c:pt idx="118">
                  <c:v>96.274000000000001</c:v>
                </c:pt>
                <c:pt idx="119">
                  <c:v>96.274000000000001</c:v>
                </c:pt>
                <c:pt idx="120">
                  <c:v>96.274000000000001</c:v>
                </c:pt>
                <c:pt idx="121">
                  <c:v>96.274000000000001</c:v>
                </c:pt>
                <c:pt idx="122">
                  <c:v>96.274000000000001</c:v>
                </c:pt>
                <c:pt idx="123">
                  <c:v>96.274000000000001</c:v>
                </c:pt>
                <c:pt idx="124">
                  <c:v>96.274000000000001</c:v>
                </c:pt>
                <c:pt idx="125">
                  <c:v>96.274000000000001</c:v>
                </c:pt>
                <c:pt idx="126">
                  <c:v>94.491000000000227</c:v>
                </c:pt>
                <c:pt idx="127">
                  <c:v>92.708000000000013</c:v>
                </c:pt>
                <c:pt idx="128">
                  <c:v>92.708000000000013</c:v>
                </c:pt>
                <c:pt idx="129">
                  <c:v>92.708000000000013</c:v>
                </c:pt>
                <c:pt idx="130">
                  <c:v>92.708000000000013</c:v>
                </c:pt>
                <c:pt idx="131">
                  <c:v>92.708000000000013</c:v>
                </c:pt>
                <c:pt idx="132">
                  <c:v>92.708000000000013</c:v>
                </c:pt>
              </c:numCache>
            </c:numRef>
          </c:yVal>
        </c:ser>
        <c:ser>
          <c:idx val="1"/>
          <c:order val="1"/>
          <c:tx>
            <c:strRef>
              <c:f>Sheet1!$C$1</c:f>
              <c:strCache>
                <c:ptCount val="1"/>
                <c:pt idx="0">
                  <c:v>1-5 Years (N = 823)</c:v>
                </c:pt>
              </c:strCache>
            </c:strRef>
          </c:tx>
          <c:spPr>
            <a:ln w="47625">
              <a:solidFill>
                <a:srgbClr val="FFFF00"/>
              </a:solidFill>
            </a:ln>
          </c:spPr>
          <c:marker>
            <c:symbol val="none"/>
          </c:marker>
          <c:xVal>
            <c:numRef>
              <c:f>Sheet1!$A$2:$A$134</c:f>
              <c:numCache>
                <c:formatCode>General</c:formatCode>
                <c:ptCount val="133"/>
                <c:pt idx="0">
                  <c:v>0</c:v>
                </c:pt>
                <c:pt idx="1">
                  <c:v>8.3300000000000041E-2</c:v>
                </c:pt>
                <c:pt idx="2">
                  <c:v>0.16669999999999999</c:v>
                </c:pt>
                <c:pt idx="3">
                  <c:v>0.25</c:v>
                </c:pt>
                <c:pt idx="4">
                  <c:v>0.33330000000000426</c:v>
                </c:pt>
                <c:pt idx="5">
                  <c:v>0.41670000000000001</c:v>
                </c:pt>
                <c:pt idx="6">
                  <c:v>0.5</c:v>
                </c:pt>
                <c:pt idx="7">
                  <c:v>0.58329999999999949</c:v>
                </c:pt>
                <c:pt idx="8">
                  <c:v>0.66670000000000706</c:v>
                </c:pt>
                <c:pt idx="9">
                  <c:v>0.75000000000000488</c:v>
                </c:pt>
                <c:pt idx="10">
                  <c:v>0.83330000000000004</c:v>
                </c:pt>
                <c:pt idx="11">
                  <c:v>0.91670000000000063</c:v>
                </c:pt>
                <c:pt idx="12">
                  <c:v>1</c:v>
                </c:pt>
                <c:pt idx="13">
                  <c:v>1.0832999999999904</c:v>
                </c:pt>
                <c:pt idx="14">
                  <c:v>1.1667000000000001</c:v>
                </c:pt>
                <c:pt idx="15">
                  <c:v>1.25</c:v>
                </c:pt>
                <c:pt idx="16">
                  <c:v>1.3332999999999904</c:v>
                </c:pt>
                <c:pt idx="17">
                  <c:v>1.4166999999999879</c:v>
                </c:pt>
                <c:pt idx="18">
                  <c:v>1.5</c:v>
                </c:pt>
                <c:pt idx="19">
                  <c:v>1.5832999999999904</c:v>
                </c:pt>
                <c:pt idx="20">
                  <c:v>1.6667000000000001</c:v>
                </c:pt>
                <c:pt idx="21">
                  <c:v>1.75</c:v>
                </c:pt>
                <c:pt idx="22">
                  <c:v>1.8332999999999904</c:v>
                </c:pt>
                <c:pt idx="23">
                  <c:v>1.9167000000000001</c:v>
                </c:pt>
                <c:pt idx="24">
                  <c:v>2</c:v>
                </c:pt>
                <c:pt idx="25">
                  <c:v>2.0832999999999999</c:v>
                </c:pt>
                <c:pt idx="26">
                  <c:v>2.1667000000000001</c:v>
                </c:pt>
                <c:pt idx="27">
                  <c:v>2.25</c:v>
                </c:pt>
                <c:pt idx="28">
                  <c:v>2.3332999999999977</c:v>
                </c:pt>
                <c:pt idx="29">
                  <c:v>2.4166999999999739</c:v>
                </c:pt>
                <c:pt idx="30">
                  <c:v>2.5</c:v>
                </c:pt>
                <c:pt idx="31">
                  <c:v>2.5832999999999999</c:v>
                </c:pt>
                <c:pt idx="32">
                  <c:v>2.6667000000000001</c:v>
                </c:pt>
                <c:pt idx="33">
                  <c:v>2.75</c:v>
                </c:pt>
                <c:pt idx="34">
                  <c:v>2.8332999999999977</c:v>
                </c:pt>
                <c:pt idx="35">
                  <c:v>2.9166999999999739</c:v>
                </c:pt>
                <c:pt idx="36">
                  <c:v>3</c:v>
                </c:pt>
                <c:pt idx="37">
                  <c:v>3.0832999999999999</c:v>
                </c:pt>
                <c:pt idx="38">
                  <c:v>3.1667000000000001</c:v>
                </c:pt>
                <c:pt idx="39">
                  <c:v>3.25</c:v>
                </c:pt>
                <c:pt idx="40">
                  <c:v>3.3332999999999977</c:v>
                </c:pt>
                <c:pt idx="41">
                  <c:v>3.4166999999999739</c:v>
                </c:pt>
                <c:pt idx="42">
                  <c:v>3.5</c:v>
                </c:pt>
                <c:pt idx="43">
                  <c:v>3.5832999999999999</c:v>
                </c:pt>
                <c:pt idx="44">
                  <c:v>3.6667000000000001</c:v>
                </c:pt>
                <c:pt idx="45">
                  <c:v>3.75</c:v>
                </c:pt>
                <c:pt idx="46">
                  <c:v>3.8332999999999977</c:v>
                </c:pt>
                <c:pt idx="47">
                  <c:v>3.9166999999999739</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numCache>
            </c:numRef>
          </c:xVal>
          <c:yVal>
            <c:numRef>
              <c:f>Sheet1!$C$2:$C$134</c:f>
              <c:numCache>
                <c:formatCode>General</c:formatCode>
                <c:ptCount val="133"/>
                <c:pt idx="0">
                  <c:v>100</c:v>
                </c:pt>
                <c:pt idx="1">
                  <c:v>100</c:v>
                </c:pt>
                <c:pt idx="2">
                  <c:v>99.877999999999986</c:v>
                </c:pt>
                <c:pt idx="3">
                  <c:v>99.877999999999986</c:v>
                </c:pt>
                <c:pt idx="4">
                  <c:v>99.513000000000005</c:v>
                </c:pt>
                <c:pt idx="5">
                  <c:v>99.513000000000005</c:v>
                </c:pt>
                <c:pt idx="6">
                  <c:v>99.391000000000005</c:v>
                </c:pt>
                <c:pt idx="7">
                  <c:v>99.144000000000005</c:v>
                </c:pt>
                <c:pt idx="8">
                  <c:v>99.144000000000005</c:v>
                </c:pt>
                <c:pt idx="9">
                  <c:v>99.144000000000005</c:v>
                </c:pt>
                <c:pt idx="10">
                  <c:v>99.144000000000005</c:v>
                </c:pt>
                <c:pt idx="11">
                  <c:v>99.144000000000005</c:v>
                </c:pt>
                <c:pt idx="12">
                  <c:v>99.144000000000005</c:v>
                </c:pt>
                <c:pt idx="13">
                  <c:v>99.144000000000005</c:v>
                </c:pt>
                <c:pt idx="14">
                  <c:v>99.144000000000005</c:v>
                </c:pt>
                <c:pt idx="15">
                  <c:v>99.144000000000005</c:v>
                </c:pt>
                <c:pt idx="16">
                  <c:v>98.995999999999995</c:v>
                </c:pt>
                <c:pt idx="17">
                  <c:v>98.995999999999995</c:v>
                </c:pt>
                <c:pt idx="18">
                  <c:v>98.995999999999995</c:v>
                </c:pt>
                <c:pt idx="19">
                  <c:v>98.848000000000013</c:v>
                </c:pt>
                <c:pt idx="20">
                  <c:v>98.848000000000013</c:v>
                </c:pt>
                <c:pt idx="21">
                  <c:v>98.848000000000013</c:v>
                </c:pt>
                <c:pt idx="22">
                  <c:v>98.848000000000013</c:v>
                </c:pt>
                <c:pt idx="23">
                  <c:v>98.848000000000013</c:v>
                </c:pt>
                <c:pt idx="24">
                  <c:v>98.848000000000013</c:v>
                </c:pt>
                <c:pt idx="25">
                  <c:v>98.848000000000013</c:v>
                </c:pt>
                <c:pt idx="26">
                  <c:v>98.848000000000013</c:v>
                </c:pt>
                <c:pt idx="27">
                  <c:v>98.848000000000013</c:v>
                </c:pt>
                <c:pt idx="28">
                  <c:v>98.848000000000013</c:v>
                </c:pt>
                <c:pt idx="29">
                  <c:v>98.848000000000013</c:v>
                </c:pt>
                <c:pt idx="30">
                  <c:v>98.848000000000013</c:v>
                </c:pt>
                <c:pt idx="31">
                  <c:v>98.671999999999983</c:v>
                </c:pt>
                <c:pt idx="32">
                  <c:v>98.495000000000005</c:v>
                </c:pt>
                <c:pt idx="33">
                  <c:v>98.495000000000005</c:v>
                </c:pt>
                <c:pt idx="34">
                  <c:v>98.495000000000005</c:v>
                </c:pt>
                <c:pt idx="35">
                  <c:v>98.495000000000005</c:v>
                </c:pt>
                <c:pt idx="36">
                  <c:v>98.495000000000005</c:v>
                </c:pt>
                <c:pt idx="37">
                  <c:v>98.495000000000005</c:v>
                </c:pt>
                <c:pt idx="38">
                  <c:v>98.495000000000005</c:v>
                </c:pt>
                <c:pt idx="39">
                  <c:v>98.495000000000005</c:v>
                </c:pt>
                <c:pt idx="40">
                  <c:v>98.495000000000005</c:v>
                </c:pt>
                <c:pt idx="41">
                  <c:v>98.495000000000005</c:v>
                </c:pt>
                <c:pt idx="42">
                  <c:v>98.495000000000005</c:v>
                </c:pt>
                <c:pt idx="43">
                  <c:v>98.278999999999982</c:v>
                </c:pt>
                <c:pt idx="44">
                  <c:v>98.278999999999982</c:v>
                </c:pt>
                <c:pt idx="45">
                  <c:v>98.278999999999982</c:v>
                </c:pt>
                <c:pt idx="46">
                  <c:v>98.278999999999982</c:v>
                </c:pt>
                <c:pt idx="47">
                  <c:v>98.278999999999982</c:v>
                </c:pt>
                <c:pt idx="48">
                  <c:v>98.278999999999982</c:v>
                </c:pt>
                <c:pt idx="49">
                  <c:v>98.278999999999982</c:v>
                </c:pt>
                <c:pt idx="50">
                  <c:v>98.278999999999982</c:v>
                </c:pt>
                <c:pt idx="51">
                  <c:v>98.278999999999982</c:v>
                </c:pt>
                <c:pt idx="52">
                  <c:v>98.278999999999982</c:v>
                </c:pt>
                <c:pt idx="53">
                  <c:v>98.278999999999982</c:v>
                </c:pt>
                <c:pt idx="54">
                  <c:v>97.997000000000227</c:v>
                </c:pt>
                <c:pt idx="55">
                  <c:v>97.430999999999997</c:v>
                </c:pt>
                <c:pt idx="56">
                  <c:v>97.430999999999997</c:v>
                </c:pt>
                <c:pt idx="57">
                  <c:v>97.430999999999997</c:v>
                </c:pt>
                <c:pt idx="58">
                  <c:v>97.430999999999997</c:v>
                </c:pt>
                <c:pt idx="59">
                  <c:v>97.430999999999997</c:v>
                </c:pt>
                <c:pt idx="60">
                  <c:v>97.430999999999997</c:v>
                </c:pt>
                <c:pt idx="61">
                  <c:v>97.430999999999997</c:v>
                </c:pt>
                <c:pt idx="62">
                  <c:v>97.430999999999997</c:v>
                </c:pt>
                <c:pt idx="63">
                  <c:v>97.090999999999994</c:v>
                </c:pt>
                <c:pt idx="64">
                  <c:v>97.090999999999994</c:v>
                </c:pt>
                <c:pt idx="65">
                  <c:v>96.751999999999995</c:v>
                </c:pt>
                <c:pt idx="66">
                  <c:v>96.751999999999995</c:v>
                </c:pt>
                <c:pt idx="67">
                  <c:v>96.412999999999997</c:v>
                </c:pt>
                <c:pt idx="68">
                  <c:v>96.412999999999997</c:v>
                </c:pt>
                <c:pt idx="69">
                  <c:v>96.412999999999997</c:v>
                </c:pt>
                <c:pt idx="70">
                  <c:v>96.412999999999997</c:v>
                </c:pt>
                <c:pt idx="71">
                  <c:v>96.412999999999997</c:v>
                </c:pt>
                <c:pt idx="72">
                  <c:v>96.412999999999997</c:v>
                </c:pt>
                <c:pt idx="73">
                  <c:v>96.412999999999997</c:v>
                </c:pt>
                <c:pt idx="74">
                  <c:v>96.412999999999997</c:v>
                </c:pt>
                <c:pt idx="75">
                  <c:v>96.412999999999997</c:v>
                </c:pt>
                <c:pt idx="76">
                  <c:v>96.412999999999997</c:v>
                </c:pt>
                <c:pt idx="77">
                  <c:v>96.412999999999997</c:v>
                </c:pt>
                <c:pt idx="78">
                  <c:v>96.412999999999997</c:v>
                </c:pt>
                <c:pt idx="79">
                  <c:v>96.412999999999997</c:v>
                </c:pt>
                <c:pt idx="80">
                  <c:v>96.412999999999997</c:v>
                </c:pt>
                <c:pt idx="81">
                  <c:v>96.412999999999997</c:v>
                </c:pt>
                <c:pt idx="82">
                  <c:v>96.412999999999997</c:v>
                </c:pt>
                <c:pt idx="83">
                  <c:v>96.412999999999997</c:v>
                </c:pt>
                <c:pt idx="84">
                  <c:v>96.412999999999997</c:v>
                </c:pt>
                <c:pt idx="85">
                  <c:v>96.412999999999997</c:v>
                </c:pt>
                <c:pt idx="86">
                  <c:v>96.412999999999997</c:v>
                </c:pt>
                <c:pt idx="87">
                  <c:v>96.412999999999997</c:v>
                </c:pt>
                <c:pt idx="88">
                  <c:v>96.412999999999997</c:v>
                </c:pt>
                <c:pt idx="89">
                  <c:v>95.838999999999999</c:v>
                </c:pt>
                <c:pt idx="90">
                  <c:v>95.838999999999999</c:v>
                </c:pt>
                <c:pt idx="91">
                  <c:v>95.838999999999999</c:v>
                </c:pt>
                <c:pt idx="92">
                  <c:v>95.838999999999999</c:v>
                </c:pt>
                <c:pt idx="93">
                  <c:v>95.838999999999999</c:v>
                </c:pt>
                <c:pt idx="94">
                  <c:v>95.838999999999999</c:v>
                </c:pt>
                <c:pt idx="95">
                  <c:v>95.838999999999999</c:v>
                </c:pt>
                <c:pt idx="96">
                  <c:v>95.838999999999999</c:v>
                </c:pt>
                <c:pt idx="97">
                  <c:v>95.838999999999999</c:v>
                </c:pt>
                <c:pt idx="98">
                  <c:v>95.838999999999999</c:v>
                </c:pt>
                <c:pt idx="99">
                  <c:v>95.838999999999999</c:v>
                </c:pt>
                <c:pt idx="100">
                  <c:v>95.838999999999999</c:v>
                </c:pt>
                <c:pt idx="101">
                  <c:v>95.838999999999999</c:v>
                </c:pt>
                <c:pt idx="102">
                  <c:v>95.838999999999999</c:v>
                </c:pt>
                <c:pt idx="103">
                  <c:v>95.838999999999999</c:v>
                </c:pt>
                <c:pt idx="104">
                  <c:v>95.838999999999999</c:v>
                </c:pt>
                <c:pt idx="105">
                  <c:v>95.838999999999999</c:v>
                </c:pt>
                <c:pt idx="106">
                  <c:v>95.838999999999999</c:v>
                </c:pt>
                <c:pt idx="107">
                  <c:v>95.838999999999999</c:v>
                </c:pt>
                <c:pt idx="108">
                  <c:v>95.838999999999999</c:v>
                </c:pt>
                <c:pt idx="109">
                  <c:v>95.838999999999999</c:v>
                </c:pt>
                <c:pt idx="110">
                  <c:v>95.838999999999999</c:v>
                </c:pt>
                <c:pt idx="111">
                  <c:v>95.838999999999999</c:v>
                </c:pt>
                <c:pt idx="112">
                  <c:v>95.838999999999999</c:v>
                </c:pt>
                <c:pt idx="113">
                  <c:v>94.861000000000004</c:v>
                </c:pt>
                <c:pt idx="114">
                  <c:v>94.861000000000004</c:v>
                </c:pt>
                <c:pt idx="115">
                  <c:v>94.861000000000004</c:v>
                </c:pt>
                <c:pt idx="116">
                  <c:v>94.861000000000004</c:v>
                </c:pt>
                <c:pt idx="117">
                  <c:v>94.861000000000004</c:v>
                </c:pt>
                <c:pt idx="118">
                  <c:v>94.861000000000004</c:v>
                </c:pt>
                <c:pt idx="119">
                  <c:v>94.861000000000004</c:v>
                </c:pt>
                <c:pt idx="120">
                  <c:v>94.861000000000004</c:v>
                </c:pt>
                <c:pt idx="121">
                  <c:v>94.861000000000004</c:v>
                </c:pt>
                <c:pt idx="122">
                  <c:v>94.861000000000004</c:v>
                </c:pt>
                <c:pt idx="123">
                  <c:v>94.861000000000004</c:v>
                </c:pt>
                <c:pt idx="124">
                  <c:v>94.861000000000004</c:v>
                </c:pt>
                <c:pt idx="125">
                  <c:v>94.861000000000004</c:v>
                </c:pt>
                <c:pt idx="126">
                  <c:v>94.861000000000004</c:v>
                </c:pt>
                <c:pt idx="127">
                  <c:v>94.861000000000004</c:v>
                </c:pt>
                <c:pt idx="128">
                  <c:v>94.861000000000004</c:v>
                </c:pt>
                <c:pt idx="129">
                  <c:v>94.861000000000004</c:v>
                </c:pt>
                <c:pt idx="130">
                  <c:v>94.861000000000004</c:v>
                </c:pt>
                <c:pt idx="131">
                  <c:v>94.861000000000004</c:v>
                </c:pt>
                <c:pt idx="132">
                  <c:v>94.861000000000004</c:v>
                </c:pt>
              </c:numCache>
            </c:numRef>
          </c:yVal>
        </c:ser>
        <c:ser>
          <c:idx val="2"/>
          <c:order val="2"/>
          <c:tx>
            <c:strRef>
              <c:f>Sheet1!$D$1</c:f>
              <c:strCache>
                <c:ptCount val="1"/>
                <c:pt idx="0">
                  <c:v>6-10 Years (N = 501)</c:v>
                </c:pt>
              </c:strCache>
            </c:strRef>
          </c:tx>
          <c:spPr>
            <a:ln w="47625">
              <a:solidFill>
                <a:srgbClr val="FF0000"/>
              </a:solidFill>
            </a:ln>
          </c:spPr>
          <c:marker>
            <c:symbol val="none"/>
          </c:marker>
          <c:xVal>
            <c:numRef>
              <c:f>Sheet1!$A$2:$A$134</c:f>
              <c:numCache>
                <c:formatCode>General</c:formatCode>
                <c:ptCount val="133"/>
                <c:pt idx="0">
                  <c:v>0</c:v>
                </c:pt>
                <c:pt idx="1">
                  <c:v>8.3300000000000041E-2</c:v>
                </c:pt>
                <c:pt idx="2">
                  <c:v>0.16669999999999999</c:v>
                </c:pt>
                <c:pt idx="3">
                  <c:v>0.25</c:v>
                </c:pt>
                <c:pt idx="4">
                  <c:v>0.33330000000000426</c:v>
                </c:pt>
                <c:pt idx="5">
                  <c:v>0.41670000000000001</c:v>
                </c:pt>
                <c:pt idx="6">
                  <c:v>0.5</c:v>
                </c:pt>
                <c:pt idx="7">
                  <c:v>0.58329999999999949</c:v>
                </c:pt>
                <c:pt idx="8">
                  <c:v>0.66670000000000706</c:v>
                </c:pt>
                <c:pt idx="9">
                  <c:v>0.75000000000000488</c:v>
                </c:pt>
                <c:pt idx="10">
                  <c:v>0.83330000000000004</c:v>
                </c:pt>
                <c:pt idx="11">
                  <c:v>0.91670000000000063</c:v>
                </c:pt>
                <c:pt idx="12">
                  <c:v>1</c:v>
                </c:pt>
                <c:pt idx="13">
                  <c:v>1.0832999999999904</c:v>
                </c:pt>
                <c:pt idx="14">
                  <c:v>1.1667000000000001</c:v>
                </c:pt>
                <c:pt idx="15">
                  <c:v>1.25</c:v>
                </c:pt>
                <c:pt idx="16">
                  <c:v>1.3332999999999904</c:v>
                </c:pt>
                <c:pt idx="17">
                  <c:v>1.4166999999999879</c:v>
                </c:pt>
                <c:pt idx="18">
                  <c:v>1.5</c:v>
                </c:pt>
                <c:pt idx="19">
                  <c:v>1.5832999999999904</c:v>
                </c:pt>
                <c:pt idx="20">
                  <c:v>1.6667000000000001</c:v>
                </c:pt>
                <c:pt idx="21">
                  <c:v>1.75</c:v>
                </c:pt>
                <c:pt idx="22">
                  <c:v>1.8332999999999904</c:v>
                </c:pt>
                <c:pt idx="23">
                  <c:v>1.9167000000000001</c:v>
                </c:pt>
                <c:pt idx="24">
                  <c:v>2</c:v>
                </c:pt>
                <c:pt idx="25">
                  <c:v>2.0832999999999999</c:v>
                </c:pt>
                <c:pt idx="26">
                  <c:v>2.1667000000000001</c:v>
                </c:pt>
                <c:pt idx="27">
                  <c:v>2.25</c:v>
                </c:pt>
                <c:pt idx="28">
                  <c:v>2.3332999999999977</c:v>
                </c:pt>
                <c:pt idx="29">
                  <c:v>2.4166999999999739</c:v>
                </c:pt>
                <c:pt idx="30">
                  <c:v>2.5</c:v>
                </c:pt>
                <c:pt idx="31">
                  <c:v>2.5832999999999999</c:v>
                </c:pt>
                <c:pt idx="32">
                  <c:v>2.6667000000000001</c:v>
                </c:pt>
                <c:pt idx="33">
                  <c:v>2.75</c:v>
                </c:pt>
                <c:pt idx="34">
                  <c:v>2.8332999999999977</c:v>
                </c:pt>
                <c:pt idx="35">
                  <c:v>2.9166999999999739</c:v>
                </c:pt>
                <c:pt idx="36">
                  <c:v>3</c:v>
                </c:pt>
                <c:pt idx="37">
                  <c:v>3.0832999999999999</c:v>
                </c:pt>
                <c:pt idx="38">
                  <c:v>3.1667000000000001</c:v>
                </c:pt>
                <c:pt idx="39">
                  <c:v>3.25</c:v>
                </c:pt>
                <c:pt idx="40">
                  <c:v>3.3332999999999977</c:v>
                </c:pt>
                <c:pt idx="41">
                  <c:v>3.4166999999999739</c:v>
                </c:pt>
                <c:pt idx="42">
                  <c:v>3.5</c:v>
                </c:pt>
                <c:pt idx="43">
                  <c:v>3.5832999999999999</c:v>
                </c:pt>
                <c:pt idx="44">
                  <c:v>3.6667000000000001</c:v>
                </c:pt>
                <c:pt idx="45">
                  <c:v>3.75</c:v>
                </c:pt>
                <c:pt idx="46">
                  <c:v>3.8332999999999977</c:v>
                </c:pt>
                <c:pt idx="47">
                  <c:v>3.9166999999999739</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numCache>
            </c:numRef>
          </c:xVal>
          <c:yVal>
            <c:numRef>
              <c:f>Sheet1!$D$2:$D$134</c:f>
              <c:numCache>
                <c:formatCode>General</c:formatCode>
                <c:ptCount val="133"/>
                <c:pt idx="0">
                  <c:v>100</c:v>
                </c:pt>
                <c:pt idx="1">
                  <c:v>100</c:v>
                </c:pt>
                <c:pt idx="2">
                  <c:v>100</c:v>
                </c:pt>
                <c:pt idx="3">
                  <c:v>99.8</c:v>
                </c:pt>
                <c:pt idx="4">
                  <c:v>99.8</c:v>
                </c:pt>
                <c:pt idx="5">
                  <c:v>99.6</c:v>
                </c:pt>
                <c:pt idx="6">
                  <c:v>99.6</c:v>
                </c:pt>
                <c:pt idx="7">
                  <c:v>99.198999999999998</c:v>
                </c:pt>
                <c:pt idx="8">
                  <c:v>99.198999999999998</c:v>
                </c:pt>
                <c:pt idx="9">
                  <c:v>99.198999999999998</c:v>
                </c:pt>
                <c:pt idx="10">
                  <c:v>99.198999999999998</c:v>
                </c:pt>
                <c:pt idx="11">
                  <c:v>99.198999999999998</c:v>
                </c:pt>
                <c:pt idx="12">
                  <c:v>99.198999999999998</c:v>
                </c:pt>
                <c:pt idx="13">
                  <c:v>99.198999999999998</c:v>
                </c:pt>
                <c:pt idx="14">
                  <c:v>99.198999999999998</c:v>
                </c:pt>
                <c:pt idx="15">
                  <c:v>99.198999999999998</c:v>
                </c:pt>
                <c:pt idx="16">
                  <c:v>99.198999999999998</c:v>
                </c:pt>
                <c:pt idx="17">
                  <c:v>99.198999999999998</c:v>
                </c:pt>
                <c:pt idx="18">
                  <c:v>98.733999999999995</c:v>
                </c:pt>
                <c:pt idx="19">
                  <c:v>98.268000000000001</c:v>
                </c:pt>
                <c:pt idx="20">
                  <c:v>98.268000000000001</c:v>
                </c:pt>
                <c:pt idx="21">
                  <c:v>98.268000000000001</c:v>
                </c:pt>
                <c:pt idx="22">
                  <c:v>98.268000000000001</c:v>
                </c:pt>
                <c:pt idx="23">
                  <c:v>98.268000000000001</c:v>
                </c:pt>
                <c:pt idx="24">
                  <c:v>98.268000000000001</c:v>
                </c:pt>
                <c:pt idx="25">
                  <c:v>98.268000000000001</c:v>
                </c:pt>
                <c:pt idx="26">
                  <c:v>98.268000000000001</c:v>
                </c:pt>
                <c:pt idx="27">
                  <c:v>98.268000000000001</c:v>
                </c:pt>
                <c:pt idx="28">
                  <c:v>98.268000000000001</c:v>
                </c:pt>
                <c:pt idx="29">
                  <c:v>98.268000000000001</c:v>
                </c:pt>
                <c:pt idx="30">
                  <c:v>97.995000000000005</c:v>
                </c:pt>
                <c:pt idx="31">
                  <c:v>96.9</c:v>
                </c:pt>
                <c:pt idx="32">
                  <c:v>96.9</c:v>
                </c:pt>
                <c:pt idx="33">
                  <c:v>96.9</c:v>
                </c:pt>
                <c:pt idx="34">
                  <c:v>96.9</c:v>
                </c:pt>
                <c:pt idx="35">
                  <c:v>96.9</c:v>
                </c:pt>
                <c:pt idx="36">
                  <c:v>96.9</c:v>
                </c:pt>
                <c:pt idx="37">
                  <c:v>96.9</c:v>
                </c:pt>
                <c:pt idx="38">
                  <c:v>96.9</c:v>
                </c:pt>
                <c:pt idx="39">
                  <c:v>96.9</c:v>
                </c:pt>
                <c:pt idx="40">
                  <c:v>96.9</c:v>
                </c:pt>
                <c:pt idx="41">
                  <c:v>96.9</c:v>
                </c:pt>
                <c:pt idx="42">
                  <c:v>96.205000000000013</c:v>
                </c:pt>
                <c:pt idx="43">
                  <c:v>95.85799999999999</c:v>
                </c:pt>
                <c:pt idx="44">
                  <c:v>95.85799999999999</c:v>
                </c:pt>
                <c:pt idx="45">
                  <c:v>95.85799999999999</c:v>
                </c:pt>
                <c:pt idx="46">
                  <c:v>95.85799999999999</c:v>
                </c:pt>
                <c:pt idx="47">
                  <c:v>95.85799999999999</c:v>
                </c:pt>
                <c:pt idx="48">
                  <c:v>95.85799999999999</c:v>
                </c:pt>
                <c:pt idx="49">
                  <c:v>95.85799999999999</c:v>
                </c:pt>
                <c:pt idx="50">
                  <c:v>95.85799999999999</c:v>
                </c:pt>
                <c:pt idx="51">
                  <c:v>95.85799999999999</c:v>
                </c:pt>
                <c:pt idx="52">
                  <c:v>95.85799999999999</c:v>
                </c:pt>
                <c:pt idx="53">
                  <c:v>95.85799999999999</c:v>
                </c:pt>
                <c:pt idx="54">
                  <c:v>95.013000000000005</c:v>
                </c:pt>
                <c:pt idx="55">
                  <c:v>95.013000000000005</c:v>
                </c:pt>
                <c:pt idx="56">
                  <c:v>94.581000000000003</c:v>
                </c:pt>
                <c:pt idx="57">
                  <c:v>94.581000000000003</c:v>
                </c:pt>
                <c:pt idx="58">
                  <c:v>94.581000000000003</c:v>
                </c:pt>
                <c:pt idx="59">
                  <c:v>94.581000000000003</c:v>
                </c:pt>
                <c:pt idx="60">
                  <c:v>94.581000000000003</c:v>
                </c:pt>
                <c:pt idx="61">
                  <c:v>94.581000000000003</c:v>
                </c:pt>
                <c:pt idx="62">
                  <c:v>94.581000000000003</c:v>
                </c:pt>
                <c:pt idx="63">
                  <c:v>94.581000000000003</c:v>
                </c:pt>
                <c:pt idx="64">
                  <c:v>94.037999999999997</c:v>
                </c:pt>
                <c:pt idx="65">
                  <c:v>94.037999999999997</c:v>
                </c:pt>
                <c:pt idx="66">
                  <c:v>94.037999999999997</c:v>
                </c:pt>
                <c:pt idx="67">
                  <c:v>94.037999999999997</c:v>
                </c:pt>
                <c:pt idx="68">
                  <c:v>94.037999999999997</c:v>
                </c:pt>
                <c:pt idx="69">
                  <c:v>94.037999999999997</c:v>
                </c:pt>
                <c:pt idx="70">
                  <c:v>94.037999999999997</c:v>
                </c:pt>
                <c:pt idx="71">
                  <c:v>94.037999999999997</c:v>
                </c:pt>
                <c:pt idx="72">
                  <c:v>94.037999999999997</c:v>
                </c:pt>
                <c:pt idx="73">
                  <c:v>94.037999999999997</c:v>
                </c:pt>
                <c:pt idx="74">
                  <c:v>94.037999999999997</c:v>
                </c:pt>
                <c:pt idx="75">
                  <c:v>94.037999999999997</c:v>
                </c:pt>
                <c:pt idx="76">
                  <c:v>94.037999999999997</c:v>
                </c:pt>
                <c:pt idx="77">
                  <c:v>93.324999999999989</c:v>
                </c:pt>
                <c:pt idx="78">
                  <c:v>93.324999999999989</c:v>
                </c:pt>
                <c:pt idx="79">
                  <c:v>93.324999999999989</c:v>
                </c:pt>
                <c:pt idx="80">
                  <c:v>93.324999999999989</c:v>
                </c:pt>
                <c:pt idx="81">
                  <c:v>93.324999999999989</c:v>
                </c:pt>
                <c:pt idx="82">
                  <c:v>93.324999999999989</c:v>
                </c:pt>
                <c:pt idx="83">
                  <c:v>93.324999999999989</c:v>
                </c:pt>
                <c:pt idx="84">
                  <c:v>93.324999999999989</c:v>
                </c:pt>
                <c:pt idx="85">
                  <c:v>93.324999999999989</c:v>
                </c:pt>
                <c:pt idx="86">
                  <c:v>93.324999999999989</c:v>
                </c:pt>
                <c:pt idx="87">
                  <c:v>93.324999999999989</c:v>
                </c:pt>
                <c:pt idx="88">
                  <c:v>93.324999999999989</c:v>
                </c:pt>
                <c:pt idx="89">
                  <c:v>93.324999999999989</c:v>
                </c:pt>
                <c:pt idx="90">
                  <c:v>93.324999999999989</c:v>
                </c:pt>
                <c:pt idx="91">
                  <c:v>93.324999999999989</c:v>
                </c:pt>
                <c:pt idx="92">
                  <c:v>93.324999999999989</c:v>
                </c:pt>
                <c:pt idx="93">
                  <c:v>93.324999999999989</c:v>
                </c:pt>
                <c:pt idx="94">
                  <c:v>93.324999999999989</c:v>
                </c:pt>
                <c:pt idx="95">
                  <c:v>93.324999999999989</c:v>
                </c:pt>
                <c:pt idx="96">
                  <c:v>93.324999999999989</c:v>
                </c:pt>
                <c:pt idx="97">
                  <c:v>93.324999999999989</c:v>
                </c:pt>
                <c:pt idx="98">
                  <c:v>93.324999999999989</c:v>
                </c:pt>
                <c:pt idx="99">
                  <c:v>93.324999999999989</c:v>
                </c:pt>
                <c:pt idx="100">
                  <c:v>93.324999999999989</c:v>
                </c:pt>
                <c:pt idx="101">
                  <c:v>93.324999999999989</c:v>
                </c:pt>
                <c:pt idx="102">
                  <c:v>90.215000000000003</c:v>
                </c:pt>
                <c:pt idx="103">
                  <c:v>90.215000000000003</c:v>
                </c:pt>
                <c:pt idx="104">
                  <c:v>90.215000000000003</c:v>
                </c:pt>
                <c:pt idx="105">
                  <c:v>88.512</c:v>
                </c:pt>
                <c:pt idx="106">
                  <c:v>88.512</c:v>
                </c:pt>
                <c:pt idx="107">
                  <c:v>88.512</c:v>
                </c:pt>
                <c:pt idx="108">
                  <c:v>88.512</c:v>
                </c:pt>
                <c:pt idx="109">
                  <c:v>88.512</c:v>
                </c:pt>
                <c:pt idx="110">
                  <c:v>88.512</c:v>
                </c:pt>
                <c:pt idx="111">
                  <c:v>88.512</c:v>
                </c:pt>
                <c:pt idx="112">
                  <c:v>88.512</c:v>
                </c:pt>
                <c:pt idx="113">
                  <c:v>88.512</c:v>
                </c:pt>
                <c:pt idx="114">
                  <c:v>83.595000000000013</c:v>
                </c:pt>
                <c:pt idx="115">
                  <c:v>83.595000000000013</c:v>
                </c:pt>
                <c:pt idx="116">
                  <c:v>83.595000000000013</c:v>
                </c:pt>
                <c:pt idx="117">
                  <c:v>83.595000000000013</c:v>
                </c:pt>
                <c:pt idx="118">
                  <c:v>83.595000000000013</c:v>
                </c:pt>
                <c:pt idx="119">
                  <c:v>83.595000000000013</c:v>
                </c:pt>
                <c:pt idx="120">
                  <c:v>83.595000000000013</c:v>
                </c:pt>
                <c:pt idx="121">
                  <c:v>83.595000000000013</c:v>
                </c:pt>
                <c:pt idx="122">
                  <c:v>83.595000000000013</c:v>
                </c:pt>
                <c:pt idx="123">
                  <c:v>83.595000000000013</c:v>
                </c:pt>
                <c:pt idx="124">
                  <c:v>83.595000000000013</c:v>
                </c:pt>
                <c:pt idx="125">
                  <c:v>83.595000000000013</c:v>
                </c:pt>
                <c:pt idx="126">
                  <c:v>83.595000000000013</c:v>
                </c:pt>
                <c:pt idx="127">
                  <c:v>83.595000000000013</c:v>
                </c:pt>
                <c:pt idx="128">
                  <c:v>83.595000000000013</c:v>
                </c:pt>
                <c:pt idx="129">
                  <c:v>83.595000000000013</c:v>
                </c:pt>
                <c:pt idx="130">
                  <c:v>83.595000000000013</c:v>
                </c:pt>
                <c:pt idx="131">
                  <c:v>83.595000000000013</c:v>
                </c:pt>
                <c:pt idx="132">
                  <c:v>83.595000000000013</c:v>
                </c:pt>
              </c:numCache>
            </c:numRef>
          </c:yVal>
        </c:ser>
        <c:ser>
          <c:idx val="3"/>
          <c:order val="3"/>
          <c:tx>
            <c:strRef>
              <c:f>Sheet1!$E$1</c:f>
              <c:strCache>
                <c:ptCount val="1"/>
                <c:pt idx="0">
                  <c:v>11-17 Years (N = 1,250)</c:v>
                </c:pt>
              </c:strCache>
            </c:strRef>
          </c:tx>
          <c:spPr>
            <a:ln w="47625">
              <a:solidFill>
                <a:srgbClr val="00FF00"/>
              </a:solidFill>
            </a:ln>
          </c:spPr>
          <c:marker>
            <c:symbol val="none"/>
          </c:marker>
          <c:xVal>
            <c:numRef>
              <c:f>Sheet1!$A$2:$A$134</c:f>
              <c:numCache>
                <c:formatCode>General</c:formatCode>
                <c:ptCount val="133"/>
                <c:pt idx="0">
                  <c:v>0</c:v>
                </c:pt>
                <c:pt idx="1">
                  <c:v>8.3300000000000041E-2</c:v>
                </c:pt>
                <c:pt idx="2">
                  <c:v>0.16669999999999999</c:v>
                </c:pt>
                <c:pt idx="3">
                  <c:v>0.25</c:v>
                </c:pt>
                <c:pt idx="4">
                  <c:v>0.33330000000000426</c:v>
                </c:pt>
                <c:pt idx="5">
                  <c:v>0.41670000000000001</c:v>
                </c:pt>
                <c:pt idx="6">
                  <c:v>0.5</c:v>
                </c:pt>
                <c:pt idx="7">
                  <c:v>0.58329999999999949</c:v>
                </c:pt>
                <c:pt idx="8">
                  <c:v>0.66670000000000706</c:v>
                </c:pt>
                <c:pt idx="9">
                  <c:v>0.75000000000000488</c:v>
                </c:pt>
                <c:pt idx="10">
                  <c:v>0.83330000000000004</c:v>
                </c:pt>
                <c:pt idx="11">
                  <c:v>0.91670000000000063</c:v>
                </c:pt>
                <c:pt idx="12">
                  <c:v>1</c:v>
                </c:pt>
                <c:pt idx="13">
                  <c:v>1.0832999999999904</c:v>
                </c:pt>
                <c:pt idx="14">
                  <c:v>1.1667000000000001</c:v>
                </c:pt>
                <c:pt idx="15">
                  <c:v>1.25</c:v>
                </c:pt>
                <c:pt idx="16">
                  <c:v>1.3332999999999904</c:v>
                </c:pt>
                <c:pt idx="17">
                  <c:v>1.4166999999999879</c:v>
                </c:pt>
                <c:pt idx="18">
                  <c:v>1.5</c:v>
                </c:pt>
                <c:pt idx="19">
                  <c:v>1.5832999999999904</c:v>
                </c:pt>
                <c:pt idx="20">
                  <c:v>1.6667000000000001</c:v>
                </c:pt>
                <c:pt idx="21">
                  <c:v>1.75</c:v>
                </c:pt>
                <c:pt idx="22">
                  <c:v>1.8332999999999904</c:v>
                </c:pt>
                <c:pt idx="23">
                  <c:v>1.9167000000000001</c:v>
                </c:pt>
                <c:pt idx="24">
                  <c:v>2</c:v>
                </c:pt>
                <c:pt idx="25">
                  <c:v>2.0832999999999999</c:v>
                </c:pt>
                <c:pt idx="26">
                  <c:v>2.1667000000000001</c:v>
                </c:pt>
                <c:pt idx="27">
                  <c:v>2.25</c:v>
                </c:pt>
                <c:pt idx="28">
                  <c:v>2.3332999999999977</c:v>
                </c:pt>
                <c:pt idx="29">
                  <c:v>2.4166999999999739</c:v>
                </c:pt>
                <c:pt idx="30">
                  <c:v>2.5</c:v>
                </c:pt>
                <c:pt idx="31">
                  <c:v>2.5832999999999999</c:v>
                </c:pt>
                <c:pt idx="32">
                  <c:v>2.6667000000000001</c:v>
                </c:pt>
                <c:pt idx="33">
                  <c:v>2.75</c:v>
                </c:pt>
                <c:pt idx="34">
                  <c:v>2.8332999999999977</c:v>
                </c:pt>
                <c:pt idx="35">
                  <c:v>2.9166999999999739</c:v>
                </c:pt>
                <c:pt idx="36">
                  <c:v>3</c:v>
                </c:pt>
                <c:pt idx="37">
                  <c:v>3.0832999999999999</c:v>
                </c:pt>
                <c:pt idx="38">
                  <c:v>3.1667000000000001</c:v>
                </c:pt>
                <c:pt idx="39">
                  <c:v>3.25</c:v>
                </c:pt>
                <c:pt idx="40">
                  <c:v>3.3332999999999977</c:v>
                </c:pt>
                <c:pt idx="41">
                  <c:v>3.4166999999999739</c:v>
                </c:pt>
                <c:pt idx="42">
                  <c:v>3.5</c:v>
                </c:pt>
                <c:pt idx="43">
                  <c:v>3.5832999999999999</c:v>
                </c:pt>
                <c:pt idx="44">
                  <c:v>3.6667000000000001</c:v>
                </c:pt>
                <c:pt idx="45">
                  <c:v>3.75</c:v>
                </c:pt>
                <c:pt idx="46">
                  <c:v>3.8332999999999977</c:v>
                </c:pt>
                <c:pt idx="47">
                  <c:v>3.9166999999999739</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numCache>
            </c:numRef>
          </c:xVal>
          <c:yVal>
            <c:numRef>
              <c:f>Sheet1!$E$2:$E$134</c:f>
              <c:numCache>
                <c:formatCode>General</c:formatCode>
                <c:ptCount val="133"/>
                <c:pt idx="0">
                  <c:v>100</c:v>
                </c:pt>
                <c:pt idx="1">
                  <c:v>100</c:v>
                </c:pt>
                <c:pt idx="2">
                  <c:v>99.92</c:v>
                </c:pt>
                <c:pt idx="3">
                  <c:v>99.679999999999978</c:v>
                </c:pt>
                <c:pt idx="4">
                  <c:v>99.277999999999992</c:v>
                </c:pt>
                <c:pt idx="5">
                  <c:v>98.795000000000002</c:v>
                </c:pt>
                <c:pt idx="6">
                  <c:v>98.227000000000004</c:v>
                </c:pt>
                <c:pt idx="7">
                  <c:v>97.656999999999982</c:v>
                </c:pt>
                <c:pt idx="8">
                  <c:v>97.574999999999989</c:v>
                </c:pt>
                <c:pt idx="9">
                  <c:v>97.492999999999995</c:v>
                </c:pt>
                <c:pt idx="10">
                  <c:v>97.492999999999995</c:v>
                </c:pt>
                <c:pt idx="11">
                  <c:v>97.492999999999995</c:v>
                </c:pt>
                <c:pt idx="12">
                  <c:v>97.492999999999995</c:v>
                </c:pt>
                <c:pt idx="13">
                  <c:v>97.492999999999995</c:v>
                </c:pt>
                <c:pt idx="14">
                  <c:v>97.492999999999995</c:v>
                </c:pt>
                <c:pt idx="15">
                  <c:v>97.492999999999995</c:v>
                </c:pt>
                <c:pt idx="16">
                  <c:v>97.394000000000005</c:v>
                </c:pt>
                <c:pt idx="17">
                  <c:v>96.902000000000001</c:v>
                </c:pt>
                <c:pt idx="18">
                  <c:v>96.507000000000005</c:v>
                </c:pt>
                <c:pt idx="19">
                  <c:v>96.209000000000003</c:v>
                </c:pt>
                <c:pt idx="20">
                  <c:v>96.209000000000003</c:v>
                </c:pt>
                <c:pt idx="21">
                  <c:v>96.209000000000003</c:v>
                </c:pt>
                <c:pt idx="22">
                  <c:v>96.209000000000003</c:v>
                </c:pt>
                <c:pt idx="23">
                  <c:v>96.209000000000003</c:v>
                </c:pt>
                <c:pt idx="24">
                  <c:v>96.209000000000003</c:v>
                </c:pt>
                <c:pt idx="25">
                  <c:v>96.209000000000003</c:v>
                </c:pt>
                <c:pt idx="26">
                  <c:v>96.209000000000003</c:v>
                </c:pt>
                <c:pt idx="27">
                  <c:v>96.209000000000003</c:v>
                </c:pt>
                <c:pt idx="28">
                  <c:v>96.209000000000003</c:v>
                </c:pt>
                <c:pt idx="29">
                  <c:v>96.209000000000003</c:v>
                </c:pt>
                <c:pt idx="30">
                  <c:v>96.209000000000003</c:v>
                </c:pt>
                <c:pt idx="31">
                  <c:v>95.715000000000003</c:v>
                </c:pt>
                <c:pt idx="32">
                  <c:v>95.59</c:v>
                </c:pt>
                <c:pt idx="33">
                  <c:v>95.465000000000003</c:v>
                </c:pt>
                <c:pt idx="34">
                  <c:v>95.465000000000003</c:v>
                </c:pt>
                <c:pt idx="35">
                  <c:v>95.465000000000003</c:v>
                </c:pt>
                <c:pt idx="36">
                  <c:v>95.465000000000003</c:v>
                </c:pt>
                <c:pt idx="37">
                  <c:v>95.465000000000003</c:v>
                </c:pt>
                <c:pt idx="38">
                  <c:v>95.465000000000003</c:v>
                </c:pt>
                <c:pt idx="39">
                  <c:v>95.307999999999993</c:v>
                </c:pt>
                <c:pt idx="40">
                  <c:v>94.992999999999995</c:v>
                </c:pt>
                <c:pt idx="41">
                  <c:v>94.834000000000003</c:v>
                </c:pt>
                <c:pt idx="42">
                  <c:v>94.200999999999993</c:v>
                </c:pt>
                <c:pt idx="43">
                  <c:v>94.042000000000002</c:v>
                </c:pt>
                <c:pt idx="44">
                  <c:v>94.042000000000002</c:v>
                </c:pt>
                <c:pt idx="45">
                  <c:v>94.042000000000002</c:v>
                </c:pt>
                <c:pt idx="46">
                  <c:v>94.042000000000002</c:v>
                </c:pt>
                <c:pt idx="47">
                  <c:v>94.042000000000002</c:v>
                </c:pt>
                <c:pt idx="48">
                  <c:v>94.042000000000002</c:v>
                </c:pt>
                <c:pt idx="49">
                  <c:v>94.042000000000002</c:v>
                </c:pt>
                <c:pt idx="50">
                  <c:v>94.042000000000002</c:v>
                </c:pt>
                <c:pt idx="51">
                  <c:v>94.042000000000002</c:v>
                </c:pt>
                <c:pt idx="52">
                  <c:v>94.042000000000002</c:v>
                </c:pt>
                <c:pt idx="53">
                  <c:v>93.834000000000003</c:v>
                </c:pt>
                <c:pt idx="54">
                  <c:v>93.624999999999986</c:v>
                </c:pt>
                <c:pt idx="55">
                  <c:v>93.203000000000003</c:v>
                </c:pt>
                <c:pt idx="56">
                  <c:v>93.203000000000003</c:v>
                </c:pt>
                <c:pt idx="57">
                  <c:v>93.203000000000003</c:v>
                </c:pt>
                <c:pt idx="58">
                  <c:v>93.203000000000003</c:v>
                </c:pt>
                <c:pt idx="59">
                  <c:v>93.203000000000003</c:v>
                </c:pt>
                <c:pt idx="60">
                  <c:v>93.203000000000003</c:v>
                </c:pt>
                <c:pt idx="61">
                  <c:v>93.203000000000003</c:v>
                </c:pt>
                <c:pt idx="62">
                  <c:v>93.203000000000003</c:v>
                </c:pt>
                <c:pt idx="63">
                  <c:v>93.203000000000003</c:v>
                </c:pt>
                <c:pt idx="64">
                  <c:v>92.661999999999992</c:v>
                </c:pt>
                <c:pt idx="65">
                  <c:v>92.388999999999982</c:v>
                </c:pt>
                <c:pt idx="66">
                  <c:v>91.842000000000013</c:v>
                </c:pt>
                <c:pt idx="67">
                  <c:v>91.566000000000003</c:v>
                </c:pt>
                <c:pt idx="68">
                  <c:v>91.566000000000003</c:v>
                </c:pt>
                <c:pt idx="69">
                  <c:v>91.566000000000003</c:v>
                </c:pt>
                <c:pt idx="70">
                  <c:v>91.566000000000003</c:v>
                </c:pt>
                <c:pt idx="71">
                  <c:v>91.566000000000003</c:v>
                </c:pt>
                <c:pt idx="72">
                  <c:v>91.566000000000003</c:v>
                </c:pt>
                <c:pt idx="73">
                  <c:v>91.566000000000003</c:v>
                </c:pt>
                <c:pt idx="74">
                  <c:v>91.566000000000003</c:v>
                </c:pt>
                <c:pt idx="75">
                  <c:v>91.566000000000003</c:v>
                </c:pt>
                <c:pt idx="76">
                  <c:v>91.566000000000003</c:v>
                </c:pt>
                <c:pt idx="77">
                  <c:v>91.566000000000003</c:v>
                </c:pt>
                <c:pt idx="78">
                  <c:v>91.173999999999978</c:v>
                </c:pt>
                <c:pt idx="79">
                  <c:v>91.173999999999978</c:v>
                </c:pt>
                <c:pt idx="80">
                  <c:v>90.766999999999996</c:v>
                </c:pt>
                <c:pt idx="81">
                  <c:v>90.766999999999996</c:v>
                </c:pt>
                <c:pt idx="82">
                  <c:v>90.766999999999996</c:v>
                </c:pt>
                <c:pt idx="83">
                  <c:v>90.766999999999996</c:v>
                </c:pt>
                <c:pt idx="84">
                  <c:v>90.766999999999996</c:v>
                </c:pt>
                <c:pt idx="85">
                  <c:v>90.766999999999996</c:v>
                </c:pt>
                <c:pt idx="86">
                  <c:v>90.766999999999996</c:v>
                </c:pt>
                <c:pt idx="87">
                  <c:v>90.766999999999996</c:v>
                </c:pt>
                <c:pt idx="88">
                  <c:v>90.195999999999998</c:v>
                </c:pt>
                <c:pt idx="89">
                  <c:v>89.625999999999948</c:v>
                </c:pt>
                <c:pt idx="90">
                  <c:v>89.625999999999948</c:v>
                </c:pt>
                <c:pt idx="91">
                  <c:v>89.625999999999948</c:v>
                </c:pt>
                <c:pt idx="92">
                  <c:v>89.625999999999948</c:v>
                </c:pt>
                <c:pt idx="93">
                  <c:v>89.625999999999948</c:v>
                </c:pt>
                <c:pt idx="94">
                  <c:v>89.625999999999948</c:v>
                </c:pt>
                <c:pt idx="95">
                  <c:v>89.625999999999948</c:v>
                </c:pt>
                <c:pt idx="96">
                  <c:v>89.625999999999948</c:v>
                </c:pt>
                <c:pt idx="97">
                  <c:v>89.625999999999948</c:v>
                </c:pt>
                <c:pt idx="98">
                  <c:v>89.625999999999948</c:v>
                </c:pt>
                <c:pt idx="99">
                  <c:v>89.625999999999948</c:v>
                </c:pt>
                <c:pt idx="100">
                  <c:v>89.625999999999948</c:v>
                </c:pt>
                <c:pt idx="101">
                  <c:v>88.754999999999995</c:v>
                </c:pt>
                <c:pt idx="102">
                  <c:v>88.754999999999995</c:v>
                </c:pt>
                <c:pt idx="103">
                  <c:v>88.754999999999995</c:v>
                </c:pt>
                <c:pt idx="104">
                  <c:v>88.754999999999995</c:v>
                </c:pt>
                <c:pt idx="105">
                  <c:v>88.754999999999995</c:v>
                </c:pt>
                <c:pt idx="106">
                  <c:v>88.754999999999995</c:v>
                </c:pt>
                <c:pt idx="107">
                  <c:v>88.754999999999995</c:v>
                </c:pt>
                <c:pt idx="108">
                  <c:v>88.754999999999995</c:v>
                </c:pt>
                <c:pt idx="109">
                  <c:v>88.754999999999995</c:v>
                </c:pt>
                <c:pt idx="110">
                  <c:v>88.754999999999995</c:v>
                </c:pt>
                <c:pt idx="111">
                  <c:v>88.754999999999995</c:v>
                </c:pt>
                <c:pt idx="112">
                  <c:v>87.54</c:v>
                </c:pt>
                <c:pt idx="113">
                  <c:v>86.323999999999998</c:v>
                </c:pt>
                <c:pt idx="114">
                  <c:v>86.323999999999998</c:v>
                </c:pt>
                <c:pt idx="115">
                  <c:v>86.323999999999998</c:v>
                </c:pt>
                <c:pt idx="116">
                  <c:v>86.323999999999998</c:v>
                </c:pt>
                <c:pt idx="117">
                  <c:v>86.323999999999998</c:v>
                </c:pt>
                <c:pt idx="118">
                  <c:v>86.323999999999998</c:v>
                </c:pt>
                <c:pt idx="119">
                  <c:v>86.323999999999998</c:v>
                </c:pt>
                <c:pt idx="120">
                  <c:v>86.323999999999998</c:v>
                </c:pt>
                <c:pt idx="121">
                  <c:v>86.323999999999998</c:v>
                </c:pt>
                <c:pt idx="122">
                  <c:v>86.323999999999998</c:v>
                </c:pt>
                <c:pt idx="123">
                  <c:v>86.323999999999998</c:v>
                </c:pt>
                <c:pt idx="124">
                  <c:v>86.323999999999998</c:v>
                </c:pt>
                <c:pt idx="125">
                  <c:v>86.323999999999998</c:v>
                </c:pt>
                <c:pt idx="126">
                  <c:v>86.323999999999998</c:v>
                </c:pt>
                <c:pt idx="127">
                  <c:v>86.323999999999998</c:v>
                </c:pt>
                <c:pt idx="128">
                  <c:v>86.323999999999998</c:v>
                </c:pt>
                <c:pt idx="129">
                  <c:v>86.323999999999998</c:v>
                </c:pt>
                <c:pt idx="130">
                  <c:v>86.323999999999998</c:v>
                </c:pt>
                <c:pt idx="131">
                  <c:v>86.323999999999998</c:v>
                </c:pt>
                <c:pt idx="132">
                  <c:v>86.323999999999998</c:v>
                </c:pt>
              </c:numCache>
            </c:numRef>
          </c:yVal>
        </c:ser>
        <c:axId val="155093248"/>
        <c:axId val="155111808"/>
      </c:scatterChart>
      <c:valAx>
        <c:axId val="155093248"/>
        <c:scaling>
          <c:orientation val="minMax"/>
          <c:max val="11"/>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155111808"/>
        <c:crosses val="autoZero"/>
        <c:crossBetween val="midCat"/>
        <c:majorUnit val="1"/>
      </c:valAx>
      <c:valAx>
        <c:axId val="155111808"/>
        <c:scaling>
          <c:orientation val="minMax"/>
          <c:max val="100"/>
          <c:min val="5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Severe Renal Dysfunction</a:t>
                </a:r>
                <a:endParaRPr lang="en-US" sz="1700" b="1" i="0" baseline="0" dirty="0">
                  <a:solidFill>
                    <a:schemeClr val="tx1"/>
                  </a:solidFill>
                </a:endParaRPr>
              </a:p>
            </c:rich>
          </c:tx>
          <c:layout>
            <c:manualLayout>
              <c:xMode val="edge"/>
              <c:yMode val="edge"/>
              <c:x val="1.2762989803265803E-2"/>
              <c:y val="0.12379370925408785"/>
            </c:manualLayout>
          </c:layout>
        </c:title>
        <c:numFmt formatCode="General" sourceLinked="1"/>
        <c:tickLblPos val="nextTo"/>
        <c:txPr>
          <a:bodyPr/>
          <a:lstStyle/>
          <a:p>
            <a:pPr>
              <a:defRPr sz="1500" b="1"/>
            </a:pPr>
            <a:endParaRPr lang="en-US"/>
          </a:p>
        </c:txPr>
        <c:crossAx val="155093248"/>
        <c:crosses val="autoZero"/>
        <c:crossBetween val="midCat"/>
        <c:majorUnit val="10"/>
      </c:valAx>
      <c:spPr>
        <a:solidFill>
          <a:schemeClr val="bg2"/>
        </a:solidFill>
        <a:ln>
          <a:solidFill>
            <a:schemeClr val="tx1"/>
          </a:solidFill>
        </a:ln>
      </c:spPr>
    </c:plotArea>
    <c:legend>
      <c:legendPos val="l"/>
      <c:layout>
        <c:manualLayout>
          <c:xMode val="edge"/>
          <c:yMode val="edge"/>
          <c:x val="0.1415929203539823"/>
          <c:y val="0.53005969011938636"/>
          <c:w val="0.28179209346619022"/>
          <c:h val="0.23171572784171221"/>
        </c:manualLayout>
      </c:layout>
      <c:overlay val="1"/>
      <c:spPr>
        <a:solidFill>
          <a:schemeClr val="bg2"/>
        </a:solidFill>
        <a:ln>
          <a:solidFill>
            <a:schemeClr val="tx1"/>
          </a:solidFill>
        </a:ln>
      </c:spPr>
      <c:txPr>
        <a:bodyPr/>
        <a:lstStyle/>
        <a:p>
          <a:pPr>
            <a:defRPr sz="1500" b="1"/>
          </a:pPr>
          <a:endParaRPr lang="en-US"/>
        </a:p>
      </c:txPr>
    </c:legend>
    <c:plotVisOnly val="1"/>
    <c:dispBlanksAs val="gap"/>
  </c:chart>
  <c:txPr>
    <a:bodyPr/>
    <a:lstStyle/>
    <a:p>
      <a:pPr>
        <a:defRPr sz="1800"/>
      </a:pPr>
      <a:endParaRPr lang="en-US"/>
    </a:p>
  </c:txPr>
  <c:externalData r:id="rId1"/>
  <c:userShapes r:id="rId2"/>
</c:chartSpace>
</file>

<file path=ppt/charts/chart109.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2334796645994445"/>
          <c:y val="3.3590508847684365E-2"/>
          <c:w val="0.85083095254687602"/>
          <c:h val="0.82181779696892732"/>
        </c:manualLayout>
      </c:layout>
      <c:scatterChart>
        <c:scatterStyle val="lineMarker"/>
        <c:ser>
          <c:idx val="0"/>
          <c:order val="0"/>
          <c:tx>
            <c:strRef>
              <c:f>Sheet1!$B$1</c:f>
              <c:strCache>
                <c:ptCount val="1"/>
                <c:pt idx="0">
                  <c:v>Cyclosporine use at discharge and 1 year (N = 914)</c:v>
                </c:pt>
              </c:strCache>
            </c:strRef>
          </c:tx>
          <c:spPr>
            <a:ln w="41275">
              <a:solidFill>
                <a:srgbClr val="FF0000"/>
              </a:solidFill>
            </a:ln>
          </c:spPr>
          <c:marker>
            <c:symbol val="none"/>
          </c:marker>
          <c:xVal>
            <c:numRef>
              <c:f>Sheet1!$A$2:$A$122</c:f>
              <c:numCache>
                <c:formatCode>General</c:formatCode>
                <c:ptCount val="121"/>
                <c:pt idx="0">
                  <c:v>0</c:v>
                </c:pt>
                <c:pt idx="1">
                  <c:v>8.3300000000000041E-2</c:v>
                </c:pt>
                <c:pt idx="2">
                  <c:v>0.16669999999999999</c:v>
                </c:pt>
                <c:pt idx="3">
                  <c:v>0.25</c:v>
                </c:pt>
                <c:pt idx="4">
                  <c:v>0.33330000000000315</c:v>
                </c:pt>
                <c:pt idx="5">
                  <c:v>0.41670000000000001</c:v>
                </c:pt>
                <c:pt idx="6">
                  <c:v>0.5</c:v>
                </c:pt>
                <c:pt idx="7">
                  <c:v>0.58329999999999949</c:v>
                </c:pt>
                <c:pt idx="8">
                  <c:v>0.6667000000000054</c:v>
                </c:pt>
                <c:pt idx="9">
                  <c:v>0.75000000000000366</c:v>
                </c:pt>
                <c:pt idx="10">
                  <c:v>0.83330000000000004</c:v>
                </c:pt>
                <c:pt idx="11">
                  <c:v>0.91670000000000063</c:v>
                </c:pt>
                <c:pt idx="12">
                  <c:v>1</c:v>
                </c:pt>
                <c:pt idx="13">
                  <c:v>1.0832999999999928</c:v>
                </c:pt>
                <c:pt idx="14">
                  <c:v>1.1667000000000001</c:v>
                </c:pt>
                <c:pt idx="15">
                  <c:v>1.25</c:v>
                </c:pt>
                <c:pt idx="16">
                  <c:v>1.3332999999999928</c:v>
                </c:pt>
                <c:pt idx="17">
                  <c:v>1.4166999999999912</c:v>
                </c:pt>
                <c:pt idx="18">
                  <c:v>1.5</c:v>
                </c:pt>
                <c:pt idx="19">
                  <c:v>1.5832999999999928</c:v>
                </c:pt>
                <c:pt idx="20">
                  <c:v>1.6667000000000001</c:v>
                </c:pt>
                <c:pt idx="21">
                  <c:v>1.75</c:v>
                </c:pt>
                <c:pt idx="22">
                  <c:v>1.8332999999999928</c:v>
                </c:pt>
                <c:pt idx="23">
                  <c:v>1.9167000000000001</c:v>
                </c:pt>
                <c:pt idx="24">
                  <c:v>2</c:v>
                </c:pt>
                <c:pt idx="25">
                  <c:v>2.0832999999999999</c:v>
                </c:pt>
                <c:pt idx="26">
                  <c:v>2.1667000000000001</c:v>
                </c:pt>
                <c:pt idx="27">
                  <c:v>2.25</c:v>
                </c:pt>
                <c:pt idx="28">
                  <c:v>2.3332999999999977</c:v>
                </c:pt>
                <c:pt idx="29">
                  <c:v>2.4166999999999801</c:v>
                </c:pt>
                <c:pt idx="30">
                  <c:v>2.5</c:v>
                </c:pt>
                <c:pt idx="31">
                  <c:v>2.5832999999999999</c:v>
                </c:pt>
                <c:pt idx="32">
                  <c:v>2.6667000000000001</c:v>
                </c:pt>
                <c:pt idx="33">
                  <c:v>2.75</c:v>
                </c:pt>
                <c:pt idx="34">
                  <c:v>2.8332999999999977</c:v>
                </c:pt>
                <c:pt idx="35">
                  <c:v>2.9166999999999801</c:v>
                </c:pt>
                <c:pt idx="36">
                  <c:v>3</c:v>
                </c:pt>
                <c:pt idx="37">
                  <c:v>3.0832999999999999</c:v>
                </c:pt>
                <c:pt idx="38">
                  <c:v>3.1667000000000001</c:v>
                </c:pt>
                <c:pt idx="39">
                  <c:v>3.25</c:v>
                </c:pt>
                <c:pt idx="40">
                  <c:v>3.3332999999999977</c:v>
                </c:pt>
                <c:pt idx="41">
                  <c:v>3.4166999999999801</c:v>
                </c:pt>
                <c:pt idx="42">
                  <c:v>3.5</c:v>
                </c:pt>
                <c:pt idx="43">
                  <c:v>3.5832999999999999</c:v>
                </c:pt>
                <c:pt idx="44">
                  <c:v>3.6667000000000001</c:v>
                </c:pt>
                <c:pt idx="45">
                  <c:v>3.75</c:v>
                </c:pt>
                <c:pt idx="46">
                  <c:v>3.8332999999999977</c:v>
                </c:pt>
                <c:pt idx="47">
                  <c:v>3.9166999999999801</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numCache>
            </c:numRef>
          </c:xVal>
          <c:yVal>
            <c:numRef>
              <c:f>Sheet1!$B$2:$B$122</c:f>
              <c:numCache>
                <c:formatCode>General</c:formatCode>
                <c:ptCount val="121"/>
                <c:pt idx="0">
                  <c:v>100</c:v>
                </c:pt>
                <c:pt idx="1">
                  <c:v>100</c:v>
                </c:pt>
                <c:pt idx="2">
                  <c:v>100</c:v>
                </c:pt>
                <c:pt idx="3">
                  <c:v>100</c:v>
                </c:pt>
                <c:pt idx="4">
                  <c:v>99.781000000000006</c:v>
                </c:pt>
                <c:pt idx="5">
                  <c:v>99.670999999999978</c:v>
                </c:pt>
                <c:pt idx="6">
                  <c:v>99.342000000000013</c:v>
                </c:pt>
                <c:pt idx="7">
                  <c:v>98.903000000000006</c:v>
                </c:pt>
                <c:pt idx="8">
                  <c:v>98.903000000000006</c:v>
                </c:pt>
                <c:pt idx="9">
                  <c:v>98.903000000000006</c:v>
                </c:pt>
                <c:pt idx="10">
                  <c:v>98.903000000000006</c:v>
                </c:pt>
                <c:pt idx="11">
                  <c:v>98.903000000000006</c:v>
                </c:pt>
                <c:pt idx="12">
                  <c:v>98.903000000000006</c:v>
                </c:pt>
                <c:pt idx="13">
                  <c:v>98.903000000000006</c:v>
                </c:pt>
                <c:pt idx="14">
                  <c:v>98.903000000000006</c:v>
                </c:pt>
                <c:pt idx="15">
                  <c:v>98.903000000000006</c:v>
                </c:pt>
                <c:pt idx="16">
                  <c:v>98.903000000000006</c:v>
                </c:pt>
                <c:pt idx="17">
                  <c:v>98.903000000000006</c:v>
                </c:pt>
                <c:pt idx="18">
                  <c:v>98.421999999999997</c:v>
                </c:pt>
                <c:pt idx="19">
                  <c:v>98.421999999999997</c:v>
                </c:pt>
                <c:pt idx="20">
                  <c:v>98.421999999999997</c:v>
                </c:pt>
                <c:pt idx="21">
                  <c:v>98.421999999999997</c:v>
                </c:pt>
                <c:pt idx="22">
                  <c:v>98.421999999999997</c:v>
                </c:pt>
                <c:pt idx="23">
                  <c:v>98.421999999999997</c:v>
                </c:pt>
                <c:pt idx="24">
                  <c:v>98.421999999999997</c:v>
                </c:pt>
                <c:pt idx="25">
                  <c:v>98.421999999999997</c:v>
                </c:pt>
                <c:pt idx="26">
                  <c:v>98.421999999999997</c:v>
                </c:pt>
                <c:pt idx="27">
                  <c:v>98.421999999999997</c:v>
                </c:pt>
                <c:pt idx="28">
                  <c:v>98.421999999999997</c:v>
                </c:pt>
                <c:pt idx="29">
                  <c:v>98.421999999999997</c:v>
                </c:pt>
                <c:pt idx="30">
                  <c:v>98.289000000000001</c:v>
                </c:pt>
                <c:pt idx="31">
                  <c:v>98.022999999999982</c:v>
                </c:pt>
                <c:pt idx="32">
                  <c:v>98.022999999999982</c:v>
                </c:pt>
                <c:pt idx="33">
                  <c:v>98.022999999999982</c:v>
                </c:pt>
                <c:pt idx="34">
                  <c:v>98.022999999999982</c:v>
                </c:pt>
                <c:pt idx="35">
                  <c:v>98.022999999999982</c:v>
                </c:pt>
                <c:pt idx="36">
                  <c:v>98.022999999999982</c:v>
                </c:pt>
                <c:pt idx="37">
                  <c:v>98.022999999999982</c:v>
                </c:pt>
                <c:pt idx="38">
                  <c:v>98.022999999999982</c:v>
                </c:pt>
                <c:pt idx="39">
                  <c:v>98.022999999999982</c:v>
                </c:pt>
                <c:pt idx="40">
                  <c:v>98.022999999999982</c:v>
                </c:pt>
                <c:pt idx="41">
                  <c:v>98.022999999999982</c:v>
                </c:pt>
                <c:pt idx="42">
                  <c:v>97.562000000000012</c:v>
                </c:pt>
                <c:pt idx="43">
                  <c:v>97.254000000000005</c:v>
                </c:pt>
                <c:pt idx="44">
                  <c:v>97.254000000000005</c:v>
                </c:pt>
                <c:pt idx="45">
                  <c:v>97.254000000000005</c:v>
                </c:pt>
                <c:pt idx="46">
                  <c:v>97.254000000000005</c:v>
                </c:pt>
                <c:pt idx="47">
                  <c:v>97.254000000000005</c:v>
                </c:pt>
                <c:pt idx="48">
                  <c:v>97.254000000000005</c:v>
                </c:pt>
                <c:pt idx="49">
                  <c:v>97.254000000000005</c:v>
                </c:pt>
                <c:pt idx="50">
                  <c:v>97.254000000000005</c:v>
                </c:pt>
                <c:pt idx="51">
                  <c:v>97.254000000000005</c:v>
                </c:pt>
                <c:pt idx="52">
                  <c:v>97.254000000000005</c:v>
                </c:pt>
                <c:pt idx="53">
                  <c:v>97.254000000000005</c:v>
                </c:pt>
                <c:pt idx="54">
                  <c:v>97.075999999999979</c:v>
                </c:pt>
                <c:pt idx="55">
                  <c:v>96.35499999999999</c:v>
                </c:pt>
                <c:pt idx="56">
                  <c:v>96.35499999999999</c:v>
                </c:pt>
                <c:pt idx="57">
                  <c:v>96.35499999999999</c:v>
                </c:pt>
                <c:pt idx="58">
                  <c:v>96.35499999999999</c:v>
                </c:pt>
                <c:pt idx="59">
                  <c:v>96.35499999999999</c:v>
                </c:pt>
                <c:pt idx="60">
                  <c:v>96.35499999999999</c:v>
                </c:pt>
                <c:pt idx="61">
                  <c:v>96.35499999999999</c:v>
                </c:pt>
                <c:pt idx="62">
                  <c:v>96.35499999999999</c:v>
                </c:pt>
                <c:pt idx="63">
                  <c:v>96.147000000000006</c:v>
                </c:pt>
                <c:pt idx="64">
                  <c:v>95.938999999999993</c:v>
                </c:pt>
                <c:pt idx="65">
                  <c:v>95.73</c:v>
                </c:pt>
                <c:pt idx="66">
                  <c:v>95.521999999999991</c:v>
                </c:pt>
                <c:pt idx="67">
                  <c:v>95.10299999999998</c:v>
                </c:pt>
                <c:pt idx="68">
                  <c:v>95.10299999999998</c:v>
                </c:pt>
                <c:pt idx="69">
                  <c:v>95.10299999999998</c:v>
                </c:pt>
                <c:pt idx="70">
                  <c:v>95.10299999999998</c:v>
                </c:pt>
                <c:pt idx="71">
                  <c:v>95.10299999999998</c:v>
                </c:pt>
                <c:pt idx="72">
                  <c:v>95.10299999999998</c:v>
                </c:pt>
                <c:pt idx="73">
                  <c:v>95.10299999999998</c:v>
                </c:pt>
                <c:pt idx="74">
                  <c:v>95.10299999999998</c:v>
                </c:pt>
                <c:pt idx="75">
                  <c:v>95.10299999999998</c:v>
                </c:pt>
                <c:pt idx="76">
                  <c:v>95.10299999999998</c:v>
                </c:pt>
                <c:pt idx="77">
                  <c:v>95.10299999999998</c:v>
                </c:pt>
                <c:pt idx="78">
                  <c:v>95.10299999999998</c:v>
                </c:pt>
                <c:pt idx="79">
                  <c:v>95.10299999999998</c:v>
                </c:pt>
                <c:pt idx="80">
                  <c:v>94.842000000000013</c:v>
                </c:pt>
                <c:pt idx="81">
                  <c:v>94.842000000000013</c:v>
                </c:pt>
                <c:pt idx="82">
                  <c:v>94.842000000000013</c:v>
                </c:pt>
                <c:pt idx="83">
                  <c:v>94.842000000000013</c:v>
                </c:pt>
                <c:pt idx="84">
                  <c:v>94.842000000000013</c:v>
                </c:pt>
                <c:pt idx="85">
                  <c:v>94.842000000000013</c:v>
                </c:pt>
                <c:pt idx="86">
                  <c:v>94.842000000000013</c:v>
                </c:pt>
                <c:pt idx="87">
                  <c:v>94.842000000000013</c:v>
                </c:pt>
                <c:pt idx="88">
                  <c:v>94.842000000000013</c:v>
                </c:pt>
                <c:pt idx="89">
                  <c:v>94.842000000000013</c:v>
                </c:pt>
                <c:pt idx="90">
                  <c:v>94.521999999999991</c:v>
                </c:pt>
                <c:pt idx="91">
                  <c:v>94.521999999999991</c:v>
                </c:pt>
                <c:pt idx="92">
                  <c:v>94.521999999999991</c:v>
                </c:pt>
                <c:pt idx="93">
                  <c:v>94.521999999999991</c:v>
                </c:pt>
                <c:pt idx="94">
                  <c:v>94.521999999999991</c:v>
                </c:pt>
                <c:pt idx="95">
                  <c:v>94.521999999999991</c:v>
                </c:pt>
                <c:pt idx="96">
                  <c:v>94.521999999999991</c:v>
                </c:pt>
                <c:pt idx="97">
                  <c:v>94.521999999999991</c:v>
                </c:pt>
                <c:pt idx="98">
                  <c:v>94.521999999999991</c:v>
                </c:pt>
                <c:pt idx="99">
                  <c:v>94.521999999999991</c:v>
                </c:pt>
                <c:pt idx="100">
                  <c:v>94.521999999999991</c:v>
                </c:pt>
                <c:pt idx="101">
                  <c:v>94.521999999999991</c:v>
                </c:pt>
                <c:pt idx="102">
                  <c:v>94.096000000000004</c:v>
                </c:pt>
                <c:pt idx="103">
                  <c:v>94.096000000000004</c:v>
                </c:pt>
                <c:pt idx="104">
                  <c:v>94.096000000000004</c:v>
                </c:pt>
                <c:pt idx="105">
                  <c:v>93.649999999999991</c:v>
                </c:pt>
                <c:pt idx="106">
                  <c:v>93.649999999999991</c:v>
                </c:pt>
                <c:pt idx="107">
                  <c:v>93.649999999999991</c:v>
                </c:pt>
                <c:pt idx="108">
                  <c:v>93.649999999999991</c:v>
                </c:pt>
                <c:pt idx="109">
                  <c:v>93.649999999999991</c:v>
                </c:pt>
                <c:pt idx="110">
                  <c:v>93.649999999999991</c:v>
                </c:pt>
                <c:pt idx="111">
                  <c:v>93.649999999999991</c:v>
                </c:pt>
                <c:pt idx="112">
                  <c:v>93.068000000000012</c:v>
                </c:pt>
                <c:pt idx="113">
                  <c:v>92.486999999999995</c:v>
                </c:pt>
                <c:pt idx="114">
                  <c:v>92.486999999999995</c:v>
                </c:pt>
                <c:pt idx="115">
                  <c:v>92.486999999999995</c:v>
                </c:pt>
                <c:pt idx="116">
                  <c:v>92.486999999999995</c:v>
                </c:pt>
                <c:pt idx="117">
                  <c:v>92.486999999999995</c:v>
                </c:pt>
                <c:pt idx="118">
                  <c:v>92.486999999999995</c:v>
                </c:pt>
                <c:pt idx="119">
                  <c:v>92.486999999999995</c:v>
                </c:pt>
                <c:pt idx="120">
                  <c:v>92.486999999999995</c:v>
                </c:pt>
              </c:numCache>
            </c:numRef>
          </c:yVal>
        </c:ser>
        <c:ser>
          <c:idx val="1"/>
          <c:order val="1"/>
          <c:tx>
            <c:strRef>
              <c:f>Sheet1!$C$1</c:f>
              <c:strCache>
                <c:ptCount val="1"/>
                <c:pt idx="0">
                  <c:v>Tacrolimus use at discharge and 1 year (N = 1,736)</c:v>
                </c:pt>
              </c:strCache>
            </c:strRef>
          </c:tx>
          <c:spPr>
            <a:ln w="41275">
              <a:solidFill>
                <a:srgbClr val="00FF00"/>
              </a:solidFill>
            </a:ln>
          </c:spPr>
          <c:marker>
            <c:symbol val="none"/>
          </c:marker>
          <c:xVal>
            <c:numRef>
              <c:f>Sheet1!$A$2:$A$122</c:f>
              <c:numCache>
                <c:formatCode>General</c:formatCode>
                <c:ptCount val="121"/>
                <c:pt idx="0">
                  <c:v>0</c:v>
                </c:pt>
                <c:pt idx="1">
                  <c:v>8.3300000000000041E-2</c:v>
                </c:pt>
                <c:pt idx="2">
                  <c:v>0.16669999999999999</c:v>
                </c:pt>
                <c:pt idx="3">
                  <c:v>0.25</c:v>
                </c:pt>
                <c:pt idx="4">
                  <c:v>0.33330000000000315</c:v>
                </c:pt>
                <c:pt idx="5">
                  <c:v>0.41670000000000001</c:v>
                </c:pt>
                <c:pt idx="6">
                  <c:v>0.5</c:v>
                </c:pt>
                <c:pt idx="7">
                  <c:v>0.58329999999999949</c:v>
                </c:pt>
                <c:pt idx="8">
                  <c:v>0.6667000000000054</c:v>
                </c:pt>
                <c:pt idx="9">
                  <c:v>0.75000000000000366</c:v>
                </c:pt>
                <c:pt idx="10">
                  <c:v>0.83330000000000004</c:v>
                </c:pt>
                <c:pt idx="11">
                  <c:v>0.91670000000000063</c:v>
                </c:pt>
                <c:pt idx="12">
                  <c:v>1</c:v>
                </c:pt>
                <c:pt idx="13">
                  <c:v>1.0832999999999928</c:v>
                </c:pt>
                <c:pt idx="14">
                  <c:v>1.1667000000000001</c:v>
                </c:pt>
                <c:pt idx="15">
                  <c:v>1.25</c:v>
                </c:pt>
                <c:pt idx="16">
                  <c:v>1.3332999999999928</c:v>
                </c:pt>
                <c:pt idx="17">
                  <c:v>1.4166999999999912</c:v>
                </c:pt>
                <c:pt idx="18">
                  <c:v>1.5</c:v>
                </c:pt>
                <c:pt idx="19">
                  <c:v>1.5832999999999928</c:v>
                </c:pt>
                <c:pt idx="20">
                  <c:v>1.6667000000000001</c:v>
                </c:pt>
                <c:pt idx="21">
                  <c:v>1.75</c:v>
                </c:pt>
                <c:pt idx="22">
                  <c:v>1.8332999999999928</c:v>
                </c:pt>
                <c:pt idx="23">
                  <c:v>1.9167000000000001</c:v>
                </c:pt>
                <c:pt idx="24">
                  <c:v>2</c:v>
                </c:pt>
                <c:pt idx="25">
                  <c:v>2.0832999999999999</c:v>
                </c:pt>
                <c:pt idx="26">
                  <c:v>2.1667000000000001</c:v>
                </c:pt>
                <c:pt idx="27">
                  <c:v>2.25</c:v>
                </c:pt>
                <c:pt idx="28">
                  <c:v>2.3332999999999977</c:v>
                </c:pt>
                <c:pt idx="29">
                  <c:v>2.4166999999999801</c:v>
                </c:pt>
                <c:pt idx="30">
                  <c:v>2.5</c:v>
                </c:pt>
                <c:pt idx="31">
                  <c:v>2.5832999999999999</c:v>
                </c:pt>
                <c:pt idx="32">
                  <c:v>2.6667000000000001</c:v>
                </c:pt>
                <c:pt idx="33">
                  <c:v>2.75</c:v>
                </c:pt>
                <c:pt idx="34">
                  <c:v>2.8332999999999977</c:v>
                </c:pt>
                <c:pt idx="35">
                  <c:v>2.9166999999999801</c:v>
                </c:pt>
                <c:pt idx="36">
                  <c:v>3</c:v>
                </c:pt>
                <c:pt idx="37">
                  <c:v>3.0832999999999999</c:v>
                </c:pt>
                <c:pt idx="38">
                  <c:v>3.1667000000000001</c:v>
                </c:pt>
                <c:pt idx="39">
                  <c:v>3.25</c:v>
                </c:pt>
                <c:pt idx="40">
                  <c:v>3.3332999999999977</c:v>
                </c:pt>
                <c:pt idx="41">
                  <c:v>3.4166999999999801</c:v>
                </c:pt>
                <c:pt idx="42">
                  <c:v>3.5</c:v>
                </c:pt>
                <c:pt idx="43">
                  <c:v>3.5832999999999999</c:v>
                </c:pt>
                <c:pt idx="44">
                  <c:v>3.6667000000000001</c:v>
                </c:pt>
                <c:pt idx="45">
                  <c:v>3.75</c:v>
                </c:pt>
                <c:pt idx="46">
                  <c:v>3.8332999999999977</c:v>
                </c:pt>
                <c:pt idx="47">
                  <c:v>3.9166999999999801</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numCache>
            </c:numRef>
          </c:xVal>
          <c:yVal>
            <c:numRef>
              <c:f>Sheet1!$C$2:$C$122</c:f>
              <c:numCache>
                <c:formatCode>General</c:formatCode>
                <c:ptCount val="121"/>
                <c:pt idx="0">
                  <c:v>100</c:v>
                </c:pt>
                <c:pt idx="1">
                  <c:v>100</c:v>
                </c:pt>
                <c:pt idx="2">
                  <c:v>100</c:v>
                </c:pt>
                <c:pt idx="3">
                  <c:v>99.942000000000007</c:v>
                </c:pt>
                <c:pt idx="4">
                  <c:v>99.884999999999991</c:v>
                </c:pt>
                <c:pt idx="5">
                  <c:v>99.826999999999998</c:v>
                </c:pt>
                <c:pt idx="6">
                  <c:v>99.596999999999994</c:v>
                </c:pt>
                <c:pt idx="7">
                  <c:v>99.366</c:v>
                </c:pt>
                <c:pt idx="8">
                  <c:v>99.366</c:v>
                </c:pt>
                <c:pt idx="9">
                  <c:v>99.366</c:v>
                </c:pt>
                <c:pt idx="10">
                  <c:v>99.366</c:v>
                </c:pt>
                <c:pt idx="11">
                  <c:v>99.366</c:v>
                </c:pt>
                <c:pt idx="12">
                  <c:v>99.366</c:v>
                </c:pt>
                <c:pt idx="13">
                  <c:v>99.366</c:v>
                </c:pt>
                <c:pt idx="14">
                  <c:v>99.366</c:v>
                </c:pt>
                <c:pt idx="15">
                  <c:v>99.366</c:v>
                </c:pt>
                <c:pt idx="16">
                  <c:v>99.233000000000004</c:v>
                </c:pt>
                <c:pt idx="17">
                  <c:v>98.965999999999994</c:v>
                </c:pt>
                <c:pt idx="18">
                  <c:v>98.899000000000001</c:v>
                </c:pt>
                <c:pt idx="19">
                  <c:v>98.63</c:v>
                </c:pt>
                <c:pt idx="20">
                  <c:v>98.63</c:v>
                </c:pt>
                <c:pt idx="21">
                  <c:v>98.63</c:v>
                </c:pt>
                <c:pt idx="22">
                  <c:v>98.63</c:v>
                </c:pt>
                <c:pt idx="23">
                  <c:v>98.63</c:v>
                </c:pt>
                <c:pt idx="24">
                  <c:v>98.63</c:v>
                </c:pt>
                <c:pt idx="25">
                  <c:v>98.63</c:v>
                </c:pt>
                <c:pt idx="26">
                  <c:v>98.63</c:v>
                </c:pt>
                <c:pt idx="27">
                  <c:v>98.63</c:v>
                </c:pt>
                <c:pt idx="28">
                  <c:v>98.63</c:v>
                </c:pt>
                <c:pt idx="29">
                  <c:v>98.63</c:v>
                </c:pt>
                <c:pt idx="30">
                  <c:v>98.543000000000006</c:v>
                </c:pt>
                <c:pt idx="31">
                  <c:v>98.013000000000005</c:v>
                </c:pt>
                <c:pt idx="32">
                  <c:v>97.834999999999994</c:v>
                </c:pt>
                <c:pt idx="33">
                  <c:v>97.745999999999995</c:v>
                </c:pt>
                <c:pt idx="34">
                  <c:v>97.745999999999995</c:v>
                </c:pt>
                <c:pt idx="35">
                  <c:v>97.745999999999995</c:v>
                </c:pt>
                <c:pt idx="36">
                  <c:v>97.745999999999995</c:v>
                </c:pt>
                <c:pt idx="37">
                  <c:v>97.745999999999995</c:v>
                </c:pt>
                <c:pt idx="38">
                  <c:v>97.745999999999995</c:v>
                </c:pt>
                <c:pt idx="39">
                  <c:v>97.624999999999986</c:v>
                </c:pt>
                <c:pt idx="40">
                  <c:v>97.384</c:v>
                </c:pt>
                <c:pt idx="41">
                  <c:v>97.263000000000005</c:v>
                </c:pt>
                <c:pt idx="42">
                  <c:v>97.021000000000001</c:v>
                </c:pt>
                <c:pt idx="43">
                  <c:v>96.9</c:v>
                </c:pt>
                <c:pt idx="44">
                  <c:v>96.9</c:v>
                </c:pt>
                <c:pt idx="45">
                  <c:v>96.9</c:v>
                </c:pt>
                <c:pt idx="46">
                  <c:v>96.9</c:v>
                </c:pt>
                <c:pt idx="47">
                  <c:v>96.9</c:v>
                </c:pt>
                <c:pt idx="48">
                  <c:v>96.9</c:v>
                </c:pt>
                <c:pt idx="49">
                  <c:v>96.9</c:v>
                </c:pt>
                <c:pt idx="50">
                  <c:v>96.9</c:v>
                </c:pt>
                <c:pt idx="51">
                  <c:v>96.9</c:v>
                </c:pt>
                <c:pt idx="52">
                  <c:v>96.9</c:v>
                </c:pt>
                <c:pt idx="53">
                  <c:v>96.9</c:v>
                </c:pt>
                <c:pt idx="54">
                  <c:v>96.562000000000012</c:v>
                </c:pt>
                <c:pt idx="55">
                  <c:v>96.562000000000012</c:v>
                </c:pt>
                <c:pt idx="56">
                  <c:v>96.562000000000012</c:v>
                </c:pt>
                <c:pt idx="57">
                  <c:v>96.562000000000012</c:v>
                </c:pt>
                <c:pt idx="58">
                  <c:v>96.562000000000012</c:v>
                </c:pt>
                <c:pt idx="59">
                  <c:v>96.562000000000012</c:v>
                </c:pt>
                <c:pt idx="60">
                  <c:v>96.562000000000012</c:v>
                </c:pt>
                <c:pt idx="61">
                  <c:v>96.562000000000012</c:v>
                </c:pt>
                <c:pt idx="62">
                  <c:v>96.562000000000012</c:v>
                </c:pt>
                <c:pt idx="63">
                  <c:v>96.562000000000012</c:v>
                </c:pt>
                <c:pt idx="64">
                  <c:v>96.33</c:v>
                </c:pt>
                <c:pt idx="65">
                  <c:v>96.096999999999994</c:v>
                </c:pt>
                <c:pt idx="66">
                  <c:v>95.861999999999995</c:v>
                </c:pt>
                <c:pt idx="67">
                  <c:v>95.861999999999995</c:v>
                </c:pt>
                <c:pt idx="68">
                  <c:v>95.861999999999995</c:v>
                </c:pt>
                <c:pt idx="69">
                  <c:v>95.861999999999995</c:v>
                </c:pt>
                <c:pt idx="70">
                  <c:v>95.861999999999995</c:v>
                </c:pt>
                <c:pt idx="71">
                  <c:v>95.861999999999995</c:v>
                </c:pt>
                <c:pt idx="72">
                  <c:v>95.861999999999995</c:v>
                </c:pt>
                <c:pt idx="73">
                  <c:v>95.861999999999995</c:v>
                </c:pt>
                <c:pt idx="74">
                  <c:v>95.861999999999995</c:v>
                </c:pt>
                <c:pt idx="75">
                  <c:v>95.861999999999995</c:v>
                </c:pt>
                <c:pt idx="76">
                  <c:v>95.861999999999995</c:v>
                </c:pt>
                <c:pt idx="77">
                  <c:v>95.509</c:v>
                </c:pt>
                <c:pt idx="78">
                  <c:v>95.154999999999987</c:v>
                </c:pt>
                <c:pt idx="79">
                  <c:v>95.154999999999987</c:v>
                </c:pt>
                <c:pt idx="80">
                  <c:v>95.154999999999987</c:v>
                </c:pt>
                <c:pt idx="81">
                  <c:v>95.154999999999987</c:v>
                </c:pt>
                <c:pt idx="82">
                  <c:v>95.154999999999987</c:v>
                </c:pt>
                <c:pt idx="83">
                  <c:v>95.154999999999987</c:v>
                </c:pt>
                <c:pt idx="84">
                  <c:v>95.154999999999987</c:v>
                </c:pt>
                <c:pt idx="85">
                  <c:v>95.154999999999987</c:v>
                </c:pt>
                <c:pt idx="86">
                  <c:v>95.154999999999987</c:v>
                </c:pt>
                <c:pt idx="87">
                  <c:v>95.154999999999987</c:v>
                </c:pt>
                <c:pt idx="88">
                  <c:v>94.625999999999948</c:v>
                </c:pt>
                <c:pt idx="89">
                  <c:v>93.569000000000003</c:v>
                </c:pt>
                <c:pt idx="90">
                  <c:v>93.569000000000003</c:v>
                </c:pt>
                <c:pt idx="91">
                  <c:v>93.569000000000003</c:v>
                </c:pt>
                <c:pt idx="92">
                  <c:v>93.569000000000003</c:v>
                </c:pt>
                <c:pt idx="93">
                  <c:v>93.569000000000003</c:v>
                </c:pt>
                <c:pt idx="94">
                  <c:v>93.569000000000003</c:v>
                </c:pt>
                <c:pt idx="95">
                  <c:v>93.569000000000003</c:v>
                </c:pt>
                <c:pt idx="96">
                  <c:v>93.569000000000003</c:v>
                </c:pt>
                <c:pt idx="97">
                  <c:v>93.569000000000003</c:v>
                </c:pt>
                <c:pt idx="98">
                  <c:v>93.569000000000003</c:v>
                </c:pt>
                <c:pt idx="99">
                  <c:v>93.569000000000003</c:v>
                </c:pt>
                <c:pt idx="100">
                  <c:v>93.569000000000003</c:v>
                </c:pt>
                <c:pt idx="101">
                  <c:v>93.569000000000003</c:v>
                </c:pt>
                <c:pt idx="102">
                  <c:v>92.668999999999983</c:v>
                </c:pt>
                <c:pt idx="103">
                  <c:v>92.668999999999983</c:v>
                </c:pt>
                <c:pt idx="104">
                  <c:v>92.668999999999983</c:v>
                </c:pt>
                <c:pt idx="105">
                  <c:v>92.668999999999983</c:v>
                </c:pt>
                <c:pt idx="106">
                  <c:v>92.668999999999983</c:v>
                </c:pt>
                <c:pt idx="107">
                  <c:v>92.668999999999983</c:v>
                </c:pt>
                <c:pt idx="108">
                  <c:v>92.668999999999983</c:v>
                </c:pt>
                <c:pt idx="109">
                  <c:v>92.668999999999983</c:v>
                </c:pt>
                <c:pt idx="110">
                  <c:v>92.668999999999983</c:v>
                </c:pt>
                <c:pt idx="111">
                  <c:v>92.668999999999983</c:v>
                </c:pt>
                <c:pt idx="112">
                  <c:v>92.668999999999983</c:v>
                </c:pt>
                <c:pt idx="113">
                  <c:v>91.221000000000004</c:v>
                </c:pt>
                <c:pt idx="114">
                  <c:v>89.772999999999982</c:v>
                </c:pt>
                <c:pt idx="115">
                  <c:v>89.772999999999982</c:v>
                </c:pt>
                <c:pt idx="116">
                  <c:v>89.772999999999982</c:v>
                </c:pt>
                <c:pt idx="117">
                  <c:v>89.772999999999982</c:v>
                </c:pt>
                <c:pt idx="118">
                  <c:v>89.772999999999982</c:v>
                </c:pt>
                <c:pt idx="119">
                  <c:v>89.772999999999982</c:v>
                </c:pt>
                <c:pt idx="120">
                  <c:v>89.772999999999982</c:v>
                </c:pt>
              </c:numCache>
            </c:numRef>
          </c:yVal>
        </c:ser>
        <c:ser>
          <c:idx val="2"/>
          <c:order val="2"/>
          <c:tx>
            <c:strRef>
              <c:f>Sheet1!$D$1</c:f>
              <c:strCache>
                <c:ptCount val="1"/>
                <c:pt idx="0">
                  <c:v>Cyclosporine use at discharge/Tacrolimus at 1 year (N = 268)</c:v>
                </c:pt>
              </c:strCache>
            </c:strRef>
          </c:tx>
          <c:spPr>
            <a:ln w="41275">
              <a:solidFill>
                <a:srgbClr val="66FFFF"/>
              </a:solidFill>
            </a:ln>
          </c:spPr>
          <c:marker>
            <c:symbol val="none"/>
          </c:marker>
          <c:xVal>
            <c:numRef>
              <c:f>Sheet1!$A$2:$A$122</c:f>
              <c:numCache>
                <c:formatCode>General</c:formatCode>
                <c:ptCount val="121"/>
                <c:pt idx="0">
                  <c:v>0</c:v>
                </c:pt>
                <c:pt idx="1">
                  <c:v>8.3300000000000041E-2</c:v>
                </c:pt>
                <c:pt idx="2">
                  <c:v>0.16669999999999999</c:v>
                </c:pt>
                <c:pt idx="3">
                  <c:v>0.25</c:v>
                </c:pt>
                <c:pt idx="4">
                  <c:v>0.33330000000000315</c:v>
                </c:pt>
                <c:pt idx="5">
                  <c:v>0.41670000000000001</c:v>
                </c:pt>
                <c:pt idx="6">
                  <c:v>0.5</c:v>
                </c:pt>
                <c:pt idx="7">
                  <c:v>0.58329999999999949</c:v>
                </c:pt>
                <c:pt idx="8">
                  <c:v>0.6667000000000054</c:v>
                </c:pt>
                <c:pt idx="9">
                  <c:v>0.75000000000000366</c:v>
                </c:pt>
                <c:pt idx="10">
                  <c:v>0.83330000000000004</c:v>
                </c:pt>
                <c:pt idx="11">
                  <c:v>0.91670000000000063</c:v>
                </c:pt>
                <c:pt idx="12">
                  <c:v>1</c:v>
                </c:pt>
                <c:pt idx="13">
                  <c:v>1.0832999999999928</c:v>
                </c:pt>
                <c:pt idx="14">
                  <c:v>1.1667000000000001</c:v>
                </c:pt>
                <c:pt idx="15">
                  <c:v>1.25</c:v>
                </c:pt>
                <c:pt idx="16">
                  <c:v>1.3332999999999928</c:v>
                </c:pt>
                <c:pt idx="17">
                  <c:v>1.4166999999999912</c:v>
                </c:pt>
                <c:pt idx="18">
                  <c:v>1.5</c:v>
                </c:pt>
                <c:pt idx="19">
                  <c:v>1.5832999999999928</c:v>
                </c:pt>
                <c:pt idx="20">
                  <c:v>1.6667000000000001</c:v>
                </c:pt>
                <c:pt idx="21">
                  <c:v>1.75</c:v>
                </c:pt>
                <c:pt idx="22">
                  <c:v>1.8332999999999928</c:v>
                </c:pt>
                <c:pt idx="23">
                  <c:v>1.9167000000000001</c:v>
                </c:pt>
                <c:pt idx="24">
                  <c:v>2</c:v>
                </c:pt>
                <c:pt idx="25">
                  <c:v>2.0832999999999999</c:v>
                </c:pt>
                <c:pt idx="26">
                  <c:v>2.1667000000000001</c:v>
                </c:pt>
                <c:pt idx="27">
                  <c:v>2.25</c:v>
                </c:pt>
                <c:pt idx="28">
                  <c:v>2.3332999999999977</c:v>
                </c:pt>
                <c:pt idx="29">
                  <c:v>2.4166999999999801</c:v>
                </c:pt>
                <c:pt idx="30">
                  <c:v>2.5</c:v>
                </c:pt>
                <c:pt idx="31">
                  <c:v>2.5832999999999999</c:v>
                </c:pt>
                <c:pt idx="32">
                  <c:v>2.6667000000000001</c:v>
                </c:pt>
                <c:pt idx="33">
                  <c:v>2.75</c:v>
                </c:pt>
                <c:pt idx="34">
                  <c:v>2.8332999999999977</c:v>
                </c:pt>
                <c:pt idx="35">
                  <c:v>2.9166999999999801</c:v>
                </c:pt>
                <c:pt idx="36">
                  <c:v>3</c:v>
                </c:pt>
                <c:pt idx="37">
                  <c:v>3.0832999999999999</c:v>
                </c:pt>
                <c:pt idx="38">
                  <c:v>3.1667000000000001</c:v>
                </c:pt>
                <c:pt idx="39">
                  <c:v>3.25</c:v>
                </c:pt>
                <c:pt idx="40">
                  <c:v>3.3332999999999977</c:v>
                </c:pt>
                <c:pt idx="41">
                  <c:v>3.4166999999999801</c:v>
                </c:pt>
                <c:pt idx="42">
                  <c:v>3.5</c:v>
                </c:pt>
                <c:pt idx="43">
                  <c:v>3.5832999999999999</c:v>
                </c:pt>
                <c:pt idx="44">
                  <c:v>3.6667000000000001</c:v>
                </c:pt>
                <c:pt idx="45">
                  <c:v>3.75</c:v>
                </c:pt>
                <c:pt idx="46">
                  <c:v>3.8332999999999977</c:v>
                </c:pt>
                <c:pt idx="47">
                  <c:v>3.9166999999999801</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numCache>
            </c:numRef>
          </c:xVal>
          <c:yVal>
            <c:numRef>
              <c:f>Sheet1!$D$2:$D$122</c:f>
              <c:numCache>
                <c:formatCode>General</c:formatCode>
                <c:ptCount val="121"/>
                <c:pt idx="0">
                  <c:v>100</c:v>
                </c:pt>
                <c:pt idx="1">
                  <c:v>100</c:v>
                </c:pt>
                <c:pt idx="2">
                  <c:v>100</c:v>
                </c:pt>
                <c:pt idx="3">
                  <c:v>100</c:v>
                </c:pt>
                <c:pt idx="4">
                  <c:v>100</c:v>
                </c:pt>
                <c:pt idx="5">
                  <c:v>100</c:v>
                </c:pt>
                <c:pt idx="6">
                  <c:v>99.626999999999981</c:v>
                </c:pt>
                <c:pt idx="7">
                  <c:v>99.251000000000005</c:v>
                </c:pt>
                <c:pt idx="8">
                  <c:v>99.251000000000005</c:v>
                </c:pt>
                <c:pt idx="9">
                  <c:v>99.251000000000005</c:v>
                </c:pt>
                <c:pt idx="10">
                  <c:v>99.251000000000005</c:v>
                </c:pt>
                <c:pt idx="11">
                  <c:v>99.251000000000005</c:v>
                </c:pt>
                <c:pt idx="12">
                  <c:v>99.251000000000005</c:v>
                </c:pt>
                <c:pt idx="13">
                  <c:v>99.251000000000005</c:v>
                </c:pt>
                <c:pt idx="14">
                  <c:v>99.251000000000005</c:v>
                </c:pt>
                <c:pt idx="15">
                  <c:v>99.251000000000005</c:v>
                </c:pt>
                <c:pt idx="16">
                  <c:v>99.251000000000005</c:v>
                </c:pt>
                <c:pt idx="17">
                  <c:v>99.251000000000005</c:v>
                </c:pt>
                <c:pt idx="18">
                  <c:v>98.842000000000013</c:v>
                </c:pt>
                <c:pt idx="19">
                  <c:v>98.433999999999997</c:v>
                </c:pt>
                <c:pt idx="20">
                  <c:v>98.433999999999997</c:v>
                </c:pt>
                <c:pt idx="21">
                  <c:v>98.433999999999997</c:v>
                </c:pt>
                <c:pt idx="22">
                  <c:v>98.433999999999997</c:v>
                </c:pt>
                <c:pt idx="23">
                  <c:v>98.433999999999997</c:v>
                </c:pt>
                <c:pt idx="24">
                  <c:v>98.433999999999997</c:v>
                </c:pt>
                <c:pt idx="25">
                  <c:v>98.433999999999997</c:v>
                </c:pt>
                <c:pt idx="26">
                  <c:v>98.433999999999997</c:v>
                </c:pt>
                <c:pt idx="27">
                  <c:v>98.433999999999997</c:v>
                </c:pt>
                <c:pt idx="28">
                  <c:v>98.433999999999997</c:v>
                </c:pt>
                <c:pt idx="29">
                  <c:v>98.433999999999997</c:v>
                </c:pt>
                <c:pt idx="30">
                  <c:v>98.433999999999997</c:v>
                </c:pt>
                <c:pt idx="31">
                  <c:v>98.433999999999997</c:v>
                </c:pt>
                <c:pt idx="32">
                  <c:v>98.433999999999997</c:v>
                </c:pt>
                <c:pt idx="33">
                  <c:v>98.433999999999997</c:v>
                </c:pt>
                <c:pt idx="34">
                  <c:v>98.433999999999997</c:v>
                </c:pt>
                <c:pt idx="35">
                  <c:v>98.433999999999997</c:v>
                </c:pt>
                <c:pt idx="36">
                  <c:v>98.433999999999997</c:v>
                </c:pt>
                <c:pt idx="37">
                  <c:v>98.433999999999997</c:v>
                </c:pt>
                <c:pt idx="38">
                  <c:v>98.433999999999997</c:v>
                </c:pt>
                <c:pt idx="39">
                  <c:v>98.433999999999997</c:v>
                </c:pt>
                <c:pt idx="40">
                  <c:v>98.433999999999997</c:v>
                </c:pt>
                <c:pt idx="41">
                  <c:v>98.433999999999997</c:v>
                </c:pt>
                <c:pt idx="42">
                  <c:v>97.896000000000001</c:v>
                </c:pt>
                <c:pt idx="43">
                  <c:v>97.896000000000001</c:v>
                </c:pt>
                <c:pt idx="44">
                  <c:v>97.896000000000001</c:v>
                </c:pt>
                <c:pt idx="45">
                  <c:v>97.896000000000001</c:v>
                </c:pt>
                <c:pt idx="46">
                  <c:v>97.896000000000001</c:v>
                </c:pt>
                <c:pt idx="47">
                  <c:v>97.896000000000001</c:v>
                </c:pt>
                <c:pt idx="48">
                  <c:v>97.896000000000001</c:v>
                </c:pt>
                <c:pt idx="49">
                  <c:v>97.896000000000001</c:v>
                </c:pt>
                <c:pt idx="50">
                  <c:v>97.896000000000001</c:v>
                </c:pt>
                <c:pt idx="51">
                  <c:v>97.896000000000001</c:v>
                </c:pt>
                <c:pt idx="52">
                  <c:v>97.896000000000001</c:v>
                </c:pt>
                <c:pt idx="53">
                  <c:v>97.896000000000001</c:v>
                </c:pt>
                <c:pt idx="54">
                  <c:v>97.896000000000001</c:v>
                </c:pt>
                <c:pt idx="55">
                  <c:v>97.896000000000001</c:v>
                </c:pt>
                <c:pt idx="56">
                  <c:v>97.239000000000004</c:v>
                </c:pt>
                <c:pt idx="57">
                  <c:v>97.239000000000004</c:v>
                </c:pt>
                <c:pt idx="58">
                  <c:v>97.239000000000004</c:v>
                </c:pt>
                <c:pt idx="59">
                  <c:v>97.239000000000004</c:v>
                </c:pt>
                <c:pt idx="60">
                  <c:v>97.239000000000004</c:v>
                </c:pt>
                <c:pt idx="61">
                  <c:v>97.239000000000004</c:v>
                </c:pt>
                <c:pt idx="62">
                  <c:v>97.239000000000004</c:v>
                </c:pt>
                <c:pt idx="63">
                  <c:v>97.239000000000004</c:v>
                </c:pt>
                <c:pt idx="64">
                  <c:v>96.442000000000007</c:v>
                </c:pt>
                <c:pt idx="65">
                  <c:v>96.442000000000007</c:v>
                </c:pt>
                <c:pt idx="66">
                  <c:v>96.442000000000007</c:v>
                </c:pt>
                <c:pt idx="67">
                  <c:v>94.834999999999994</c:v>
                </c:pt>
                <c:pt idx="68">
                  <c:v>94.834999999999994</c:v>
                </c:pt>
                <c:pt idx="69">
                  <c:v>94.834999999999994</c:v>
                </c:pt>
                <c:pt idx="70">
                  <c:v>94.834999999999994</c:v>
                </c:pt>
                <c:pt idx="71">
                  <c:v>94.834999999999994</c:v>
                </c:pt>
                <c:pt idx="72">
                  <c:v>94.834999999999994</c:v>
                </c:pt>
                <c:pt idx="73">
                  <c:v>94.834999999999994</c:v>
                </c:pt>
                <c:pt idx="74">
                  <c:v>94.834999999999994</c:v>
                </c:pt>
                <c:pt idx="75">
                  <c:v>94.834999999999994</c:v>
                </c:pt>
                <c:pt idx="76">
                  <c:v>94.834999999999994</c:v>
                </c:pt>
                <c:pt idx="77">
                  <c:v>93.914000000000485</c:v>
                </c:pt>
                <c:pt idx="78">
                  <c:v>93.914000000000485</c:v>
                </c:pt>
                <c:pt idx="79">
                  <c:v>93.914000000000485</c:v>
                </c:pt>
                <c:pt idx="80">
                  <c:v>93.914000000000485</c:v>
                </c:pt>
                <c:pt idx="81">
                  <c:v>93.914000000000485</c:v>
                </c:pt>
                <c:pt idx="82">
                  <c:v>93.914000000000485</c:v>
                </c:pt>
                <c:pt idx="83">
                  <c:v>93.914000000000485</c:v>
                </c:pt>
                <c:pt idx="84">
                  <c:v>93.914000000000485</c:v>
                </c:pt>
                <c:pt idx="85">
                  <c:v>93.914000000000485</c:v>
                </c:pt>
                <c:pt idx="86">
                  <c:v>93.914000000000485</c:v>
                </c:pt>
                <c:pt idx="87">
                  <c:v>93.914000000000485</c:v>
                </c:pt>
                <c:pt idx="88">
                  <c:v>93.914000000000485</c:v>
                </c:pt>
                <c:pt idx="89">
                  <c:v>93.914000000000485</c:v>
                </c:pt>
                <c:pt idx="90">
                  <c:v>93.914000000000485</c:v>
                </c:pt>
                <c:pt idx="91">
                  <c:v>93.914000000000485</c:v>
                </c:pt>
                <c:pt idx="92">
                  <c:v>93.914000000000485</c:v>
                </c:pt>
                <c:pt idx="93">
                  <c:v>93.914000000000485</c:v>
                </c:pt>
                <c:pt idx="94">
                  <c:v>93.914000000000485</c:v>
                </c:pt>
                <c:pt idx="95">
                  <c:v>93.914000000000485</c:v>
                </c:pt>
                <c:pt idx="96">
                  <c:v>93.914000000000485</c:v>
                </c:pt>
                <c:pt idx="97">
                  <c:v>93.914000000000485</c:v>
                </c:pt>
                <c:pt idx="98">
                  <c:v>93.914000000000485</c:v>
                </c:pt>
                <c:pt idx="99">
                  <c:v>93.914000000000485</c:v>
                </c:pt>
                <c:pt idx="100">
                  <c:v>93.914000000000485</c:v>
                </c:pt>
                <c:pt idx="101">
                  <c:v>92.266000000000005</c:v>
                </c:pt>
                <c:pt idx="102">
                  <c:v>92.266000000000005</c:v>
                </c:pt>
                <c:pt idx="103">
                  <c:v>92.266000000000005</c:v>
                </c:pt>
                <c:pt idx="104">
                  <c:v>92.266000000000005</c:v>
                </c:pt>
                <c:pt idx="105">
                  <c:v>92.266000000000005</c:v>
                </c:pt>
                <c:pt idx="106">
                  <c:v>92.266000000000005</c:v>
                </c:pt>
                <c:pt idx="107">
                  <c:v>92.266000000000005</c:v>
                </c:pt>
                <c:pt idx="108">
                  <c:v>92.266000000000005</c:v>
                </c:pt>
                <c:pt idx="109">
                  <c:v>92.266000000000005</c:v>
                </c:pt>
                <c:pt idx="110">
                  <c:v>92.266000000000005</c:v>
                </c:pt>
                <c:pt idx="111">
                  <c:v>92.266000000000005</c:v>
                </c:pt>
                <c:pt idx="112">
                  <c:v>92.266000000000005</c:v>
                </c:pt>
                <c:pt idx="113">
                  <c:v>92.266000000000005</c:v>
                </c:pt>
                <c:pt idx="114">
                  <c:v>90.168999999999983</c:v>
                </c:pt>
                <c:pt idx="115">
                  <c:v>90.168999999999983</c:v>
                </c:pt>
                <c:pt idx="116">
                  <c:v>90.168999999999983</c:v>
                </c:pt>
                <c:pt idx="117">
                  <c:v>90.168999999999983</c:v>
                </c:pt>
                <c:pt idx="118">
                  <c:v>90.168999999999983</c:v>
                </c:pt>
                <c:pt idx="119">
                  <c:v>90.168999999999983</c:v>
                </c:pt>
                <c:pt idx="120">
                  <c:v>90.168999999999983</c:v>
                </c:pt>
              </c:numCache>
            </c:numRef>
          </c:yVal>
        </c:ser>
        <c:axId val="155216128"/>
        <c:axId val="155234688"/>
      </c:scatterChart>
      <c:valAx>
        <c:axId val="155216128"/>
        <c:scaling>
          <c:orientation val="minMax"/>
          <c:max val="10"/>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155234688"/>
        <c:crosses val="autoZero"/>
        <c:crossBetween val="midCat"/>
        <c:majorUnit val="1"/>
      </c:valAx>
      <c:valAx>
        <c:axId val="155234688"/>
        <c:scaling>
          <c:orientation val="minMax"/>
          <c:max val="100"/>
          <c:min val="5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Severe Renal Dysfunction</a:t>
                </a:r>
                <a:endParaRPr lang="en-US" sz="1700" b="1" i="0" baseline="0" dirty="0">
                  <a:solidFill>
                    <a:schemeClr val="tx1"/>
                  </a:solidFill>
                </a:endParaRPr>
              </a:p>
            </c:rich>
          </c:tx>
          <c:layout>
            <c:manualLayout>
              <c:xMode val="edge"/>
              <c:yMode val="edge"/>
              <c:x val="1.2762989803265803E-2"/>
              <c:y val="0.12379370925408792"/>
            </c:manualLayout>
          </c:layout>
        </c:title>
        <c:numFmt formatCode="General" sourceLinked="1"/>
        <c:tickLblPos val="nextTo"/>
        <c:txPr>
          <a:bodyPr/>
          <a:lstStyle/>
          <a:p>
            <a:pPr>
              <a:defRPr sz="1500" b="1"/>
            </a:pPr>
            <a:endParaRPr lang="en-US"/>
          </a:p>
        </c:txPr>
        <c:crossAx val="155216128"/>
        <c:crosses val="autoZero"/>
        <c:crossBetween val="midCat"/>
        <c:majorUnit val="10"/>
      </c:valAx>
      <c:spPr>
        <a:solidFill>
          <a:schemeClr val="bg2"/>
        </a:solidFill>
        <a:ln>
          <a:solidFill>
            <a:schemeClr val="tx1"/>
          </a:solidFill>
        </a:ln>
      </c:spPr>
    </c:plotArea>
    <c:legend>
      <c:legendPos val="r"/>
      <c:legendEntry>
        <c:idx val="0"/>
        <c:txPr>
          <a:bodyPr/>
          <a:lstStyle/>
          <a:p>
            <a:pPr>
              <a:defRPr sz="1400" b="1" i="0" baseline="0"/>
            </a:pPr>
            <a:endParaRPr lang="en-US"/>
          </a:p>
        </c:txPr>
      </c:legendEntry>
      <c:legendEntry>
        <c:idx val="1"/>
        <c:txPr>
          <a:bodyPr/>
          <a:lstStyle/>
          <a:p>
            <a:pPr>
              <a:defRPr sz="1400" b="1" i="0" baseline="0"/>
            </a:pPr>
            <a:endParaRPr lang="en-US"/>
          </a:p>
        </c:txPr>
      </c:legendEntry>
      <c:layout>
        <c:manualLayout>
          <c:xMode val="edge"/>
          <c:yMode val="edge"/>
          <c:x val="0.13112826051610804"/>
          <c:y val="0.55564390516759365"/>
          <c:w val="0.65497793417416272"/>
          <c:h val="0.24833978744460244"/>
        </c:manualLayout>
      </c:layout>
      <c:overlay val="1"/>
      <c:spPr>
        <a:solidFill>
          <a:srgbClr val="000000"/>
        </a:solidFill>
        <a:ln>
          <a:solidFill>
            <a:srgbClr val="FFFFFF"/>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501707198104663"/>
          <c:y val="3.7226668387763256E-2"/>
          <c:w val="0.86875873922840696"/>
          <c:h val="0.74977711802420544"/>
        </c:manualLayout>
      </c:layout>
      <c:barChart>
        <c:barDir val="col"/>
        <c:grouping val="clustered"/>
        <c:ser>
          <c:idx val="0"/>
          <c:order val="0"/>
          <c:tx>
            <c:strRef>
              <c:f>Sheet1!$B$1</c:f>
              <c:strCache>
                <c:ptCount val="1"/>
                <c:pt idx="0">
                  <c:v>2000-2005</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cat>
            <c:strRef>
              <c:f>Sheet1!$A$2:$A$13</c:f>
              <c:strCache>
                <c:ptCount val="12"/>
                <c:pt idx="0">
                  <c:v>&lt;1</c:v>
                </c:pt>
                <c:pt idx="1">
                  <c:v>1-5</c:v>
                </c:pt>
                <c:pt idx="2">
                  <c:v>6-10</c:v>
                </c:pt>
                <c:pt idx="3">
                  <c:v>11-17</c:v>
                </c:pt>
                <c:pt idx="4">
                  <c:v>&lt;1</c:v>
                </c:pt>
                <c:pt idx="5">
                  <c:v>1-5</c:v>
                </c:pt>
                <c:pt idx="6">
                  <c:v>6-10</c:v>
                </c:pt>
                <c:pt idx="7">
                  <c:v>11-17</c:v>
                </c:pt>
                <c:pt idx="8">
                  <c:v>&lt;1</c:v>
                </c:pt>
                <c:pt idx="9">
                  <c:v>1-5</c:v>
                </c:pt>
                <c:pt idx="10">
                  <c:v>6-10</c:v>
                </c:pt>
                <c:pt idx="11">
                  <c:v>11-17</c:v>
                </c:pt>
              </c:strCache>
            </c:strRef>
          </c:cat>
          <c:val>
            <c:numRef>
              <c:f>Sheet1!$B$2:$B$13</c:f>
              <c:numCache>
                <c:formatCode>General</c:formatCode>
                <c:ptCount val="12"/>
                <c:pt idx="0">
                  <c:v>22.111300000000035</c:v>
                </c:pt>
                <c:pt idx="1">
                  <c:v>20.806100000000001</c:v>
                </c:pt>
                <c:pt idx="2">
                  <c:v>8.6371999999999982</c:v>
                </c:pt>
                <c:pt idx="3">
                  <c:v>3.3396999999999779</c:v>
                </c:pt>
                <c:pt idx="4">
                  <c:v>0</c:v>
                </c:pt>
                <c:pt idx="5">
                  <c:v>0.88290000000000002</c:v>
                </c:pt>
                <c:pt idx="6">
                  <c:v>3.4933000000000001</c:v>
                </c:pt>
                <c:pt idx="7">
                  <c:v>14.280200000000001</c:v>
                </c:pt>
                <c:pt idx="8">
                  <c:v>0.19189999999999999</c:v>
                </c:pt>
                <c:pt idx="9">
                  <c:v>0.2303</c:v>
                </c:pt>
                <c:pt idx="10">
                  <c:v>2.3416999999999977</c:v>
                </c:pt>
                <c:pt idx="11">
                  <c:v>23.685199999999853</c:v>
                </c:pt>
              </c:numCache>
            </c:numRef>
          </c:val>
        </c:ser>
        <c:ser>
          <c:idx val="1"/>
          <c:order val="1"/>
          <c:tx>
            <c:strRef>
              <c:f>Sheet1!$C$1</c:f>
              <c:strCache>
                <c:ptCount val="1"/>
                <c:pt idx="0">
                  <c:v>2006-June 2012</c:v>
                </c:pt>
              </c:strCache>
            </c:strRef>
          </c:tx>
          <c:spPr>
            <a:gradFill flip="none" rotWithShape="1">
              <a:gsLst>
                <a:gs pos="0">
                  <a:srgbClr val="6600CC"/>
                </a:gs>
                <a:gs pos="50000">
                  <a:srgbClr val="9933FF"/>
                </a:gs>
                <a:gs pos="100000">
                  <a:srgbClr val="6600CC"/>
                </a:gs>
              </a:gsLst>
              <a:lin ang="10800000" scaled="1"/>
              <a:tileRect/>
            </a:gradFill>
            <a:ln>
              <a:solidFill>
                <a:schemeClr val="bg2"/>
              </a:solidFill>
            </a:ln>
          </c:spPr>
          <c:cat>
            <c:strRef>
              <c:f>Sheet1!$A$2:$A$13</c:f>
              <c:strCache>
                <c:ptCount val="12"/>
                <c:pt idx="0">
                  <c:v>&lt;1</c:v>
                </c:pt>
                <c:pt idx="1">
                  <c:v>1-5</c:v>
                </c:pt>
                <c:pt idx="2">
                  <c:v>6-10</c:v>
                </c:pt>
                <c:pt idx="3">
                  <c:v>11-17</c:v>
                </c:pt>
                <c:pt idx="4">
                  <c:v>&lt;1</c:v>
                </c:pt>
                <c:pt idx="5">
                  <c:v>1-5</c:v>
                </c:pt>
                <c:pt idx="6">
                  <c:v>6-10</c:v>
                </c:pt>
                <c:pt idx="7">
                  <c:v>11-17</c:v>
                </c:pt>
                <c:pt idx="8">
                  <c:v>&lt;1</c:v>
                </c:pt>
                <c:pt idx="9">
                  <c:v>1-5</c:v>
                </c:pt>
                <c:pt idx="10">
                  <c:v>6-10</c:v>
                </c:pt>
                <c:pt idx="11">
                  <c:v>11-17</c:v>
                </c:pt>
              </c:strCache>
            </c:strRef>
          </c:cat>
          <c:val>
            <c:numRef>
              <c:f>Sheet1!$C$2:$C$13</c:f>
              <c:numCache>
                <c:formatCode>General</c:formatCode>
                <c:ptCount val="12"/>
                <c:pt idx="0">
                  <c:v>24.141999999999999</c:v>
                </c:pt>
                <c:pt idx="1">
                  <c:v>21.627199999999988</c:v>
                </c:pt>
                <c:pt idx="2">
                  <c:v>6.5385</c:v>
                </c:pt>
                <c:pt idx="3">
                  <c:v>2.9289999999999998</c:v>
                </c:pt>
                <c:pt idx="4">
                  <c:v>2.9600000000000001E-2</c:v>
                </c:pt>
                <c:pt idx="5">
                  <c:v>1.0650999999999922</c:v>
                </c:pt>
                <c:pt idx="6">
                  <c:v>4.9704000000000024</c:v>
                </c:pt>
                <c:pt idx="7">
                  <c:v>15.088800000000001</c:v>
                </c:pt>
                <c:pt idx="8">
                  <c:v>0.32540000000000252</c:v>
                </c:pt>
                <c:pt idx="9">
                  <c:v>0.29590000000000038</c:v>
                </c:pt>
                <c:pt idx="10">
                  <c:v>3.3431999999999999</c:v>
                </c:pt>
                <c:pt idx="11">
                  <c:v>19.645</c:v>
                </c:pt>
              </c:numCache>
            </c:numRef>
          </c:val>
        </c:ser>
        <c:gapWidth val="25"/>
        <c:axId val="139940224"/>
        <c:axId val="139941760"/>
      </c:barChart>
      <c:catAx>
        <c:axId val="139940224"/>
        <c:scaling>
          <c:orientation val="minMax"/>
        </c:scaling>
        <c:axPos val="b"/>
        <c:numFmt formatCode="General" sourceLinked="1"/>
        <c:tickLblPos val="nextTo"/>
        <c:txPr>
          <a:bodyPr rot="0"/>
          <a:lstStyle/>
          <a:p>
            <a:pPr>
              <a:defRPr sz="1500" b="1"/>
            </a:pPr>
            <a:endParaRPr lang="en-US"/>
          </a:p>
        </c:txPr>
        <c:crossAx val="139941760"/>
        <c:crosses val="autoZero"/>
        <c:auto val="1"/>
        <c:lblAlgn val="ctr"/>
        <c:lblOffset val="100"/>
        <c:tickLblSkip val="1"/>
      </c:catAx>
      <c:valAx>
        <c:axId val="139941760"/>
        <c:scaling>
          <c:orientation val="minMax"/>
          <c:max val="25"/>
        </c:scaling>
        <c:axPos val="l"/>
        <c:majorGridlines>
          <c:spPr>
            <a:ln>
              <a:prstDash val="sysDash"/>
            </a:ln>
          </c:spPr>
        </c:majorGridlines>
        <c:title>
          <c:tx>
            <c:rich>
              <a:bodyPr rot="-5400000" vert="horz"/>
              <a:lstStyle/>
              <a:p>
                <a:pPr>
                  <a:defRPr sz="1700"/>
                </a:pPr>
                <a:r>
                  <a:rPr lang="en-US" sz="1700" dirty="0" smtClean="0"/>
                  <a:t>% of Transplants</a:t>
                </a:r>
                <a:endParaRPr lang="en-US" sz="1700" dirty="0"/>
              </a:p>
            </c:rich>
          </c:tx>
          <c:layout>
            <c:manualLayout>
              <c:xMode val="edge"/>
              <c:yMode val="edge"/>
              <c:x val="1.8207906533807171E-2"/>
              <c:y val="0.2153528247493654"/>
            </c:manualLayout>
          </c:layout>
        </c:title>
        <c:numFmt formatCode="#,##0" sourceLinked="0"/>
        <c:tickLblPos val="nextTo"/>
        <c:txPr>
          <a:bodyPr/>
          <a:lstStyle/>
          <a:p>
            <a:pPr>
              <a:defRPr sz="1500" b="1"/>
            </a:pPr>
            <a:endParaRPr lang="en-US"/>
          </a:p>
        </c:txPr>
        <c:crossAx val="139940224"/>
        <c:crosses val="autoZero"/>
        <c:crossBetween val="between"/>
        <c:majorUnit val="5"/>
      </c:valAx>
      <c:spPr>
        <a:solidFill>
          <a:schemeClr val="bg2"/>
        </a:solidFill>
        <a:ln>
          <a:solidFill>
            <a:schemeClr val="tx1"/>
          </a:solidFill>
        </a:ln>
      </c:spPr>
    </c:plotArea>
    <c:legend>
      <c:legendPos val="r"/>
      <c:layout>
        <c:manualLayout>
          <c:xMode val="edge"/>
          <c:yMode val="edge"/>
          <c:x val="0.3625308340882169"/>
          <c:y val="6.5822684049740593E-2"/>
          <c:w val="0.37050751399438925"/>
          <c:h val="0.11425627124478512"/>
        </c:manualLayout>
      </c:layout>
      <c:spPr>
        <a:solidFill>
          <a:schemeClr val="bg2"/>
        </a:solidFill>
        <a:ln>
          <a:solidFill>
            <a:schemeClr val="tx1"/>
          </a:solidFill>
        </a:ln>
      </c:spPr>
      <c:txPr>
        <a:bodyPr/>
        <a:lstStyle/>
        <a:p>
          <a:pPr>
            <a:defRPr sz="1500" b="1"/>
          </a:pPr>
          <a:endParaRPr lang="en-US"/>
        </a:p>
      </c:txPr>
    </c:legend>
    <c:plotVisOnly val="1"/>
  </c:chart>
  <c:txPr>
    <a:bodyPr/>
    <a:lstStyle/>
    <a:p>
      <a:pPr>
        <a:defRPr sz="1800"/>
      </a:pPr>
      <a:endParaRPr lang="en-US"/>
    </a:p>
  </c:txPr>
  <c:externalData r:id="rId1"/>
  <c:userShapes r:id="rId2"/>
</c:chartSpace>
</file>

<file path=ppt/charts/chart110.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2334796645994445"/>
          <c:y val="3.3590508847684365E-2"/>
          <c:w val="0.85083095254687602"/>
          <c:h val="0.77074260114040838"/>
        </c:manualLayout>
      </c:layout>
      <c:scatterChart>
        <c:scatterStyle val="lineMarker"/>
        <c:ser>
          <c:idx val="0"/>
          <c:order val="0"/>
          <c:tx>
            <c:strRef>
              <c:f>Sheet1!$B$1</c:f>
              <c:strCache>
                <c:ptCount val="1"/>
                <c:pt idx="0">
                  <c:v>&lt;1 Year (N = 1,249)</c:v>
                </c:pt>
              </c:strCache>
            </c:strRef>
          </c:tx>
          <c:spPr>
            <a:ln w="47625">
              <a:solidFill>
                <a:srgbClr val="CC99FF"/>
              </a:solidFill>
            </a:ln>
          </c:spPr>
          <c:marker>
            <c:symbol val="none"/>
          </c:marker>
          <c:xVal>
            <c:numRef>
              <c:f>Sheet1!$A$2:$A$146</c:f>
              <c:numCache>
                <c:formatCode>General</c:formatCode>
                <c:ptCount val="145"/>
                <c:pt idx="0">
                  <c:v>0</c:v>
                </c:pt>
                <c:pt idx="1">
                  <c:v>8.3300000000000041E-2</c:v>
                </c:pt>
                <c:pt idx="2">
                  <c:v>0.16669999999999999</c:v>
                </c:pt>
                <c:pt idx="3">
                  <c:v>0.25</c:v>
                </c:pt>
                <c:pt idx="4">
                  <c:v>0.33330000000000426</c:v>
                </c:pt>
                <c:pt idx="5">
                  <c:v>0.41670000000000001</c:v>
                </c:pt>
                <c:pt idx="6">
                  <c:v>0.5</c:v>
                </c:pt>
                <c:pt idx="7">
                  <c:v>0.58329999999999949</c:v>
                </c:pt>
                <c:pt idx="8">
                  <c:v>0.66670000000000706</c:v>
                </c:pt>
                <c:pt idx="9">
                  <c:v>0.75000000000000488</c:v>
                </c:pt>
                <c:pt idx="10">
                  <c:v>0.83330000000000004</c:v>
                </c:pt>
                <c:pt idx="11">
                  <c:v>0.91670000000000063</c:v>
                </c:pt>
                <c:pt idx="12">
                  <c:v>1</c:v>
                </c:pt>
                <c:pt idx="13">
                  <c:v>1.0832999999999904</c:v>
                </c:pt>
                <c:pt idx="14">
                  <c:v>1.1667000000000001</c:v>
                </c:pt>
                <c:pt idx="15">
                  <c:v>1.25</c:v>
                </c:pt>
                <c:pt idx="16">
                  <c:v>1.3332999999999904</c:v>
                </c:pt>
                <c:pt idx="17">
                  <c:v>1.4166999999999879</c:v>
                </c:pt>
                <c:pt idx="18">
                  <c:v>1.5</c:v>
                </c:pt>
                <c:pt idx="19">
                  <c:v>1.5832999999999904</c:v>
                </c:pt>
                <c:pt idx="20">
                  <c:v>1.6667000000000001</c:v>
                </c:pt>
                <c:pt idx="21">
                  <c:v>1.75</c:v>
                </c:pt>
                <c:pt idx="22">
                  <c:v>1.8332999999999904</c:v>
                </c:pt>
                <c:pt idx="23">
                  <c:v>1.9167000000000001</c:v>
                </c:pt>
                <c:pt idx="24">
                  <c:v>2</c:v>
                </c:pt>
                <c:pt idx="25">
                  <c:v>2.0832999999999999</c:v>
                </c:pt>
                <c:pt idx="26">
                  <c:v>2.1667000000000001</c:v>
                </c:pt>
                <c:pt idx="27">
                  <c:v>2.25</c:v>
                </c:pt>
                <c:pt idx="28">
                  <c:v>2.3332999999999977</c:v>
                </c:pt>
                <c:pt idx="29">
                  <c:v>2.4166999999999739</c:v>
                </c:pt>
                <c:pt idx="30">
                  <c:v>2.5</c:v>
                </c:pt>
                <c:pt idx="31">
                  <c:v>2.5832999999999999</c:v>
                </c:pt>
                <c:pt idx="32">
                  <c:v>2.6667000000000001</c:v>
                </c:pt>
                <c:pt idx="33">
                  <c:v>2.75</c:v>
                </c:pt>
                <c:pt idx="34">
                  <c:v>2.8332999999999977</c:v>
                </c:pt>
                <c:pt idx="35">
                  <c:v>2.9166999999999739</c:v>
                </c:pt>
                <c:pt idx="36">
                  <c:v>3</c:v>
                </c:pt>
                <c:pt idx="37">
                  <c:v>3.0832999999999999</c:v>
                </c:pt>
                <c:pt idx="38">
                  <c:v>3.1667000000000001</c:v>
                </c:pt>
                <c:pt idx="39">
                  <c:v>3.25</c:v>
                </c:pt>
                <c:pt idx="40">
                  <c:v>3.3332999999999977</c:v>
                </c:pt>
                <c:pt idx="41">
                  <c:v>3.4166999999999739</c:v>
                </c:pt>
                <c:pt idx="42">
                  <c:v>3.5</c:v>
                </c:pt>
                <c:pt idx="43">
                  <c:v>3.5832999999999999</c:v>
                </c:pt>
                <c:pt idx="44">
                  <c:v>3.6667000000000001</c:v>
                </c:pt>
                <c:pt idx="45">
                  <c:v>3.75</c:v>
                </c:pt>
                <c:pt idx="46">
                  <c:v>3.8332999999999977</c:v>
                </c:pt>
                <c:pt idx="47">
                  <c:v>3.9166999999999739</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numCache>
            </c:numRef>
          </c:xVal>
          <c:yVal>
            <c:numRef>
              <c:f>Sheet1!$B$2:$B$146</c:f>
              <c:numCache>
                <c:formatCode>General</c:formatCode>
                <c:ptCount val="145"/>
                <c:pt idx="0">
                  <c:v>100</c:v>
                </c:pt>
                <c:pt idx="1">
                  <c:v>100</c:v>
                </c:pt>
                <c:pt idx="2">
                  <c:v>99.84</c:v>
                </c:pt>
                <c:pt idx="3">
                  <c:v>99.52</c:v>
                </c:pt>
                <c:pt idx="4">
                  <c:v>99.278999999999982</c:v>
                </c:pt>
                <c:pt idx="5">
                  <c:v>99.117999999999995</c:v>
                </c:pt>
                <c:pt idx="6">
                  <c:v>99.037000000000006</c:v>
                </c:pt>
                <c:pt idx="7">
                  <c:v>99.037000000000006</c:v>
                </c:pt>
                <c:pt idx="8">
                  <c:v>98.955000000000013</c:v>
                </c:pt>
                <c:pt idx="9">
                  <c:v>98.955000000000013</c:v>
                </c:pt>
                <c:pt idx="10">
                  <c:v>98.955000000000013</c:v>
                </c:pt>
                <c:pt idx="11">
                  <c:v>98.955000000000013</c:v>
                </c:pt>
                <c:pt idx="12">
                  <c:v>98.955000000000013</c:v>
                </c:pt>
                <c:pt idx="13">
                  <c:v>98.955000000000013</c:v>
                </c:pt>
                <c:pt idx="14">
                  <c:v>98.955000000000013</c:v>
                </c:pt>
                <c:pt idx="15">
                  <c:v>98.955000000000013</c:v>
                </c:pt>
                <c:pt idx="16">
                  <c:v>98.955000000000013</c:v>
                </c:pt>
                <c:pt idx="17">
                  <c:v>98.955000000000013</c:v>
                </c:pt>
                <c:pt idx="18">
                  <c:v>98.85799999999999</c:v>
                </c:pt>
                <c:pt idx="19">
                  <c:v>98.762</c:v>
                </c:pt>
                <c:pt idx="20">
                  <c:v>98.762</c:v>
                </c:pt>
                <c:pt idx="21">
                  <c:v>98.762</c:v>
                </c:pt>
                <c:pt idx="22">
                  <c:v>98.762</c:v>
                </c:pt>
                <c:pt idx="23">
                  <c:v>98.762</c:v>
                </c:pt>
                <c:pt idx="24">
                  <c:v>98.762</c:v>
                </c:pt>
                <c:pt idx="25">
                  <c:v>98.762</c:v>
                </c:pt>
                <c:pt idx="26">
                  <c:v>98.762</c:v>
                </c:pt>
                <c:pt idx="27">
                  <c:v>98.762</c:v>
                </c:pt>
                <c:pt idx="28">
                  <c:v>98.762</c:v>
                </c:pt>
                <c:pt idx="29">
                  <c:v>98.762</c:v>
                </c:pt>
                <c:pt idx="30">
                  <c:v>98.646000000000001</c:v>
                </c:pt>
                <c:pt idx="31">
                  <c:v>98.646000000000001</c:v>
                </c:pt>
                <c:pt idx="32">
                  <c:v>98.646000000000001</c:v>
                </c:pt>
                <c:pt idx="33">
                  <c:v>98.646000000000001</c:v>
                </c:pt>
                <c:pt idx="34">
                  <c:v>98.646000000000001</c:v>
                </c:pt>
                <c:pt idx="35">
                  <c:v>98.646000000000001</c:v>
                </c:pt>
                <c:pt idx="36">
                  <c:v>98.646000000000001</c:v>
                </c:pt>
                <c:pt idx="37">
                  <c:v>98.646000000000001</c:v>
                </c:pt>
                <c:pt idx="38">
                  <c:v>98.646000000000001</c:v>
                </c:pt>
                <c:pt idx="39">
                  <c:v>98.646000000000001</c:v>
                </c:pt>
                <c:pt idx="40">
                  <c:v>98.646000000000001</c:v>
                </c:pt>
                <c:pt idx="41">
                  <c:v>98.646000000000001</c:v>
                </c:pt>
                <c:pt idx="42">
                  <c:v>98.646000000000001</c:v>
                </c:pt>
                <c:pt idx="43">
                  <c:v>98.646000000000001</c:v>
                </c:pt>
                <c:pt idx="44">
                  <c:v>98.646000000000001</c:v>
                </c:pt>
                <c:pt idx="45">
                  <c:v>98.646000000000001</c:v>
                </c:pt>
                <c:pt idx="46">
                  <c:v>98.646000000000001</c:v>
                </c:pt>
                <c:pt idx="47">
                  <c:v>98.646000000000001</c:v>
                </c:pt>
                <c:pt idx="48">
                  <c:v>98.646000000000001</c:v>
                </c:pt>
                <c:pt idx="49">
                  <c:v>98.646000000000001</c:v>
                </c:pt>
                <c:pt idx="50">
                  <c:v>98.646000000000001</c:v>
                </c:pt>
                <c:pt idx="51">
                  <c:v>98.646000000000001</c:v>
                </c:pt>
                <c:pt idx="52">
                  <c:v>98.646000000000001</c:v>
                </c:pt>
                <c:pt idx="53">
                  <c:v>98.646000000000001</c:v>
                </c:pt>
                <c:pt idx="54">
                  <c:v>98.646000000000001</c:v>
                </c:pt>
                <c:pt idx="55">
                  <c:v>98.646000000000001</c:v>
                </c:pt>
                <c:pt idx="56">
                  <c:v>98.646000000000001</c:v>
                </c:pt>
                <c:pt idx="57">
                  <c:v>98.646000000000001</c:v>
                </c:pt>
                <c:pt idx="58">
                  <c:v>98.646000000000001</c:v>
                </c:pt>
                <c:pt idx="59">
                  <c:v>98.646000000000001</c:v>
                </c:pt>
                <c:pt idx="60">
                  <c:v>98.646000000000001</c:v>
                </c:pt>
                <c:pt idx="61">
                  <c:v>98.646000000000001</c:v>
                </c:pt>
                <c:pt idx="62">
                  <c:v>98.646000000000001</c:v>
                </c:pt>
                <c:pt idx="63">
                  <c:v>98.646000000000001</c:v>
                </c:pt>
                <c:pt idx="64">
                  <c:v>98.646000000000001</c:v>
                </c:pt>
                <c:pt idx="65">
                  <c:v>98.646000000000001</c:v>
                </c:pt>
                <c:pt idx="66">
                  <c:v>98.646000000000001</c:v>
                </c:pt>
                <c:pt idx="67">
                  <c:v>98.446000000000026</c:v>
                </c:pt>
                <c:pt idx="68">
                  <c:v>98.244000000000227</c:v>
                </c:pt>
                <c:pt idx="69">
                  <c:v>98.244000000000227</c:v>
                </c:pt>
                <c:pt idx="70">
                  <c:v>98.244000000000227</c:v>
                </c:pt>
                <c:pt idx="71">
                  <c:v>98.244000000000227</c:v>
                </c:pt>
                <c:pt idx="72">
                  <c:v>98.244000000000227</c:v>
                </c:pt>
                <c:pt idx="73">
                  <c:v>98.244000000000227</c:v>
                </c:pt>
                <c:pt idx="74">
                  <c:v>98.244000000000227</c:v>
                </c:pt>
                <c:pt idx="75">
                  <c:v>98.244000000000227</c:v>
                </c:pt>
                <c:pt idx="76">
                  <c:v>98.244000000000227</c:v>
                </c:pt>
                <c:pt idx="77">
                  <c:v>98.244000000000227</c:v>
                </c:pt>
                <c:pt idx="78">
                  <c:v>98.244000000000227</c:v>
                </c:pt>
                <c:pt idx="79">
                  <c:v>98.244000000000227</c:v>
                </c:pt>
                <c:pt idx="80">
                  <c:v>98.244000000000227</c:v>
                </c:pt>
                <c:pt idx="81">
                  <c:v>98.244000000000227</c:v>
                </c:pt>
                <c:pt idx="82">
                  <c:v>98.244000000000227</c:v>
                </c:pt>
                <c:pt idx="83">
                  <c:v>98.244000000000227</c:v>
                </c:pt>
                <c:pt idx="84">
                  <c:v>98.244000000000227</c:v>
                </c:pt>
                <c:pt idx="85">
                  <c:v>98.244000000000227</c:v>
                </c:pt>
                <c:pt idx="86">
                  <c:v>98.244000000000227</c:v>
                </c:pt>
                <c:pt idx="87">
                  <c:v>98.244000000000227</c:v>
                </c:pt>
                <c:pt idx="88">
                  <c:v>98.244000000000227</c:v>
                </c:pt>
                <c:pt idx="89">
                  <c:v>98.244000000000227</c:v>
                </c:pt>
                <c:pt idx="90">
                  <c:v>98.244000000000227</c:v>
                </c:pt>
                <c:pt idx="91">
                  <c:v>97.69</c:v>
                </c:pt>
                <c:pt idx="92">
                  <c:v>97.69</c:v>
                </c:pt>
                <c:pt idx="93">
                  <c:v>97.69</c:v>
                </c:pt>
                <c:pt idx="94">
                  <c:v>97.69</c:v>
                </c:pt>
                <c:pt idx="95">
                  <c:v>97.69</c:v>
                </c:pt>
                <c:pt idx="96">
                  <c:v>97.69</c:v>
                </c:pt>
                <c:pt idx="97">
                  <c:v>97.69</c:v>
                </c:pt>
                <c:pt idx="98">
                  <c:v>97.69</c:v>
                </c:pt>
                <c:pt idx="99">
                  <c:v>97.69</c:v>
                </c:pt>
                <c:pt idx="100">
                  <c:v>97.69</c:v>
                </c:pt>
                <c:pt idx="101">
                  <c:v>97.69</c:v>
                </c:pt>
                <c:pt idx="102">
                  <c:v>97.69</c:v>
                </c:pt>
                <c:pt idx="103">
                  <c:v>97.69</c:v>
                </c:pt>
                <c:pt idx="104">
                  <c:v>97.69</c:v>
                </c:pt>
                <c:pt idx="105">
                  <c:v>97.69</c:v>
                </c:pt>
                <c:pt idx="106">
                  <c:v>97.69</c:v>
                </c:pt>
                <c:pt idx="107">
                  <c:v>97.69</c:v>
                </c:pt>
                <c:pt idx="108">
                  <c:v>97.69</c:v>
                </c:pt>
                <c:pt idx="109">
                  <c:v>97.69</c:v>
                </c:pt>
                <c:pt idx="110">
                  <c:v>97.69</c:v>
                </c:pt>
                <c:pt idx="111">
                  <c:v>97.69</c:v>
                </c:pt>
                <c:pt idx="112">
                  <c:v>97.69</c:v>
                </c:pt>
                <c:pt idx="113">
                  <c:v>97.277999999999992</c:v>
                </c:pt>
                <c:pt idx="114">
                  <c:v>97.277999999999992</c:v>
                </c:pt>
                <c:pt idx="115">
                  <c:v>97.277999999999992</c:v>
                </c:pt>
                <c:pt idx="116">
                  <c:v>97.277999999999992</c:v>
                </c:pt>
                <c:pt idx="117">
                  <c:v>97.277999999999992</c:v>
                </c:pt>
                <c:pt idx="118">
                  <c:v>97.277999999999992</c:v>
                </c:pt>
                <c:pt idx="119">
                  <c:v>97.277999999999992</c:v>
                </c:pt>
                <c:pt idx="120">
                  <c:v>97.277999999999992</c:v>
                </c:pt>
                <c:pt idx="121">
                  <c:v>97.277999999999992</c:v>
                </c:pt>
                <c:pt idx="122">
                  <c:v>97.277999999999992</c:v>
                </c:pt>
                <c:pt idx="123">
                  <c:v>97.277999999999992</c:v>
                </c:pt>
                <c:pt idx="124">
                  <c:v>97.277999999999992</c:v>
                </c:pt>
                <c:pt idx="125">
                  <c:v>97.277999999999992</c:v>
                </c:pt>
                <c:pt idx="126">
                  <c:v>96.771000000000001</c:v>
                </c:pt>
                <c:pt idx="127">
                  <c:v>96.771000000000001</c:v>
                </c:pt>
                <c:pt idx="128">
                  <c:v>96.771000000000001</c:v>
                </c:pt>
                <c:pt idx="129">
                  <c:v>96.771000000000001</c:v>
                </c:pt>
                <c:pt idx="130">
                  <c:v>96.771000000000001</c:v>
                </c:pt>
                <c:pt idx="131">
                  <c:v>96.771000000000001</c:v>
                </c:pt>
                <c:pt idx="132">
                  <c:v>96.771000000000001</c:v>
                </c:pt>
                <c:pt idx="133">
                  <c:v>96.771000000000001</c:v>
                </c:pt>
                <c:pt idx="134">
                  <c:v>96.771000000000001</c:v>
                </c:pt>
                <c:pt idx="135">
                  <c:v>96.771000000000001</c:v>
                </c:pt>
                <c:pt idx="136">
                  <c:v>96.771000000000001</c:v>
                </c:pt>
                <c:pt idx="137">
                  <c:v>96.771000000000001</c:v>
                </c:pt>
                <c:pt idx="138">
                  <c:v>96.143000000000001</c:v>
                </c:pt>
                <c:pt idx="139">
                  <c:v>95.515000000000001</c:v>
                </c:pt>
                <c:pt idx="140">
                  <c:v>95.515000000000001</c:v>
                </c:pt>
                <c:pt idx="141">
                  <c:v>95.515000000000001</c:v>
                </c:pt>
                <c:pt idx="142">
                  <c:v>95.515000000000001</c:v>
                </c:pt>
                <c:pt idx="143">
                  <c:v>95.515000000000001</c:v>
                </c:pt>
                <c:pt idx="144">
                  <c:v>95.515000000000001</c:v>
                </c:pt>
              </c:numCache>
            </c:numRef>
          </c:yVal>
        </c:ser>
        <c:ser>
          <c:idx val="1"/>
          <c:order val="1"/>
          <c:tx>
            <c:strRef>
              <c:f>Sheet1!$C$1</c:f>
              <c:strCache>
                <c:ptCount val="1"/>
                <c:pt idx="0">
                  <c:v>1-5 Years (N = 1,068)</c:v>
                </c:pt>
              </c:strCache>
            </c:strRef>
          </c:tx>
          <c:spPr>
            <a:ln w="47625">
              <a:solidFill>
                <a:srgbClr val="FFFF00"/>
              </a:solidFill>
            </a:ln>
          </c:spPr>
          <c:marker>
            <c:symbol val="none"/>
          </c:marker>
          <c:xVal>
            <c:numRef>
              <c:f>Sheet1!$A$2:$A$146</c:f>
              <c:numCache>
                <c:formatCode>General</c:formatCode>
                <c:ptCount val="145"/>
                <c:pt idx="0">
                  <c:v>0</c:v>
                </c:pt>
                <c:pt idx="1">
                  <c:v>8.3300000000000041E-2</c:v>
                </c:pt>
                <c:pt idx="2">
                  <c:v>0.16669999999999999</c:v>
                </c:pt>
                <c:pt idx="3">
                  <c:v>0.25</c:v>
                </c:pt>
                <c:pt idx="4">
                  <c:v>0.33330000000000426</c:v>
                </c:pt>
                <c:pt idx="5">
                  <c:v>0.41670000000000001</c:v>
                </c:pt>
                <c:pt idx="6">
                  <c:v>0.5</c:v>
                </c:pt>
                <c:pt idx="7">
                  <c:v>0.58329999999999949</c:v>
                </c:pt>
                <c:pt idx="8">
                  <c:v>0.66670000000000706</c:v>
                </c:pt>
                <c:pt idx="9">
                  <c:v>0.75000000000000488</c:v>
                </c:pt>
                <c:pt idx="10">
                  <c:v>0.83330000000000004</c:v>
                </c:pt>
                <c:pt idx="11">
                  <c:v>0.91670000000000063</c:v>
                </c:pt>
                <c:pt idx="12">
                  <c:v>1</c:v>
                </c:pt>
                <c:pt idx="13">
                  <c:v>1.0832999999999904</c:v>
                </c:pt>
                <c:pt idx="14">
                  <c:v>1.1667000000000001</c:v>
                </c:pt>
                <c:pt idx="15">
                  <c:v>1.25</c:v>
                </c:pt>
                <c:pt idx="16">
                  <c:v>1.3332999999999904</c:v>
                </c:pt>
                <c:pt idx="17">
                  <c:v>1.4166999999999879</c:v>
                </c:pt>
                <c:pt idx="18">
                  <c:v>1.5</c:v>
                </c:pt>
                <c:pt idx="19">
                  <c:v>1.5832999999999904</c:v>
                </c:pt>
                <c:pt idx="20">
                  <c:v>1.6667000000000001</c:v>
                </c:pt>
                <c:pt idx="21">
                  <c:v>1.75</c:v>
                </c:pt>
                <c:pt idx="22">
                  <c:v>1.8332999999999904</c:v>
                </c:pt>
                <c:pt idx="23">
                  <c:v>1.9167000000000001</c:v>
                </c:pt>
                <c:pt idx="24">
                  <c:v>2</c:v>
                </c:pt>
                <c:pt idx="25">
                  <c:v>2.0832999999999999</c:v>
                </c:pt>
                <c:pt idx="26">
                  <c:v>2.1667000000000001</c:v>
                </c:pt>
                <c:pt idx="27">
                  <c:v>2.25</c:v>
                </c:pt>
                <c:pt idx="28">
                  <c:v>2.3332999999999977</c:v>
                </c:pt>
                <c:pt idx="29">
                  <c:v>2.4166999999999739</c:v>
                </c:pt>
                <c:pt idx="30">
                  <c:v>2.5</c:v>
                </c:pt>
                <c:pt idx="31">
                  <c:v>2.5832999999999999</c:v>
                </c:pt>
                <c:pt idx="32">
                  <c:v>2.6667000000000001</c:v>
                </c:pt>
                <c:pt idx="33">
                  <c:v>2.75</c:v>
                </c:pt>
                <c:pt idx="34">
                  <c:v>2.8332999999999977</c:v>
                </c:pt>
                <c:pt idx="35">
                  <c:v>2.9166999999999739</c:v>
                </c:pt>
                <c:pt idx="36">
                  <c:v>3</c:v>
                </c:pt>
                <c:pt idx="37">
                  <c:v>3.0832999999999999</c:v>
                </c:pt>
                <c:pt idx="38">
                  <c:v>3.1667000000000001</c:v>
                </c:pt>
                <c:pt idx="39">
                  <c:v>3.25</c:v>
                </c:pt>
                <c:pt idx="40">
                  <c:v>3.3332999999999977</c:v>
                </c:pt>
                <c:pt idx="41">
                  <c:v>3.4166999999999739</c:v>
                </c:pt>
                <c:pt idx="42">
                  <c:v>3.5</c:v>
                </c:pt>
                <c:pt idx="43">
                  <c:v>3.5832999999999999</c:v>
                </c:pt>
                <c:pt idx="44">
                  <c:v>3.6667000000000001</c:v>
                </c:pt>
                <c:pt idx="45">
                  <c:v>3.75</c:v>
                </c:pt>
                <c:pt idx="46">
                  <c:v>3.8332999999999977</c:v>
                </c:pt>
                <c:pt idx="47">
                  <c:v>3.9166999999999739</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numCache>
            </c:numRef>
          </c:xVal>
          <c:yVal>
            <c:numRef>
              <c:f>Sheet1!$C$2:$C$146</c:f>
              <c:numCache>
                <c:formatCode>General</c:formatCode>
                <c:ptCount val="145"/>
                <c:pt idx="0">
                  <c:v>100</c:v>
                </c:pt>
                <c:pt idx="1">
                  <c:v>100</c:v>
                </c:pt>
                <c:pt idx="2">
                  <c:v>99.906000000000006</c:v>
                </c:pt>
                <c:pt idx="3">
                  <c:v>99.906000000000006</c:v>
                </c:pt>
                <c:pt idx="4">
                  <c:v>99.718000000000004</c:v>
                </c:pt>
                <c:pt idx="5">
                  <c:v>99.718000000000004</c:v>
                </c:pt>
                <c:pt idx="6">
                  <c:v>99.622999999999948</c:v>
                </c:pt>
                <c:pt idx="7">
                  <c:v>99.527000000000001</c:v>
                </c:pt>
                <c:pt idx="8">
                  <c:v>99.527000000000001</c:v>
                </c:pt>
                <c:pt idx="9">
                  <c:v>99.527000000000001</c:v>
                </c:pt>
                <c:pt idx="10">
                  <c:v>99.527000000000001</c:v>
                </c:pt>
                <c:pt idx="11">
                  <c:v>99.527000000000001</c:v>
                </c:pt>
                <c:pt idx="12">
                  <c:v>99.527000000000001</c:v>
                </c:pt>
                <c:pt idx="13">
                  <c:v>99.527000000000001</c:v>
                </c:pt>
                <c:pt idx="14">
                  <c:v>99.527000000000001</c:v>
                </c:pt>
                <c:pt idx="15">
                  <c:v>99.527000000000001</c:v>
                </c:pt>
                <c:pt idx="16">
                  <c:v>99.412999999999997</c:v>
                </c:pt>
                <c:pt idx="17">
                  <c:v>99.412999999999997</c:v>
                </c:pt>
                <c:pt idx="18">
                  <c:v>99.412999999999997</c:v>
                </c:pt>
                <c:pt idx="19">
                  <c:v>99.412999999999997</c:v>
                </c:pt>
                <c:pt idx="20">
                  <c:v>99.412999999999997</c:v>
                </c:pt>
                <c:pt idx="21">
                  <c:v>99.412999999999997</c:v>
                </c:pt>
                <c:pt idx="22">
                  <c:v>99.412999999999997</c:v>
                </c:pt>
                <c:pt idx="23">
                  <c:v>99.412999999999997</c:v>
                </c:pt>
                <c:pt idx="24">
                  <c:v>99.412999999999997</c:v>
                </c:pt>
                <c:pt idx="25">
                  <c:v>99.412999999999997</c:v>
                </c:pt>
                <c:pt idx="26">
                  <c:v>99.412999999999997</c:v>
                </c:pt>
                <c:pt idx="27">
                  <c:v>99.412999999999997</c:v>
                </c:pt>
                <c:pt idx="28">
                  <c:v>99.412999999999997</c:v>
                </c:pt>
                <c:pt idx="29">
                  <c:v>99.412999999999997</c:v>
                </c:pt>
                <c:pt idx="30">
                  <c:v>99.412999999999997</c:v>
                </c:pt>
                <c:pt idx="31">
                  <c:v>99.277999999999992</c:v>
                </c:pt>
                <c:pt idx="32">
                  <c:v>99.141999999999996</c:v>
                </c:pt>
                <c:pt idx="33">
                  <c:v>99.141999999999996</c:v>
                </c:pt>
                <c:pt idx="34">
                  <c:v>99.141999999999996</c:v>
                </c:pt>
                <c:pt idx="35">
                  <c:v>99.141999999999996</c:v>
                </c:pt>
                <c:pt idx="36">
                  <c:v>99.141999999999996</c:v>
                </c:pt>
                <c:pt idx="37">
                  <c:v>99.141999999999996</c:v>
                </c:pt>
                <c:pt idx="38">
                  <c:v>99.141999999999996</c:v>
                </c:pt>
                <c:pt idx="39">
                  <c:v>99.141999999999996</c:v>
                </c:pt>
                <c:pt idx="40">
                  <c:v>99.141999999999996</c:v>
                </c:pt>
                <c:pt idx="41">
                  <c:v>99.141999999999996</c:v>
                </c:pt>
                <c:pt idx="42">
                  <c:v>99.141999999999996</c:v>
                </c:pt>
                <c:pt idx="43">
                  <c:v>98.978999999999999</c:v>
                </c:pt>
                <c:pt idx="44">
                  <c:v>98.978999999999999</c:v>
                </c:pt>
                <c:pt idx="45">
                  <c:v>98.978999999999999</c:v>
                </c:pt>
                <c:pt idx="46">
                  <c:v>98.978999999999999</c:v>
                </c:pt>
                <c:pt idx="47">
                  <c:v>98.978999999999999</c:v>
                </c:pt>
                <c:pt idx="48">
                  <c:v>98.978999999999999</c:v>
                </c:pt>
                <c:pt idx="49">
                  <c:v>98.978999999999999</c:v>
                </c:pt>
                <c:pt idx="50">
                  <c:v>98.978999999999999</c:v>
                </c:pt>
                <c:pt idx="51">
                  <c:v>98.978999999999999</c:v>
                </c:pt>
                <c:pt idx="52">
                  <c:v>98.772999999999982</c:v>
                </c:pt>
                <c:pt idx="53">
                  <c:v>98.772999999999982</c:v>
                </c:pt>
                <c:pt idx="54">
                  <c:v>98.772999999999982</c:v>
                </c:pt>
                <c:pt idx="55">
                  <c:v>98.772999999999982</c:v>
                </c:pt>
                <c:pt idx="56">
                  <c:v>98.772999999999982</c:v>
                </c:pt>
                <c:pt idx="57">
                  <c:v>98.772999999999982</c:v>
                </c:pt>
                <c:pt idx="58">
                  <c:v>98.772999999999982</c:v>
                </c:pt>
                <c:pt idx="59">
                  <c:v>98.772999999999982</c:v>
                </c:pt>
                <c:pt idx="60">
                  <c:v>98.772999999999982</c:v>
                </c:pt>
                <c:pt idx="61">
                  <c:v>98.772999999999982</c:v>
                </c:pt>
                <c:pt idx="62">
                  <c:v>98.772999999999982</c:v>
                </c:pt>
                <c:pt idx="63">
                  <c:v>98.533000000000001</c:v>
                </c:pt>
                <c:pt idx="64">
                  <c:v>98.533000000000001</c:v>
                </c:pt>
                <c:pt idx="65">
                  <c:v>98.533000000000001</c:v>
                </c:pt>
                <c:pt idx="66">
                  <c:v>98.533000000000001</c:v>
                </c:pt>
                <c:pt idx="67">
                  <c:v>98.533000000000001</c:v>
                </c:pt>
                <c:pt idx="68">
                  <c:v>98.533000000000001</c:v>
                </c:pt>
                <c:pt idx="69">
                  <c:v>98.533000000000001</c:v>
                </c:pt>
                <c:pt idx="70">
                  <c:v>98.533000000000001</c:v>
                </c:pt>
                <c:pt idx="71">
                  <c:v>98.533000000000001</c:v>
                </c:pt>
                <c:pt idx="72">
                  <c:v>98.533000000000001</c:v>
                </c:pt>
                <c:pt idx="73">
                  <c:v>98.533000000000001</c:v>
                </c:pt>
                <c:pt idx="74">
                  <c:v>98.533000000000001</c:v>
                </c:pt>
                <c:pt idx="75">
                  <c:v>98.533000000000001</c:v>
                </c:pt>
                <c:pt idx="76">
                  <c:v>98.533000000000001</c:v>
                </c:pt>
                <c:pt idx="77">
                  <c:v>98.533000000000001</c:v>
                </c:pt>
                <c:pt idx="78">
                  <c:v>98.533000000000001</c:v>
                </c:pt>
                <c:pt idx="79">
                  <c:v>98.232000000000014</c:v>
                </c:pt>
                <c:pt idx="80">
                  <c:v>98.232000000000014</c:v>
                </c:pt>
                <c:pt idx="81">
                  <c:v>98.232000000000014</c:v>
                </c:pt>
                <c:pt idx="82">
                  <c:v>98.232000000000014</c:v>
                </c:pt>
                <c:pt idx="83">
                  <c:v>98.232000000000014</c:v>
                </c:pt>
                <c:pt idx="84">
                  <c:v>98.232000000000014</c:v>
                </c:pt>
                <c:pt idx="85">
                  <c:v>98.232000000000014</c:v>
                </c:pt>
                <c:pt idx="86">
                  <c:v>98.232000000000014</c:v>
                </c:pt>
                <c:pt idx="87">
                  <c:v>98.232000000000014</c:v>
                </c:pt>
                <c:pt idx="88">
                  <c:v>98.232000000000014</c:v>
                </c:pt>
                <c:pt idx="89">
                  <c:v>98.232000000000014</c:v>
                </c:pt>
                <c:pt idx="90">
                  <c:v>98.232000000000014</c:v>
                </c:pt>
                <c:pt idx="91">
                  <c:v>98.232000000000014</c:v>
                </c:pt>
                <c:pt idx="92">
                  <c:v>98.232000000000014</c:v>
                </c:pt>
                <c:pt idx="93">
                  <c:v>98.232000000000014</c:v>
                </c:pt>
                <c:pt idx="94">
                  <c:v>98.232000000000014</c:v>
                </c:pt>
                <c:pt idx="95">
                  <c:v>98.232000000000014</c:v>
                </c:pt>
                <c:pt idx="96">
                  <c:v>98.232000000000014</c:v>
                </c:pt>
                <c:pt idx="97">
                  <c:v>98.232000000000014</c:v>
                </c:pt>
                <c:pt idx="98">
                  <c:v>98.232000000000014</c:v>
                </c:pt>
                <c:pt idx="99">
                  <c:v>98.232000000000014</c:v>
                </c:pt>
                <c:pt idx="100">
                  <c:v>98.232000000000014</c:v>
                </c:pt>
                <c:pt idx="101">
                  <c:v>98.232000000000014</c:v>
                </c:pt>
                <c:pt idx="102">
                  <c:v>98.232000000000014</c:v>
                </c:pt>
                <c:pt idx="103">
                  <c:v>98.232000000000014</c:v>
                </c:pt>
                <c:pt idx="104">
                  <c:v>98.232000000000014</c:v>
                </c:pt>
                <c:pt idx="105">
                  <c:v>98.232000000000014</c:v>
                </c:pt>
                <c:pt idx="106">
                  <c:v>98.232000000000014</c:v>
                </c:pt>
                <c:pt idx="107">
                  <c:v>98.232000000000014</c:v>
                </c:pt>
                <c:pt idx="108">
                  <c:v>98.232000000000014</c:v>
                </c:pt>
                <c:pt idx="109">
                  <c:v>98.232000000000014</c:v>
                </c:pt>
                <c:pt idx="110">
                  <c:v>98.232000000000014</c:v>
                </c:pt>
                <c:pt idx="111">
                  <c:v>98.232000000000014</c:v>
                </c:pt>
                <c:pt idx="112">
                  <c:v>98.232000000000014</c:v>
                </c:pt>
                <c:pt idx="113">
                  <c:v>98.232000000000014</c:v>
                </c:pt>
                <c:pt idx="114">
                  <c:v>97.656999999999982</c:v>
                </c:pt>
                <c:pt idx="115">
                  <c:v>97.656999999999982</c:v>
                </c:pt>
                <c:pt idx="116">
                  <c:v>97.656999999999982</c:v>
                </c:pt>
                <c:pt idx="117">
                  <c:v>97.656999999999982</c:v>
                </c:pt>
                <c:pt idx="118">
                  <c:v>97.656999999999982</c:v>
                </c:pt>
                <c:pt idx="119">
                  <c:v>97.656999999999982</c:v>
                </c:pt>
                <c:pt idx="120">
                  <c:v>97.656999999999982</c:v>
                </c:pt>
                <c:pt idx="121">
                  <c:v>97.656999999999982</c:v>
                </c:pt>
                <c:pt idx="122">
                  <c:v>97.656999999999982</c:v>
                </c:pt>
                <c:pt idx="123">
                  <c:v>97.656999999999982</c:v>
                </c:pt>
                <c:pt idx="124">
                  <c:v>97.656999999999982</c:v>
                </c:pt>
                <c:pt idx="125">
                  <c:v>97.656999999999982</c:v>
                </c:pt>
                <c:pt idx="126">
                  <c:v>97.656999999999982</c:v>
                </c:pt>
                <c:pt idx="127">
                  <c:v>97.656999999999982</c:v>
                </c:pt>
                <c:pt idx="128">
                  <c:v>97.656999999999982</c:v>
                </c:pt>
                <c:pt idx="129">
                  <c:v>97.656999999999982</c:v>
                </c:pt>
                <c:pt idx="130">
                  <c:v>97.656999999999982</c:v>
                </c:pt>
                <c:pt idx="131">
                  <c:v>97.656999999999982</c:v>
                </c:pt>
                <c:pt idx="132">
                  <c:v>97.656999999999982</c:v>
                </c:pt>
                <c:pt idx="133">
                  <c:v>97.656999999999982</c:v>
                </c:pt>
                <c:pt idx="134">
                  <c:v>97.656999999999982</c:v>
                </c:pt>
                <c:pt idx="135">
                  <c:v>97.656999999999982</c:v>
                </c:pt>
                <c:pt idx="136">
                  <c:v>97.656999999999982</c:v>
                </c:pt>
                <c:pt idx="137">
                  <c:v>97.656999999999982</c:v>
                </c:pt>
                <c:pt idx="138">
                  <c:v>97.656999999999982</c:v>
                </c:pt>
                <c:pt idx="139">
                  <c:v>97.656999999999982</c:v>
                </c:pt>
                <c:pt idx="140">
                  <c:v>97.656999999999982</c:v>
                </c:pt>
                <c:pt idx="141">
                  <c:v>97.656999999999982</c:v>
                </c:pt>
                <c:pt idx="142">
                  <c:v>97.656999999999982</c:v>
                </c:pt>
                <c:pt idx="143">
                  <c:v>97.656999999999982</c:v>
                </c:pt>
                <c:pt idx="144">
                  <c:v>97.656999999999982</c:v>
                </c:pt>
              </c:numCache>
            </c:numRef>
          </c:yVal>
        </c:ser>
        <c:ser>
          <c:idx val="2"/>
          <c:order val="2"/>
          <c:tx>
            <c:strRef>
              <c:f>Sheet1!$D$1</c:f>
              <c:strCache>
                <c:ptCount val="1"/>
                <c:pt idx="0">
                  <c:v>6-10 Years (N = 673)</c:v>
                </c:pt>
              </c:strCache>
            </c:strRef>
          </c:tx>
          <c:spPr>
            <a:ln w="47625">
              <a:solidFill>
                <a:srgbClr val="FF0000"/>
              </a:solidFill>
            </a:ln>
          </c:spPr>
          <c:marker>
            <c:symbol val="none"/>
          </c:marker>
          <c:xVal>
            <c:numRef>
              <c:f>Sheet1!$A$2:$A$146</c:f>
              <c:numCache>
                <c:formatCode>General</c:formatCode>
                <c:ptCount val="145"/>
                <c:pt idx="0">
                  <c:v>0</c:v>
                </c:pt>
                <c:pt idx="1">
                  <c:v>8.3300000000000041E-2</c:v>
                </c:pt>
                <c:pt idx="2">
                  <c:v>0.16669999999999999</c:v>
                </c:pt>
                <c:pt idx="3">
                  <c:v>0.25</c:v>
                </c:pt>
                <c:pt idx="4">
                  <c:v>0.33330000000000426</c:v>
                </c:pt>
                <c:pt idx="5">
                  <c:v>0.41670000000000001</c:v>
                </c:pt>
                <c:pt idx="6">
                  <c:v>0.5</c:v>
                </c:pt>
                <c:pt idx="7">
                  <c:v>0.58329999999999949</c:v>
                </c:pt>
                <c:pt idx="8">
                  <c:v>0.66670000000000706</c:v>
                </c:pt>
                <c:pt idx="9">
                  <c:v>0.75000000000000488</c:v>
                </c:pt>
                <c:pt idx="10">
                  <c:v>0.83330000000000004</c:v>
                </c:pt>
                <c:pt idx="11">
                  <c:v>0.91670000000000063</c:v>
                </c:pt>
                <c:pt idx="12">
                  <c:v>1</c:v>
                </c:pt>
                <c:pt idx="13">
                  <c:v>1.0832999999999904</c:v>
                </c:pt>
                <c:pt idx="14">
                  <c:v>1.1667000000000001</c:v>
                </c:pt>
                <c:pt idx="15">
                  <c:v>1.25</c:v>
                </c:pt>
                <c:pt idx="16">
                  <c:v>1.3332999999999904</c:v>
                </c:pt>
                <c:pt idx="17">
                  <c:v>1.4166999999999879</c:v>
                </c:pt>
                <c:pt idx="18">
                  <c:v>1.5</c:v>
                </c:pt>
                <c:pt idx="19">
                  <c:v>1.5832999999999904</c:v>
                </c:pt>
                <c:pt idx="20">
                  <c:v>1.6667000000000001</c:v>
                </c:pt>
                <c:pt idx="21">
                  <c:v>1.75</c:v>
                </c:pt>
                <c:pt idx="22">
                  <c:v>1.8332999999999904</c:v>
                </c:pt>
                <c:pt idx="23">
                  <c:v>1.9167000000000001</c:v>
                </c:pt>
                <c:pt idx="24">
                  <c:v>2</c:v>
                </c:pt>
                <c:pt idx="25">
                  <c:v>2.0832999999999999</c:v>
                </c:pt>
                <c:pt idx="26">
                  <c:v>2.1667000000000001</c:v>
                </c:pt>
                <c:pt idx="27">
                  <c:v>2.25</c:v>
                </c:pt>
                <c:pt idx="28">
                  <c:v>2.3332999999999977</c:v>
                </c:pt>
                <c:pt idx="29">
                  <c:v>2.4166999999999739</c:v>
                </c:pt>
                <c:pt idx="30">
                  <c:v>2.5</c:v>
                </c:pt>
                <c:pt idx="31">
                  <c:v>2.5832999999999999</c:v>
                </c:pt>
                <c:pt idx="32">
                  <c:v>2.6667000000000001</c:v>
                </c:pt>
                <c:pt idx="33">
                  <c:v>2.75</c:v>
                </c:pt>
                <c:pt idx="34">
                  <c:v>2.8332999999999977</c:v>
                </c:pt>
                <c:pt idx="35">
                  <c:v>2.9166999999999739</c:v>
                </c:pt>
                <c:pt idx="36">
                  <c:v>3</c:v>
                </c:pt>
                <c:pt idx="37">
                  <c:v>3.0832999999999999</c:v>
                </c:pt>
                <c:pt idx="38">
                  <c:v>3.1667000000000001</c:v>
                </c:pt>
                <c:pt idx="39">
                  <c:v>3.25</c:v>
                </c:pt>
                <c:pt idx="40">
                  <c:v>3.3332999999999977</c:v>
                </c:pt>
                <c:pt idx="41">
                  <c:v>3.4166999999999739</c:v>
                </c:pt>
                <c:pt idx="42">
                  <c:v>3.5</c:v>
                </c:pt>
                <c:pt idx="43">
                  <c:v>3.5832999999999999</c:v>
                </c:pt>
                <c:pt idx="44">
                  <c:v>3.6667000000000001</c:v>
                </c:pt>
                <c:pt idx="45">
                  <c:v>3.75</c:v>
                </c:pt>
                <c:pt idx="46">
                  <c:v>3.8332999999999977</c:v>
                </c:pt>
                <c:pt idx="47">
                  <c:v>3.9166999999999739</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numCache>
            </c:numRef>
          </c:xVal>
          <c:yVal>
            <c:numRef>
              <c:f>Sheet1!$D$2:$D$146</c:f>
              <c:numCache>
                <c:formatCode>General</c:formatCode>
                <c:ptCount val="145"/>
                <c:pt idx="0">
                  <c:v>100</c:v>
                </c:pt>
                <c:pt idx="1">
                  <c:v>100</c:v>
                </c:pt>
                <c:pt idx="2">
                  <c:v>100</c:v>
                </c:pt>
                <c:pt idx="3">
                  <c:v>100</c:v>
                </c:pt>
                <c:pt idx="4">
                  <c:v>100</c:v>
                </c:pt>
                <c:pt idx="5">
                  <c:v>99.85</c:v>
                </c:pt>
                <c:pt idx="6">
                  <c:v>99.85</c:v>
                </c:pt>
                <c:pt idx="7">
                  <c:v>99.7</c:v>
                </c:pt>
                <c:pt idx="8">
                  <c:v>99.7</c:v>
                </c:pt>
                <c:pt idx="9">
                  <c:v>99.7</c:v>
                </c:pt>
                <c:pt idx="10">
                  <c:v>99.7</c:v>
                </c:pt>
                <c:pt idx="11">
                  <c:v>99.7</c:v>
                </c:pt>
                <c:pt idx="12">
                  <c:v>99.7</c:v>
                </c:pt>
                <c:pt idx="13">
                  <c:v>99.7</c:v>
                </c:pt>
                <c:pt idx="14">
                  <c:v>99.7</c:v>
                </c:pt>
                <c:pt idx="15">
                  <c:v>99.7</c:v>
                </c:pt>
                <c:pt idx="16">
                  <c:v>99.7</c:v>
                </c:pt>
                <c:pt idx="17">
                  <c:v>99.7</c:v>
                </c:pt>
                <c:pt idx="18">
                  <c:v>99.7</c:v>
                </c:pt>
                <c:pt idx="19">
                  <c:v>99.524999999999991</c:v>
                </c:pt>
                <c:pt idx="20">
                  <c:v>99.524999999999991</c:v>
                </c:pt>
                <c:pt idx="21">
                  <c:v>99.524999999999991</c:v>
                </c:pt>
                <c:pt idx="22">
                  <c:v>99.524999999999991</c:v>
                </c:pt>
                <c:pt idx="23">
                  <c:v>99.524999999999991</c:v>
                </c:pt>
                <c:pt idx="24">
                  <c:v>99.524999999999991</c:v>
                </c:pt>
                <c:pt idx="25">
                  <c:v>99.524999999999991</c:v>
                </c:pt>
                <c:pt idx="26">
                  <c:v>99.524999999999991</c:v>
                </c:pt>
                <c:pt idx="27">
                  <c:v>99.524999999999991</c:v>
                </c:pt>
                <c:pt idx="28">
                  <c:v>99.524999999999991</c:v>
                </c:pt>
                <c:pt idx="29">
                  <c:v>99.524999999999991</c:v>
                </c:pt>
                <c:pt idx="30">
                  <c:v>99.320999999999998</c:v>
                </c:pt>
                <c:pt idx="31">
                  <c:v>99.320999999999998</c:v>
                </c:pt>
                <c:pt idx="32">
                  <c:v>99.320999999999998</c:v>
                </c:pt>
                <c:pt idx="33">
                  <c:v>99.320999999999998</c:v>
                </c:pt>
                <c:pt idx="34">
                  <c:v>99.320999999999998</c:v>
                </c:pt>
                <c:pt idx="35">
                  <c:v>99.320999999999998</c:v>
                </c:pt>
                <c:pt idx="36">
                  <c:v>99.320999999999998</c:v>
                </c:pt>
                <c:pt idx="37">
                  <c:v>99.320999999999998</c:v>
                </c:pt>
                <c:pt idx="38">
                  <c:v>99.320999999999998</c:v>
                </c:pt>
                <c:pt idx="39">
                  <c:v>99.320999999999998</c:v>
                </c:pt>
                <c:pt idx="40">
                  <c:v>99.320999999999998</c:v>
                </c:pt>
                <c:pt idx="41">
                  <c:v>99.320999999999998</c:v>
                </c:pt>
                <c:pt idx="42">
                  <c:v>98.820999999999998</c:v>
                </c:pt>
                <c:pt idx="43">
                  <c:v>98.820999999999998</c:v>
                </c:pt>
                <c:pt idx="44">
                  <c:v>98.820999999999998</c:v>
                </c:pt>
                <c:pt idx="45">
                  <c:v>98.820999999999998</c:v>
                </c:pt>
                <c:pt idx="46">
                  <c:v>98.820999999999998</c:v>
                </c:pt>
                <c:pt idx="47">
                  <c:v>98.820999999999998</c:v>
                </c:pt>
                <c:pt idx="48">
                  <c:v>98.820999999999998</c:v>
                </c:pt>
                <c:pt idx="49">
                  <c:v>98.820999999999998</c:v>
                </c:pt>
                <c:pt idx="50">
                  <c:v>98.820999999999998</c:v>
                </c:pt>
                <c:pt idx="51">
                  <c:v>98.820999999999998</c:v>
                </c:pt>
                <c:pt idx="52">
                  <c:v>98.820999999999998</c:v>
                </c:pt>
                <c:pt idx="53">
                  <c:v>98.820999999999998</c:v>
                </c:pt>
                <c:pt idx="54">
                  <c:v>98.524000000000001</c:v>
                </c:pt>
                <c:pt idx="55">
                  <c:v>98.524000000000001</c:v>
                </c:pt>
                <c:pt idx="56">
                  <c:v>98.221000000000004</c:v>
                </c:pt>
                <c:pt idx="57">
                  <c:v>98.221000000000004</c:v>
                </c:pt>
                <c:pt idx="58">
                  <c:v>98.221000000000004</c:v>
                </c:pt>
                <c:pt idx="59">
                  <c:v>98.221000000000004</c:v>
                </c:pt>
                <c:pt idx="60">
                  <c:v>98.221000000000004</c:v>
                </c:pt>
                <c:pt idx="61">
                  <c:v>98.221000000000004</c:v>
                </c:pt>
                <c:pt idx="62">
                  <c:v>98.221000000000004</c:v>
                </c:pt>
                <c:pt idx="63">
                  <c:v>98.221000000000004</c:v>
                </c:pt>
                <c:pt idx="64">
                  <c:v>98.221000000000004</c:v>
                </c:pt>
                <c:pt idx="65">
                  <c:v>97.85199999999999</c:v>
                </c:pt>
                <c:pt idx="66">
                  <c:v>97.85199999999999</c:v>
                </c:pt>
                <c:pt idx="67">
                  <c:v>97.85199999999999</c:v>
                </c:pt>
                <c:pt idx="68">
                  <c:v>97.85199999999999</c:v>
                </c:pt>
                <c:pt idx="69">
                  <c:v>97.85199999999999</c:v>
                </c:pt>
                <c:pt idx="70">
                  <c:v>97.85199999999999</c:v>
                </c:pt>
                <c:pt idx="71">
                  <c:v>97.85199999999999</c:v>
                </c:pt>
                <c:pt idx="72">
                  <c:v>97.85199999999999</c:v>
                </c:pt>
                <c:pt idx="73">
                  <c:v>97.85199999999999</c:v>
                </c:pt>
                <c:pt idx="74">
                  <c:v>97.85199999999999</c:v>
                </c:pt>
                <c:pt idx="75">
                  <c:v>97.85199999999999</c:v>
                </c:pt>
                <c:pt idx="76">
                  <c:v>97.85199999999999</c:v>
                </c:pt>
                <c:pt idx="77">
                  <c:v>97.384</c:v>
                </c:pt>
                <c:pt idx="78">
                  <c:v>96.912999999999997</c:v>
                </c:pt>
                <c:pt idx="79">
                  <c:v>96.912999999999997</c:v>
                </c:pt>
                <c:pt idx="80">
                  <c:v>96.912999999999997</c:v>
                </c:pt>
                <c:pt idx="81">
                  <c:v>96.912999999999997</c:v>
                </c:pt>
                <c:pt idx="82">
                  <c:v>96.912999999999997</c:v>
                </c:pt>
                <c:pt idx="83">
                  <c:v>96.912999999999997</c:v>
                </c:pt>
                <c:pt idx="84">
                  <c:v>96.912999999999997</c:v>
                </c:pt>
                <c:pt idx="85">
                  <c:v>96.912999999999997</c:v>
                </c:pt>
                <c:pt idx="86">
                  <c:v>96.912999999999997</c:v>
                </c:pt>
                <c:pt idx="87">
                  <c:v>96.912999999999997</c:v>
                </c:pt>
                <c:pt idx="88">
                  <c:v>96.912999999999997</c:v>
                </c:pt>
                <c:pt idx="89">
                  <c:v>96.912999999999997</c:v>
                </c:pt>
                <c:pt idx="90">
                  <c:v>96.325999999999979</c:v>
                </c:pt>
                <c:pt idx="91">
                  <c:v>95.735000000000014</c:v>
                </c:pt>
                <c:pt idx="92">
                  <c:v>95.735000000000014</c:v>
                </c:pt>
                <c:pt idx="93">
                  <c:v>95.735000000000014</c:v>
                </c:pt>
                <c:pt idx="94">
                  <c:v>95.735000000000014</c:v>
                </c:pt>
                <c:pt idx="95">
                  <c:v>95.735000000000014</c:v>
                </c:pt>
                <c:pt idx="96">
                  <c:v>95.735000000000014</c:v>
                </c:pt>
                <c:pt idx="97">
                  <c:v>95.735000000000014</c:v>
                </c:pt>
                <c:pt idx="98">
                  <c:v>95.735000000000014</c:v>
                </c:pt>
                <c:pt idx="99">
                  <c:v>95.735000000000014</c:v>
                </c:pt>
                <c:pt idx="100">
                  <c:v>95.735000000000014</c:v>
                </c:pt>
                <c:pt idx="101">
                  <c:v>95.735000000000014</c:v>
                </c:pt>
                <c:pt idx="102">
                  <c:v>94.111999999999995</c:v>
                </c:pt>
                <c:pt idx="103">
                  <c:v>94.111999999999995</c:v>
                </c:pt>
                <c:pt idx="104">
                  <c:v>94.111999999999995</c:v>
                </c:pt>
                <c:pt idx="105">
                  <c:v>93.257000000000005</c:v>
                </c:pt>
                <c:pt idx="106">
                  <c:v>93.257000000000005</c:v>
                </c:pt>
                <c:pt idx="107">
                  <c:v>93.257000000000005</c:v>
                </c:pt>
                <c:pt idx="108">
                  <c:v>93.257000000000005</c:v>
                </c:pt>
                <c:pt idx="109">
                  <c:v>93.257000000000005</c:v>
                </c:pt>
                <c:pt idx="110">
                  <c:v>93.257000000000005</c:v>
                </c:pt>
                <c:pt idx="111">
                  <c:v>93.257000000000005</c:v>
                </c:pt>
                <c:pt idx="112">
                  <c:v>93.257000000000005</c:v>
                </c:pt>
                <c:pt idx="113">
                  <c:v>93.257000000000005</c:v>
                </c:pt>
                <c:pt idx="114">
                  <c:v>89.899000000000001</c:v>
                </c:pt>
                <c:pt idx="115">
                  <c:v>89.899000000000001</c:v>
                </c:pt>
                <c:pt idx="116">
                  <c:v>89.899000000000001</c:v>
                </c:pt>
                <c:pt idx="117">
                  <c:v>89.899000000000001</c:v>
                </c:pt>
                <c:pt idx="118">
                  <c:v>89.899000000000001</c:v>
                </c:pt>
                <c:pt idx="119">
                  <c:v>89.899000000000001</c:v>
                </c:pt>
                <c:pt idx="120">
                  <c:v>89.899000000000001</c:v>
                </c:pt>
                <c:pt idx="121">
                  <c:v>89.899000000000001</c:v>
                </c:pt>
                <c:pt idx="122">
                  <c:v>89.899000000000001</c:v>
                </c:pt>
                <c:pt idx="123">
                  <c:v>89.899000000000001</c:v>
                </c:pt>
                <c:pt idx="124">
                  <c:v>89.899000000000001</c:v>
                </c:pt>
                <c:pt idx="125">
                  <c:v>89.899000000000001</c:v>
                </c:pt>
                <c:pt idx="126">
                  <c:v>89.899000000000001</c:v>
                </c:pt>
                <c:pt idx="127">
                  <c:v>89.899000000000001</c:v>
                </c:pt>
                <c:pt idx="128">
                  <c:v>88.537000000000006</c:v>
                </c:pt>
                <c:pt idx="129">
                  <c:v>88.537000000000006</c:v>
                </c:pt>
                <c:pt idx="130">
                  <c:v>88.537000000000006</c:v>
                </c:pt>
                <c:pt idx="131">
                  <c:v>88.537000000000006</c:v>
                </c:pt>
                <c:pt idx="132">
                  <c:v>88.537000000000006</c:v>
                </c:pt>
                <c:pt idx="133">
                  <c:v>88.537000000000006</c:v>
                </c:pt>
                <c:pt idx="134">
                  <c:v>88.537000000000006</c:v>
                </c:pt>
                <c:pt idx="135">
                  <c:v>88.537000000000006</c:v>
                </c:pt>
                <c:pt idx="136">
                  <c:v>88.537000000000006</c:v>
                </c:pt>
                <c:pt idx="137">
                  <c:v>86.897000000000006</c:v>
                </c:pt>
                <c:pt idx="138">
                  <c:v>85.257999999999996</c:v>
                </c:pt>
                <c:pt idx="139">
                  <c:v>85.257999999999996</c:v>
                </c:pt>
                <c:pt idx="140">
                  <c:v>85.257999999999996</c:v>
                </c:pt>
                <c:pt idx="141">
                  <c:v>85.257999999999996</c:v>
                </c:pt>
                <c:pt idx="142">
                  <c:v>85.257999999999996</c:v>
                </c:pt>
                <c:pt idx="143">
                  <c:v>85.257999999999996</c:v>
                </c:pt>
                <c:pt idx="144">
                  <c:v>85.257999999999996</c:v>
                </c:pt>
              </c:numCache>
            </c:numRef>
          </c:yVal>
        </c:ser>
        <c:ser>
          <c:idx val="3"/>
          <c:order val="3"/>
          <c:tx>
            <c:strRef>
              <c:f>Sheet1!$E$1</c:f>
              <c:strCache>
                <c:ptCount val="1"/>
                <c:pt idx="0">
                  <c:v>11-17 Years (N = 1,645)</c:v>
                </c:pt>
              </c:strCache>
            </c:strRef>
          </c:tx>
          <c:spPr>
            <a:ln w="47625">
              <a:solidFill>
                <a:srgbClr val="00FF00"/>
              </a:solidFill>
            </a:ln>
          </c:spPr>
          <c:marker>
            <c:symbol val="none"/>
          </c:marker>
          <c:xVal>
            <c:numRef>
              <c:f>Sheet1!$A$2:$A$146</c:f>
              <c:numCache>
                <c:formatCode>General</c:formatCode>
                <c:ptCount val="145"/>
                <c:pt idx="0">
                  <c:v>0</c:v>
                </c:pt>
                <c:pt idx="1">
                  <c:v>8.3300000000000041E-2</c:v>
                </c:pt>
                <c:pt idx="2">
                  <c:v>0.16669999999999999</c:v>
                </c:pt>
                <c:pt idx="3">
                  <c:v>0.25</c:v>
                </c:pt>
                <c:pt idx="4">
                  <c:v>0.33330000000000426</c:v>
                </c:pt>
                <c:pt idx="5">
                  <c:v>0.41670000000000001</c:v>
                </c:pt>
                <c:pt idx="6">
                  <c:v>0.5</c:v>
                </c:pt>
                <c:pt idx="7">
                  <c:v>0.58329999999999949</c:v>
                </c:pt>
                <c:pt idx="8">
                  <c:v>0.66670000000000706</c:v>
                </c:pt>
                <c:pt idx="9">
                  <c:v>0.75000000000000488</c:v>
                </c:pt>
                <c:pt idx="10">
                  <c:v>0.83330000000000004</c:v>
                </c:pt>
                <c:pt idx="11">
                  <c:v>0.91670000000000063</c:v>
                </c:pt>
                <c:pt idx="12">
                  <c:v>1</c:v>
                </c:pt>
                <c:pt idx="13">
                  <c:v>1.0832999999999904</c:v>
                </c:pt>
                <c:pt idx="14">
                  <c:v>1.1667000000000001</c:v>
                </c:pt>
                <c:pt idx="15">
                  <c:v>1.25</c:v>
                </c:pt>
                <c:pt idx="16">
                  <c:v>1.3332999999999904</c:v>
                </c:pt>
                <c:pt idx="17">
                  <c:v>1.4166999999999879</c:v>
                </c:pt>
                <c:pt idx="18">
                  <c:v>1.5</c:v>
                </c:pt>
                <c:pt idx="19">
                  <c:v>1.5832999999999904</c:v>
                </c:pt>
                <c:pt idx="20">
                  <c:v>1.6667000000000001</c:v>
                </c:pt>
                <c:pt idx="21">
                  <c:v>1.75</c:v>
                </c:pt>
                <c:pt idx="22">
                  <c:v>1.8332999999999904</c:v>
                </c:pt>
                <c:pt idx="23">
                  <c:v>1.9167000000000001</c:v>
                </c:pt>
                <c:pt idx="24">
                  <c:v>2</c:v>
                </c:pt>
                <c:pt idx="25">
                  <c:v>2.0832999999999999</c:v>
                </c:pt>
                <c:pt idx="26">
                  <c:v>2.1667000000000001</c:v>
                </c:pt>
                <c:pt idx="27">
                  <c:v>2.25</c:v>
                </c:pt>
                <c:pt idx="28">
                  <c:v>2.3332999999999977</c:v>
                </c:pt>
                <c:pt idx="29">
                  <c:v>2.4166999999999739</c:v>
                </c:pt>
                <c:pt idx="30">
                  <c:v>2.5</c:v>
                </c:pt>
                <c:pt idx="31">
                  <c:v>2.5832999999999999</c:v>
                </c:pt>
                <c:pt idx="32">
                  <c:v>2.6667000000000001</c:v>
                </c:pt>
                <c:pt idx="33">
                  <c:v>2.75</c:v>
                </c:pt>
                <c:pt idx="34">
                  <c:v>2.8332999999999977</c:v>
                </c:pt>
                <c:pt idx="35">
                  <c:v>2.9166999999999739</c:v>
                </c:pt>
                <c:pt idx="36">
                  <c:v>3</c:v>
                </c:pt>
                <c:pt idx="37">
                  <c:v>3.0832999999999999</c:v>
                </c:pt>
                <c:pt idx="38">
                  <c:v>3.1667000000000001</c:v>
                </c:pt>
                <c:pt idx="39">
                  <c:v>3.25</c:v>
                </c:pt>
                <c:pt idx="40">
                  <c:v>3.3332999999999977</c:v>
                </c:pt>
                <c:pt idx="41">
                  <c:v>3.4166999999999739</c:v>
                </c:pt>
                <c:pt idx="42">
                  <c:v>3.5</c:v>
                </c:pt>
                <c:pt idx="43">
                  <c:v>3.5832999999999999</c:v>
                </c:pt>
                <c:pt idx="44">
                  <c:v>3.6667000000000001</c:v>
                </c:pt>
                <c:pt idx="45">
                  <c:v>3.75</c:v>
                </c:pt>
                <c:pt idx="46">
                  <c:v>3.8332999999999977</c:v>
                </c:pt>
                <c:pt idx="47">
                  <c:v>3.9166999999999739</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numCache>
            </c:numRef>
          </c:xVal>
          <c:yVal>
            <c:numRef>
              <c:f>Sheet1!$E$2:$E$146</c:f>
              <c:numCache>
                <c:formatCode>General</c:formatCode>
                <c:ptCount val="145"/>
                <c:pt idx="0">
                  <c:v>100</c:v>
                </c:pt>
                <c:pt idx="1">
                  <c:v>100</c:v>
                </c:pt>
                <c:pt idx="2">
                  <c:v>100</c:v>
                </c:pt>
                <c:pt idx="3">
                  <c:v>99.818000000000012</c:v>
                </c:pt>
                <c:pt idx="4">
                  <c:v>99.694999999999993</c:v>
                </c:pt>
                <c:pt idx="5">
                  <c:v>99.449000000000026</c:v>
                </c:pt>
                <c:pt idx="6">
                  <c:v>99.387999999999991</c:v>
                </c:pt>
                <c:pt idx="7">
                  <c:v>99.387999999999991</c:v>
                </c:pt>
                <c:pt idx="8">
                  <c:v>99.387999999999991</c:v>
                </c:pt>
                <c:pt idx="9">
                  <c:v>99.323999999999998</c:v>
                </c:pt>
                <c:pt idx="10">
                  <c:v>99.323999999999998</c:v>
                </c:pt>
                <c:pt idx="11">
                  <c:v>99.323999999999998</c:v>
                </c:pt>
                <c:pt idx="12">
                  <c:v>99.323999999999998</c:v>
                </c:pt>
                <c:pt idx="13">
                  <c:v>99.323999999999998</c:v>
                </c:pt>
                <c:pt idx="14">
                  <c:v>99.323999999999998</c:v>
                </c:pt>
                <c:pt idx="15">
                  <c:v>99.323999999999998</c:v>
                </c:pt>
                <c:pt idx="16">
                  <c:v>99.323999999999998</c:v>
                </c:pt>
                <c:pt idx="17">
                  <c:v>99.1</c:v>
                </c:pt>
                <c:pt idx="18">
                  <c:v>99.1</c:v>
                </c:pt>
                <c:pt idx="19">
                  <c:v>99.1</c:v>
                </c:pt>
                <c:pt idx="20">
                  <c:v>99.024000000000001</c:v>
                </c:pt>
                <c:pt idx="21">
                  <c:v>98.870999999999981</c:v>
                </c:pt>
                <c:pt idx="22">
                  <c:v>98.870999999999981</c:v>
                </c:pt>
                <c:pt idx="23">
                  <c:v>98.870999999999981</c:v>
                </c:pt>
                <c:pt idx="24">
                  <c:v>98.870999999999981</c:v>
                </c:pt>
                <c:pt idx="25">
                  <c:v>98.870999999999981</c:v>
                </c:pt>
                <c:pt idx="26">
                  <c:v>98.870999999999981</c:v>
                </c:pt>
                <c:pt idx="27">
                  <c:v>98.870999999999981</c:v>
                </c:pt>
                <c:pt idx="28">
                  <c:v>98.870999999999981</c:v>
                </c:pt>
                <c:pt idx="29">
                  <c:v>98.870999999999981</c:v>
                </c:pt>
                <c:pt idx="30">
                  <c:v>98.685999999999979</c:v>
                </c:pt>
                <c:pt idx="31">
                  <c:v>98.313000000000002</c:v>
                </c:pt>
                <c:pt idx="32">
                  <c:v>98.313000000000002</c:v>
                </c:pt>
                <c:pt idx="33">
                  <c:v>98.313000000000002</c:v>
                </c:pt>
                <c:pt idx="34">
                  <c:v>98.313000000000002</c:v>
                </c:pt>
                <c:pt idx="35">
                  <c:v>98.313000000000002</c:v>
                </c:pt>
                <c:pt idx="36">
                  <c:v>98.313000000000002</c:v>
                </c:pt>
                <c:pt idx="37">
                  <c:v>98.313000000000002</c:v>
                </c:pt>
                <c:pt idx="38">
                  <c:v>98.313000000000002</c:v>
                </c:pt>
                <c:pt idx="39">
                  <c:v>98.197000000000003</c:v>
                </c:pt>
                <c:pt idx="40">
                  <c:v>98.081000000000003</c:v>
                </c:pt>
                <c:pt idx="41">
                  <c:v>98.081000000000003</c:v>
                </c:pt>
                <c:pt idx="42">
                  <c:v>97.846999999999994</c:v>
                </c:pt>
                <c:pt idx="43">
                  <c:v>97.495000000000005</c:v>
                </c:pt>
                <c:pt idx="44">
                  <c:v>97.257000000000005</c:v>
                </c:pt>
                <c:pt idx="45">
                  <c:v>97.137</c:v>
                </c:pt>
                <c:pt idx="46">
                  <c:v>97.137</c:v>
                </c:pt>
                <c:pt idx="47">
                  <c:v>97.137</c:v>
                </c:pt>
                <c:pt idx="48">
                  <c:v>97.137</c:v>
                </c:pt>
                <c:pt idx="49">
                  <c:v>97.137</c:v>
                </c:pt>
                <c:pt idx="50">
                  <c:v>97.137</c:v>
                </c:pt>
                <c:pt idx="51">
                  <c:v>97.137</c:v>
                </c:pt>
                <c:pt idx="52">
                  <c:v>96.988</c:v>
                </c:pt>
                <c:pt idx="53">
                  <c:v>96.988</c:v>
                </c:pt>
                <c:pt idx="54">
                  <c:v>96.988</c:v>
                </c:pt>
                <c:pt idx="55">
                  <c:v>96.988</c:v>
                </c:pt>
                <c:pt idx="56">
                  <c:v>96.988</c:v>
                </c:pt>
                <c:pt idx="57">
                  <c:v>96.988</c:v>
                </c:pt>
                <c:pt idx="58">
                  <c:v>96.988</c:v>
                </c:pt>
                <c:pt idx="59">
                  <c:v>96.988</c:v>
                </c:pt>
                <c:pt idx="60">
                  <c:v>96.988</c:v>
                </c:pt>
                <c:pt idx="61">
                  <c:v>96.988</c:v>
                </c:pt>
                <c:pt idx="62">
                  <c:v>96.988</c:v>
                </c:pt>
                <c:pt idx="63">
                  <c:v>96.988</c:v>
                </c:pt>
                <c:pt idx="64">
                  <c:v>96.988</c:v>
                </c:pt>
                <c:pt idx="65">
                  <c:v>96.988</c:v>
                </c:pt>
                <c:pt idx="66">
                  <c:v>96.613</c:v>
                </c:pt>
                <c:pt idx="67">
                  <c:v>96.423000000000002</c:v>
                </c:pt>
                <c:pt idx="68">
                  <c:v>96.423000000000002</c:v>
                </c:pt>
                <c:pt idx="69">
                  <c:v>96.423000000000002</c:v>
                </c:pt>
                <c:pt idx="70">
                  <c:v>96.423000000000002</c:v>
                </c:pt>
                <c:pt idx="71">
                  <c:v>96.423000000000002</c:v>
                </c:pt>
                <c:pt idx="72">
                  <c:v>96.423000000000002</c:v>
                </c:pt>
                <c:pt idx="73">
                  <c:v>96.423000000000002</c:v>
                </c:pt>
                <c:pt idx="74">
                  <c:v>96.423000000000002</c:v>
                </c:pt>
                <c:pt idx="75">
                  <c:v>96.423000000000002</c:v>
                </c:pt>
                <c:pt idx="76">
                  <c:v>96.423000000000002</c:v>
                </c:pt>
                <c:pt idx="77">
                  <c:v>96.423000000000002</c:v>
                </c:pt>
                <c:pt idx="78">
                  <c:v>96.170999999999978</c:v>
                </c:pt>
                <c:pt idx="79">
                  <c:v>95.918000000000006</c:v>
                </c:pt>
                <c:pt idx="80">
                  <c:v>95.918000000000006</c:v>
                </c:pt>
                <c:pt idx="81">
                  <c:v>95.918000000000006</c:v>
                </c:pt>
                <c:pt idx="82">
                  <c:v>95.918000000000006</c:v>
                </c:pt>
                <c:pt idx="83">
                  <c:v>95.918000000000006</c:v>
                </c:pt>
                <c:pt idx="84">
                  <c:v>95.918000000000006</c:v>
                </c:pt>
                <c:pt idx="85">
                  <c:v>95.918000000000006</c:v>
                </c:pt>
                <c:pt idx="86">
                  <c:v>95.918000000000006</c:v>
                </c:pt>
                <c:pt idx="87">
                  <c:v>95.918000000000006</c:v>
                </c:pt>
                <c:pt idx="88">
                  <c:v>95.251999999999995</c:v>
                </c:pt>
                <c:pt idx="89">
                  <c:v>95.251999999999995</c:v>
                </c:pt>
                <c:pt idx="90">
                  <c:v>94.915000000000006</c:v>
                </c:pt>
                <c:pt idx="91">
                  <c:v>94.915000000000006</c:v>
                </c:pt>
                <c:pt idx="92">
                  <c:v>94.565000000000012</c:v>
                </c:pt>
                <c:pt idx="93">
                  <c:v>94.565000000000012</c:v>
                </c:pt>
                <c:pt idx="94">
                  <c:v>94.565000000000012</c:v>
                </c:pt>
                <c:pt idx="95">
                  <c:v>94.565000000000012</c:v>
                </c:pt>
                <c:pt idx="96">
                  <c:v>94.565000000000012</c:v>
                </c:pt>
                <c:pt idx="97">
                  <c:v>94.565000000000012</c:v>
                </c:pt>
                <c:pt idx="98">
                  <c:v>94.565000000000012</c:v>
                </c:pt>
                <c:pt idx="99">
                  <c:v>94.565000000000012</c:v>
                </c:pt>
                <c:pt idx="100">
                  <c:v>94.565000000000012</c:v>
                </c:pt>
                <c:pt idx="101">
                  <c:v>94.565000000000012</c:v>
                </c:pt>
                <c:pt idx="102">
                  <c:v>94.565000000000012</c:v>
                </c:pt>
                <c:pt idx="103">
                  <c:v>94.565000000000012</c:v>
                </c:pt>
                <c:pt idx="104">
                  <c:v>94.565000000000012</c:v>
                </c:pt>
                <c:pt idx="105">
                  <c:v>94.565000000000012</c:v>
                </c:pt>
                <c:pt idx="106">
                  <c:v>94.565000000000012</c:v>
                </c:pt>
                <c:pt idx="107">
                  <c:v>94.565000000000012</c:v>
                </c:pt>
                <c:pt idx="108">
                  <c:v>94.565000000000012</c:v>
                </c:pt>
                <c:pt idx="109">
                  <c:v>94.565000000000012</c:v>
                </c:pt>
                <c:pt idx="110">
                  <c:v>94.565000000000012</c:v>
                </c:pt>
                <c:pt idx="111">
                  <c:v>94.565000000000012</c:v>
                </c:pt>
                <c:pt idx="112">
                  <c:v>94.565000000000012</c:v>
                </c:pt>
                <c:pt idx="113">
                  <c:v>93.980999999999995</c:v>
                </c:pt>
                <c:pt idx="114">
                  <c:v>93.980999999999995</c:v>
                </c:pt>
                <c:pt idx="115">
                  <c:v>93.980999999999995</c:v>
                </c:pt>
                <c:pt idx="116">
                  <c:v>93.980999999999995</c:v>
                </c:pt>
                <c:pt idx="117">
                  <c:v>93.980999999999995</c:v>
                </c:pt>
                <c:pt idx="118">
                  <c:v>93.980999999999995</c:v>
                </c:pt>
                <c:pt idx="119">
                  <c:v>93.980999999999995</c:v>
                </c:pt>
                <c:pt idx="120">
                  <c:v>93.980999999999995</c:v>
                </c:pt>
                <c:pt idx="121">
                  <c:v>93.980999999999995</c:v>
                </c:pt>
                <c:pt idx="122">
                  <c:v>93.980999999999995</c:v>
                </c:pt>
                <c:pt idx="123">
                  <c:v>93.980999999999995</c:v>
                </c:pt>
                <c:pt idx="124">
                  <c:v>93.093999999999994</c:v>
                </c:pt>
                <c:pt idx="125">
                  <c:v>93.093999999999994</c:v>
                </c:pt>
                <c:pt idx="126">
                  <c:v>93.093999999999994</c:v>
                </c:pt>
                <c:pt idx="127">
                  <c:v>93.093999999999994</c:v>
                </c:pt>
                <c:pt idx="128">
                  <c:v>93.093999999999994</c:v>
                </c:pt>
                <c:pt idx="129">
                  <c:v>93.093999999999994</c:v>
                </c:pt>
                <c:pt idx="130">
                  <c:v>93.093999999999994</c:v>
                </c:pt>
                <c:pt idx="131">
                  <c:v>93.093999999999994</c:v>
                </c:pt>
                <c:pt idx="132">
                  <c:v>93.093999999999994</c:v>
                </c:pt>
                <c:pt idx="133">
                  <c:v>93.093999999999994</c:v>
                </c:pt>
                <c:pt idx="134">
                  <c:v>93.093999999999994</c:v>
                </c:pt>
                <c:pt idx="135">
                  <c:v>93.093999999999994</c:v>
                </c:pt>
                <c:pt idx="136">
                  <c:v>93.093999999999994</c:v>
                </c:pt>
                <c:pt idx="137">
                  <c:v>93.093999999999994</c:v>
                </c:pt>
                <c:pt idx="138">
                  <c:v>93.093999999999994</c:v>
                </c:pt>
                <c:pt idx="139">
                  <c:v>93.093999999999994</c:v>
                </c:pt>
                <c:pt idx="140">
                  <c:v>93.093999999999994</c:v>
                </c:pt>
                <c:pt idx="141">
                  <c:v>93.093999999999994</c:v>
                </c:pt>
                <c:pt idx="142">
                  <c:v>93.093999999999994</c:v>
                </c:pt>
                <c:pt idx="143">
                  <c:v>93.093999999999994</c:v>
                </c:pt>
                <c:pt idx="144">
                  <c:v>93.093999999999994</c:v>
                </c:pt>
              </c:numCache>
            </c:numRef>
          </c:yVal>
        </c:ser>
        <c:axId val="155464064"/>
        <c:axId val="155465984"/>
      </c:scatterChart>
      <c:valAx>
        <c:axId val="155464064"/>
        <c:scaling>
          <c:orientation val="minMax"/>
          <c:max val="12"/>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155465984"/>
        <c:crosses val="autoZero"/>
        <c:crossBetween val="midCat"/>
        <c:majorUnit val="1"/>
      </c:valAx>
      <c:valAx>
        <c:axId val="155465984"/>
        <c:scaling>
          <c:orientation val="minMax"/>
          <c:max val="100"/>
          <c:min val="5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a:t>
                </a:r>
                <a:r>
                  <a:rPr lang="en-US" sz="1700" b="1" i="0" u="none" strike="noStrike" baseline="0" dirty="0" smtClean="0"/>
                  <a:t>Renal Replacement Therapy </a:t>
                </a:r>
                <a:endParaRPr lang="en-US" sz="1700" b="1" i="0" baseline="0" dirty="0">
                  <a:solidFill>
                    <a:schemeClr val="tx1"/>
                  </a:solidFill>
                </a:endParaRPr>
              </a:p>
            </c:rich>
          </c:tx>
          <c:layout>
            <c:manualLayout>
              <c:xMode val="edge"/>
              <c:yMode val="edge"/>
              <c:x val="1.2762989803265803E-2"/>
              <c:y val="0.12379370925408792"/>
            </c:manualLayout>
          </c:layout>
        </c:title>
        <c:numFmt formatCode="General" sourceLinked="1"/>
        <c:tickLblPos val="nextTo"/>
        <c:txPr>
          <a:bodyPr/>
          <a:lstStyle/>
          <a:p>
            <a:pPr>
              <a:defRPr sz="1500" b="1"/>
            </a:pPr>
            <a:endParaRPr lang="en-US"/>
          </a:p>
        </c:txPr>
        <c:crossAx val="155464064"/>
        <c:crosses val="autoZero"/>
        <c:crossBetween val="midCat"/>
        <c:majorUnit val="10"/>
      </c:valAx>
      <c:spPr>
        <a:solidFill>
          <a:schemeClr val="bg2"/>
        </a:solidFill>
        <a:ln>
          <a:solidFill>
            <a:schemeClr val="tx1"/>
          </a:solidFill>
        </a:ln>
      </c:spPr>
    </c:plotArea>
    <c:legend>
      <c:legendPos val="l"/>
      <c:layout>
        <c:manualLayout>
          <c:xMode val="edge"/>
          <c:yMode val="edge"/>
          <c:x val="0.15929203539823247"/>
          <c:y val="0.58508257621643356"/>
          <c:w val="0.61807527930690165"/>
          <c:h val="0.15222854835453264"/>
        </c:manualLayout>
      </c:layout>
      <c:overlay val="1"/>
      <c:spPr>
        <a:solidFill>
          <a:srgbClr val="000000"/>
        </a:solidFill>
        <a:ln>
          <a:solidFill>
            <a:schemeClr val="tx1"/>
          </a:solidFill>
        </a:ln>
      </c:spPr>
      <c:txPr>
        <a:bodyPr/>
        <a:lstStyle/>
        <a:p>
          <a:pPr>
            <a:defRPr sz="1500" b="1"/>
          </a:pPr>
          <a:endParaRPr lang="en-US"/>
        </a:p>
      </c:txPr>
    </c:legend>
    <c:plotVisOnly val="1"/>
    <c:dispBlanksAs val="gap"/>
  </c:chart>
  <c:txPr>
    <a:bodyPr/>
    <a:lstStyle/>
    <a:p>
      <a:pPr>
        <a:defRPr sz="1800"/>
      </a:pPr>
      <a:endParaRPr lang="en-US"/>
    </a:p>
  </c:txPr>
  <c:externalData r:id="rId1"/>
</c:chartSpace>
</file>

<file path=ppt/charts/chart11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5968051006900714"/>
          <c:h val="0.77074260114040716"/>
        </c:manualLayout>
      </c:layout>
      <c:scatterChart>
        <c:scatterStyle val="lineMarker"/>
        <c:ser>
          <c:idx val="0"/>
          <c:order val="0"/>
          <c:tx>
            <c:strRef>
              <c:f>Sheet1!$B$1</c:f>
              <c:strCache>
                <c:ptCount val="1"/>
                <c:pt idx="0">
                  <c:v>All malignancy</c:v>
                </c:pt>
              </c:strCache>
            </c:strRef>
          </c:tx>
          <c:spPr>
            <a:ln w="41275">
              <a:solidFill>
                <a:srgbClr val="FFFF00"/>
              </a:solidFill>
            </a:ln>
          </c:spPr>
          <c:marker>
            <c:symbol val="none"/>
          </c:marker>
          <c:xVal>
            <c:numRef>
              <c:f>Sheet1!$A$2:$A$182</c:f>
              <c:numCache>
                <c:formatCode>General</c:formatCode>
                <c:ptCount val="181"/>
                <c:pt idx="0">
                  <c:v>0</c:v>
                </c:pt>
                <c:pt idx="1">
                  <c:v>8.3300000000000041E-2</c:v>
                </c:pt>
                <c:pt idx="2">
                  <c:v>0.16669999999999999</c:v>
                </c:pt>
                <c:pt idx="3">
                  <c:v>0.25</c:v>
                </c:pt>
                <c:pt idx="4">
                  <c:v>0.33330000000000426</c:v>
                </c:pt>
                <c:pt idx="5">
                  <c:v>0.41670000000000001</c:v>
                </c:pt>
                <c:pt idx="6">
                  <c:v>0.5</c:v>
                </c:pt>
                <c:pt idx="7">
                  <c:v>0.58329999999999949</c:v>
                </c:pt>
                <c:pt idx="8">
                  <c:v>0.66670000000000706</c:v>
                </c:pt>
                <c:pt idx="9">
                  <c:v>0.75000000000000488</c:v>
                </c:pt>
                <c:pt idx="10">
                  <c:v>0.83330000000000004</c:v>
                </c:pt>
                <c:pt idx="11">
                  <c:v>0.91670000000000063</c:v>
                </c:pt>
                <c:pt idx="12">
                  <c:v>1</c:v>
                </c:pt>
                <c:pt idx="13">
                  <c:v>1.0832999999999904</c:v>
                </c:pt>
                <c:pt idx="14">
                  <c:v>1.1667000000000001</c:v>
                </c:pt>
                <c:pt idx="15">
                  <c:v>1.25</c:v>
                </c:pt>
                <c:pt idx="16">
                  <c:v>1.3332999999999904</c:v>
                </c:pt>
                <c:pt idx="17">
                  <c:v>1.4166999999999879</c:v>
                </c:pt>
                <c:pt idx="18">
                  <c:v>1.5</c:v>
                </c:pt>
                <c:pt idx="19">
                  <c:v>1.5832999999999904</c:v>
                </c:pt>
                <c:pt idx="20">
                  <c:v>1.6667000000000001</c:v>
                </c:pt>
                <c:pt idx="21">
                  <c:v>1.75</c:v>
                </c:pt>
                <c:pt idx="22">
                  <c:v>1.8332999999999904</c:v>
                </c:pt>
                <c:pt idx="23">
                  <c:v>1.9167000000000001</c:v>
                </c:pt>
                <c:pt idx="24">
                  <c:v>2</c:v>
                </c:pt>
                <c:pt idx="25">
                  <c:v>2.0832999999999999</c:v>
                </c:pt>
                <c:pt idx="26">
                  <c:v>2.1667000000000001</c:v>
                </c:pt>
                <c:pt idx="27">
                  <c:v>2.25</c:v>
                </c:pt>
                <c:pt idx="28">
                  <c:v>2.3332999999999977</c:v>
                </c:pt>
                <c:pt idx="29">
                  <c:v>2.4166999999999739</c:v>
                </c:pt>
                <c:pt idx="30">
                  <c:v>2.5</c:v>
                </c:pt>
                <c:pt idx="31">
                  <c:v>2.5832999999999999</c:v>
                </c:pt>
                <c:pt idx="32">
                  <c:v>2.6667000000000001</c:v>
                </c:pt>
                <c:pt idx="33">
                  <c:v>2.75</c:v>
                </c:pt>
                <c:pt idx="34">
                  <c:v>2.8332999999999977</c:v>
                </c:pt>
                <c:pt idx="35">
                  <c:v>2.9166999999999739</c:v>
                </c:pt>
                <c:pt idx="36">
                  <c:v>3</c:v>
                </c:pt>
                <c:pt idx="37">
                  <c:v>3.0832999999999999</c:v>
                </c:pt>
                <c:pt idx="38">
                  <c:v>3.1667000000000001</c:v>
                </c:pt>
                <c:pt idx="39">
                  <c:v>3.25</c:v>
                </c:pt>
                <c:pt idx="40">
                  <c:v>3.3332999999999977</c:v>
                </c:pt>
                <c:pt idx="41">
                  <c:v>3.4166999999999739</c:v>
                </c:pt>
                <c:pt idx="42">
                  <c:v>3.5</c:v>
                </c:pt>
                <c:pt idx="43">
                  <c:v>3.5832999999999999</c:v>
                </c:pt>
                <c:pt idx="44">
                  <c:v>3.6667000000000001</c:v>
                </c:pt>
                <c:pt idx="45">
                  <c:v>3.75</c:v>
                </c:pt>
                <c:pt idx="46">
                  <c:v>3.8332999999999977</c:v>
                </c:pt>
                <c:pt idx="47">
                  <c:v>3.9166999999999739</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pt idx="145">
                  <c:v>12.083300000000001</c:v>
                </c:pt>
                <c:pt idx="146">
                  <c:v>12.166700000000002</c:v>
                </c:pt>
                <c:pt idx="147">
                  <c:v>12.25</c:v>
                </c:pt>
                <c:pt idx="148">
                  <c:v>12.333300000000001</c:v>
                </c:pt>
                <c:pt idx="149">
                  <c:v>12.416700000000002</c:v>
                </c:pt>
                <c:pt idx="150">
                  <c:v>12.5</c:v>
                </c:pt>
                <c:pt idx="151">
                  <c:v>12.583300000000001</c:v>
                </c:pt>
                <c:pt idx="152">
                  <c:v>12.666700000000002</c:v>
                </c:pt>
                <c:pt idx="153">
                  <c:v>12.75</c:v>
                </c:pt>
                <c:pt idx="154">
                  <c:v>12.833300000000001</c:v>
                </c:pt>
                <c:pt idx="155">
                  <c:v>12.916700000000002</c:v>
                </c:pt>
                <c:pt idx="156">
                  <c:v>13</c:v>
                </c:pt>
                <c:pt idx="157">
                  <c:v>13.083300000000001</c:v>
                </c:pt>
                <c:pt idx="158">
                  <c:v>13.166700000000002</c:v>
                </c:pt>
                <c:pt idx="159">
                  <c:v>13.25</c:v>
                </c:pt>
                <c:pt idx="160">
                  <c:v>13.333300000000001</c:v>
                </c:pt>
                <c:pt idx="161">
                  <c:v>13.416700000000002</c:v>
                </c:pt>
                <c:pt idx="162">
                  <c:v>13.5</c:v>
                </c:pt>
                <c:pt idx="163">
                  <c:v>13.583300000000001</c:v>
                </c:pt>
                <c:pt idx="164">
                  <c:v>13.666700000000002</c:v>
                </c:pt>
                <c:pt idx="165">
                  <c:v>13.75</c:v>
                </c:pt>
                <c:pt idx="166">
                  <c:v>13.833300000000001</c:v>
                </c:pt>
                <c:pt idx="167">
                  <c:v>13.916700000000002</c:v>
                </c:pt>
                <c:pt idx="168">
                  <c:v>14</c:v>
                </c:pt>
                <c:pt idx="169">
                  <c:v>14.083300000000001</c:v>
                </c:pt>
                <c:pt idx="170">
                  <c:v>14.166700000000002</c:v>
                </c:pt>
                <c:pt idx="171">
                  <c:v>14.25</c:v>
                </c:pt>
                <c:pt idx="172">
                  <c:v>14.333300000000001</c:v>
                </c:pt>
                <c:pt idx="173">
                  <c:v>14.416700000000002</c:v>
                </c:pt>
                <c:pt idx="174">
                  <c:v>14.5</c:v>
                </c:pt>
                <c:pt idx="175">
                  <c:v>14.583300000000001</c:v>
                </c:pt>
                <c:pt idx="176">
                  <c:v>14.666700000000002</c:v>
                </c:pt>
                <c:pt idx="177">
                  <c:v>14.75</c:v>
                </c:pt>
                <c:pt idx="178">
                  <c:v>14.833300000000001</c:v>
                </c:pt>
                <c:pt idx="179">
                  <c:v>14.916700000000002</c:v>
                </c:pt>
                <c:pt idx="180">
                  <c:v>15</c:v>
                </c:pt>
              </c:numCache>
            </c:numRef>
          </c:xVal>
          <c:yVal>
            <c:numRef>
              <c:f>Sheet1!$B$2:$B$182</c:f>
              <c:numCache>
                <c:formatCode>General</c:formatCode>
                <c:ptCount val="181"/>
                <c:pt idx="0">
                  <c:v>100</c:v>
                </c:pt>
                <c:pt idx="1">
                  <c:v>100</c:v>
                </c:pt>
                <c:pt idx="2">
                  <c:v>100</c:v>
                </c:pt>
                <c:pt idx="3">
                  <c:v>99.9</c:v>
                </c:pt>
                <c:pt idx="4">
                  <c:v>99.824999999999989</c:v>
                </c:pt>
                <c:pt idx="5">
                  <c:v>99.724000000000004</c:v>
                </c:pt>
                <c:pt idx="6">
                  <c:v>99.088999999999999</c:v>
                </c:pt>
                <c:pt idx="7">
                  <c:v>98.322999999999979</c:v>
                </c:pt>
                <c:pt idx="8">
                  <c:v>98.143000000000001</c:v>
                </c:pt>
                <c:pt idx="9">
                  <c:v>98.117000000000004</c:v>
                </c:pt>
                <c:pt idx="10">
                  <c:v>98.117000000000004</c:v>
                </c:pt>
                <c:pt idx="11">
                  <c:v>98.117000000000004</c:v>
                </c:pt>
                <c:pt idx="12">
                  <c:v>98.09</c:v>
                </c:pt>
                <c:pt idx="13">
                  <c:v>98.09</c:v>
                </c:pt>
                <c:pt idx="14">
                  <c:v>98.09</c:v>
                </c:pt>
                <c:pt idx="15">
                  <c:v>98.09</c:v>
                </c:pt>
                <c:pt idx="16">
                  <c:v>98.09</c:v>
                </c:pt>
                <c:pt idx="17">
                  <c:v>98.06</c:v>
                </c:pt>
                <c:pt idx="18">
                  <c:v>97.820999999999998</c:v>
                </c:pt>
                <c:pt idx="19">
                  <c:v>97.25</c:v>
                </c:pt>
                <c:pt idx="20">
                  <c:v>97.068000000000012</c:v>
                </c:pt>
                <c:pt idx="21">
                  <c:v>97.068000000000012</c:v>
                </c:pt>
                <c:pt idx="22">
                  <c:v>97.068000000000012</c:v>
                </c:pt>
                <c:pt idx="23">
                  <c:v>97.068000000000012</c:v>
                </c:pt>
                <c:pt idx="24">
                  <c:v>97.068000000000012</c:v>
                </c:pt>
                <c:pt idx="25">
                  <c:v>97.068000000000012</c:v>
                </c:pt>
                <c:pt idx="26">
                  <c:v>97.068000000000012</c:v>
                </c:pt>
                <c:pt idx="27">
                  <c:v>97.068000000000012</c:v>
                </c:pt>
                <c:pt idx="28">
                  <c:v>97.068000000000012</c:v>
                </c:pt>
                <c:pt idx="29">
                  <c:v>96.962000000000003</c:v>
                </c:pt>
                <c:pt idx="30">
                  <c:v>96.784999999999997</c:v>
                </c:pt>
                <c:pt idx="31">
                  <c:v>96.427999999999997</c:v>
                </c:pt>
                <c:pt idx="32">
                  <c:v>96.320999999999998</c:v>
                </c:pt>
                <c:pt idx="33">
                  <c:v>96.320999999999998</c:v>
                </c:pt>
                <c:pt idx="34">
                  <c:v>96.320999999999998</c:v>
                </c:pt>
                <c:pt idx="35">
                  <c:v>96.283000000000001</c:v>
                </c:pt>
                <c:pt idx="36">
                  <c:v>96.283000000000001</c:v>
                </c:pt>
                <c:pt idx="37">
                  <c:v>96.283000000000001</c:v>
                </c:pt>
                <c:pt idx="38">
                  <c:v>96.283000000000001</c:v>
                </c:pt>
                <c:pt idx="39">
                  <c:v>96.240000000000023</c:v>
                </c:pt>
                <c:pt idx="40">
                  <c:v>96.066999999999993</c:v>
                </c:pt>
                <c:pt idx="41">
                  <c:v>95.98</c:v>
                </c:pt>
                <c:pt idx="42">
                  <c:v>95.590999999999994</c:v>
                </c:pt>
                <c:pt idx="43">
                  <c:v>95.155999999999949</c:v>
                </c:pt>
                <c:pt idx="44">
                  <c:v>95.111999999999995</c:v>
                </c:pt>
                <c:pt idx="45">
                  <c:v>95.111999999999995</c:v>
                </c:pt>
                <c:pt idx="46">
                  <c:v>95.111999999999995</c:v>
                </c:pt>
                <c:pt idx="47">
                  <c:v>95.111999999999995</c:v>
                </c:pt>
                <c:pt idx="48">
                  <c:v>95.111999999999995</c:v>
                </c:pt>
                <c:pt idx="49">
                  <c:v>95.111999999999995</c:v>
                </c:pt>
                <c:pt idx="50">
                  <c:v>95.06</c:v>
                </c:pt>
                <c:pt idx="51">
                  <c:v>95.06</c:v>
                </c:pt>
                <c:pt idx="52">
                  <c:v>95.06</c:v>
                </c:pt>
                <c:pt idx="53">
                  <c:v>95.06</c:v>
                </c:pt>
                <c:pt idx="54">
                  <c:v>94.798000000000002</c:v>
                </c:pt>
                <c:pt idx="55">
                  <c:v>94.165999999999983</c:v>
                </c:pt>
                <c:pt idx="56">
                  <c:v>94.06</c:v>
                </c:pt>
                <c:pt idx="57">
                  <c:v>94.006</c:v>
                </c:pt>
                <c:pt idx="58">
                  <c:v>93.952000000000012</c:v>
                </c:pt>
                <c:pt idx="59">
                  <c:v>93.952000000000012</c:v>
                </c:pt>
                <c:pt idx="60">
                  <c:v>93.952000000000012</c:v>
                </c:pt>
                <c:pt idx="61">
                  <c:v>93.952000000000012</c:v>
                </c:pt>
                <c:pt idx="62">
                  <c:v>93.952000000000012</c:v>
                </c:pt>
                <c:pt idx="63">
                  <c:v>93.952000000000012</c:v>
                </c:pt>
                <c:pt idx="64">
                  <c:v>93.952000000000012</c:v>
                </c:pt>
                <c:pt idx="65">
                  <c:v>93.766000000000005</c:v>
                </c:pt>
                <c:pt idx="66">
                  <c:v>93.58</c:v>
                </c:pt>
                <c:pt idx="67">
                  <c:v>93.02</c:v>
                </c:pt>
                <c:pt idx="68">
                  <c:v>92.831000000000003</c:v>
                </c:pt>
                <c:pt idx="69">
                  <c:v>92.768000000000001</c:v>
                </c:pt>
                <c:pt idx="70">
                  <c:v>92.768000000000001</c:v>
                </c:pt>
                <c:pt idx="71">
                  <c:v>92.768000000000001</c:v>
                </c:pt>
                <c:pt idx="72">
                  <c:v>92.768000000000001</c:v>
                </c:pt>
                <c:pt idx="73">
                  <c:v>92.768000000000001</c:v>
                </c:pt>
                <c:pt idx="74">
                  <c:v>92.768000000000001</c:v>
                </c:pt>
                <c:pt idx="75">
                  <c:v>92.768000000000001</c:v>
                </c:pt>
                <c:pt idx="76">
                  <c:v>92.614999999999995</c:v>
                </c:pt>
                <c:pt idx="77">
                  <c:v>92.539000000000001</c:v>
                </c:pt>
                <c:pt idx="78">
                  <c:v>92.31</c:v>
                </c:pt>
                <c:pt idx="79">
                  <c:v>92.31</c:v>
                </c:pt>
                <c:pt idx="80">
                  <c:v>92.31</c:v>
                </c:pt>
                <c:pt idx="81">
                  <c:v>92.31</c:v>
                </c:pt>
                <c:pt idx="82">
                  <c:v>92.31</c:v>
                </c:pt>
                <c:pt idx="83">
                  <c:v>92.31</c:v>
                </c:pt>
                <c:pt idx="84">
                  <c:v>92.31</c:v>
                </c:pt>
                <c:pt idx="85">
                  <c:v>92.31</c:v>
                </c:pt>
                <c:pt idx="86">
                  <c:v>92.31</c:v>
                </c:pt>
                <c:pt idx="87">
                  <c:v>92.217000000000027</c:v>
                </c:pt>
                <c:pt idx="88">
                  <c:v>92.03</c:v>
                </c:pt>
                <c:pt idx="89">
                  <c:v>91.655999999999949</c:v>
                </c:pt>
                <c:pt idx="90">
                  <c:v>91.375999999999948</c:v>
                </c:pt>
                <c:pt idx="91">
                  <c:v>91.187999999999988</c:v>
                </c:pt>
                <c:pt idx="92">
                  <c:v>91.092000000000013</c:v>
                </c:pt>
                <c:pt idx="93">
                  <c:v>91.092000000000013</c:v>
                </c:pt>
                <c:pt idx="94">
                  <c:v>91.092000000000013</c:v>
                </c:pt>
                <c:pt idx="95">
                  <c:v>91.092000000000013</c:v>
                </c:pt>
                <c:pt idx="96">
                  <c:v>91.092000000000013</c:v>
                </c:pt>
                <c:pt idx="97">
                  <c:v>91.092000000000013</c:v>
                </c:pt>
                <c:pt idx="98">
                  <c:v>91.092000000000013</c:v>
                </c:pt>
                <c:pt idx="99">
                  <c:v>91.092000000000013</c:v>
                </c:pt>
                <c:pt idx="100">
                  <c:v>90.975999999999999</c:v>
                </c:pt>
                <c:pt idx="101">
                  <c:v>90.975999999999999</c:v>
                </c:pt>
                <c:pt idx="102">
                  <c:v>90.744000000000227</c:v>
                </c:pt>
                <c:pt idx="103">
                  <c:v>90.396000000000001</c:v>
                </c:pt>
                <c:pt idx="104">
                  <c:v>90.396000000000001</c:v>
                </c:pt>
                <c:pt idx="105">
                  <c:v>90.396000000000001</c:v>
                </c:pt>
                <c:pt idx="106">
                  <c:v>90.396000000000001</c:v>
                </c:pt>
                <c:pt idx="107">
                  <c:v>90.396000000000001</c:v>
                </c:pt>
                <c:pt idx="108">
                  <c:v>90.396000000000001</c:v>
                </c:pt>
                <c:pt idx="109">
                  <c:v>90.396000000000001</c:v>
                </c:pt>
                <c:pt idx="110">
                  <c:v>90.396000000000001</c:v>
                </c:pt>
                <c:pt idx="111">
                  <c:v>90.396000000000001</c:v>
                </c:pt>
                <c:pt idx="112">
                  <c:v>89.816999999999993</c:v>
                </c:pt>
                <c:pt idx="113">
                  <c:v>89.527000000000001</c:v>
                </c:pt>
                <c:pt idx="114">
                  <c:v>89.092000000000013</c:v>
                </c:pt>
                <c:pt idx="115">
                  <c:v>88.650999999999982</c:v>
                </c:pt>
                <c:pt idx="116">
                  <c:v>88.503</c:v>
                </c:pt>
                <c:pt idx="117">
                  <c:v>88.503</c:v>
                </c:pt>
                <c:pt idx="118">
                  <c:v>88.503</c:v>
                </c:pt>
                <c:pt idx="119">
                  <c:v>88.503</c:v>
                </c:pt>
                <c:pt idx="120">
                  <c:v>88.503</c:v>
                </c:pt>
                <c:pt idx="121">
                  <c:v>88.503</c:v>
                </c:pt>
                <c:pt idx="122">
                  <c:v>88.503</c:v>
                </c:pt>
                <c:pt idx="123">
                  <c:v>88.503</c:v>
                </c:pt>
                <c:pt idx="124">
                  <c:v>88.503</c:v>
                </c:pt>
                <c:pt idx="125">
                  <c:v>88.503</c:v>
                </c:pt>
                <c:pt idx="126">
                  <c:v>87.956000000000003</c:v>
                </c:pt>
                <c:pt idx="127">
                  <c:v>87.772999999999982</c:v>
                </c:pt>
                <c:pt idx="128">
                  <c:v>87.587999999999994</c:v>
                </c:pt>
                <c:pt idx="129">
                  <c:v>87.587999999999994</c:v>
                </c:pt>
                <c:pt idx="130">
                  <c:v>87.587999999999994</c:v>
                </c:pt>
                <c:pt idx="131">
                  <c:v>87.587999999999994</c:v>
                </c:pt>
                <c:pt idx="132">
                  <c:v>87.587999999999994</c:v>
                </c:pt>
                <c:pt idx="133">
                  <c:v>87.587999999999994</c:v>
                </c:pt>
                <c:pt idx="134">
                  <c:v>87.587999999999994</c:v>
                </c:pt>
                <c:pt idx="135">
                  <c:v>87.587999999999994</c:v>
                </c:pt>
                <c:pt idx="136">
                  <c:v>87.587999999999994</c:v>
                </c:pt>
                <c:pt idx="137">
                  <c:v>87.587999999999994</c:v>
                </c:pt>
                <c:pt idx="138">
                  <c:v>87.122999999999948</c:v>
                </c:pt>
                <c:pt idx="139">
                  <c:v>86.655999999999949</c:v>
                </c:pt>
                <c:pt idx="140">
                  <c:v>86.655999999999949</c:v>
                </c:pt>
                <c:pt idx="141">
                  <c:v>86.655999999999949</c:v>
                </c:pt>
                <c:pt idx="142">
                  <c:v>86.655999999999949</c:v>
                </c:pt>
                <c:pt idx="143">
                  <c:v>86.655999999999949</c:v>
                </c:pt>
                <c:pt idx="144">
                  <c:v>86.655999999999949</c:v>
                </c:pt>
                <c:pt idx="145">
                  <c:v>86.655999999999949</c:v>
                </c:pt>
                <c:pt idx="146">
                  <c:v>86.655999999999949</c:v>
                </c:pt>
                <c:pt idx="147">
                  <c:v>86.655999999999949</c:v>
                </c:pt>
                <c:pt idx="148">
                  <c:v>86.364000000000004</c:v>
                </c:pt>
                <c:pt idx="149">
                  <c:v>85.78</c:v>
                </c:pt>
                <c:pt idx="150">
                  <c:v>85.78</c:v>
                </c:pt>
                <c:pt idx="151">
                  <c:v>85.197000000000003</c:v>
                </c:pt>
                <c:pt idx="152">
                  <c:v>85.197000000000003</c:v>
                </c:pt>
                <c:pt idx="153">
                  <c:v>85.197000000000003</c:v>
                </c:pt>
                <c:pt idx="154">
                  <c:v>85.197000000000003</c:v>
                </c:pt>
                <c:pt idx="155">
                  <c:v>85.197000000000003</c:v>
                </c:pt>
                <c:pt idx="156">
                  <c:v>85.197000000000003</c:v>
                </c:pt>
                <c:pt idx="157">
                  <c:v>85.197000000000003</c:v>
                </c:pt>
                <c:pt idx="158">
                  <c:v>85.197000000000003</c:v>
                </c:pt>
                <c:pt idx="159">
                  <c:v>85.197000000000003</c:v>
                </c:pt>
                <c:pt idx="160">
                  <c:v>85.197000000000003</c:v>
                </c:pt>
                <c:pt idx="161">
                  <c:v>85.197000000000003</c:v>
                </c:pt>
                <c:pt idx="162">
                  <c:v>84.815000000000012</c:v>
                </c:pt>
                <c:pt idx="163">
                  <c:v>84.433000000000007</c:v>
                </c:pt>
                <c:pt idx="164">
                  <c:v>84.433000000000007</c:v>
                </c:pt>
                <c:pt idx="165">
                  <c:v>84.433000000000007</c:v>
                </c:pt>
                <c:pt idx="166">
                  <c:v>84.433000000000007</c:v>
                </c:pt>
                <c:pt idx="167">
                  <c:v>84.433000000000007</c:v>
                </c:pt>
                <c:pt idx="168">
                  <c:v>84.433000000000007</c:v>
                </c:pt>
                <c:pt idx="169">
                  <c:v>84.433000000000007</c:v>
                </c:pt>
                <c:pt idx="170">
                  <c:v>84.433000000000007</c:v>
                </c:pt>
                <c:pt idx="171">
                  <c:v>84.433000000000007</c:v>
                </c:pt>
                <c:pt idx="172">
                  <c:v>84.433000000000007</c:v>
                </c:pt>
                <c:pt idx="173">
                  <c:v>83.328999999999979</c:v>
                </c:pt>
                <c:pt idx="174">
                  <c:v>83.328999999999979</c:v>
                </c:pt>
                <c:pt idx="175">
                  <c:v>82.774000000000001</c:v>
                </c:pt>
                <c:pt idx="176">
                  <c:v>82.774000000000001</c:v>
                </c:pt>
                <c:pt idx="177">
                  <c:v>82.774000000000001</c:v>
                </c:pt>
                <c:pt idx="178">
                  <c:v>82.774000000000001</c:v>
                </c:pt>
                <c:pt idx="179">
                  <c:v>82.774000000000001</c:v>
                </c:pt>
                <c:pt idx="180">
                  <c:v>82.774000000000001</c:v>
                </c:pt>
              </c:numCache>
            </c:numRef>
          </c:yVal>
        </c:ser>
        <c:ser>
          <c:idx val="1"/>
          <c:order val="1"/>
          <c:tx>
            <c:strRef>
              <c:f>Sheet1!$C$1</c:f>
              <c:strCache>
                <c:ptCount val="1"/>
                <c:pt idx="0">
                  <c:v>Lymphoma</c:v>
                </c:pt>
              </c:strCache>
            </c:strRef>
          </c:tx>
          <c:spPr>
            <a:ln w="41275">
              <a:solidFill>
                <a:srgbClr val="FF00FF"/>
              </a:solidFill>
              <a:prstDash val="solid"/>
            </a:ln>
          </c:spPr>
          <c:marker>
            <c:symbol val="none"/>
          </c:marker>
          <c:xVal>
            <c:numRef>
              <c:f>Sheet1!$A$2:$A$182</c:f>
              <c:numCache>
                <c:formatCode>General</c:formatCode>
                <c:ptCount val="181"/>
                <c:pt idx="0">
                  <c:v>0</c:v>
                </c:pt>
                <c:pt idx="1">
                  <c:v>8.3300000000000041E-2</c:v>
                </c:pt>
                <c:pt idx="2">
                  <c:v>0.16669999999999999</c:v>
                </c:pt>
                <c:pt idx="3">
                  <c:v>0.25</c:v>
                </c:pt>
                <c:pt idx="4">
                  <c:v>0.33330000000000426</c:v>
                </c:pt>
                <c:pt idx="5">
                  <c:v>0.41670000000000001</c:v>
                </c:pt>
                <c:pt idx="6">
                  <c:v>0.5</c:v>
                </c:pt>
                <c:pt idx="7">
                  <c:v>0.58329999999999949</c:v>
                </c:pt>
                <c:pt idx="8">
                  <c:v>0.66670000000000706</c:v>
                </c:pt>
                <c:pt idx="9">
                  <c:v>0.75000000000000488</c:v>
                </c:pt>
                <c:pt idx="10">
                  <c:v>0.83330000000000004</c:v>
                </c:pt>
                <c:pt idx="11">
                  <c:v>0.91670000000000063</c:v>
                </c:pt>
                <c:pt idx="12">
                  <c:v>1</c:v>
                </c:pt>
                <c:pt idx="13">
                  <c:v>1.0832999999999904</c:v>
                </c:pt>
                <c:pt idx="14">
                  <c:v>1.1667000000000001</c:v>
                </c:pt>
                <c:pt idx="15">
                  <c:v>1.25</c:v>
                </c:pt>
                <c:pt idx="16">
                  <c:v>1.3332999999999904</c:v>
                </c:pt>
                <c:pt idx="17">
                  <c:v>1.4166999999999879</c:v>
                </c:pt>
                <c:pt idx="18">
                  <c:v>1.5</c:v>
                </c:pt>
                <c:pt idx="19">
                  <c:v>1.5832999999999904</c:v>
                </c:pt>
                <c:pt idx="20">
                  <c:v>1.6667000000000001</c:v>
                </c:pt>
                <c:pt idx="21">
                  <c:v>1.75</c:v>
                </c:pt>
                <c:pt idx="22">
                  <c:v>1.8332999999999904</c:v>
                </c:pt>
                <c:pt idx="23">
                  <c:v>1.9167000000000001</c:v>
                </c:pt>
                <c:pt idx="24">
                  <c:v>2</c:v>
                </c:pt>
                <c:pt idx="25">
                  <c:v>2.0832999999999999</c:v>
                </c:pt>
                <c:pt idx="26">
                  <c:v>2.1667000000000001</c:v>
                </c:pt>
                <c:pt idx="27">
                  <c:v>2.25</c:v>
                </c:pt>
                <c:pt idx="28">
                  <c:v>2.3332999999999977</c:v>
                </c:pt>
                <c:pt idx="29">
                  <c:v>2.4166999999999739</c:v>
                </c:pt>
                <c:pt idx="30">
                  <c:v>2.5</c:v>
                </c:pt>
                <c:pt idx="31">
                  <c:v>2.5832999999999999</c:v>
                </c:pt>
                <c:pt idx="32">
                  <c:v>2.6667000000000001</c:v>
                </c:pt>
                <c:pt idx="33">
                  <c:v>2.75</c:v>
                </c:pt>
                <c:pt idx="34">
                  <c:v>2.8332999999999977</c:v>
                </c:pt>
                <c:pt idx="35">
                  <c:v>2.9166999999999739</c:v>
                </c:pt>
                <c:pt idx="36">
                  <c:v>3</c:v>
                </c:pt>
                <c:pt idx="37">
                  <c:v>3.0832999999999999</c:v>
                </c:pt>
                <c:pt idx="38">
                  <c:v>3.1667000000000001</c:v>
                </c:pt>
                <c:pt idx="39">
                  <c:v>3.25</c:v>
                </c:pt>
                <c:pt idx="40">
                  <c:v>3.3332999999999977</c:v>
                </c:pt>
                <c:pt idx="41">
                  <c:v>3.4166999999999739</c:v>
                </c:pt>
                <c:pt idx="42">
                  <c:v>3.5</c:v>
                </c:pt>
                <c:pt idx="43">
                  <c:v>3.5832999999999999</c:v>
                </c:pt>
                <c:pt idx="44">
                  <c:v>3.6667000000000001</c:v>
                </c:pt>
                <c:pt idx="45">
                  <c:v>3.75</c:v>
                </c:pt>
                <c:pt idx="46">
                  <c:v>3.8332999999999977</c:v>
                </c:pt>
                <c:pt idx="47">
                  <c:v>3.9166999999999739</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pt idx="145">
                  <c:v>12.083300000000001</c:v>
                </c:pt>
                <c:pt idx="146">
                  <c:v>12.166700000000002</c:v>
                </c:pt>
                <c:pt idx="147">
                  <c:v>12.25</c:v>
                </c:pt>
                <c:pt idx="148">
                  <c:v>12.333300000000001</c:v>
                </c:pt>
                <c:pt idx="149">
                  <c:v>12.416700000000002</c:v>
                </c:pt>
                <c:pt idx="150">
                  <c:v>12.5</c:v>
                </c:pt>
                <c:pt idx="151">
                  <c:v>12.583300000000001</c:v>
                </c:pt>
                <c:pt idx="152">
                  <c:v>12.666700000000002</c:v>
                </c:pt>
                <c:pt idx="153">
                  <c:v>12.75</c:v>
                </c:pt>
                <c:pt idx="154">
                  <c:v>12.833300000000001</c:v>
                </c:pt>
                <c:pt idx="155">
                  <c:v>12.916700000000002</c:v>
                </c:pt>
                <c:pt idx="156">
                  <c:v>13</c:v>
                </c:pt>
                <c:pt idx="157">
                  <c:v>13.083300000000001</c:v>
                </c:pt>
                <c:pt idx="158">
                  <c:v>13.166700000000002</c:v>
                </c:pt>
                <c:pt idx="159">
                  <c:v>13.25</c:v>
                </c:pt>
                <c:pt idx="160">
                  <c:v>13.333300000000001</c:v>
                </c:pt>
                <c:pt idx="161">
                  <c:v>13.416700000000002</c:v>
                </c:pt>
                <c:pt idx="162">
                  <c:v>13.5</c:v>
                </c:pt>
                <c:pt idx="163">
                  <c:v>13.583300000000001</c:v>
                </c:pt>
                <c:pt idx="164">
                  <c:v>13.666700000000002</c:v>
                </c:pt>
                <c:pt idx="165">
                  <c:v>13.75</c:v>
                </c:pt>
                <c:pt idx="166">
                  <c:v>13.833300000000001</c:v>
                </c:pt>
                <c:pt idx="167">
                  <c:v>13.916700000000002</c:v>
                </c:pt>
                <c:pt idx="168">
                  <c:v>14</c:v>
                </c:pt>
                <c:pt idx="169">
                  <c:v>14.083300000000001</c:v>
                </c:pt>
                <c:pt idx="170">
                  <c:v>14.166700000000002</c:v>
                </c:pt>
                <c:pt idx="171">
                  <c:v>14.25</c:v>
                </c:pt>
                <c:pt idx="172">
                  <c:v>14.333300000000001</c:v>
                </c:pt>
                <c:pt idx="173">
                  <c:v>14.416700000000002</c:v>
                </c:pt>
                <c:pt idx="174">
                  <c:v>14.5</c:v>
                </c:pt>
                <c:pt idx="175">
                  <c:v>14.583300000000001</c:v>
                </c:pt>
                <c:pt idx="176">
                  <c:v>14.666700000000002</c:v>
                </c:pt>
                <c:pt idx="177">
                  <c:v>14.75</c:v>
                </c:pt>
                <c:pt idx="178">
                  <c:v>14.833300000000001</c:v>
                </c:pt>
                <c:pt idx="179">
                  <c:v>14.916700000000002</c:v>
                </c:pt>
                <c:pt idx="180">
                  <c:v>15</c:v>
                </c:pt>
              </c:numCache>
            </c:numRef>
          </c:xVal>
          <c:yVal>
            <c:numRef>
              <c:f>Sheet1!$C$2:$C$182</c:f>
              <c:numCache>
                <c:formatCode>General</c:formatCode>
                <c:ptCount val="181"/>
                <c:pt idx="0">
                  <c:v>100</c:v>
                </c:pt>
                <c:pt idx="1">
                  <c:v>100</c:v>
                </c:pt>
                <c:pt idx="2">
                  <c:v>100</c:v>
                </c:pt>
                <c:pt idx="3">
                  <c:v>99.924999999999997</c:v>
                </c:pt>
                <c:pt idx="4">
                  <c:v>99.873999999999981</c:v>
                </c:pt>
                <c:pt idx="5">
                  <c:v>99.798000000000002</c:v>
                </c:pt>
                <c:pt idx="6">
                  <c:v>99.26</c:v>
                </c:pt>
                <c:pt idx="7">
                  <c:v>98.513000000000005</c:v>
                </c:pt>
                <c:pt idx="8">
                  <c:v>98.331000000000003</c:v>
                </c:pt>
                <c:pt idx="9">
                  <c:v>98.331000000000003</c:v>
                </c:pt>
                <c:pt idx="10">
                  <c:v>98.331000000000003</c:v>
                </c:pt>
                <c:pt idx="11">
                  <c:v>98.331000000000003</c:v>
                </c:pt>
                <c:pt idx="12">
                  <c:v>98.331000000000003</c:v>
                </c:pt>
                <c:pt idx="13">
                  <c:v>98.331000000000003</c:v>
                </c:pt>
                <c:pt idx="14">
                  <c:v>98.331000000000003</c:v>
                </c:pt>
                <c:pt idx="15">
                  <c:v>98.331000000000003</c:v>
                </c:pt>
                <c:pt idx="16">
                  <c:v>98.331000000000003</c:v>
                </c:pt>
                <c:pt idx="17">
                  <c:v>98.331000000000003</c:v>
                </c:pt>
                <c:pt idx="18">
                  <c:v>98.087000000000003</c:v>
                </c:pt>
                <c:pt idx="19">
                  <c:v>97.534999999999997</c:v>
                </c:pt>
                <c:pt idx="20">
                  <c:v>97.349000000000004</c:v>
                </c:pt>
                <c:pt idx="21">
                  <c:v>97.349000000000004</c:v>
                </c:pt>
                <c:pt idx="22">
                  <c:v>97.349000000000004</c:v>
                </c:pt>
                <c:pt idx="23">
                  <c:v>97.349000000000004</c:v>
                </c:pt>
                <c:pt idx="24">
                  <c:v>97.349000000000004</c:v>
                </c:pt>
                <c:pt idx="25">
                  <c:v>97.349000000000004</c:v>
                </c:pt>
                <c:pt idx="26">
                  <c:v>97.349000000000004</c:v>
                </c:pt>
                <c:pt idx="27">
                  <c:v>97.349000000000004</c:v>
                </c:pt>
                <c:pt idx="28">
                  <c:v>97.349000000000004</c:v>
                </c:pt>
                <c:pt idx="29">
                  <c:v>97.240000000000023</c:v>
                </c:pt>
                <c:pt idx="30">
                  <c:v>97.093000000000004</c:v>
                </c:pt>
                <c:pt idx="31">
                  <c:v>96.763000000000005</c:v>
                </c:pt>
                <c:pt idx="32">
                  <c:v>96.688999999999979</c:v>
                </c:pt>
                <c:pt idx="33">
                  <c:v>96.688999999999979</c:v>
                </c:pt>
                <c:pt idx="34">
                  <c:v>96.688999999999979</c:v>
                </c:pt>
                <c:pt idx="35">
                  <c:v>96.688999999999979</c:v>
                </c:pt>
                <c:pt idx="36">
                  <c:v>96.688999999999979</c:v>
                </c:pt>
                <c:pt idx="37">
                  <c:v>96.688999999999979</c:v>
                </c:pt>
                <c:pt idx="38">
                  <c:v>96.688999999999979</c:v>
                </c:pt>
                <c:pt idx="39">
                  <c:v>96.644000000000005</c:v>
                </c:pt>
                <c:pt idx="40">
                  <c:v>96.464000000000027</c:v>
                </c:pt>
                <c:pt idx="41">
                  <c:v>96.373999999999981</c:v>
                </c:pt>
                <c:pt idx="42">
                  <c:v>96.013999999999996</c:v>
                </c:pt>
                <c:pt idx="43">
                  <c:v>95.562000000000012</c:v>
                </c:pt>
                <c:pt idx="44">
                  <c:v>95.516000000000005</c:v>
                </c:pt>
                <c:pt idx="45">
                  <c:v>95.516000000000005</c:v>
                </c:pt>
                <c:pt idx="46">
                  <c:v>95.516000000000005</c:v>
                </c:pt>
                <c:pt idx="47">
                  <c:v>95.516000000000005</c:v>
                </c:pt>
                <c:pt idx="48">
                  <c:v>95.516000000000005</c:v>
                </c:pt>
                <c:pt idx="49">
                  <c:v>95.516000000000005</c:v>
                </c:pt>
                <c:pt idx="50">
                  <c:v>95.461000000000027</c:v>
                </c:pt>
                <c:pt idx="51">
                  <c:v>95.461000000000027</c:v>
                </c:pt>
                <c:pt idx="52">
                  <c:v>95.461000000000027</c:v>
                </c:pt>
                <c:pt idx="53">
                  <c:v>95.461000000000027</c:v>
                </c:pt>
                <c:pt idx="54">
                  <c:v>95.183999999999983</c:v>
                </c:pt>
                <c:pt idx="55">
                  <c:v>94.571999999999989</c:v>
                </c:pt>
                <c:pt idx="56">
                  <c:v>94.459000000000003</c:v>
                </c:pt>
                <c:pt idx="57">
                  <c:v>94.459000000000003</c:v>
                </c:pt>
                <c:pt idx="58">
                  <c:v>94.402000000000001</c:v>
                </c:pt>
                <c:pt idx="59">
                  <c:v>94.402000000000001</c:v>
                </c:pt>
                <c:pt idx="60">
                  <c:v>94.402000000000001</c:v>
                </c:pt>
                <c:pt idx="61">
                  <c:v>94.402000000000001</c:v>
                </c:pt>
                <c:pt idx="62">
                  <c:v>94.402000000000001</c:v>
                </c:pt>
                <c:pt idx="63">
                  <c:v>94.402000000000001</c:v>
                </c:pt>
                <c:pt idx="64">
                  <c:v>94.402000000000001</c:v>
                </c:pt>
                <c:pt idx="65">
                  <c:v>94.203999999999994</c:v>
                </c:pt>
                <c:pt idx="66">
                  <c:v>94.006</c:v>
                </c:pt>
                <c:pt idx="67">
                  <c:v>93.411000000000527</c:v>
                </c:pt>
                <c:pt idx="68">
                  <c:v>93.210000000000022</c:v>
                </c:pt>
                <c:pt idx="69">
                  <c:v>93.143000000000001</c:v>
                </c:pt>
                <c:pt idx="70">
                  <c:v>93.143000000000001</c:v>
                </c:pt>
                <c:pt idx="71">
                  <c:v>93.143000000000001</c:v>
                </c:pt>
                <c:pt idx="72">
                  <c:v>93.143000000000001</c:v>
                </c:pt>
                <c:pt idx="73">
                  <c:v>93.143000000000001</c:v>
                </c:pt>
                <c:pt idx="74">
                  <c:v>93.143000000000001</c:v>
                </c:pt>
                <c:pt idx="75">
                  <c:v>93.143000000000001</c:v>
                </c:pt>
                <c:pt idx="76">
                  <c:v>93.06</c:v>
                </c:pt>
                <c:pt idx="77">
                  <c:v>92.977999999999994</c:v>
                </c:pt>
                <c:pt idx="78">
                  <c:v>92.730999999999995</c:v>
                </c:pt>
                <c:pt idx="79">
                  <c:v>92.730999999999995</c:v>
                </c:pt>
                <c:pt idx="80">
                  <c:v>92.730999999999995</c:v>
                </c:pt>
                <c:pt idx="81">
                  <c:v>92.730999999999995</c:v>
                </c:pt>
                <c:pt idx="82">
                  <c:v>92.730999999999995</c:v>
                </c:pt>
                <c:pt idx="83">
                  <c:v>92.730999999999995</c:v>
                </c:pt>
                <c:pt idx="84">
                  <c:v>92.730999999999995</c:v>
                </c:pt>
                <c:pt idx="85">
                  <c:v>92.730999999999995</c:v>
                </c:pt>
                <c:pt idx="86">
                  <c:v>92.730999999999995</c:v>
                </c:pt>
                <c:pt idx="87">
                  <c:v>92.628999999999948</c:v>
                </c:pt>
                <c:pt idx="88">
                  <c:v>92.424999999999997</c:v>
                </c:pt>
                <c:pt idx="89">
                  <c:v>92.018000000000001</c:v>
                </c:pt>
                <c:pt idx="90">
                  <c:v>91.813999999999993</c:v>
                </c:pt>
                <c:pt idx="91">
                  <c:v>91.711000000000027</c:v>
                </c:pt>
                <c:pt idx="92">
                  <c:v>91.606999999999999</c:v>
                </c:pt>
                <c:pt idx="93">
                  <c:v>91.606999999999999</c:v>
                </c:pt>
                <c:pt idx="94">
                  <c:v>91.606999999999999</c:v>
                </c:pt>
                <c:pt idx="95">
                  <c:v>91.606999999999999</c:v>
                </c:pt>
                <c:pt idx="96">
                  <c:v>91.606999999999999</c:v>
                </c:pt>
                <c:pt idx="97">
                  <c:v>91.606999999999999</c:v>
                </c:pt>
                <c:pt idx="98">
                  <c:v>91.606999999999999</c:v>
                </c:pt>
                <c:pt idx="99">
                  <c:v>91.606999999999999</c:v>
                </c:pt>
                <c:pt idx="100">
                  <c:v>91.477999999999994</c:v>
                </c:pt>
                <c:pt idx="101">
                  <c:v>91.477999999999994</c:v>
                </c:pt>
                <c:pt idx="102">
                  <c:v>91.221000000000004</c:v>
                </c:pt>
                <c:pt idx="103">
                  <c:v>90.832999999999998</c:v>
                </c:pt>
                <c:pt idx="104">
                  <c:v>90.832999999999998</c:v>
                </c:pt>
                <c:pt idx="105">
                  <c:v>90.832999999999998</c:v>
                </c:pt>
                <c:pt idx="106">
                  <c:v>90.832999999999998</c:v>
                </c:pt>
                <c:pt idx="107">
                  <c:v>90.832999999999998</c:v>
                </c:pt>
                <c:pt idx="108">
                  <c:v>90.832999999999998</c:v>
                </c:pt>
                <c:pt idx="109">
                  <c:v>90.832999999999998</c:v>
                </c:pt>
                <c:pt idx="110">
                  <c:v>90.832999999999998</c:v>
                </c:pt>
                <c:pt idx="111">
                  <c:v>90.832999999999998</c:v>
                </c:pt>
                <c:pt idx="112">
                  <c:v>90.182999999999979</c:v>
                </c:pt>
                <c:pt idx="113">
                  <c:v>89.856999999999999</c:v>
                </c:pt>
                <c:pt idx="114">
                  <c:v>89.531000000000006</c:v>
                </c:pt>
                <c:pt idx="115">
                  <c:v>89.036000000000001</c:v>
                </c:pt>
                <c:pt idx="116">
                  <c:v>88.86999999999999</c:v>
                </c:pt>
                <c:pt idx="117">
                  <c:v>88.86999999999999</c:v>
                </c:pt>
                <c:pt idx="118">
                  <c:v>88.86999999999999</c:v>
                </c:pt>
                <c:pt idx="119">
                  <c:v>88.86999999999999</c:v>
                </c:pt>
                <c:pt idx="120">
                  <c:v>88.86999999999999</c:v>
                </c:pt>
                <c:pt idx="121">
                  <c:v>88.86999999999999</c:v>
                </c:pt>
                <c:pt idx="122">
                  <c:v>88.86999999999999</c:v>
                </c:pt>
                <c:pt idx="123">
                  <c:v>88.86999999999999</c:v>
                </c:pt>
                <c:pt idx="124">
                  <c:v>88.86999999999999</c:v>
                </c:pt>
                <c:pt idx="125">
                  <c:v>88.86999999999999</c:v>
                </c:pt>
                <c:pt idx="126">
                  <c:v>88.248000000000005</c:v>
                </c:pt>
                <c:pt idx="127">
                  <c:v>88.04</c:v>
                </c:pt>
                <c:pt idx="128">
                  <c:v>87.827999999999989</c:v>
                </c:pt>
                <c:pt idx="129">
                  <c:v>87.827999999999989</c:v>
                </c:pt>
                <c:pt idx="130">
                  <c:v>87.827999999999989</c:v>
                </c:pt>
                <c:pt idx="131">
                  <c:v>87.827999999999989</c:v>
                </c:pt>
                <c:pt idx="132">
                  <c:v>87.827999999999989</c:v>
                </c:pt>
                <c:pt idx="133">
                  <c:v>87.827999999999989</c:v>
                </c:pt>
                <c:pt idx="134">
                  <c:v>87.827999999999989</c:v>
                </c:pt>
                <c:pt idx="135">
                  <c:v>87.827999999999989</c:v>
                </c:pt>
                <c:pt idx="136">
                  <c:v>87.827999999999989</c:v>
                </c:pt>
                <c:pt idx="137">
                  <c:v>87.827999999999989</c:v>
                </c:pt>
                <c:pt idx="138">
                  <c:v>87.290999999999997</c:v>
                </c:pt>
                <c:pt idx="139">
                  <c:v>87.021999999999991</c:v>
                </c:pt>
                <c:pt idx="140">
                  <c:v>87.021999999999991</c:v>
                </c:pt>
                <c:pt idx="141">
                  <c:v>87.021999999999991</c:v>
                </c:pt>
                <c:pt idx="142">
                  <c:v>87.021999999999991</c:v>
                </c:pt>
                <c:pt idx="143">
                  <c:v>87.021999999999991</c:v>
                </c:pt>
                <c:pt idx="144">
                  <c:v>87.021999999999991</c:v>
                </c:pt>
                <c:pt idx="145">
                  <c:v>87.021999999999991</c:v>
                </c:pt>
                <c:pt idx="146">
                  <c:v>87.021999999999991</c:v>
                </c:pt>
                <c:pt idx="147">
                  <c:v>87.021999999999991</c:v>
                </c:pt>
                <c:pt idx="148">
                  <c:v>86.676999999999978</c:v>
                </c:pt>
                <c:pt idx="149">
                  <c:v>85.986000000000004</c:v>
                </c:pt>
                <c:pt idx="150">
                  <c:v>85.986000000000004</c:v>
                </c:pt>
                <c:pt idx="151">
                  <c:v>85.295000000000002</c:v>
                </c:pt>
                <c:pt idx="152">
                  <c:v>85.295000000000002</c:v>
                </c:pt>
                <c:pt idx="153">
                  <c:v>85.295000000000002</c:v>
                </c:pt>
                <c:pt idx="154">
                  <c:v>85.295000000000002</c:v>
                </c:pt>
                <c:pt idx="155">
                  <c:v>85.295000000000002</c:v>
                </c:pt>
                <c:pt idx="156">
                  <c:v>85.295000000000002</c:v>
                </c:pt>
                <c:pt idx="157">
                  <c:v>85.295000000000002</c:v>
                </c:pt>
                <c:pt idx="158">
                  <c:v>85.295000000000002</c:v>
                </c:pt>
                <c:pt idx="159">
                  <c:v>85.295000000000002</c:v>
                </c:pt>
                <c:pt idx="160">
                  <c:v>85.295000000000002</c:v>
                </c:pt>
                <c:pt idx="161">
                  <c:v>85.295000000000002</c:v>
                </c:pt>
                <c:pt idx="162">
                  <c:v>84.837000000000003</c:v>
                </c:pt>
                <c:pt idx="163">
                  <c:v>84.377999999999986</c:v>
                </c:pt>
                <c:pt idx="164">
                  <c:v>84.377999999999986</c:v>
                </c:pt>
                <c:pt idx="165">
                  <c:v>84.377999999999986</c:v>
                </c:pt>
                <c:pt idx="166">
                  <c:v>84.377999999999986</c:v>
                </c:pt>
                <c:pt idx="167">
                  <c:v>84.377999999999986</c:v>
                </c:pt>
                <c:pt idx="168">
                  <c:v>84.377999999999986</c:v>
                </c:pt>
                <c:pt idx="169">
                  <c:v>84.377999999999986</c:v>
                </c:pt>
                <c:pt idx="170">
                  <c:v>84.377999999999986</c:v>
                </c:pt>
                <c:pt idx="171">
                  <c:v>84.377999999999986</c:v>
                </c:pt>
                <c:pt idx="172">
                  <c:v>84.377999999999986</c:v>
                </c:pt>
                <c:pt idx="173">
                  <c:v>83.006</c:v>
                </c:pt>
                <c:pt idx="174">
                  <c:v>83.006</c:v>
                </c:pt>
                <c:pt idx="175">
                  <c:v>82.313999999999993</c:v>
                </c:pt>
                <c:pt idx="176">
                  <c:v>82.313999999999993</c:v>
                </c:pt>
                <c:pt idx="177">
                  <c:v>82.313999999999993</c:v>
                </c:pt>
                <c:pt idx="178">
                  <c:v>82.313999999999993</c:v>
                </c:pt>
                <c:pt idx="179">
                  <c:v>82.313999999999993</c:v>
                </c:pt>
                <c:pt idx="180">
                  <c:v>82.313999999999993</c:v>
                </c:pt>
              </c:numCache>
            </c:numRef>
          </c:yVal>
        </c:ser>
        <c:ser>
          <c:idx val="2"/>
          <c:order val="2"/>
          <c:tx>
            <c:strRef>
              <c:f>Sheet1!$D$1</c:f>
              <c:strCache>
                <c:ptCount val="1"/>
                <c:pt idx="0">
                  <c:v>Skin</c:v>
                </c:pt>
              </c:strCache>
            </c:strRef>
          </c:tx>
          <c:spPr>
            <a:ln w="41275">
              <a:solidFill>
                <a:srgbClr val="00FF00"/>
              </a:solidFill>
            </a:ln>
          </c:spPr>
          <c:marker>
            <c:symbol val="none"/>
          </c:marker>
          <c:xVal>
            <c:numRef>
              <c:f>Sheet1!$A$2:$A$182</c:f>
              <c:numCache>
                <c:formatCode>General</c:formatCode>
                <c:ptCount val="181"/>
                <c:pt idx="0">
                  <c:v>0</c:v>
                </c:pt>
                <c:pt idx="1">
                  <c:v>8.3300000000000041E-2</c:v>
                </c:pt>
                <c:pt idx="2">
                  <c:v>0.16669999999999999</c:v>
                </c:pt>
                <c:pt idx="3">
                  <c:v>0.25</c:v>
                </c:pt>
                <c:pt idx="4">
                  <c:v>0.33330000000000426</c:v>
                </c:pt>
                <c:pt idx="5">
                  <c:v>0.41670000000000001</c:v>
                </c:pt>
                <c:pt idx="6">
                  <c:v>0.5</c:v>
                </c:pt>
                <c:pt idx="7">
                  <c:v>0.58329999999999949</c:v>
                </c:pt>
                <c:pt idx="8">
                  <c:v>0.66670000000000706</c:v>
                </c:pt>
                <c:pt idx="9">
                  <c:v>0.75000000000000488</c:v>
                </c:pt>
                <c:pt idx="10">
                  <c:v>0.83330000000000004</c:v>
                </c:pt>
                <c:pt idx="11">
                  <c:v>0.91670000000000063</c:v>
                </c:pt>
                <c:pt idx="12">
                  <c:v>1</c:v>
                </c:pt>
                <c:pt idx="13">
                  <c:v>1.0832999999999904</c:v>
                </c:pt>
                <c:pt idx="14">
                  <c:v>1.1667000000000001</c:v>
                </c:pt>
                <c:pt idx="15">
                  <c:v>1.25</c:v>
                </c:pt>
                <c:pt idx="16">
                  <c:v>1.3332999999999904</c:v>
                </c:pt>
                <c:pt idx="17">
                  <c:v>1.4166999999999879</c:v>
                </c:pt>
                <c:pt idx="18">
                  <c:v>1.5</c:v>
                </c:pt>
                <c:pt idx="19">
                  <c:v>1.5832999999999904</c:v>
                </c:pt>
                <c:pt idx="20">
                  <c:v>1.6667000000000001</c:v>
                </c:pt>
                <c:pt idx="21">
                  <c:v>1.75</c:v>
                </c:pt>
                <c:pt idx="22">
                  <c:v>1.8332999999999904</c:v>
                </c:pt>
                <c:pt idx="23">
                  <c:v>1.9167000000000001</c:v>
                </c:pt>
                <c:pt idx="24">
                  <c:v>2</c:v>
                </c:pt>
                <c:pt idx="25">
                  <c:v>2.0832999999999999</c:v>
                </c:pt>
                <c:pt idx="26">
                  <c:v>2.1667000000000001</c:v>
                </c:pt>
                <c:pt idx="27">
                  <c:v>2.25</c:v>
                </c:pt>
                <c:pt idx="28">
                  <c:v>2.3332999999999977</c:v>
                </c:pt>
                <c:pt idx="29">
                  <c:v>2.4166999999999739</c:v>
                </c:pt>
                <c:pt idx="30">
                  <c:v>2.5</c:v>
                </c:pt>
                <c:pt idx="31">
                  <c:v>2.5832999999999999</c:v>
                </c:pt>
                <c:pt idx="32">
                  <c:v>2.6667000000000001</c:v>
                </c:pt>
                <c:pt idx="33">
                  <c:v>2.75</c:v>
                </c:pt>
                <c:pt idx="34">
                  <c:v>2.8332999999999977</c:v>
                </c:pt>
                <c:pt idx="35">
                  <c:v>2.9166999999999739</c:v>
                </c:pt>
                <c:pt idx="36">
                  <c:v>3</c:v>
                </c:pt>
                <c:pt idx="37">
                  <c:v>3.0832999999999999</c:v>
                </c:pt>
                <c:pt idx="38">
                  <c:v>3.1667000000000001</c:v>
                </c:pt>
                <c:pt idx="39">
                  <c:v>3.25</c:v>
                </c:pt>
                <c:pt idx="40">
                  <c:v>3.3332999999999977</c:v>
                </c:pt>
                <c:pt idx="41">
                  <c:v>3.4166999999999739</c:v>
                </c:pt>
                <c:pt idx="42">
                  <c:v>3.5</c:v>
                </c:pt>
                <c:pt idx="43">
                  <c:v>3.5832999999999999</c:v>
                </c:pt>
                <c:pt idx="44">
                  <c:v>3.6667000000000001</c:v>
                </c:pt>
                <c:pt idx="45">
                  <c:v>3.75</c:v>
                </c:pt>
                <c:pt idx="46">
                  <c:v>3.8332999999999977</c:v>
                </c:pt>
                <c:pt idx="47">
                  <c:v>3.9166999999999739</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pt idx="145">
                  <c:v>12.083300000000001</c:v>
                </c:pt>
                <c:pt idx="146">
                  <c:v>12.166700000000002</c:v>
                </c:pt>
                <c:pt idx="147">
                  <c:v>12.25</c:v>
                </c:pt>
                <c:pt idx="148">
                  <c:v>12.333300000000001</c:v>
                </c:pt>
                <c:pt idx="149">
                  <c:v>12.416700000000002</c:v>
                </c:pt>
                <c:pt idx="150">
                  <c:v>12.5</c:v>
                </c:pt>
                <c:pt idx="151">
                  <c:v>12.583300000000001</c:v>
                </c:pt>
                <c:pt idx="152">
                  <c:v>12.666700000000002</c:v>
                </c:pt>
                <c:pt idx="153">
                  <c:v>12.75</c:v>
                </c:pt>
                <c:pt idx="154">
                  <c:v>12.833300000000001</c:v>
                </c:pt>
                <c:pt idx="155">
                  <c:v>12.916700000000002</c:v>
                </c:pt>
                <c:pt idx="156">
                  <c:v>13</c:v>
                </c:pt>
                <c:pt idx="157">
                  <c:v>13.083300000000001</c:v>
                </c:pt>
                <c:pt idx="158">
                  <c:v>13.166700000000002</c:v>
                </c:pt>
                <c:pt idx="159">
                  <c:v>13.25</c:v>
                </c:pt>
                <c:pt idx="160">
                  <c:v>13.333300000000001</c:v>
                </c:pt>
                <c:pt idx="161">
                  <c:v>13.416700000000002</c:v>
                </c:pt>
                <c:pt idx="162">
                  <c:v>13.5</c:v>
                </c:pt>
                <c:pt idx="163">
                  <c:v>13.583300000000001</c:v>
                </c:pt>
                <c:pt idx="164">
                  <c:v>13.666700000000002</c:v>
                </c:pt>
                <c:pt idx="165">
                  <c:v>13.75</c:v>
                </c:pt>
                <c:pt idx="166">
                  <c:v>13.833300000000001</c:v>
                </c:pt>
                <c:pt idx="167">
                  <c:v>13.916700000000002</c:v>
                </c:pt>
                <c:pt idx="168">
                  <c:v>14</c:v>
                </c:pt>
                <c:pt idx="169">
                  <c:v>14.083300000000001</c:v>
                </c:pt>
                <c:pt idx="170">
                  <c:v>14.166700000000002</c:v>
                </c:pt>
                <c:pt idx="171">
                  <c:v>14.25</c:v>
                </c:pt>
                <c:pt idx="172">
                  <c:v>14.333300000000001</c:v>
                </c:pt>
                <c:pt idx="173">
                  <c:v>14.416700000000002</c:v>
                </c:pt>
                <c:pt idx="174">
                  <c:v>14.5</c:v>
                </c:pt>
                <c:pt idx="175">
                  <c:v>14.583300000000001</c:v>
                </c:pt>
                <c:pt idx="176">
                  <c:v>14.666700000000002</c:v>
                </c:pt>
                <c:pt idx="177">
                  <c:v>14.75</c:v>
                </c:pt>
                <c:pt idx="178">
                  <c:v>14.833300000000001</c:v>
                </c:pt>
                <c:pt idx="179">
                  <c:v>14.916700000000002</c:v>
                </c:pt>
                <c:pt idx="180">
                  <c:v>15</c:v>
                </c:pt>
              </c:numCache>
            </c:numRef>
          </c:xVal>
          <c:yVal>
            <c:numRef>
              <c:f>Sheet1!$D$2:$D$182</c:f>
              <c:numCache>
                <c:formatCode>General</c:formatCode>
                <c:ptCount val="181"/>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pt idx="21">
                  <c:v>100</c:v>
                </c:pt>
                <c:pt idx="22">
                  <c:v>100</c:v>
                </c:pt>
                <c:pt idx="23">
                  <c:v>100</c:v>
                </c:pt>
                <c:pt idx="24">
                  <c:v>100</c:v>
                </c:pt>
                <c:pt idx="25">
                  <c:v>100</c:v>
                </c:pt>
                <c:pt idx="26">
                  <c:v>100</c:v>
                </c:pt>
                <c:pt idx="27">
                  <c:v>100</c:v>
                </c:pt>
                <c:pt idx="28">
                  <c:v>100</c:v>
                </c:pt>
                <c:pt idx="29">
                  <c:v>100</c:v>
                </c:pt>
                <c:pt idx="30">
                  <c:v>100</c:v>
                </c:pt>
                <c:pt idx="31">
                  <c:v>100</c:v>
                </c:pt>
                <c:pt idx="32">
                  <c:v>100</c:v>
                </c:pt>
                <c:pt idx="33">
                  <c:v>100</c:v>
                </c:pt>
                <c:pt idx="34">
                  <c:v>100</c:v>
                </c:pt>
                <c:pt idx="35">
                  <c:v>100</c:v>
                </c:pt>
                <c:pt idx="36">
                  <c:v>100</c:v>
                </c:pt>
                <c:pt idx="37">
                  <c:v>100</c:v>
                </c:pt>
                <c:pt idx="38">
                  <c:v>100</c:v>
                </c:pt>
                <c:pt idx="39">
                  <c:v>100</c:v>
                </c:pt>
                <c:pt idx="40">
                  <c:v>100</c:v>
                </c:pt>
                <c:pt idx="41">
                  <c:v>100</c:v>
                </c:pt>
                <c:pt idx="42">
                  <c:v>100</c:v>
                </c:pt>
                <c:pt idx="43">
                  <c:v>99.955000000000013</c:v>
                </c:pt>
                <c:pt idx="44">
                  <c:v>99.955000000000013</c:v>
                </c:pt>
                <c:pt idx="45">
                  <c:v>99.955000000000013</c:v>
                </c:pt>
                <c:pt idx="46">
                  <c:v>99.955000000000013</c:v>
                </c:pt>
                <c:pt idx="47">
                  <c:v>99.955000000000013</c:v>
                </c:pt>
                <c:pt idx="48">
                  <c:v>99.955000000000013</c:v>
                </c:pt>
                <c:pt idx="49">
                  <c:v>99.955000000000013</c:v>
                </c:pt>
                <c:pt idx="50">
                  <c:v>99.955000000000013</c:v>
                </c:pt>
                <c:pt idx="51">
                  <c:v>99.955000000000013</c:v>
                </c:pt>
                <c:pt idx="52">
                  <c:v>99.955000000000013</c:v>
                </c:pt>
                <c:pt idx="53">
                  <c:v>99.955000000000013</c:v>
                </c:pt>
                <c:pt idx="54">
                  <c:v>99.955000000000013</c:v>
                </c:pt>
                <c:pt idx="55">
                  <c:v>99.955000000000013</c:v>
                </c:pt>
                <c:pt idx="56">
                  <c:v>99.955000000000013</c:v>
                </c:pt>
                <c:pt idx="57">
                  <c:v>99.955000000000013</c:v>
                </c:pt>
                <c:pt idx="58">
                  <c:v>99.955000000000013</c:v>
                </c:pt>
                <c:pt idx="59">
                  <c:v>99.955000000000013</c:v>
                </c:pt>
                <c:pt idx="60">
                  <c:v>99.955000000000013</c:v>
                </c:pt>
                <c:pt idx="61">
                  <c:v>99.955000000000013</c:v>
                </c:pt>
                <c:pt idx="62">
                  <c:v>99.955000000000013</c:v>
                </c:pt>
                <c:pt idx="63">
                  <c:v>99.955000000000013</c:v>
                </c:pt>
                <c:pt idx="64">
                  <c:v>99.955000000000013</c:v>
                </c:pt>
                <c:pt idx="65">
                  <c:v>99.955000000000013</c:v>
                </c:pt>
                <c:pt idx="66">
                  <c:v>99.955000000000013</c:v>
                </c:pt>
                <c:pt idx="67">
                  <c:v>99.955000000000013</c:v>
                </c:pt>
                <c:pt idx="68">
                  <c:v>99.887</c:v>
                </c:pt>
                <c:pt idx="69">
                  <c:v>99.887</c:v>
                </c:pt>
                <c:pt idx="70">
                  <c:v>99.887</c:v>
                </c:pt>
                <c:pt idx="71">
                  <c:v>99.887</c:v>
                </c:pt>
                <c:pt idx="72">
                  <c:v>99.887</c:v>
                </c:pt>
                <c:pt idx="73">
                  <c:v>99.887</c:v>
                </c:pt>
                <c:pt idx="74">
                  <c:v>99.887</c:v>
                </c:pt>
                <c:pt idx="75">
                  <c:v>99.887</c:v>
                </c:pt>
                <c:pt idx="76">
                  <c:v>99.887</c:v>
                </c:pt>
                <c:pt idx="77">
                  <c:v>99.887</c:v>
                </c:pt>
                <c:pt idx="78">
                  <c:v>99.887</c:v>
                </c:pt>
                <c:pt idx="79">
                  <c:v>99.887</c:v>
                </c:pt>
                <c:pt idx="80">
                  <c:v>99.887</c:v>
                </c:pt>
                <c:pt idx="81">
                  <c:v>99.887</c:v>
                </c:pt>
                <c:pt idx="82">
                  <c:v>99.887</c:v>
                </c:pt>
                <c:pt idx="83">
                  <c:v>99.887</c:v>
                </c:pt>
                <c:pt idx="84">
                  <c:v>99.887</c:v>
                </c:pt>
                <c:pt idx="85">
                  <c:v>99.887</c:v>
                </c:pt>
                <c:pt idx="86">
                  <c:v>99.887</c:v>
                </c:pt>
                <c:pt idx="87">
                  <c:v>99.887</c:v>
                </c:pt>
                <c:pt idx="88">
                  <c:v>99.887</c:v>
                </c:pt>
                <c:pt idx="89">
                  <c:v>99.887</c:v>
                </c:pt>
                <c:pt idx="90">
                  <c:v>99.887</c:v>
                </c:pt>
                <c:pt idx="91">
                  <c:v>99.887</c:v>
                </c:pt>
                <c:pt idx="92">
                  <c:v>99.887</c:v>
                </c:pt>
                <c:pt idx="93">
                  <c:v>99.887</c:v>
                </c:pt>
                <c:pt idx="94">
                  <c:v>99.887</c:v>
                </c:pt>
                <c:pt idx="95">
                  <c:v>99.887</c:v>
                </c:pt>
                <c:pt idx="96">
                  <c:v>99.887</c:v>
                </c:pt>
                <c:pt idx="97">
                  <c:v>99.887</c:v>
                </c:pt>
                <c:pt idx="98">
                  <c:v>99.887</c:v>
                </c:pt>
                <c:pt idx="99">
                  <c:v>99.887</c:v>
                </c:pt>
                <c:pt idx="100">
                  <c:v>99.887</c:v>
                </c:pt>
                <c:pt idx="101">
                  <c:v>99.887</c:v>
                </c:pt>
                <c:pt idx="102">
                  <c:v>99.887</c:v>
                </c:pt>
                <c:pt idx="103">
                  <c:v>99.887</c:v>
                </c:pt>
                <c:pt idx="104">
                  <c:v>99.887</c:v>
                </c:pt>
                <c:pt idx="105">
                  <c:v>99.887</c:v>
                </c:pt>
                <c:pt idx="106">
                  <c:v>99.887</c:v>
                </c:pt>
                <c:pt idx="107">
                  <c:v>99.887</c:v>
                </c:pt>
                <c:pt idx="108">
                  <c:v>99.887</c:v>
                </c:pt>
                <c:pt idx="109">
                  <c:v>99.887</c:v>
                </c:pt>
                <c:pt idx="110">
                  <c:v>99.887</c:v>
                </c:pt>
                <c:pt idx="111">
                  <c:v>99.887</c:v>
                </c:pt>
                <c:pt idx="112">
                  <c:v>99.887</c:v>
                </c:pt>
                <c:pt idx="113">
                  <c:v>99.887</c:v>
                </c:pt>
                <c:pt idx="114">
                  <c:v>99.887</c:v>
                </c:pt>
                <c:pt idx="115">
                  <c:v>99.887</c:v>
                </c:pt>
                <c:pt idx="116">
                  <c:v>99.887</c:v>
                </c:pt>
                <c:pt idx="117">
                  <c:v>99.887</c:v>
                </c:pt>
                <c:pt idx="118">
                  <c:v>99.887</c:v>
                </c:pt>
                <c:pt idx="119">
                  <c:v>99.887</c:v>
                </c:pt>
                <c:pt idx="120">
                  <c:v>99.887</c:v>
                </c:pt>
                <c:pt idx="121">
                  <c:v>99.887</c:v>
                </c:pt>
                <c:pt idx="122">
                  <c:v>99.887</c:v>
                </c:pt>
                <c:pt idx="123">
                  <c:v>99.887</c:v>
                </c:pt>
                <c:pt idx="124">
                  <c:v>99.887</c:v>
                </c:pt>
                <c:pt idx="125">
                  <c:v>99.887</c:v>
                </c:pt>
                <c:pt idx="126">
                  <c:v>99.887</c:v>
                </c:pt>
                <c:pt idx="127">
                  <c:v>99.887</c:v>
                </c:pt>
                <c:pt idx="128">
                  <c:v>99.887</c:v>
                </c:pt>
                <c:pt idx="129">
                  <c:v>99.887</c:v>
                </c:pt>
                <c:pt idx="130">
                  <c:v>99.887</c:v>
                </c:pt>
                <c:pt idx="131">
                  <c:v>99.887</c:v>
                </c:pt>
                <c:pt idx="132">
                  <c:v>99.887</c:v>
                </c:pt>
                <c:pt idx="133">
                  <c:v>99.887</c:v>
                </c:pt>
                <c:pt idx="134">
                  <c:v>99.887</c:v>
                </c:pt>
                <c:pt idx="135">
                  <c:v>99.887</c:v>
                </c:pt>
                <c:pt idx="136">
                  <c:v>99.887</c:v>
                </c:pt>
                <c:pt idx="137">
                  <c:v>99.887</c:v>
                </c:pt>
                <c:pt idx="138">
                  <c:v>99.887</c:v>
                </c:pt>
                <c:pt idx="139">
                  <c:v>99.887</c:v>
                </c:pt>
                <c:pt idx="140">
                  <c:v>99.887</c:v>
                </c:pt>
                <c:pt idx="141">
                  <c:v>99.887</c:v>
                </c:pt>
                <c:pt idx="142">
                  <c:v>99.887</c:v>
                </c:pt>
                <c:pt idx="143">
                  <c:v>99.887</c:v>
                </c:pt>
                <c:pt idx="144">
                  <c:v>99.887</c:v>
                </c:pt>
                <c:pt idx="145">
                  <c:v>99.887</c:v>
                </c:pt>
                <c:pt idx="146">
                  <c:v>99.887</c:v>
                </c:pt>
                <c:pt idx="147">
                  <c:v>99.887</c:v>
                </c:pt>
                <c:pt idx="148">
                  <c:v>99.887</c:v>
                </c:pt>
                <c:pt idx="149">
                  <c:v>99.887</c:v>
                </c:pt>
                <c:pt idx="150">
                  <c:v>99.887</c:v>
                </c:pt>
                <c:pt idx="151">
                  <c:v>99.887</c:v>
                </c:pt>
                <c:pt idx="152">
                  <c:v>99.887</c:v>
                </c:pt>
                <c:pt idx="153">
                  <c:v>99.887</c:v>
                </c:pt>
                <c:pt idx="154">
                  <c:v>99.887</c:v>
                </c:pt>
                <c:pt idx="155">
                  <c:v>99.887</c:v>
                </c:pt>
                <c:pt idx="156">
                  <c:v>99.887</c:v>
                </c:pt>
                <c:pt idx="157">
                  <c:v>99.887</c:v>
                </c:pt>
                <c:pt idx="158">
                  <c:v>99.887</c:v>
                </c:pt>
                <c:pt idx="159">
                  <c:v>99.887</c:v>
                </c:pt>
                <c:pt idx="160">
                  <c:v>99.887</c:v>
                </c:pt>
                <c:pt idx="161">
                  <c:v>99.887</c:v>
                </c:pt>
                <c:pt idx="162">
                  <c:v>99.887</c:v>
                </c:pt>
                <c:pt idx="163">
                  <c:v>99.887</c:v>
                </c:pt>
                <c:pt idx="164">
                  <c:v>99.887</c:v>
                </c:pt>
                <c:pt idx="165">
                  <c:v>99.887</c:v>
                </c:pt>
                <c:pt idx="166">
                  <c:v>99.887</c:v>
                </c:pt>
                <c:pt idx="167">
                  <c:v>99.887</c:v>
                </c:pt>
                <c:pt idx="168">
                  <c:v>99.887</c:v>
                </c:pt>
                <c:pt idx="169">
                  <c:v>99.887</c:v>
                </c:pt>
                <c:pt idx="170">
                  <c:v>99.887</c:v>
                </c:pt>
                <c:pt idx="171">
                  <c:v>99.887</c:v>
                </c:pt>
                <c:pt idx="172">
                  <c:v>99.887</c:v>
                </c:pt>
                <c:pt idx="173">
                  <c:v>99.887</c:v>
                </c:pt>
                <c:pt idx="174">
                  <c:v>99.887</c:v>
                </c:pt>
                <c:pt idx="175">
                  <c:v>99.887</c:v>
                </c:pt>
                <c:pt idx="176">
                  <c:v>99.887</c:v>
                </c:pt>
                <c:pt idx="177">
                  <c:v>99.887</c:v>
                </c:pt>
                <c:pt idx="178">
                  <c:v>99.887</c:v>
                </c:pt>
                <c:pt idx="179">
                  <c:v>99.887</c:v>
                </c:pt>
                <c:pt idx="180">
                  <c:v>99.887</c:v>
                </c:pt>
              </c:numCache>
            </c:numRef>
          </c:yVal>
        </c:ser>
        <c:ser>
          <c:idx val="3"/>
          <c:order val="3"/>
          <c:tx>
            <c:strRef>
              <c:f>Sheet1!$E$1</c:f>
              <c:strCache>
                <c:ptCount val="1"/>
                <c:pt idx="0">
                  <c:v>Other</c:v>
                </c:pt>
              </c:strCache>
            </c:strRef>
          </c:tx>
          <c:spPr>
            <a:ln w="41275">
              <a:solidFill>
                <a:srgbClr val="66FFFF"/>
              </a:solidFill>
            </a:ln>
          </c:spPr>
          <c:marker>
            <c:symbol val="none"/>
          </c:marker>
          <c:xVal>
            <c:numRef>
              <c:f>Sheet1!$A$2:$A$182</c:f>
              <c:numCache>
                <c:formatCode>General</c:formatCode>
                <c:ptCount val="181"/>
                <c:pt idx="0">
                  <c:v>0</c:v>
                </c:pt>
                <c:pt idx="1">
                  <c:v>8.3300000000000041E-2</c:v>
                </c:pt>
                <c:pt idx="2">
                  <c:v>0.16669999999999999</c:v>
                </c:pt>
                <c:pt idx="3">
                  <c:v>0.25</c:v>
                </c:pt>
                <c:pt idx="4">
                  <c:v>0.33330000000000426</c:v>
                </c:pt>
                <c:pt idx="5">
                  <c:v>0.41670000000000001</c:v>
                </c:pt>
                <c:pt idx="6">
                  <c:v>0.5</c:v>
                </c:pt>
                <c:pt idx="7">
                  <c:v>0.58329999999999949</c:v>
                </c:pt>
                <c:pt idx="8">
                  <c:v>0.66670000000000706</c:v>
                </c:pt>
                <c:pt idx="9">
                  <c:v>0.75000000000000488</c:v>
                </c:pt>
                <c:pt idx="10">
                  <c:v>0.83330000000000004</c:v>
                </c:pt>
                <c:pt idx="11">
                  <c:v>0.91670000000000063</c:v>
                </c:pt>
                <c:pt idx="12">
                  <c:v>1</c:v>
                </c:pt>
                <c:pt idx="13">
                  <c:v>1.0832999999999904</c:v>
                </c:pt>
                <c:pt idx="14">
                  <c:v>1.1667000000000001</c:v>
                </c:pt>
                <c:pt idx="15">
                  <c:v>1.25</c:v>
                </c:pt>
                <c:pt idx="16">
                  <c:v>1.3332999999999904</c:v>
                </c:pt>
                <c:pt idx="17">
                  <c:v>1.4166999999999879</c:v>
                </c:pt>
                <c:pt idx="18">
                  <c:v>1.5</c:v>
                </c:pt>
                <c:pt idx="19">
                  <c:v>1.5832999999999904</c:v>
                </c:pt>
                <c:pt idx="20">
                  <c:v>1.6667000000000001</c:v>
                </c:pt>
                <c:pt idx="21">
                  <c:v>1.75</c:v>
                </c:pt>
                <c:pt idx="22">
                  <c:v>1.8332999999999904</c:v>
                </c:pt>
                <c:pt idx="23">
                  <c:v>1.9167000000000001</c:v>
                </c:pt>
                <c:pt idx="24">
                  <c:v>2</c:v>
                </c:pt>
                <c:pt idx="25">
                  <c:v>2.0832999999999999</c:v>
                </c:pt>
                <c:pt idx="26">
                  <c:v>2.1667000000000001</c:v>
                </c:pt>
                <c:pt idx="27">
                  <c:v>2.25</c:v>
                </c:pt>
                <c:pt idx="28">
                  <c:v>2.3332999999999977</c:v>
                </c:pt>
                <c:pt idx="29">
                  <c:v>2.4166999999999739</c:v>
                </c:pt>
                <c:pt idx="30">
                  <c:v>2.5</c:v>
                </c:pt>
                <c:pt idx="31">
                  <c:v>2.5832999999999999</c:v>
                </c:pt>
                <c:pt idx="32">
                  <c:v>2.6667000000000001</c:v>
                </c:pt>
                <c:pt idx="33">
                  <c:v>2.75</c:v>
                </c:pt>
                <c:pt idx="34">
                  <c:v>2.8332999999999977</c:v>
                </c:pt>
                <c:pt idx="35">
                  <c:v>2.9166999999999739</c:v>
                </c:pt>
                <c:pt idx="36">
                  <c:v>3</c:v>
                </c:pt>
                <c:pt idx="37">
                  <c:v>3.0832999999999999</c:v>
                </c:pt>
                <c:pt idx="38">
                  <c:v>3.1667000000000001</c:v>
                </c:pt>
                <c:pt idx="39">
                  <c:v>3.25</c:v>
                </c:pt>
                <c:pt idx="40">
                  <c:v>3.3332999999999977</c:v>
                </c:pt>
                <c:pt idx="41">
                  <c:v>3.4166999999999739</c:v>
                </c:pt>
                <c:pt idx="42">
                  <c:v>3.5</c:v>
                </c:pt>
                <c:pt idx="43">
                  <c:v>3.5832999999999999</c:v>
                </c:pt>
                <c:pt idx="44">
                  <c:v>3.6667000000000001</c:v>
                </c:pt>
                <c:pt idx="45">
                  <c:v>3.75</c:v>
                </c:pt>
                <c:pt idx="46">
                  <c:v>3.8332999999999977</c:v>
                </c:pt>
                <c:pt idx="47">
                  <c:v>3.9166999999999739</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pt idx="145">
                  <c:v>12.083300000000001</c:v>
                </c:pt>
                <c:pt idx="146">
                  <c:v>12.166700000000002</c:v>
                </c:pt>
                <c:pt idx="147">
                  <c:v>12.25</c:v>
                </c:pt>
                <c:pt idx="148">
                  <c:v>12.333300000000001</c:v>
                </c:pt>
                <c:pt idx="149">
                  <c:v>12.416700000000002</c:v>
                </c:pt>
                <c:pt idx="150">
                  <c:v>12.5</c:v>
                </c:pt>
                <c:pt idx="151">
                  <c:v>12.583300000000001</c:v>
                </c:pt>
                <c:pt idx="152">
                  <c:v>12.666700000000002</c:v>
                </c:pt>
                <c:pt idx="153">
                  <c:v>12.75</c:v>
                </c:pt>
                <c:pt idx="154">
                  <c:v>12.833300000000001</c:v>
                </c:pt>
                <c:pt idx="155">
                  <c:v>12.916700000000002</c:v>
                </c:pt>
                <c:pt idx="156">
                  <c:v>13</c:v>
                </c:pt>
                <c:pt idx="157">
                  <c:v>13.083300000000001</c:v>
                </c:pt>
                <c:pt idx="158">
                  <c:v>13.166700000000002</c:v>
                </c:pt>
                <c:pt idx="159">
                  <c:v>13.25</c:v>
                </c:pt>
                <c:pt idx="160">
                  <c:v>13.333300000000001</c:v>
                </c:pt>
                <c:pt idx="161">
                  <c:v>13.416700000000002</c:v>
                </c:pt>
                <c:pt idx="162">
                  <c:v>13.5</c:v>
                </c:pt>
                <c:pt idx="163">
                  <c:v>13.583300000000001</c:v>
                </c:pt>
                <c:pt idx="164">
                  <c:v>13.666700000000002</c:v>
                </c:pt>
                <c:pt idx="165">
                  <c:v>13.75</c:v>
                </c:pt>
                <c:pt idx="166">
                  <c:v>13.833300000000001</c:v>
                </c:pt>
                <c:pt idx="167">
                  <c:v>13.916700000000002</c:v>
                </c:pt>
                <c:pt idx="168">
                  <c:v>14</c:v>
                </c:pt>
                <c:pt idx="169">
                  <c:v>14.083300000000001</c:v>
                </c:pt>
                <c:pt idx="170">
                  <c:v>14.166700000000002</c:v>
                </c:pt>
                <c:pt idx="171">
                  <c:v>14.25</c:v>
                </c:pt>
                <c:pt idx="172">
                  <c:v>14.333300000000001</c:v>
                </c:pt>
                <c:pt idx="173">
                  <c:v>14.416700000000002</c:v>
                </c:pt>
                <c:pt idx="174">
                  <c:v>14.5</c:v>
                </c:pt>
                <c:pt idx="175">
                  <c:v>14.583300000000001</c:v>
                </c:pt>
                <c:pt idx="176">
                  <c:v>14.666700000000002</c:v>
                </c:pt>
                <c:pt idx="177">
                  <c:v>14.75</c:v>
                </c:pt>
                <c:pt idx="178">
                  <c:v>14.833300000000001</c:v>
                </c:pt>
                <c:pt idx="179">
                  <c:v>14.916700000000002</c:v>
                </c:pt>
                <c:pt idx="180">
                  <c:v>15</c:v>
                </c:pt>
              </c:numCache>
            </c:numRef>
          </c:xVal>
          <c:yVal>
            <c:numRef>
              <c:f>Sheet1!$E$2:$E$182</c:f>
              <c:numCache>
                <c:formatCode>General</c:formatCode>
                <c:ptCount val="181"/>
                <c:pt idx="0">
                  <c:v>100</c:v>
                </c:pt>
                <c:pt idx="1">
                  <c:v>100</c:v>
                </c:pt>
                <c:pt idx="2">
                  <c:v>100</c:v>
                </c:pt>
                <c:pt idx="3">
                  <c:v>100</c:v>
                </c:pt>
                <c:pt idx="4">
                  <c:v>100</c:v>
                </c:pt>
                <c:pt idx="5">
                  <c:v>100</c:v>
                </c:pt>
                <c:pt idx="6">
                  <c:v>99.896000000000001</c:v>
                </c:pt>
                <c:pt idx="7">
                  <c:v>99.790999999999997</c:v>
                </c:pt>
                <c:pt idx="8">
                  <c:v>99.790999999999997</c:v>
                </c:pt>
                <c:pt idx="9">
                  <c:v>99.790999999999997</c:v>
                </c:pt>
                <c:pt idx="10">
                  <c:v>99.790999999999997</c:v>
                </c:pt>
                <c:pt idx="11">
                  <c:v>99.790999999999997</c:v>
                </c:pt>
                <c:pt idx="12">
                  <c:v>99.790999999999997</c:v>
                </c:pt>
                <c:pt idx="13">
                  <c:v>99.790999999999997</c:v>
                </c:pt>
                <c:pt idx="14">
                  <c:v>99.790999999999997</c:v>
                </c:pt>
                <c:pt idx="15">
                  <c:v>99.790999999999997</c:v>
                </c:pt>
                <c:pt idx="16">
                  <c:v>99.790999999999997</c:v>
                </c:pt>
                <c:pt idx="17">
                  <c:v>99.76</c:v>
                </c:pt>
                <c:pt idx="18">
                  <c:v>99.76</c:v>
                </c:pt>
                <c:pt idx="19">
                  <c:v>99.728999999999999</c:v>
                </c:pt>
                <c:pt idx="20">
                  <c:v>99.728999999999999</c:v>
                </c:pt>
                <c:pt idx="21">
                  <c:v>99.728999999999999</c:v>
                </c:pt>
                <c:pt idx="22">
                  <c:v>99.728999999999999</c:v>
                </c:pt>
                <c:pt idx="23">
                  <c:v>99.728999999999999</c:v>
                </c:pt>
                <c:pt idx="24">
                  <c:v>99.728999999999999</c:v>
                </c:pt>
                <c:pt idx="25">
                  <c:v>99.728999999999999</c:v>
                </c:pt>
                <c:pt idx="26">
                  <c:v>99.728999999999999</c:v>
                </c:pt>
                <c:pt idx="27">
                  <c:v>99.728999999999999</c:v>
                </c:pt>
                <c:pt idx="28">
                  <c:v>99.728999999999999</c:v>
                </c:pt>
                <c:pt idx="29">
                  <c:v>99.728999999999999</c:v>
                </c:pt>
                <c:pt idx="30">
                  <c:v>99.728999999999999</c:v>
                </c:pt>
                <c:pt idx="31">
                  <c:v>99.691000000000003</c:v>
                </c:pt>
                <c:pt idx="32">
                  <c:v>99.652999999999949</c:v>
                </c:pt>
                <c:pt idx="33">
                  <c:v>99.652999999999949</c:v>
                </c:pt>
                <c:pt idx="34">
                  <c:v>99.652999999999949</c:v>
                </c:pt>
                <c:pt idx="35">
                  <c:v>99.652999999999949</c:v>
                </c:pt>
                <c:pt idx="36">
                  <c:v>99.652999999999949</c:v>
                </c:pt>
                <c:pt idx="37">
                  <c:v>99.652999999999949</c:v>
                </c:pt>
                <c:pt idx="38">
                  <c:v>99.652999999999949</c:v>
                </c:pt>
                <c:pt idx="39">
                  <c:v>99.652999999999949</c:v>
                </c:pt>
                <c:pt idx="40">
                  <c:v>99.652999999999949</c:v>
                </c:pt>
                <c:pt idx="41">
                  <c:v>99.652999999999949</c:v>
                </c:pt>
                <c:pt idx="42">
                  <c:v>99.60599999999998</c:v>
                </c:pt>
                <c:pt idx="43">
                  <c:v>99.60599999999998</c:v>
                </c:pt>
                <c:pt idx="44">
                  <c:v>99.60599999999998</c:v>
                </c:pt>
                <c:pt idx="45">
                  <c:v>99.60599999999998</c:v>
                </c:pt>
                <c:pt idx="46">
                  <c:v>99.60599999999998</c:v>
                </c:pt>
                <c:pt idx="47">
                  <c:v>99.60599999999998</c:v>
                </c:pt>
                <c:pt idx="48">
                  <c:v>99.60599999999998</c:v>
                </c:pt>
                <c:pt idx="49">
                  <c:v>99.60599999999998</c:v>
                </c:pt>
                <c:pt idx="50">
                  <c:v>99.60599999999998</c:v>
                </c:pt>
                <c:pt idx="51">
                  <c:v>99.60599999999998</c:v>
                </c:pt>
                <c:pt idx="52">
                  <c:v>99.60599999999998</c:v>
                </c:pt>
                <c:pt idx="53">
                  <c:v>99.60599999999998</c:v>
                </c:pt>
                <c:pt idx="54">
                  <c:v>99.60599999999998</c:v>
                </c:pt>
                <c:pt idx="55">
                  <c:v>99.546999999999997</c:v>
                </c:pt>
                <c:pt idx="56">
                  <c:v>99.546999999999997</c:v>
                </c:pt>
                <c:pt idx="57">
                  <c:v>99.546999999999997</c:v>
                </c:pt>
                <c:pt idx="58">
                  <c:v>99.546999999999997</c:v>
                </c:pt>
                <c:pt idx="59">
                  <c:v>99.546999999999997</c:v>
                </c:pt>
                <c:pt idx="60">
                  <c:v>99.546999999999997</c:v>
                </c:pt>
                <c:pt idx="61">
                  <c:v>99.546999999999997</c:v>
                </c:pt>
                <c:pt idx="62">
                  <c:v>99.546999999999997</c:v>
                </c:pt>
                <c:pt idx="63">
                  <c:v>99.546999999999997</c:v>
                </c:pt>
                <c:pt idx="64">
                  <c:v>99.546999999999997</c:v>
                </c:pt>
                <c:pt idx="65">
                  <c:v>99.546999999999997</c:v>
                </c:pt>
                <c:pt idx="66">
                  <c:v>99.546999999999997</c:v>
                </c:pt>
                <c:pt idx="67">
                  <c:v>99.546999999999997</c:v>
                </c:pt>
                <c:pt idx="68">
                  <c:v>99.546999999999997</c:v>
                </c:pt>
                <c:pt idx="69">
                  <c:v>99.546999999999997</c:v>
                </c:pt>
                <c:pt idx="70">
                  <c:v>99.546999999999997</c:v>
                </c:pt>
                <c:pt idx="71">
                  <c:v>99.546999999999997</c:v>
                </c:pt>
                <c:pt idx="72">
                  <c:v>99.546999999999997</c:v>
                </c:pt>
                <c:pt idx="73">
                  <c:v>99.546999999999997</c:v>
                </c:pt>
                <c:pt idx="74">
                  <c:v>99.546999999999997</c:v>
                </c:pt>
                <c:pt idx="75">
                  <c:v>99.546999999999997</c:v>
                </c:pt>
                <c:pt idx="76">
                  <c:v>99.459000000000003</c:v>
                </c:pt>
                <c:pt idx="77">
                  <c:v>99.459000000000003</c:v>
                </c:pt>
                <c:pt idx="78">
                  <c:v>99.459000000000003</c:v>
                </c:pt>
                <c:pt idx="79">
                  <c:v>99.459000000000003</c:v>
                </c:pt>
                <c:pt idx="80">
                  <c:v>99.459000000000003</c:v>
                </c:pt>
                <c:pt idx="81">
                  <c:v>99.459000000000003</c:v>
                </c:pt>
                <c:pt idx="82">
                  <c:v>99.459000000000003</c:v>
                </c:pt>
                <c:pt idx="83">
                  <c:v>99.459000000000003</c:v>
                </c:pt>
                <c:pt idx="84">
                  <c:v>99.459000000000003</c:v>
                </c:pt>
                <c:pt idx="85">
                  <c:v>99.459000000000003</c:v>
                </c:pt>
                <c:pt idx="86">
                  <c:v>99.459000000000003</c:v>
                </c:pt>
                <c:pt idx="87">
                  <c:v>99.459000000000003</c:v>
                </c:pt>
                <c:pt idx="88">
                  <c:v>99.459000000000003</c:v>
                </c:pt>
                <c:pt idx="89">
                  <c:v>99.459000000000003</c:v>
                </c:pt>
                <c:pt idx="90">
                  <c:v>99.459000000000003</c:v>
                </c:pt>
                <c:pt idx="91">
                  <c:v>99.459000000000003</c:v>
                </c:pt>
                <c:pt idx="92">
                  <c:v>99.459000000000003</c:v>
                </c:pt>
                <c:pt idx="93">
                  <c:v>99.459000000000003</c:v>
                </c:pt>
                <c:pt idx="94">
                  <c:v>99.459000000000003</c:v>
                </c:pt>
                <c:pt idx="95">
                  <c:v>99.459000000000003</c:v>
                </c:pt>
                <c:pt idx="96">
                  <c:v>99.459000000000003</c:v>
                </c:pt>
                <c:pt idx="97">
                  <c:v>99.459000000000003</c:v>
                </c:pt>
                <c:pt idx="98">
                  <c:v>99.459000000000003</c:v>
                </c:pt>
                <c:pt idx="99">
                  <c:v>99.459000000000003</c:v>
                </c:pt>
                <c:pt idx="100">
                  <c:v>99.459000000000003</c:v>
                </c:pt>
                <c:pt idx="101">
                  <c:v>99.459000000000003</c:v>
                </c:pt>
                <c:pt idx="102">
                  <c:v>99.459000000000003</c:v>
                </c:pt>
                <c:pt idx="103">
                  <c:v>99.459000000000003</c:v>
                </c:pt>
                <c:pt idx="104">
                  <c:v>99.459000000000003</c:v>
                </c:pt>
                <c:pt idx="105">
                  <c:v>99.459000000000003</c:v>
                </c:pt>
                <c:pt idx="106">
                  <c:v>99.459000000000003</c:v>
                </c:pt>
                <c:pt idx="107">
                  <c:v>99.459000000000003</c:v>
                </c:pt>
                <c:pt idx="108">
                  <c:v>99.459000000000003</c:v>
                </c:pt>
                <c:pt idx="109">
                  <c:v>99.459000000000003</c:v>
                </c:pt>
                <c:pt idx="110">
                  <c:v>99.459000000000003</c:v>
                </c:pt>
                <c:pt idx="111">
                  <c:v>99.459000000000003</c:v>
                </c:pt>
                <c:pt idx="112">
                  <c:v>99.459000000000003</c:v>
                </c:pt>
                <c:pt idx="113">
                  <c:v>99.459000000000003</c:v>
                </c:pt>
                <c:pt idx="114">
                  <c:v>99.459000000000003</c:v>
                </c:pt>
                <c:pt idx="115">
                  <c:v>99.459000000000003</c:v>
                </c:pt>
                <c:pt idx="116">
                  <c:v>99.459000000000003</c:v>
                </c:pt>
                <c:pt idx="117">
                  <c:v>99.459000000000003</c:v>
                </c:pt>
                <c:pt idx="118">
                  <c:v>99.459000000000003</c:v>
                </c:pt>
                <c:pt idx="119">
                  <c:v>99.459000000000003</c:v>
                </c:pt>
                <c:pt idx="120">
                  <c:v>99.459000000000003</c:v>
                </c:pt>
                <c:pt idx="121">
                  <c:v>99.459000000000003</c:v>
                </c:pt>
                <c:pt idx="122">
                  <c:v>99.459000000000003</c:v>
                </c:pt>
                <c:pt idx="123">
                  <c:v>99.459000000000003</c:v>
                </c:pt>
                <c:pt idx="124">
                  <c:v>99.459000000000003</c:v>
                </c:pt>
                <c:pt idx="125">
                  <c:v>99.459000000000003</c:v>
                </c:pt>
                <c:pt idx="126">
                  <c:v>99.459000000000003</c:v>
                </c:pt>
                <c:pt idx="127">
                  <c:v>99.459000000000003</c:v>
                </c:pt>
                <c:pt idx="128">
                  <c:v>99.459000000000003</c:v>
                </c:pt>
                <c:pt idx="129">
                  <c:v>99.459000000000003</c:v>
                </c:pt>
                <c:pt idx="130">
                  <c:v>99.459000000000003</c:v>
                </c:pt>
                <c:pt idx="131">
                  <c:v>99.459000000000003</c:v>
                </c:pt>
                <c:pt idx="132">
                  <c:v>99.459000000000003</c:v>
                </c:pt>
                <c:pt idx="133">
                  <c:v>99.459000000000003</c:v>
                </c:pt>
                <c:pt idx="134">
                  <c:v>99.459000000000003</c:v>
                </c:pt>
                <c:pt idx="135">
                  <c:v>99.459000000000003</c:v>
                </c:pt>
                <c:pt idx="136">
                  <c:v>99.459000000000003</c:v>
                </c:pt>
                <c:pt idx="137">
                  <c:v>99.459000000000003</c:v>
                </c:pt>
                <c:pt idx="138">
                  <c:v>99.459000000000003</c:v>
                </c:pt>
                <c:pt idx="139">
                  <c:v>99.459000000000003</c:v>
                </c:pt>
                <c:pt idx="140">
                  <c:v>99.459000000000003</c:v>
                </c:pt>
                <c:pt idx="141">
                  <c:v>99.459000000000003</c:v>
                </c:pt>
                <c:pt idx="142">
                  <c:v>99.459000000000003</c:v>
                </c:pt>
                <c:pt idx="143">
                  <c:v>99.459000000000003</c:v>
                </c:pt>
                <c:pt idx="144">
                  <c:v>99.459000000000003</c:v>
                </c:pt>
                <c:pt idx="145">
                  <c:v>99.459000000000003</c:v>
                </c:pt>
                <c:pt idx="146">
                  <c:v>99.459000000000003</c:v>
                </c:pt>
                <c:pt idx="147">
                  <c:v>99.459000000000003</c:v>
                </c:pt>
                <c:pt idx="148">
                  <c:v>99.459000000000003</c:v>
                </c:pt>
                <c:pt idx="149">
                  <c:v>99.459000000000003</c:v>
                </c:pt>
                <c:pt idx="150">
                  <c:v>99.459000000000003</c:v>
                </c:pt>
                <c:pt idx="151">
                  <c:v>99.459000000000003</c:v>
                </c:pt>
                <c:pt idx="152">
                  <c:v>99.459000000000003</c:v>
                </c:pt>
                <c:pt idx="153">
                  <c:v>99.459000000000003</c:v>
                </c:pt>
                <c:pt idx="154">
                  <c:v>99.459000000000003</c:v>
                </c:pt>
                <c:pt idx="155">
                  <c:v>99.459000000000003</c:v>
                </c:pt>
                <c:pt idx="156">
                  <c:v>99.459000000000003</c:v>
                </c:pt>
                <c:pt idx="157">
                  <c:v>99.459000000000003</c:v>
                </c:pt>
                <c:pt idx="158">
                  <c:v>99.459000000000003</c:v>
                </c:pt>
                <c:pt idx="159">
                  <c:v>99.459000000000003</c:v>
                </c:pt>
                <c:pt idx="160">
                  <c:v>99.459000000000003</c:v>
                </c:pt>
                <c:pt idx="161">
                  <c:v>99.459000000000003</c:v>
                </c:pt>
                <c:pt idx="162">
                  <c:v>99.459000000000003</c:v>
                </c:pt>
                <c:pt idx="163">
                  <c:v>99.459000000000003</c:v>
                </c:pt>
                <c:pt idx="164">
                  <c:v>99.459000000000003</c:v>
                </c:pt>
                <c:pt idx="165">
                  <c:v>99.459000000000003</c:v>
                </c:pt>
                <c:pt idx="166">
                  <c:v>99.459000000000003</c:v>
                </c:pt>
                <c:pt idx="167">
                  <c:v>99.459000000000003</c:v>
                </c:pt>
                <c:pt idx="168">
                  <c:v>99.459000000000003</c:v>
                </c:pt>
                <c:pt idx="169">
                  <c:v>99.459000000000003</c:v>
                </c:pt>
                <c:pt idx="170">
                  <c:v>99.459000000000003</c:v>
                </c:pt>
                <c:pt idx="171">
                  <c:v>99.459000000000003</c:v>
                </c:pt>
                <c:pt idx="172">
                  <c:v>99.459000000000003</c:v>
                </c:pt>
                <c:pt idx="173">
                  <c:v>99.459000000000003</c:v>
                </c:pt>
                <c:pt idx="174">
                  <c:v>99.459000000000003</c:v>
                </c:pt>
                <c:pt idx="175">
                  <c:v>99.459000000000003</c:v>
                </c:pt>
                <c:pt idx="176">
                  <c:v>99.459000000000003</c:v>
                </c:pt>
                <c:pt idx="177">
                  <c:v>99.459000000000003</c:v>
                </c:pt>
                <c:pt idx="178">
                  <c:v>99.459000000000003</c:v>
                </c:pt>
                <c:pt idx="179">
                  <c:v>99.459000000000003</c:v>
                </c:pt>
                <c:pt idx="180">
                  <c:v>99.459000000000003</c:v>
                </c:pt>
              </c:numCache>
            </c:numRef>
          </c:yVal>
        </c:ser>
        <c:axId val="160701824"/>
        <c:axId val="160712192"/>
      </c:scatterChart>
      <c:valAx>
        <c:axId val="160701824"/>
        <c:scaling>
          <c:orientation val="minMax"/>
          <c:max val="15"/>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160712192"/>
        <c:crosses val="autoZero"/>
        <c:crossBetween val="midCat"/>
        <c:majorUnit val="1"/>
      </c:valAx>
      <c:valAx>
        <c:axId val="160712192"/>
        <c:scaling>
          <c:orientation val="minMax"/>
          <c:max val="100"/>
          <c:min val="5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Malignancy</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160701824"/>
        <c:crosses val="autoZero"/>
        <c:crossBetween val="midCat"/>
        <c:majorUnit val="10"/>
      </c:valAx>
      <c:spPr>
        <a:solidFill>
          <a:schemeClr val="bg2"/>
        </a:solidFill>
        <a:ln>
          <a:solidFill>
            <a:schemeClr val="tx1"/>
          </a:solidFill>
        </a:ln>
      </c:spPr>
    </c:plotArea>
    <c:legend>
      <c:legendPos val="r"/>
      <c:layout>
        <c:manualLayout>
          <c:xMode val="edge"/>
          <c:yMode val="edge"/>
          <c:x val="0.12372413072259873"/>
          <c:y val="0.60772548317824526"/>
          <c:w val="0.76270654774348434"/>
          <c:h val="0.14739680267239538"/>
        </c:manualLayout>
      </c:layout>
      <c:overlay val="1"/>
      <c:spPr>
        <a:solidFill>
          <a:schemeClr val="bg2"/>
        </a:solidFill>
        <a:ln>
          <a:solidFill>
            <a:schemeClr val="tx1"/>
          </a:solidFill>
        </a:ln>
      </c:spPr>
      <c:txPr>
        <a:bodyPr/>
        <a:lstStyle/>
        <a:p>
          <a:pPr>
            <a:defRPr sz="1500" b="1"/>
          </a:pPr>
          <a:endParaRPr lang="en-US"/>
        </a:p>
      </c:txPr>
    </c:legend>
    <c:plotVisOnly val="1"/>
    <c:dispBlanksAs val="gap"/>
  </c:chart>
  <c:txPr>
    <a:bodyPr/>
    <a:lstStyle/>
    <a:p>
      <a:pPr>
        <a:defRPr sz="1800"/>
      </a:pPr>
      <a:endParaRPr lang="en-US"/>
    </a:p>
  </c:txPr>
  <c:externalData r:id="rId1"/>
</c:chartSpace>
</file>

<file path=ppt/charts/chart11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5968051006900736"/>
          <c:h val="0.7707426011404076"/>
        </c:manualLayout>
      </c:layout>
      <c:scatterChart>
        <c:scatterStyle val="lineMarker"/>
        <c:ser>
          <c:idx val="0"/>
          <c:order val="0"/>
          <c:tx>
            <c:strRef>
              <c:f>Sheet1!$B$1</c:f>
              <c:strCache>
                <c:ptCount val="1"/>
                <c:pt idx="0">
                  <c:v>All malignancy</c:v>
                </c:pt>
              </c:strCache>
            </c:strRef>
          </c:tx>
          <c:spPr>
            <a:ln w="41275">
              <a:solidFill>
                <a:srgbClr val="FFFF00"/>
              </a:solidFill>
            </a:ln>
          </c:spPr>
          <c:marker>
            <c:symbol val="none"/>
          </c:marker>
          <c:xVal>
            <c:numRef>
              <c:f>Sheet1!$A$2:$A$182</c:f>
              <c:numCache>
                <c:formatCode>General</c:formatCode>
                <c:ptCount val="181"/>
                <c:pt idx="0">
                  <c:v>0</c:v>
                </c:pt>
                <c:pt idx="1">
                  <c:v>8.3300000000000041E-2</c:v>
                </c:pt>
                <c:pt idx="2">
                  <c:v>0.16669999999999999</c:v>
                </c:pt>
                <c:pt idx="3">
                  <c:v>0.25</c:v>
                </c:pt>
                <c:pt idx="4">
                  <c:v>0.33330000000000426</c:v>
                </c:pt>
                <c:pt idx="5">
                  <c:v>0.41670000000000001</c:v>
                </c:pt>
                <c:pt idx="6">
                  <c:v>0.5</c:v>
                </c:pt>
                <c:pt idx="7">
                  <c:v>0.58329999999999949</c:v>
                </c:pt>
                <c:pt idx="8">
                  <c:v>0.66670000000000706</c:v>
                </c:pt>
                <c:pt idx="9">
                  <c:v>0.75000000000000488</c:v>
                </c:pt>
                <c:pt idx="10">
                  <c:v>0.83330000000000004</c:v>
                </c:pt>
                <c:pt idx="11">
                  <c:v>0.91670000000000063</c:v>
                </c:pt>
                <c:pt idx="12">
                  <c:v>1</c:v>
                </c:pt>
                <c:pt idx="13">
                  <c:v>1.0832999999999904</c:v>
                </c:pt>
                <c:pt idx="14">
                  <c:v>1.1667000000000001</c:v>
                </c:pt>
                <c:pt idx="15">
                  <c:v>1.25</c:v>
                </c:pt>
                <c:pt idx="16">
                  <c:v>1.3332999999999904</c:v>
                </c:pt>
                <c:pt idx="17">
                  <c:v>1.4166999999999879</c:v>
                </c:pt>
                <c:pt idx="18">
                  <c:v>1.5</c:v>
                </c:pt>
                <c:pt idx="19">
                  <c:v>1.5832999999999904</c:v>
                </c:pt>
                <c:pt idx="20">
                  <c:v>1.6667000000000001</c:v>
                </c:pt>
                <c:pt idx="21">
                  <c:v>1.75</c:v>
                </c:pt>
                <c:pt idx="22">
                  <c:v>1.8332999999999904</c:v>
                </c:pt>
                <c:pt idx="23">
                  <c:v>1.9167000000000001</c:v>
                </c:pt>
                <c:pt idx="24">
                  <c:v>2</c:v>
                </c:pt>
                <c:pt idx="25">
                  <c:v>2.0832999999999999</c:v>
                </c:pt>
                <c:pt idx="26">
                  <c:v>2.1667000000000001</c:v>
                </c:pt>
                <c:pt idx="27">
                  <c:v>2.25</c:v>
                </c:pt>
                <c:pt idx="28">
                  <c:v>2.3332999999999977</c:v>
                </c:pt>
                <c:pt idx="29">
                  <c:v>2.4166999999999739</c:v>
                </c:pt>
                <c:pt idx="30">
                  <c:v>2.5</c:v>
                </c:pt>
                <c:pt idx="31">
                  <c:v>2.5832999999999999</c:v>
                </c:pt>
                <c:pt idx="32">
                  <c:v>2.6667000000000001</c:v>
                </c:pt>
                <c:pt idx="33">
                  <c:v>2.75</c:v>
                </c:pt>
                <c:pt idx="34">
                  <c:v>2.8332999999999977</c:v>
                </c:pt>
                <c:pt idx="35">
                  <c:v>2.9166999999999739</c:v>
                </c:pt>
                <c:pt idx="36">
                  <c:v>3</c:v>
                </c:pt>
                <c:pt idx="37">
                  <c:v>3.0832999999999999</c:v>
                </c:pt>
                <c:pt idx="38">
                  <c:v>3.1667000000000001</c:v>
                </c:pt>
                <c:pt idx="39">
                  <c:v>3.25</c:v>
                </c:pt>
                <c:pt idx="40">
                  <c:v>3.3332999999999977</c:v>
                </c:pt>
                <c:pt idx="41">
                  <c:v>3.4166999999999739</c:v>
                </c:pt>
                <c:pt idx="42">
                  <c:v>3.5</c:v>
                </c:pt>
                <c:pt idx="43">
                  <c:v>3.5832999999999999</c:v>
                </c:pt>
                <c:pt idx="44">
                  <c:v>3.6667000000000001</c:v>
                </c:pt>
                <c:pt idx="45">
                  <c:v>3.75</c:v>
                </c:pt>
                <c:pt idx="46">
                  <c:v>3.8332999999999977</c:v>
                </c:pt>
                <c:pt idx="47">
                  <c:v>3.9166999999999739</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pt idx="145">
                  <c:v>12.083300000000001</c:v>
                </c:pt>
                <c:pt idx="146">
                  <c:v>12.166700000000002</c:v>
                </c:pt>
                <c:pt idx="147">
                  <c:v>12.25</c:v>
                </c:pt>
                <c:pt idx="148">
                  <c:v>12.333300000000001</c:v>
                </c:pt>
                <c:pt idx="149">
                  <c:v>12.416700000000002</c:v>
                </c:pt>
                <c:pt idx="150">
                  <c:v>12.5</c:v>
                </c:pt>
                <c:pt idx="151">
                  <c:v>12.583300000000001</c:v>
                </c:pt>
                <c:pt idx="152">
                  <c:v>12.666700000000002</c:v>
                </c:pt>
                <c:pt idx="153">
                  <c:v>12.75</c:v>
                </c:pt>
                <c:pt idx="154">
                  <c:v>12.833300000000001</c:v>
                </c:pt>
                <c:pt idx="155">
                  <c:v>12.916700000000002</c:v>
                </c:pt>
                <c:pt idx="156">
                  <c:v>13</c:v>
                </c:pt>
                <c:pt idx="157">
                  <c:v>13.083300000000001</c:v>
                </c:pt>
                <c:pt idx="158">
                  <c:v>13.166700000000002</c:v>
                </c:pt>
                <c:pt idx="159">
                  <c:v>13.25</c:v>
                </c:pt>
                <c:pt idx="160">
                  <c:v>13.333300000000001</c:v>
                </c:pt>
                <c:pt idx="161">
                  <c:v>13.416700000000002</c:v>
                </c:pt>
                <c:pt idx="162">
                  <c:v>13.5</c:v>
                </c:pt>
                <c:pt idx="163">
                  <c:v>13.583300000000001</c:v>
                </c:pt>
                <c:pt idx="164">
                  <c:v>13.666700000000002</c:v>
                </c:pt>
                <c:pt idx="165">
                  <c:v>13.75</c:v>
                </c:pt>
                <c:pt idx="166">
                  <c:v>13.833300000000001</c:v>
                </c:pt>
                <c:pt idx="167">
                  <c:v>13.916700000000002</c:v>
                </c:pt>
                <c:pt idx="168">
                  <c:v>14</c:v>
                </c:pt>
                <c:pt idx="169">
                  <c:v>14.083300000000001</c:v>
                </c:pt>
                <c:pt idx="170">
                  <c:v>14.166700000000002</c:v>
                </c:pt>
                <c:pt idx="171">
                  <c:v>14.25</c:v>
                </c:pt>
                <c:pt idx="172">
                  <c:v>14.333300000000001</c:v>
                </c:pt>
                <c:pt idx="173">
                  <c:v>14.416700000000002</c:v>
                </c:pt>
                <c:pt idx="174">
                  <c:v>14.5</c:v>
                </c:pt>
                <c:pt idx="175">
                  <c:v>14.583300000000001</c:v>
                </c:pt>
                <c:pt idx="176">
                  <c:v>14.666700000000002</c:v>
                </c:pt>
                <c:pt idx="177">
                  <c:v>14.75</c:v>
                </c:pt>
                <c:pt idx="178">
                  <c:v>14.833300000000001</c:v>
                </c:pt>
                <c:pt idx="179">
                  <c:v>14.916700000000002</c:v>
                </c:pt>
                <c:pt idx="180">
                  <c:v>15</c:v>
                </c:pt>
              </c:numCache>
            </c:numRef>
          </c:xVal>
          <c:yVal>
            <c:numRef>
              <c:f>Sheet1!$B$2:$B$182</c:f>
              <c:numCache>
                <c:formatCode>General</c:formatCode>
                <c:ptCount val="181"/>
                <c:pt idx="0">
                  <c:v>100</c:v>
                </c:pt>
                <c:pt idx="1">
                  <c:v>100</c:v>
                </c:pt>
                <c:pt idx="2">
                  <c:v>100</c:v>
                </c:pt>
                <c:pt idx="3">
                  <c:v>100</c:v>
                </c:pt>
                <c:pt idx="4">
                  <c:v>100</c:v>
                </c:pt>
                <c:pt idx="5">
                  <c:v>100</c:v>
                </c:pt>
                <c:pt idx="6">
                  <c:v>99.906999999999996</c:v>
                </c:pt>
                <c:pt idx="7">
                  <c:v>99.251999999999995</c:v>
                </c:pt>
                <c:pt idx="8">
                  <c:v>98.967000000000027</c:v>
                </c:pt>
                <c:pt idx="9">
                  <c:v>98.967000000000027</c:v>
                </c:pt>
                <c:pt idx="10">
                  <c:v>98.967000000000027</c:v>
                </c:pt>
                <c:pt idx="11">
                  <c:v>98.967000000000027</c:v>
                </c:pt>
                <c:pt idx="12">
                  <c:v>98.866</c:v>
                </c:pt>
                <c:pt idx="13">
                  <c:v>98.866</c:v>
                </c:pt>
                <c:pt idx="14">
                  <c:v>98.866</c:v>
                </c:pt>
                <c:pt idx="15">
                  <c:v>98.866</c:v>
                </c:pt>
                <c:pt idx="16">
                  <c:v>98.866</c:v>
                </c:pt>
                <c:pt idx="17">
                  <c:v>98.756</c:v>
                </c:pt>
                <c:pt idx="18">
                  <c:v>98.424999999999997</c:v>
                </c:pt>
                <c:pt idx="19">
                  <c:v>97.871999999999986</c:v>
                </c:pt>
                <c:pt idx="20">
                  <c:v>97.649999999999991</c:v>
                </c:pt>
                <c:pt idx="21">
                  <c:v>97.649999999999991</c:v>
                </c:pt>
                <c:pt idx="22">
                  <c:v>97.649999999999991</c:v>
                </c:pt>
                <c:pt idx="23">
                  <c:v>97.649999999999991</c:v>
                </c:pt>
                <c:pt idx="24">
                  <c:v>97.649999999999991</c:v>
                </c:pt>
                <c:pt idx="25">
                  <c:v>97.649999999999991</c:v>
                </c:pt>
                <c:pt idx="26">
                  <c:v>97.649999999999991</c:v>
                </c:pt>
                <c:pt idx="27">
                  <c:v>97.649999999999991</c:v>
                </c:pt>
                <c:pt idx="28">
                  <c:v>97.649999999999991</c:v>
                </c:pt>
                <c:pt idx="29">
                  <c:v>97.518000000000001</c:v>
                </c:pt>
                <c:pt idx="30">
                  <c:v>97.254000000000005</c:v>
                </c:pt>
                <c:pt idx="31">
                  <c:v>96.590999999999994</c:v>
                </c:pt>
                <c:pt idx="32">
                  <c:v>96.458000000000013</c:v>
                </c:pt>
                <c:pt idx="33">
                  <c:v>96.458000000000013</c:v>
                </c:pt>
                <c:pt idx="34">
                  <c:v>96.458000000000013</c:v>
                </c:pt>
                <c:pt idx="35">
                  <c:v>96.458000000000013</c:v>
                </c:pt>
                <c:pt idx="36">
                  <c:v>96.458000000000013</c:v>
                </c:pt>
                <c:pt idx="37">
                  <c:v>96.458000000000013</c:v>
                </c:pt>
                <c:pt idx="38">
                  <c:v>96.458000000000013</c:v>
                </c:pt>
                <c:pt idx="39">
                  <c:v>96.458000000000013</c:v>
                </c:pt>
                <c:pt idx="40">
                  <c:v>96.298000000000002</c:v>
                </c:pt>
                <c:pt idx="41">
                  <c:v>95.977999999999994</c:v>
                </c:pt>
                <c:pt idx="42">
                  <c:v>95.337999999999994</c:v>
                </c:pt>
                <c:pt idx="43">
                  <c:v>94.697000000000003</c:v>
                </c:pt>
                <c:pt idx="44">
                  <c:v>94.697000000000003</c:v>
                </c:pt>
                <c:pt idx="45">
                  <c:v>94.697000000000003</c:v>
                </c:pt>
                <c:pt idx="46">
                  <c:v>94.697000000000003</c:v>
                </c:pt>
                <c:pt idx="47">
                  <c:v>94.697000000000003</c:v>
                </c:pt>
                <c:pt idx="48">
                  <c:v>94.697000000000003</c:v>
                </c:pt>
                <c:pt idx="49">
                  <c:v>94.697000000000003</c:v>
                </c:pt>
                <c:pt idx="50">
                  <c:v>94.697000000000003</c:v>
                </c:pt>
                <c:pt idx="51">
                  <c:v>94.697000000000003</c:v>
                </c:pt>
                <c:pt idx="52">
                  <c:v>94.697000000000003</c:v>
                </c:pt>
                <c:pt idx="53">
                  <c:v>94.697000000000003</c:v>
                </c:pt>
                <c:pt idx="54">
                  <c:v>94.512</c:v>
                </c:pt>
                <c:pt idx="55">
                  <c:v>94.325999999999979</c:v>
                </c:pt>
                <c:pt idx="56">
                  <c:v>94.138999999999982</c:v>
                </c:pt>
                <c:pt idx="57">
                  <c:v>93.952000000000012</c:v>
                </c:pt>
                <c:pt idx="58">
                  <c:v>93.952000000000012</c:v>
                </c:pt>
                <c:pt idx="59">
                  <c:v>93.952000000000012</c:v>
                </c:pt>
                <c:pt idx="60">
                  <c:v>93.952000000000012</c:v>
                </c:pt>
                <c:pt idx="61">
                  <c:v>93.952000000000012</c:v>
                </c:pt>
                <c:pt idx="62">
                  <c:v>93.952000000000012</c:v>
                </c:pt>
                <c:pt idx="63">
                  <c:v>93.952000000000012</c:v>
                </c:pt>
                <c:pt idx="64">
                  <c:v>93.952000000000012</c:v>
                </c:pt>
                <c:pt idx="65">
                  <c:v>93.739000000000004</c:v>
                </c:pt>
                <c:pt idx="66">
                  <c:v>93.739000000000004</c:v>
                </c:pt>
                <c:pt idx="67">
                  <c:v>92.884</c:v>
                </c:pt>
                <c:pt idx="68">
                  <c:v>92.884</c:v>
                </c:pt>
                <c:pt idx="69">
                  <c:v>92.667999999999992</c:v>
                </c:pt>
                <c:pt idx="70">
                  <c:v>92.667999999999992</c:v>
                </c:pt>
                <c:pt idx="71">
                  <c:v>92.667999999999992</c:v>
                </c:pt>
                <c:pt idx="72">
                  <c:v>92.667999999999992</c:v>
                </c:pt>
                <c:pt idx="73">
                  <c:v>92.667999999999992</c:v>
                </c:pt>
                <c:pt idx="74">
                  <c:v>92.667999999999992</c:v>
                </c:pt>
                <c:pt idx="75">
                  <c:v>92.667999999999992</c:v>
                </c:pt>
                <c:pt idx="76">
                  <c:v>92.667999999999992</c:v>
                </c:pt>
                <c:pt idx="77">
                  <c:v>92.667999999999992</c:v>
                </c:pt>
                <c:pt idx="78">
                  <c:v>92.418000000000006</c:v>
                </c:pt>
                <c:pt idx="79">
                  <c:v>92.418000000000006</c:v>
                </c:pt>
                <c:pt idx="80">
                  <c:v>92.418000000000006</c:v>
                </c:pt>
                <c:pt idx="81">
                  <c:v>92.418000000000006</c:v>
                </c:pt>
                <c:pt idx="82">
                  <c:v>92.418000000000006</c:v>
                </c:pt>
                <c:pt idx="83">
                  <c:v>92.418000000000006</c:v>
                </c:pt>
                <c:pt idx="84">
                  <c:v>92.418000000000006</c:v>
                </c:pt>
                <c:pt idx="85">
                  <c:v>92.418000000000006</c:v>
                </c:pt>
                <c:pt idx="86">
                  <c:v>92.418000000000006</c:v>
                </c:pt>
                <c:pt idx="87">
                  <c:v>92.418000000000006</c:v>
                </c:pt>
                <c:pt idx="88">
                  <c:v>92.132999999999981</c:v>
                </c:pt>
                <c:pt idx="89">
                  <c:v>90.991000000000227</c:v>
                </c:pt>
                <c:pt idx="90">
                  <c:v>90.705000000000013</c:v>
                </c:pt>
                <c:pt idx="91">
                  <c:v>90.705000000000013</c:v>
                </c:pt>
                <c:pt idx="92">
                  <c:v>90.412999999999997</c:v>
                </c:pt>
                <c:pt idx="93">
                  <c:v>90.412999999999997</c:v>
                </c:pt>
                <c:pt idx="94">
                  <c:v>90.412999999999997</c:v>
                </c:pt>
                <c:pt idx="95">
                  <c:v>90.412999999999997</c:v>
                </c:pt>
                <c:pt idx="96">
                  <c:v>90.412999999999997</c:v>
                </c:pt>
                <c:pt idx="97">
                  <c:v>90.412999999999997</c:v>
                </c:pt>
                <c:pt idx="98">
                  <c:v>90.412999999999997</c:v>
                </c:pt>
                <c:pt idx="99">
                  <c:v>90.412999999999997</c:v>
                </c:pt>
                <c:pt idx="100">
                  <c:v>90.074999999999989</c:v>
                </c:pt>
                <c:pt idx="101">
                  <c:v>90.074999999999989</c:v>
                </c:pt>
                <c:pt idx="102">
                  <c:v>89.736000000000004</c:v>
                </c:pt>
                <c:pt idx="103">
                  <c:v>89.397000000000006</c:v>
                </c:pt>
                <c:pt idx="104">
                  <c:v>89.397000000000006</c:v>
                </c:pt>
                <c:pt idx="105">
                  <c:v>89.397000000000006</c:v>
                </c:pt>
                <c:pt idx="106">
                  <c:v>89.397000000000006</c:v>
                </c:pt>
                <c:pt idx="107">
                  <c:v>89.397000000000006</c:v>
                </c:pt>
                <c:pt idx="108">
                  <c:v>89.397000000000006</c:v>
                </c:pt>
                <c:pt idx="109">
                  <c:v>89.397000000000006</c:v>
                </c:pt>
                <c:pt idx="110">
                  <c:v>89.397000000000006</c:v>
                </c:pt>
                <c:pt idx="111">
                  <c:v>89.397000000000006</c:v>
                </c:pt>
                <c:pt idx="112">
                  <c:v>88.587999999999994</c:v>
                </c:pt>
                <c:pt idx="113">
                  <c:v>88.587999999999994</c:v>
                </c:pt>
                <c:pt idx="114">
                  <c:v>88.183999999999983</c:v>
                </c:pt>
                <c:pt idx="115">
                  <c:v>87.774000000000001</c:v>
                </c:pt>
                <c:pt idx="116">
                  <c:v>87.774000000000001</c:v>
                </c:pt>
                <c:pt idx="117">
                  <c:v>87.774000000000001</c:v>
                </c:pt>
                <c:pt idx="118">
                  <c:v>87.774000000000001</c:v>
                </c:pt>
                <c:pt idx="119">
                  <c:v>87.774000000000001</c:v>
                </c:pt>
                <c:pt idx="120">
                  <c:v>87.774000000000001</c:v>
                </c:pt>
                <c:pt idx="121">
                  <c:v>87.774000000000001</c:v>
                </c:pt>
                <c:pt idx="122">
                  <c:v>87.774000000000001</c:v>
                </c:pt>
                <c:pt idx="123">
                  <c:v>87.774000000000001</c:v>
                </c:pt>
                <c:pt idx="124">
                  <c:v>87.774000000000001</c:v>
                </c:pt>
                <c:pt idx="125">
                  <c:v>87.774000000000001</c:v>
                </c:pt>
                <c:pt idx="126">
                  <c:v>86.793000000000006</c:v>
                </c:pt>
                <c:pt idx="127">
                  <c:v>86.793000000000006</c:v>
                </c:pt>
                <c:pt idx="128">
                  <c:v>86.793000000000006</c:v>
                </c:pt>
                <c:pt idx="129">
                  <c:v>86.793000000000006</c:v>
                </c:pt>
                <c:pt idx="130">
                  <c:v>86.793000000000006</c:v>
                </c:pt>
                <c:pt idx="131">
                  <c:v>86.793000000000006</c:v>
                </c:pt>
                <c:pt idx="132">
                  <c:v>86.793000000000006</c:v>
                </c:pt>
                <c:pt idx="133">
                  <c:v>86.793000000000006</c:v>
                </c:pt>
                <c:pt idx="134">
                  <c:v>86.793000000000006</c:v>
                </c:pt>
                <c:pt idx="135">
                  <c:v>86.793000000000006</c:v>
                </c:pt>
                <c:pt idx="136">
                  <c:v>86.793000000000006</c:v>
                </c:pt>
                <c:pt idx="137">
                  <c:v>86.793000000000006</c:v>
                </c:pt>
                <c:pt idx="138">
                  <c:v>85.603999999999999</c:v>
                </c:pt>
                <c:pt idx="139">
                  <c:v>85.01</c:v>
                </c:pt>
                <c:pt idx="140">
                  <c:v>85.01</c:v>
                </c:pt>
                <c:pt idx="141">
                  <c:v>85.01</c:v>
                </c:pt>
                <c:pt idx="142">
                  <c:v>85.01</c:v>
                </c:pt>
                <c:pt idx="143">
                  <c:v>85.01</c:v>
                </c:pt>
                <c:pt idx="144">
                  <c:v>85.01</c:v>
                </c:pt>
                <c:pt idx="145">
                  <c:v>85.01</c:v>
                </c:pt>
                <c:pt idx="146">
                  <c:v>85.01</c:v>
                </c:pt>
                <c:pt idx="147">
                  <c:v>85.01</c:v>
                </c:pt>
                <c:pt idx="148">
                  <c:v>85.01</c:v>
                </c:pt>
                <c:pt idx="149">
                  <c:v>84.313000000000002</c:v>
                </c:pt>
                <c:pt idx="150">
                  <c:v>84.313000000000002</c:v>
                </c:pt>
                <c:pt idx="151">
                  <c:v>83.616</c:v>
                </c:pt>
                <c:pt idx="152">
                  <c:v>83.616</c:v>
                </c:pt>
                <c:pt idx="153">
                  <c:v>83.616</c:v>
                </c:pt>
                <c:pt idx="154">
                  <c:v>83.616</c:v>
                </c:pt>
                <c:pt idx="155">
                  <c:v>83.616</c:v>
                </c:pt>
                <c:pt idx="156">
                  <c:v>83.616</c:v>
                </c:pt>
                <c:pt idx="157">
                  <c:v>83.616</c:v>
                </c:pt>
                <c:pt idx="158">
                  <c:v>83.616</c:v>
                </c:pt>
                <c:pt idx="159">
                  <c:v>83.616</c:v>
                </c:pt>
                <c:pt idx="160">
                  <c:v>83.616</c:v>
                </c:pt>
                <c:pt idx="161">
                  <c:v>83.616</c:v>
                </c:pt>
                <c:pt idx="162">
                  <c:v>83.616</c:v>
                </c:pt>
                <c:pt idx="163">
                  <c:v>82.796000000000006</c:v>
                </c:pt>
                <c:pt idx="164">
                  <c:v>82.796000000000006</c:v>
                </c:pt>
                <c:pt idx="165">
                  <c:v>82.796000000000006</c:v>
                </c:pt>
                <c:pt idx="166">
                  <c:v>82.796000000000006</c:v>
                </c:pt>
                <c:pt idx="167">
                  <c:v>82.796000000000006</c:v>
                </c:pt>
                <c:pt idx="168">
                  <c:v>82.796000000000006</c:v>
                </c:pt>
                <c:pt idx="169">
                  <c:v>82.796000000000006</c:v>
                </c:pt>
                <c:pt idx="170">
                  <c:v>82.796000000000006</c:v>
                </c:pt>
                <c:pt idx="171">
                  <c:v>82.796000000000006</c:v>
                </c:pt>
                <c:pt idx="172">
                  <c:v>82.796000000000006</c:v>
                </c:pt>
                <c:pt idx="173">
                  <c:v>81.735000000000014</c:v>
                </c:pt>
                <c:pt idx="174">
                  <c:v>81.735000000000014</c:v>
                </c:pt>
                <c:pt idx="175">
                  <c:v>81.735000000000014</c:v>
                </c:pt>
                <c:pt idx="176">
                  <c:v>81.735000000000014</c:v>
                </c:pt>
                <c:pt idx="177">
                  <c:v>81.735000000000014</c:v>
                </c:pt>
                <c:pt idx="178">
                  <c:v>81.735000000000014</c:v>
                </c:pt>
                <c:pt idx="179">
                  <c:v>81.735000000000014</c:v>
                </c:pt>
                <c:pt idx="180">
                  <c:v>81.735000000000014</c:v>
                </c:pt>
              </c:numCache>
            </c:numRef>
          </c:yVal>
        </c:ser>
        <c:ser>
          <c:idx val="1"/>
          <c:order val="1"/>
          <c:tx>
            <c:strRef>
              <c:f>Sheet1!$C$1</c:f>
              <c:strCache>
                <c:ptCount val="1"/>
                <c:pt idx="0">
                  <c:v>Lymphoma</c:v>
                </c:pt>
              </c:strCache>
            </c:strRef>
          </c:tx>
          <c:spPr>
            <a:ln w="41275">
              <a:solidFill>
                <a:srgbClr val="FF00FF"/>
              </a:solidFill>
              <a:prstDash val="solid"/>
            </a:ln>
          </c:spPr>
          <c:marker>
            <c:symbol val="none"/>
          </c:marker>
          <c:xVal>
            <c:numRef>
              <c:f>Sheet1!$A$2:$A$182</c:f>
              <c:numCache>
                <c:formatCode>General</c:formatCode>
                <c:ptCount val="181"/>
                <c:pt idx="0">
                  <c:v>0</c:v>
                </c:pt>
                <c:pt idx="1">
                  <c:v>8.3300000000000041E-2</c:v>
                </c:pt>
                <c:pt idx="2">
                  <c:v>0.16669999999999999</c:v>
                </c:pt>
                <c:pt idx="3">
                  <c:v>0.25</c:v>
                </c:pt>
                <c:pt idx="4">
                  <c:v>0.33330000000000426</c:v>
                </c:pt>
                <c:pt idx="5">
                  <c:v>0.41670000000000001</c:v>
                </c:pt>
                <c:pt idx="6">
                  <c:v>0.5</c:v>
                </c:pt>
                <c:pt idx="7">
                  <c:v>0.58329999999999949</c:v>
                </c:pt>
                <c:pt idx="8">
                  <c:v>0.66670000000000706</c:v>
                </c:pt>
                <c:pt idx="9">
                  <c:v>0.75000000000000488</c:v>
                </c:pt>
                <c:pt idx="10">
                  <c:v>0.83330000000000004</c:v>
                </c:pt>
                <c:pt idx="11">
                  <c:v>0.91670000000000063</c:v>
                </c:pt>
                <c:pt idx="12">
                  <c:v>1</c:v>
                </c:pt>
                <c:pt idx="13">
                  <c:v>1.0832999999999904</c:v>
                </c:pt>
                <c:pt idx="14">
                  <c:v>1.1667000000000001</c:v>
                </c:pt>
                <c:pt idx="15">
                  <c:v>1.25</c:v>
                </c:pt>
                <c:pt idx="16">
                  <c:v>1.3332999999999904</c:v>
                </c:pt>
                <c:pt idx="17">
                  <c:v>1.4166999999999879</c:v>
                </c:pt>
                <c:pt idx="18">
                  <c:v>1.5</c:v>
                </c:pt>
                <c:pt idx="19">
                  <c:v>1.5832999999999904</c:v>
                </c:pt>
                <c:pt idx="20">
                  <c:v>1.6667000000000001</c:v>
                </c:pt>
                <c:pt idx="21">
                  <c:v>1.75</c:v>
                </c:pt>
                <c:pt idx="22">
                  <c:v>1.8332999999999904</c:v>
                </c:pt>
                <c:pt idx="23">
                  <c:v>1.9167000000000001</c:v>
                </c:pt>
                <c:pt idx="24">
                  <c:v>2</c:v>
                </c:pt>
                <c:pt idx="25">
                  <c:v>2.0832999999999999</c:v>
                </c:pt>
                <c:pt idx="26">
                  <c:v>2.1667000000000001</c:v>
                </c:pt>
                <c:pt idx="27">
                  <c:v>2.25</c:v>
                </c:pt>
                <c:pt idx="28">
                  <c:v>2.3332999999999977</c:v>
                </c:pt>
                <c:pt idx="29">
                  <c:v>2.4166999999999739</c:v>
                </c:pt>
                <c:pt idx="30">
                  <c:v>2.5</c:v>
                </c:pt>
                <c:pt idx="31">
                  <c:v>2.5832999999999999</c:v>
                </c:pt>
                <c:pt idx="32">
                  <c:v>2.6667000000000001</c:v>
                </c:pt>
                <c:pt idx="33">
                  <c:v>2.75</c:v>
                </c:pt>
                <c:pt idx="34">
                  <c:v>2.8332999999999977</c:v>
                </c:pt>
                <c:pt idx="35">
                  <c:v>2.9166999999999739</c:v>
                </c:pt>
                <c:pt idx="36">
                  <c:v>3</c:v>
                </c:pt>
                <c:pt idx="37">
                  <c:v>3.0832999999999999</c:v>
                </c:pt>
                <c:pt idx="38">
                  <c:v>3.1667000000000001</c:v>
                </c:pt>
                <c:pt idx="39">
                  <c:v>3.25</c:v>
                </c:pt>
                <c:pt idx="40">
                  <c:v>3.3332999999999977</c:v>
                </c:pt>
                <c:pt idx="41">
                  <c:v>3.4166999999999739</c:v>
                </c:pt>
                <c:pt idx="42">
                  <c:v>3.5</c:v>
                </c:pt>
                <c:pt idx="43">
                  <c:v>3.5832999999999999</c:v>
                </c:pt>
                <c:pt idx="44">
                  <c:v>3.6667000000000001</c:v>
                </c:pt>
                <c:pt idx="45">
                  <c:v>3.75</c:v>
                </c:pt>
                <c:pt idx="46">
                  <c:v>3.8332999999999977</c:v>
                </c:pt>
                <c:pt idx="47">
                  <c:v>3.9166999999999739</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pt idx="145">
                  <c:v>12.083300000000001</c:v>
                </c:pt>
                <c:pt idx="146">
                  <c:v>12.166700000000002</c:v>
                </c:pt>
                <c:pt idx="147">
                  <c:v>12.25</c:v>
                </c:pt>
                <c:pt idx="148">
                  <c:v>12.333300000000001</c:v>
                </c:pt>
                <c:pt idx="149">
                  <c:v>12.416700000000002</c:v>
                </c:pt>
                <c:pt idx="150">
                  <c:v>12.5</c:v>
                </c:pt>
                <c:pt idx="151">
                  <c:v>12.583300000000001</c:v>
                </c:pt>
                <c:pt idx="152">
                  <c:v>12.666700000000002</c:v>
                </c:pt>
                <c:pt idx="153">
                  <c:v>12.75</c:v>
                </c:pt>
                <c:pt idx="154">
                  <c:v>12.833300000000001</c:v>
                </c:pt>
                <c:pt idx="155">
                  <c:v>12.916700000000002</c:v>
                </c:pt>
                <c:pt idx="156">
                  <c:v>13</c:v>
                </c:pt>
                <c:pt idx="157">
                  <c:v>13.083300000000001</c:v>
                </c:pt>
                <c:pt idx="158">
                  <c:v>13.166700000000002</c:v>
                </c:pt>
                <c:pt idx="159">
                  <c:v>13.25</c:v>
                </c:pt>
                <c:pt idx="160">
                  <c:v>13.333300000000001</c:v>
                </c:pt>
                <c:pt idx="161">
                  <c:v>13.416700000000002</c:v>
                </c:pt>
                <c:pt idx="162">
                  <c:v>13.5</c:v>
                </c:pt>
                <c:pt idx="163">
                  <c:v>13.583300000000001</c:v>
                </c:pt>
                <c:pt idx="164">
                  <c:v>13.666700000000002</c:v>
                </c:pt>
                <c:pt idx="165">
                  <c:v>13.75</c:v>
                </c:pt>
                <c:pt idx="166">
                  <c:v>13.833300000000001</c:v>
                </c:pt>
                <c:pt idx="167">
                  <c:v>13.916700000000002</c:v>
                </c:pt>
                <c:pt idx="168">
                  <c:v>14</c:v>
                </c:pt>
                <c:pt idx="169">
                  <c:v>14.083300000000001</c:v>
                </c:pt>
                <c:pt idx="170">
                  <c:v>14.166700000000002</c:v>
                </c:pt>
                <c:pt idx="171">
                  <c:v>14.25</c:v>
                </c:pt>
                <c:pt idx="172">
                  <c:v>14.333300000000001</c:v>
                </c:pt>
                <c:pt idx="173">
                  <c:v>14.416700000000002</c:v>
                </c:pt>
                <c:pt idx="174">
                  <c:v>14.5</c:v>
                </c:pt>
                <c:pt idx="175">
                  <c:v>14.583300000000001</c:v>
                </c:pt>
                <c:pt idx="176">
                  <c:v>14.666700000000002</c:v>
                </c:pt>
                <c:pt idx="177">
                  <c:v>14.75</c:v>
                </c:pt>
                <c:pt idx="178">
                  <c:v>14.833300000000001</c:v>
                </c:pt>
                <c:pt idx="179">
                  <c:v>14.916700000000002</c:v>
                </c:pt>
                <c:pt idx="180">
                  <c:v>15</c:v>
                </c:pt>
              </c:numCache>
            </c:numRef>
          </c:xVal>
          <c:yVal>
            <c:numRef>
              <c:f>Sheet1!$C$2:$C$182</c:f>
              <c:numCache>
                <c:formatCode>General</c:formatCode>
                <c:ptCount val="181"/>
                <c:pt idx="0">
                  <c:v>100</c:v>
                </c:pt>
                <c:pt idx="1">
                  <c:v>100</c:v>
                </c:pt>
                <c:pt idx="2">
                  <c:v>100</c:v>
                </c:pt>
                <c:pt idx="3">
                  <c:v>100</c:v>
                </c:pt>
                <c:pt idx="4">
                  <c:v>100</c:v>
                </c:pt>
                <c:pt idx="5">
                  <c:v>100</c:v>
                </c:pt>
                <c:pt idx="6">
                  <c:v>99.906000000000006</c:v>
                </c:pt>
                <c:pt idx="7">
                  <c:v>99.245000000000005</c:v>
                </c:pt>
                <c:pt idx="8">
                  <c:v>98.958000000000013</c:v>
                </c:pt>
                <c:pt idx="9">
                  <c:v>98.958000000000013</c:v>
                </c:pt>
                <c:pt idx="10">
                  <c:v>98.958000000000013</c:v>
                </c:pt>
                <c:pt idx="11">
                  <c:v>98.958000000000013</c:v>
                </c:pt>
                <c:pt idx="12">
                  <c:v>98.958000000000013</c:v>
                </c:pt>
                <c:pt idx="13">
                  <c:v>98.958000000000013</c:v>
                </c:pt>
                <c:pt idx="14">
                  <c:v>98.958000000000013</c:v>
                </c:pt>
                <c:pt idx="15">
                  <c:v>98.958000000000013</c:v>
                </c:pt>
                <c:pt idx="16">
                  <c:v>98.958000000000013</c:v>
                </c:pt>
                <c:pt idx="17">
                  <c:v>98.958000000000013</c:v>
                </c:pt>
                <c:pt idx="18">
                  <c:v>98.61999999999999</c:v>
                </c:pt>
                <c:pt idx="19">
                  <c:v>98.054999999999993</c:v>
                </c:pt>
                <c:pt idx="20">
                  <c:v>97.826999999999998</c:v>
                </c:pt>
                <c:pt idx="21">
                  <c:v>97.826999999999998</c:v>
                </c:pt>
                <c:pt idx="22">
                  <c:v>97.826999999999998</c:v>
                </c:pt>
                <c:pt idx="23">
                  <c:v>97.826999999999998</c:v>
                </c:pt>
                <c:pt idx="24">
                  <c:v>97.826999999999998</c:v>
                </c:pt>
                <c:pt idx="25">
                  <c:v>97.826999999999998</c:v>
                </c:pt>
                <c:pt idx="26">
                  <c:v>97.826999999999998</c:v>
                </c:pt>
                <c:pt idx="27">
                  <c:v>97.826999999999998</c:v>
                </c:pt>
                <c:pt idx="28">
                  <c:v>97.826999999999998</c:v>
                </c:pt>
                <c:pt idx="29">
                  <c:v>97.691999999999993</c:v>
                </c:pt>
                <c:pt idx="30">
                  <c:v>97.421000000000006</c:v>
                </c:pt>
                <c:pt idx="31">
                  <c:v>96.740000000000023</c:v>
                </c:pt>
                <c:pt idx="32">
                  <c:v>96.603999999999999</c:v>
                </c:pt>
                <c:pt idx="33">
                  <c:v>96.603999999999999</c:v>
                </c:pt>
                <c:pt idx="34">
                  <c:v>96.603999999999999</c:v>
                </c:pt>
                <c:pt idx="35">
                  <c:v>96.603999999999999</c:v>
                </c:pt>
                <c:pt idx="36">
                  <c:v>96.603999999999999</c:v>
                </c:pt>
                <c:pt idx="37">
                  <c:v>96.603999999999999</c:v>
                </c:pt>
                <c:pt idx="38">
                  <c:v>96.603999999999999</c:v>
                </c:pt>
                <c:pt idx="39">
                  <c:v>96.603999999999999</c:v>
                </c:pt>
                <c:pt idx="40">
                  <c:v>96.438000000000002</c:v>
                </c:pt>
                <c:pt idx="41">
                  <c:v>96.106999999999999</c:v>
                </c:pt>
                <c:pt idx="42">
                  <c:v>95.611000000000004</c:v>
                </c:pt>
                <c:pt idx="43">
                  <c:v>94.948000000000022</c:v>
                </c:pt>
                <c:pt idx="44">
                  <c:v>94.948000000000022</c:v>
                </c:pt>
                <c:pt idx="45">
                  <c:v>94.948000000000022</c:v>
                </c:pt>
                <c:pt idx="46">
                  <c:v>94.948000000000022</c:v>
                </c:pt>
                <c:pt idx="47">
                  <c:v>94.948000000000022</c:v>
                </c:pt>
                <c:pt idx="48">
                  <c:v>94.948000000000022</c:v>
                </c:pt>
                <c:pt idx="49">
                  <c:v>94.948000000000022</c:v>
                </c:pt>
                <c:pt idx="50">
                  <c:v>94.948000000000022</c:v>
                </c:pt>
                <c:pt idx="51">
                  <c:v>94.948000000000022</c:v>
                </c:pt>
                <c:pt idx="52">
                  <c:v>94.948000000000022</c:v>
                </c:pt>
                <c:pt idx="53">
                  <c:v>94.948000000000022</c:v>
                </c:pt>
                <c:pt idx="54">
                  <c:v>94.753</c:v>
                </c:pt>
                <c:pt idx="55">
                  <c:v>94.557000000000002</c:v>
                </c:pt>
                <c:pt idx="56">
                  <c:v>94.36</c:v>
                </c:pt>
                <c:pt idx="57">
                  <c:v>94.36</c:v>
                </c:pt>
                <c:pt idx="58">
                  <c:v>94.36</c:v>
                </c:pt>
                <c:pt idx="59">
                  <c:v>94.36</c:v>
                </c:pt>
                <c:pt idx="60">
                  <c:v>94.36</c:v>
                </c:pt>
                <c:pt idx="61">
                  <c:v>94.36</c:v>
                </c:pt>
                <c:pt idx="62">
                  <c:v>94.36</c:v>
                </c:pt>
                <c:pt idx="63">
                  <c:v>94.36</c:v>
                </c:pt>
                <c:pt idx="64">
                  <c:v>94.36</c:v>
                </c:pt>
                <c:pt idx="65">
                  <c:v>94.134999999999991</c:v>
                </c:pt>
                <c:pt idx="66">
                  <c:v>93.910000000000025</c:v>
                </c:pt>
                <c:pt idx="67">
                  <c:v>93.007000000000005</c:v>
                </c:pt>
                <c:pt idx="68">
                  <c:v>93.007000000000005</c:v>
                </c:pt>
                <c:pt idx="69">
                  <c:v>92.777999999999992</c:v>
                </c:pt>
                <c:pt idx="70">
                  <c:v>92.777999999999992</c:v>
                </c:pt>
                <c:pt idx="71">
                  <c:v>92.777999999999992</c:v>
                </c:pt>
                <c:pt idx="72">
                  <c:v>92.777999999999992</c:v>
                </c:pt>
                <c:pt idx="73">
                  <c:v>92.777999999999992</c:v>
                </c:pt>
                <c:pt idx="74">
                  <c:v>92.777999999999992</c:v>
                </c:pt>
                <c:pt idx="75">
                  <c:v>92.777999999999992</c:v>
                </c:pt>
                <c:pt idx="76">
                  <c:v>92.777999999999992</c:v>
                </c:pt>
                <c:pt idx="77">
                  <c:v>92.777999999999992</c:v>
                </c:pt>
                <c:pt idx="78">
                  <c:v>92.51</c:v>
                </c:pt>
                <c:pt idx="79">
                  <c:v>92.51</c:v>
                </c:pt>
                <c:pt idx="80">
                  <c:v>92.51</c:v>
                </c:pt>
                <c:pt idx="81">
                  <c:v>92.51</c:v>
                </c:pt>
                <c:pt idx="82">
                  <c:v>92.51</c:v>
                </c:pt>
                <c:pt idx="83">
                  <c:v>92.51</c:v>
                </c:pt>
                <c:pt idx="84">
                  <c:v>92.51</c:v>
                </c:pt>
                <c:pt idx="85">
                  <c:v>92.51</c:v>
                </c:pt>
                <c:pt idx="86">
                  <c:v>92.51</c:v>
                </c:pt>
                <c:pt idx="87">
                  <c:v>92.51</c:v>
                </c:pt>
                <c:pt idx="88">
                  <c:v>92.202000000000012</c:v>
                </c:pt>
                <c:pt idx="89">
                  <c:v>90.968999999999994</c:v>
                </c:pt>
                <c:pt idx="90">
                  <c:v>90.968999999999994</c:v>
                </c:pt>
                <c:pt idx="91">
                  <c:v>90.968999999999994</c:v>
                </c:pt>
                <c:pt idx="92">
                  <c:v>90.653999999999982</c:v>
                </c:pt>
                <c:pt idx="93">
                  <c:v>90.653999999999982</c:v>
                </c:pt>
                <c:pt idx="94">
                  <c:v>90.653999999999982</c:v>
                </c:pt>
                <c:pt idx="95">
                  <c:v>90.653999999999982</c:v>
                </c:pt>
                <c:pt idx="96">
                  <c:v>90.653999999999982</c:v>
                </c:pt>
                <c:pt idx="97">
                  <c:v>90.653999999999982</c:v>
                </c:pt>
                <c:pt idx="98">
                  <c:v>90.653999999999982</c:v>
                </c:pt>
                <c:pt idx="99">
                  <c:v>90.653999999999982</c:v>
                </c:pt>
                <c:pt idx="100">
                  <c:v>90.284999999999997</c:v>
                </c:pt>
                <c:pt idx="101">
                  <c:v>90.284999999999997</c:v>
                </c:pt>
                <c:pt idx="102">
                  <c:v>89.917000000000527</c:v>
                </c:pt>
                <c:pt idx="103">
                  <c:v>89.548000000000002</c:v>
                </c:pt>
                <c:pt idx="104">
                  <c:v>89.548000000000002</c:v>
                </c:pt>
                <c:pt idx="105">
                  <c:v>89.548000000000002</c:v>
                </c:pt>
                <c:pt idx="106">
                  <c:v>89.548000000000002</c:v>
                </c:pt>
                <c:pt idx="107">
                  <c:v>89.548000000000002</c:v>
                </c:pt>
                <c:pt idx="108">
                  <c:v>89.548000000000002</c:v>
                </c:pt>
                <c:pt idx="109">
                  <c:v>89.548000000000002</c:v>
                </c:pt>
                <c:pt idx="110">
                  <c:v>89.548000000000002</c:v>
                </c:pt>
                <c:pt idx="111">
                  <c:v>89.548000000000002</c:v>
                </c:pt>
                <c:pt idx="112">
                  <c:v>88.665999999999983</c:v>
                </c:pt>
                <c:pt idx="113">
                  <c:v>88.665999999999983</c:v>
                </c:pt>
                <c:pt idx="114">
                  <c:v>88.224999999999994</c:v>
                </c:pt>
                <c:pt idx="115">
                  <c:v>87.778999999999982</c:v>
                </c:pt>
                <c:pt idx="116">
                  <c:v>87.778999999999982</c:v>
                </c:pt>
                <c:pt idx="117">
                  <c:v>87.778999999999982</c:v>
                </c:pt>
                <c:pt idx="118">
                  <c:v>87.778999999999982</c:v>
                </c:pt>
                <c:pt idx="119">
                  <c:v>87.778999999999982</c:v>
                </c:pt>
                <c:pt idx="120">
                  <c:v>87.778999999999982</c:v>
                </c:pt>
                <c:pt idx="121">
                  <c:v>87.778999999999982</c:v>
                </c:pt>
                <c:pt idx="122">
                  <c:v>87.778999999999982</c:v>
                </c:pt>
                <c:pt idx="123">
                  <c:v>87.778999999999982</c:v>
                </c:pt>
                <c:pt idx="124">
                  <c:v>87.778999999999982</c:v>
                </c:pt>
                <c:pt idx="125">
                  <c:v>87.778999999999982</c:v>
                </c:pt>
                <c:pt idx="126">
                  <c:v>86.709000000000003</c:v>
                </c:pt>
                <c:pt idx="127">
                  <c:v>86.709000000000003</c:v>
                </c:pt>
                <c:pt idx="128">
                  <c:v>86.709000000000003</c:v>
                </c:pt>
                <c:pt idx="129">
                  <c:v>86.709000000000003</c:v>
                </c:pt>
                <c:pt idx="130">
                  <c:v>86.709000000000003</c:v>
                </c:pt>
                <c:pt idx="131">
                  <c:v>86.709000000000003</c:v>
                </c:pt>
                <c:pt idx="132">
                  <c:v>86.709000000000003</c:v>
                </c:pt>
                <c:pt idx="133">
                  <c:v>86.709000000000003</c:v>
                </c:pt>
                <c:pt idx="134">
                  <c:v>86.709000000000003</c:v>
                </c:pt>
                <c:pt idx="135">
                  <c:v>86.709000000000003</c:v>
                </c:pt>
                <c:pt idx="136">
                  <c:v>86.709000000000003</c:v>
                </c:pt>
                <c:pt idx="137">
                  <c:v>86.709000000000003</c:v>
                </c:pt>
                <c:pt idx="138">
                  <c:v>85.405000000000001</c:v>
                </c:pt>
                <c:pt idx="139">
                  <c:v>84.753</c:v>
                </c:pt>
                <c:pt idx="140">
                  <c:v>84.753</c:v>
                </c:pt>
                <c:pt idx="141">
                  <c:v>84.753</c:v>
                </c:pt>
                <c:pt idx="142">
                  <c:v>84.753</c:v>
                </c:pt>
                <c:pt idx="143">
                  <c:v>84.753</c:v>
                </c:pt>
                <c:pt idx="144">
                  <c:v>84.753</c:v>
                </c:pt>
                <c:pt idx="145">
                  <c:v>84.753</c:v>
                </c:pt>
                <c:pt idx="146">
                  <c:v>84.753</c:v>
                </c:pt>
                <c:pt idx="147">
                  <c:v>84.753</c:v>
                </c:pt>
                <c:pt idx="148">
                  <c:v>84.753</c:v>
                </c:pt>
                <c:pt idx="149">
                  <c:v>83.990000000000023</c:v>
                </c:pt>
                <c:pt idx="150">
                  <c:v>83.990000000000023</c:v>
                </c:pt>
                <c:pt idx="151">
                  <c:v>83.225999999999999</c:v>
                </c:pt>
                <c:pt idx="152">
                  <c:v>83.225999999999999</c:v>
                </c:pt>
                <c:pt idx="153">
                  <c:v>83.225999999999999</c:v>
                </c:pt>
                <c:pt idx="154">
                  <c:v>83.225999999999999</c:v>
                </c:pt>
                <c:pt idx="155">
                  <c:v>83.225999999999999</c:v>
                </c:pt>
                <c:pt idx="156">
                  <c:v>83.225999999999999</c:v>
                </c:pt>
                <c:pt idx="157">
                  <c:v>83.225999999999999</c:v>
                </c:pt>
                <c:pt idx="158">
                  <c:v>83.225999999999999</c:v>
                </c:pt>
                <c:pt idx="159">
                  <c:v>83.225999999999999</c:v>
                </c:pt>
                <c:pt idx="160">
                  <c:v>83.225999999999999</c:v>
                </c:pt>
                <c:pt idx="161">
                  <c:v>83.225999999999999</c:v>
                </c:pt>
                <c:pt idx="162">
                  <c:v>83.225999999999999</c:v>
                </c:pt>
                <c:pt idx="163">
                  <c:v>82.331000000000003</c:v>
                </c:pt>
                <c:pt idx="164">
                  <c:v>82.331000000000003</c:v>
                </c:pt>
                <c:pt idx="165">
                  <c:v>82.331000000000003</c:v>
                </c:pt>
                <c:pt idx="166">
                  <c:v>82.331000000000003</c:v>
                </c:pt>
                <c:pt idx="167">
                  <c:v>82.331000000000003</c:v>
                </c:pt>
                <c:pt idx="168">
                  <c:v>82.331000000000003</c:v>
                </c:pt>
                <c:pt idx="169">
                  <c:v>82.331000000000003</c:v>
                </c:pt>
                <c:pt idx="170">
                  <c:v>82.331000000000003</c:v>
                </c:pt>
                <c:pt idx="171">
                  <c:v>82.331000000000003</c:v>
                </c:pt>
                <c:pt idx="172">
                  <c:v>82.331000000000003</c:v>
                </c:pt>
                <c:pt idx="173">
                  <c:v>81.137999999999991</c:v>
                </c:pt>
                <c:pt idx="174">
                  <c:v>81.137999999999991</c:v>
                </c:pt>
                <c:pt idx="175">
                  <c:v>81.137999999999991</c:v>
                </c:pt>
                <c:pt idx="176">
                  <c:v>81.137999999999991</c:v>
                </c:pt>
                <c:pt idx="177">
                  <c:v>81.137999999999991</c:v>
                </c:pt>
                <c:pt idx="178">
                  <c:v>81.137999999999991</c:v>
                </c:pt>
                <c:pt idx="179">
                  <c:v>81.137999999999991</c:v>
                </c:pt>
                <c:pt idx="180">
                  <c:v>81.137999999999991</c:v>
                </c:pt>
              </c:numCache>
            </c:numRef>
          </c:yVal>
        </c:ser>
        <c:ser>
          <c:idx val="2"/>
          <c:order val="2"/>
          <c:tx>
            <c:strRef>
              <c:f>Sheet1!$D$1</c:f>
              <c:strCache>
                <c:ptCount val="1"/>
                <c:pt idx="0">
                  <c:v>Skin</c:v>
                </c:pt>
              </c:strCache>
            </c:strRef>
          </c:tx>
          <c:spPr>
            <a:ln w="41275">
              <a:solidFill>
                <a:srgbClr val="00FF00"/>
              </a:solidFill>
            </a:ln>
          </c:spPr>
          <c:marker>
            <c:symbol val="none"/>
          </c:marker>
          <c:xVal>
            <c:numRef>
              <c:f>Sheet1!$A$2:$A$182</c:f>
              <c:numCache>
                <c:formatCode>General</c:formatCode>
                <c:ptCount val="181"/>
                <c:pt idx="0">
                  <c:v>0</c:v>
                </c:pt>
                <c:pt idx="1">
                  <c:v>8.3300000000000041E-2</c:v>
                </c:pt>
                <c:pt idx="2">
                  <c:v>0.16669999999999999</c:v>
                </c:pt>
                <c:pt idx="3">
                  <c:v>0.25</c:v>
                </c:pt>
                <c:pt idx="4">
                  <c:v>0.33330000000000426</c:v>
                </c:pt>
                <c:pt idx="5">
                  <c:v>0.41670000000000001</c:v>
                </c:pt>
                <c:pt idx="6">
                  <c:v>0.5</c:v>
                </c:pt>
                <c:pt idx="7">
                  <c:v>0.58329999999999949</c:v>
                </c:pt>
                <c:pt idx="8">
                  <c:v>0.66670000000000706</c:v>
                </c:pt>
                <c:pt idx="9">
                  <c:v>0.75000000000000488</c:v>
                </c:pt>
                <c:pt idx="10">
                  <c:v>0.83330000000000004</c:v>
                </c:pt>
                <c:pt idx="11">
                  <c:v>0.91670000000000063</c:v>
                </c:pt>
                <c:pt idx="12">
                  <c:v>1</c:v>
                </c:pt>
                <c:pt idx="13">
                  <c:v>1.0832999999999904</c:v>
                </c:pt>
                <c:pt idx="14">
                  <c:v>1.1667000000000001</c:v>
                </c:pt>
                <c:pt idx="15">
                  <c:v>1.25</c:v>
                </c:pt>
                <c:pt idx="16">
                  <c:v>1.3332999999999904</c:v>
                </c:pt>
                <c:pt idx="17">
                  <c:v>1.4166999999999879</c:v>
                </c:pt>
                <c:pt idx="18">
                  <c:v>1.5</c:v>
                </c:pt>
                <c:pt idx="19">
                  <c:v>1.5832999999999904</c:v>
                </c:pt>
                <c:pt idx="20">
                  <c:v>1.6667000000000001</c:v>
                </c:pt>
                <c:pt idx="21">
                  <c:v>1.75</c:v>
                </c:pt>
                <c:pt idx="22">
                  <c:v>1.8332999999999904</c:v>
                </c:pt>
                <c:pt idx="23">
                  <c:v>1.9167000000000001</c:v>
                </c:pt>
                <c:pt idx="24">
                  <c:v>2</c:v>
                </c:pt>
                <c:pt idx="25">
                  <c:v>2.0832999999999999</c:v>
                </c:pt>
                <c:pt idx="26">
                  <c:v>2.1667000000000001</c:v>
                </c:pt>
                <c:pt idx="27">
                  <c:v>2.25</c:v>
                </c:pt>
                <c:pt idx="28">
                  <c:v>2.3332999999999977</c:v>
                </c:pt>
                <c:pt idx="29">
                  <c:v>2.4166999999999739</c:v>
                </c:pt>
                <c:pt idx="30">
                  <c:v>2.5</c:v>
                </c:pt>
                <c:pt idx="31">
                  <c:v>2.5832999999999999</c:v>
                </c:pt>
                <c:pt idx="32">
                  <c:v>2.6667000000000001</c:v>
                </c:pt>
                <c:pt idx="33">
                  <c:v>2.75</c:v>
                </c:pt>
                <c:pt idx="34">
                  <c:v>2.8332999999999977</c:v>
                </c:pt>
                <c:pt idx="35">
                  <c:v>2.9166999999999739</c:v>
                </c:pt>
                <c:pt idx="36">
                  <c:v>3</c:v>
                </c:pt>
                <c:pt idx="37">
                  <c:v>3.0832999999999999</c:v>
                </c:pt>
                <c:pt idx="38">
                  <c:v>3.1667000000000001</c:v>
                </c:pt>
                <c:pt idx="39">
                  <c:v>3.25</c:v>
                </c:pt>
                <c:pt idx="40">
                  <c:v>3.3332999999999977</c:v>
                </c:pt>
                <c:pt idx="41">
                  <c:v>3.4166999999999739</c:v>
                </c:pt>
                <c:pt idx="42">
                  <c:v>3.5</c:v>
                </c:pt>
                <c:pt idx="43">
                  <c:v>3.5832999999999999</c:v>
                </c:pt>
                <c:pt idx="44">
                  <c:v>3.6667000000000001</c:v>
                </c:pt>
                <c:pt idx="45">
                  <c:v>3.75</c:v>
                </c:pt>
                <c:pt idx="46">
                  <c:v>3.8332999999999977</c:v>
                </c:pt>
                <c:pt idx="47">
                  <c:v>3.9166999999999739</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pt idx="145">
                  <c:v>12.083300000000001</c:v>
                </c:pt>
                <c:pt idx="146">
                  <c:v>12.166700000000002</c:v>
                </c:pt>
                <c:pt idx="147">
                  <c:v>12.25</c:v>
                </c:pt>
                <c:pt idx="148">
                  <c:v>12.333300000000001</c:v>
                </c:pt>
                <c:pt idx="149">
                  <c:v>12.416700000000002</c:v>
                </c:pt>
                <c:pt idx="150">
                  <c:v>12.5</c:v>
                </c:pt>
                <c:pt idx="151">
                  <c:v>12.583300000000001</c:v>
                </c:pt>
                <c:pt idx="152">
                  <c:v>12.666700000000002</c:v>
                </c:pt>
                <c:pt idx="153">
                  <c:v>12.75</c:v>
                </c:pt>
                <c:pt idx="154">
                  <c:v>12.833300000000001</c:v>
                </c:pt>
                <c:pt idx="155">
                  <c:v>12.916700000000002</c:v>
                </c:pt>
                <c:pt idx="156">
                  <c:v>13</c:v>
                </c:pt>
                <c:pt idx="157">
                  <c:v>13.083300000000001</c:v>
                </c:pt>
                <c:pt idx="158">
                  <c:v>13.166700000000002</c:v>
                </c:pt>
                <c:pt idx="159">
                  <c:v>13.25</c:v>
                </c:pt>
                <c:pt idx="160">
                  <c:v>13.333300000000001</c:v>
                </c:pt>
                <c:pt idx="161">
                  <c:v>13.416700000000002</c:v>
                </c:pt>
                <c:pt idx="162">
                  <c:v>13.5</c:v>
                </c:pt>
                <c:pt idx="163">
                  <c:v>13.583300000000001</c:v>
                </c:pt>
                <c:pt idx="164">
                  <c:v>13.666700000000002</c:v>
                </c:pt>
                <c:pt idx="165">
                  <c:v>13.75</c:v>
                </c:pt>
                <c:pt idx="166">
                  <c:v>13.833300000000001</c:v>
                </c:pt>
                <c:pt idx="167">
                  <c:v>13.916700000000002</c:v>
                </c:pt>
                <c:pt idx="168">
                  <c:v>14</c:v>
                </c:pt>
                <c:pt idx="169">
                  <c:v>14.083300000000001</c:v>
                </c:pt>
                <c:pt idx="170">
                  <c:v>14.166700000000002</c:v>
                </c:pt>
                <c:pt idx="171">
                  <c:v>14.25</c:v>
                </c:pt>
                <c:pt idx="172">
                  <c:v>14.333300000000001</c:v>
                </c:pt>
                <c:pt idx="173">
                  <c:v>14.416700000000002</c:v>
                </c:pt>
                <c:pt idx="174">
                  <c:v>14.5</c:v>
                </c:pt>
                <c:pt idx="175">
                  <c:v>14.583300000000001</c:v>
                </c:pt>
                <c:pt idx="176">
                  <c:v>14.666700000000002</c:v>
                </c:pt>
                <c:pt idx="177">
                  <c:v>14.75</c:v>
                </c:pt>
                <c:pt idx="178">
                  <c:v>14.833300000000001</c:v>
                </c:pt>
                <c:pt idx="179">
                  <c:v>14.916700000000002</c:v>
                </c:pt>
                <c:pt idx="180">
                  <c:v>15</c:v>
                </c:pt>
              </c:numCache>
            </c:numRef>
          </c:xVal>
          <c:yVal>
            <c:numRef>
              <c:f>Sheet1!$D$2:$D$182</c:f>
              <c:numCache>
                <c:formatCode>General</c:formatCode>
                <c:ptCount val="181"/>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pt idx="21">
                  <c:v>100</c:v>
                </c:pt>
                <c:pt idx="22">
                  <c:v>100</c:v>
                </c:pt>
                <c:pt idx="23">
                  <c:v>100</c:v>
                </c:pt>
                <c:pt idx="24">
                  <c:v>100</c:v>
                </c:pt>
                <c:pt idx="25">
                  <c:v>100</c:v>
                </c:pt>
                <c:pt idx="26">
                  <c:v>100</c:v>
                </c:pt>
                <c:pt idx="27">
                  <c:v>100</c:v>
                </c:pt>
                <c:pt idx="28">
                  <c:v>100</c:v>
                </c:pt>
                <c:pt idx="29">
                  <c:v>100</c:v>
                </c:pt>
                <c:pt idx="30">
                  <c:v>100</c:v>
                </c:pt>
                <c:pt idx="31">
                  <c:v>100</c:v>
                </c:pt>
                <c:pt idx="32">
                  <c:v>100</c:v>
                </c:pt>
                <c:pt idx="33">
                  <c:v>100</c:v>
                </c:pt>
                <c:pt idx="34">
                  <c:v>100</c:v>
                </c:pt>
                <c:pt idx="35">
                  <c:v>100</c:v>
                </c:pt>
                <c:pt idx="36">
                  <c:v>100</c:v>
                </c:pt>
                <c:pt idx="37">
                  <c:v>100</c:v>
                </c:pt>
                <c:pt idx="38">
                  <c:v>100</c:v>
                </c:pt>
                <c:pt idx="39">
                  <c:v>100</c:v>
                </c:pt>
                <c:pt idx="40">
                  <c:v>100</c:v>
                </c:pt>
                <c:pt idx="41">
                  <c:v>100</c:v>
                </c:pt>
                <c:pt idx="42">
                  <c:v>100</c:v>
                </c:pt>
                <c:pt idx="43">
                  <c:v>100</c:v>
                </c:pt>
                <c:pt idx="44">
                  <c:v>100</c:v>
                </c:pt>
                <c:pt idx="45">
                  <c:v>100</c:v>
                </c:pt>
                <c:pt idx="46">
                  <c:v>100</c:v>
                </c:pt>
                <c:pt idx="47">
                  <c:v>100</c:v>
                </c:pt>
                <c:pt idx="48">
                  <c:v>100</c:v>
                </c:pt>
                <c:pt idx="49">
                  <c:v>100</c:v>
                </c:pt>
                <c:pt idx="50">
                  <c:v>100</c:v>
                </c:pt>
                <c:pt idx="51">
                  <c:v>100</c:v>
                </c:pt>
                <c:pt idx="52">
                  <c:v>100</c:v>
                </c:pt>
                <c:pt idx="53">
                  <c:v>100</c:v>
                </c:pt>
                <c:pt idx="54">
                  <c:v>100</c:v>
                </c:pt>
                <c:pt idx="55">
                  <c:v>100</c:v>
                </c:pt>
                <c:pt idx="56">
                  <c:v>100</c:v>
                </c:pt>
                <c:pt idx="57">
                  <c:v>100</c:v>
                </c:pt>
                <c:pt idx="58">
                  <c:v>100</c:v>
                </c:pt>
                <c:pt idx="59">
                  <c:v>100</c:v>
                </c:pt>
                <c:pt idx="60">
                  <c:v>100</c:v>
                </c:pt>
                <c:pt idx="61">
                  <c:v>100</c:v>
                </c:pt>
                <c:pt idx="62">
                  <c:v>100</c:v>
                </c:pt>
                <c:pt idx="63">
                  <c:v>100</c:v>
                </c:pt>
                <c:pt idx="64">
                  <c:v>100</c:v>
                </c:pt>
                <c:pt idx="65">
                  <c:v>100</c:v>
                </c:pt>
                <c:pt idx="66">
                  <c:v>100</c:v>
                </c:pt>
                <c:pt idx="67">
                  <c:v>100</c:v>
                </c:pt>
                <c:pt idx="68">
                  <c:v>99.771000000000001</c:v>
                </c:pt>
                <c:pt idx="69">
                  <c:v>99.771000000000001</c:v>
                </c:pt>
                <c:pt idx="70">
                  <c:v>99.771000000000001</c:v>
                </c:pt>
                <c:pt idx="71">
                  <c:v>99.771000000000001</c:v>
                </c:pt>
                <c:pt idx="72">
                  <c:v>99.771000000000001</c:v>
                </c:pt>
                <c:pt idx="73">
                  <c:v>99.771000000000001</c:v>
                </c:pt>
                <c:pt idx="74">
                  <c:v>99.771000000000001</c:v>
                </c:pt>
                <c:pt idx="75">
                  <c:v>99.771000000000001</c:v>
                </c:pt>
                <c:pt idx="76">
                  <c:v>99.771000000000001</c:v>
                </c:pt>
                <c:pt idx="77">
                  <c:v>99.771000000000001</c:v>
                </c:pt>
                <c:pt idx="78">
                  <c:v>99.771000000000001</c:v>
                </c:pt>
                <c:pt idx="79">
                  <c:v>99.771000000000001</c:v>
                </c:pt>
                <c:pt idx="80">
                  <c:v>99.771000000000001</c:v>
                </c:pt>
                <c:pt idx="81">
                  <c:v>99.771000000000001</c:v>
                </c:pt>
                <c:pt idx="82">
                  <c:v>99.771000000000001</c:v>
                </c:pt>
                <c:pt idx="83">
                  <c:v>99.771000000000001</c:v>
                </c:pt>
                <c:pt idx="84">
                  <c:v>99.771000000000001</c:v>
                </c:pt>
                <c:pt idx="85">
                  <c:v>99.771000000000001</c:v>
                </c:pt>
                <c:pt idx="86">
                  <c:v>99.771000000000001</c:v>
                </c:pt>
                <c:pt idx="87">
                  <c:v>99.771000000000001</c:v>
                </c:pt>
                <c:pt idx="88">
                  <c:v>99.771000000000001</c:v>
                </c:pt>
                <c:pt idx="89">
                  <c:v>99.771000000000001</c:v>
                </c:pt>
                <c:pt idx="90">
                  <c:v>99.771000000000001</c:v>
                </c:pt>
                <c:pt idx="91">
                  <c:v>99.771000000000001</c:v>
                </c:pt>
                <c:pt idx="92">
                  <c:v>99.771000000000001</c:v>
                </c:pt>
                <c:pt idx="93">
                  <c:v>99.771000000000001</c:v>
                </c:pt>
                <c:pt idx="94">
                  <c:v>99.771000000000001</c:v>
                </c:pt>
                <c:pt idx="95">
                  <c:v>99.771000000000001</c:v>
                </c:pt>
                <c:pt idx="96">
                  <c:v>99.771000000000001</c:v>
                </c:pt>
                <c:pt idx="97">
                  <c:v>99.771000000000001</c:v>
                </c:pt>
                <c:pt idx="98">
                  <c:v>99.771000000000001</c:v>
                </c:pt>
                <c:pt idx="99">
                  <c:v>99.771000000000001</c:v>
                </c:pt>
                <c:pt idx="100">
                  <c:v>99.771000000000001</c:v>
                </c:pt>
                <c:pt idx="101">
                  <c:v>99.771000000000001</c:v>
                </c:pt>
                <c:pt idx="102">
                  <c:v>99.771000000000001</c:v>
                </c:pt>
                <c:pt idx="103">
                  <c:v>99.771000000000001</c:v>
                </c:pt>
                <c:pt idx="104">
                  <c:v>99.771000000000001</c:v>
                </c:pt>
                <c:pt idx="105">
                  <c:v>99.771000000000001</c:v>
                </c:pt>
                <c:pt idx="106">
                  <c:v>99.771000000000001</c:v>
                </c:pt>
                <c:pt idx="107">
                  <c:v>99.771000000000001</c:v>
                </c:pt>
                <c:pt idx="108">
                  <c:v>99.771000000000001</c:v>
                </c:pt>
                <c:pt idx="109">
                  <c:v>99.771000000000001</c:v>
                </c:pt>
                <c:pt idx="110">
                  <c:v>99.771000000000001</c:v>
                </c:pt>
                <c:pt idx="111">
                  <c:v>99.771000000000001</c:v>
                </c:pt>
                <c:pt idx="112">
                  <c:v>99.771000000000001</c:v>
                </c:pt>
                <c:pt idx="113">
                  <c:v>99.771000000000001</c:v>
                </c:pt>
                <c:pt idx="114">
                  <c:v>99.771000000000001</c:v>
                </c:pt>
                <c:pt idx="115">
                  <c:v>99.771000000000001</c:v>
                </c:pt>
                <c:pt idx="116">
                  <c:v>99.771000000000001</c:v>
                </c:pt>
                <c:pt idx="117">
                  <c:v>99.771000000000001</c:v>
                </c:pt>
                <c:pt idx="118">
                  <c:v>99.771000000000001</c:v>
                </c:pt>
                <c:pt idx="119">
                  <c:v>99.771000000000001</c:v>
                </c:pt>
                <c:pt idx="120">
                  <c:v>99.771000000000001</c:v>
                </c:pt>
                <c:pt idx="121">
                  <c:v>99.771000000000001</c:v>
                </c:pt>
                <c:pt idx="122">
                  <c:v>99.771000000000001</c:v>
                </c:pt>
                <c:pt idx="123">
                  <c:v>99.771000000000001</c:v>
                </c:pt>
                <c:pt idx="124">
                  <c:v>99.771000000000001</c:v>
                </c:pt>
                <c:pt idx="125">
                  <c:v>99.771000000000001</c:v>
                </c:pt>
                <c:pt idx="126">
                  <c:v>99.771000000000001</c:v>
                </c:pt>
                <c:pt idx="127">
                  <c:v>99.771000000000001</c:v>
                </c:pt>
                <c:pt idx="128">
                  <c:v>99.771000000000001</c:v>
                </c:pt>
                <c:pt idx="129">
                  <c:v>99.771000000000001</c:v>
                </c:pt>
                <c:pt idx="130">
                  <c:v>99.771000000000001</c:v>
                </c:pt>
                <c:pt idx="131">
                  <c:v>99.771000000000001</c:v>
                </c:pt>
                <c:pt idx="132">
                  <c:v>99.771000000000001</c:v>
                </c:pt>
                <c:pt idx="133">
                  <c:v>99.771000000000001</c:v>
                </c:pt>
                <c:pt idx="134">
                  <c:v>99.771000000000001</c:v>
                </c:pt>
                <c:pt idx="135">
                  <c:v>99.771000000000001</c:v>
                </c:pt>
                <c:pt idx="136">
                  <c:v>99.771000000000001</c:v>
                </c:pt>
                <c:pt idx="137">
                  <c:v>99.771000000000001</c:v>
                </c:pt>
                <c:pt idx="138">
                  <c:v>99.771000000000001</c:v>
                </c:pt>
                <c:pt idx="139">
                  <c:v>99.771000000000001</c:v>
                </c:pt>
                <c:pt idx="140">
                  <c:v>99.771000000000001</c:v>
                </c:pt>
                <c:pt idx="141">
                  <c:v>99.771000000000001</c:v>
                </c:pt>
                <c:pt idx="142">
                  <c:v>99.771000000000001</c:v>
                </c:pt>
                <c:pt idx="143">
                  <c:v>99.771000000000001</c:v>
                </c:pt>
                <c:pt idx="144">
                  <c:v>99.771000000000001</c:v>
                </c:pt>
                <c:pt idx="145">
                  <c:v>99.771000000000001</c:v>
                </c:pt>
                <c:pt idx="146">
                  <c:v>99.771000000000001</c:v>
                </c:pt>
                <c:pt idx="147">
                  <c:v>99.771000000000001</c:v>
                </c:pt>
                <c:pt idx="148">
                  <c:v>99.771000000000001</c:v>
                </c:pt>
                <c:pt idx="149">
                  <c:v>99.771000000000001</c:v>
                </c:pt>
                <c:pt idx="150">
                  <c:v>99.771000000000001</c:v>
                </c:pt>
                <c:pt idx="151">
                  <c:v>99.771000000000001</c:v>
                </c:pt>
                <c:pt idx="152">
                  <c:v>99.771000000000001</c:v>
                </c:pt>
                <c:pt idx="153">
                  <c:v>99.771000000000001</c:v>
                </c:pt>
                <c:pt idx="154">
                  <c:v>99.771000000000001</c:v>
                </c:pt>
                <c:pt idx="155">
                  <c:v>99.771000000000001</c:v>
                </c:pt>
                <c:pt idx="156">
                  <c:v>99.771000000000001</c:v>
                </c:pt>
                <c:pt idx="157">
                  <c:v>99.771000000000001</c:v>
                </c:pt>
                <c:pt idx="158">
                  <c:v>99.771000000000001</c:v>
                </c:pt>
                <c:pt idx="159">
                  <c:v>99.771000000000001</c:v>
                </c:pt>
                <c:pt idx="160">
                  <c:v>99.771000000000001</c:v>
                </c:pt>
                <c:pt idx="161">
                  <c:v>99.771000000000001</c:v>
                </c:pt>
                <c:pt idx="162">
                  <c:v>99.771000000000001</c:v>
                </c:pt>
                <c:pt idx="163">
                  <c:v>99.771000000000001</c:v>
                </c:pt>
                <c:pt idx="164">
                  <c:v>99.771000000000001</c:v>
                </c:pt>
                <c:pt idx="165">
                  <c:v>99.771000000000001</c:v>
                </c:pt>
                <c:pt idx="166">
                  <c:v>99.771000000000001</c:v>
                </c:pt>
                <c:pt idx="167">
                  <c:v>99.771000000000001</c:v>
                </c:pt>
                <c:pt idx="168">
                  <c:v>99.771000000000001</c:v>
                </c:pt>
                <c:pt idx="169">
                  <c:v>99.771000000000001</c:v>
                </c:pt>
                <c:pt idx="170">
                  <c:v>99.771000000000001</c:v>
                </c:pt>
                <c:pt idx="171">
                  <c:v>99.771000000000001</c:v>
                </c:pt>
                <c:pt idx="172">
                  <c:v>99.771000000000001</c:v>
                </c:pt>
                <c:pt idx="173">
                  <c:v>99.771000000000001</c:v>
                </c:pt>
                <c:pt idx="174">
                  <c:v>99.771000000000001</c:v>
                </c:pt>
                <c:pt idx="175">
                  <c:v>99.771000000000001</c:v>
                </c:pt>
                <c:pt idx="176">
                  <c:v>99.771000000000001</c:v>
                </c:pt>
                <c:pt idx="177">
                  <c:v>99.771000000000001</c:v>
                </c:pt>
                <c:pt idx="178">
                  <c:v>99.771000000000001</c:v>
                </c:pt>
                <c:pt idx="179">
                  <c:v>99.771000000000001</c:v>
                </c:pt>
                <c:pt idx="180">
                  <c:v>99.771000000000001</c:v>
                </c:pt>
              </c:numCache>
            </c:numRef>
          </c:yVal>
        </c:ser>
        <c:ser>
          <c:idx val="3"/>
          <c:order val="3"/>
          <c:tx>
            <c:strRef>
              <c:f>Sheet1!$E$1</c:f>
              <c:strCache>
                <c:ptCount val="1"/>
                <c:pt idx="0">
                  <c:v>Other</c:v>
                </c:pt>
              </c:strCache>
            </c:strRef>
          </c:tx>
          <c:spPr>
            <a:ln w="41275">
              <a:solidFill>
                <a:srgbClr val="66FFFF"/>
              </a:solidFill>
            </a:ln>
          </c:spPr>
          <c:marker>
            <c:symbol val="none"/>
          </c:marker>
          <c:xVal>
            <c:numRef>
              <c:f>Sheet1!$A$2:$A$182</c:f>
              <c:numCache>
                <c:formatCode>General</c:formatCode>
                <c:ptCount val="181"/>
                <c:pt idx="0">
                  <c:v>0</c:v>
                </c:pt>
                <c:pt idx="1">
                  <c:v>8.3300000000000041E-2</c:v>
                </c:pt>
                <c:pt idx="2">
                  <c:v>0.16669999999999999</c:v>
                </c:pt>
                <c:pt idx="3">
                  <c:v>0.25</c:v>
                </c:pt>
                <c:pt idx="4">
                  <c:v>0.33330000000000426</c:v>
                </c:pt>
                <c:pt idx="5">
                  <c:v>0.41670000000000001</c:v>
                </c:pt>
                <c:pt idx="6">
                  <c:v>0.5</c:v>
                </c:pt>
                <c:pt idx="7">
                  <c:v>0.58329999999999949</c:v>
                </c:pt>
                <c:pt idx="8">
                  <c:v>0.66670000000000706</c:v>
                </c:pt>
                <c:pt idx="9">
                  <c:v>0.75000000000000488</c:v>
                </c:pt>
                <c:pt idx="10">
                  <c:v>0.83330000000000004</c:v>
                </c:pt>
                <c:pt idx="11">
                  <c:v>0.91670000000000063</c:v>
                </c:pt>
                <c:pt idx="12">
                  <c:v>1</c:v>
                </c:pt>
                <c:pt idx="13">
                  <c:v>1.0832999999999904</c:v>
                </c:pt>
                <c:pt idx="14">
                  <c:v>1.1667000000000001</c:v>
                </c:pt>
                <c:pt idx="15">
                  <c:v>1.25</c:v>
                </c:pt>
                <c:pt idx="16">
                  <c:v>1.3332999999999904</c:v>
                </c:pt>
                <c:pt idx="17">
                  <c:v>1.4166999999999879</c:v>
                </c:pt>
                <c:pt idx="18">
                  <c:v>1.5</c:v>
                </c:pt>
                <c:pt idx="19">
                  <c:v>1.5832999999999904</c:v>
                </c:pt>
                <c:pt idx="20">
                  <c:v>1.6667000000000001</c:v>
                </c:pt>
                <c:pt idx="21">
                  <c:v>1.75</c:v>
                </c:pt>
                <c:pt idx="22">
                  <c:v>1.8332999999999904</c:v>
                </c:pt>
                <c:pt idx="23">
                  <c:v>1.9167000000000001</c:v>
                </c:pt>
                <c:pt idx="24">
                  <c:v>2</c:v>
                </c:pt>
                <c:pt idx="25">
                  <c:v>2.0832999999999999</c:v>
                </c:pt>
                <c:pt idx="26">
                  <c:v>2.1667000000000001</c:v>
                </c:pt>
                <c:pt idx="27">
                  <c:v>2.25</c:v>
                </c:pt>
                <c:pt idx="28">
                  <c:v>2.3332999999999977</c:v>
                </c:pt>
                <c:pt idx="29">
                  <c:v>2.4166999999999739</c:v>
                </c:pt>
                <c:pt idx="30">
                  <c:v>2.5</c:v>
                </c:pt>
                <c:pt idx="31">
                  <c:v>2.5832999999999999</c:v>
                </c:pt>
                <c:pt idx="32">
                  <c:v>2.6667000000000001</c:v>
                </c:pt>
                <c:pt idx="33">
                  <c:v>2.75</c:v>
                </c:pt>
                <c:pt idx="34">
                  <c:v>2.8332999999999977</c:v>
                </c:pt>
                <c:pt idx="35">
                  <c:v>2.9166999999999739</c:v>
                </c:pt>
                <c:pt idx="36">
                  <c:v>3</c:v>
                </c:pt>
                <c:pt idx="37">
                  <c:v>3.0832999999999999</c:v>
                </c:pt>
                <c:pt idx="38">
                  <c:v>3.1667000000000001</c:v>
                </c:pt>
                <c:pt idx="39">
                  <c:v>3.25</c:v>
                </c:pt>
                <c:pt idx="40">
                  <c:v>3.3332999999999977</c:v>
                </c:pt>
                <c:pt idx="41">
                  <c:v>3.4166999999999739</c:v>
                </c:pt>
                <c:pt idx="42">
                  <c:v>3.5</c:v>
                </c:pt>
                <c:pt idx="43">
                  <c:v>3.5832999999999999</c:v>
                </c:pt>
                <c:pt idx="44">
                  <c:v>3.6667000000000001</c:v>
                </c:pt>
                <c:pt idx="45">
                  <c:v>3.75</c:v>
                </c:pt>
                <c:pt idx="46">
                  <c:v>3.8332999999999977</c:v>
                </c:pt>
                <c:pt idx="47">
                  <c:v>3.9166999999999739</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pt idx="145">
                  <c:v>12.083300000000001</c:v>
                </c:pt>
                <c:pt idx="146">
                  <c:v>12.166700000000002</c:v>
                </c:pt>
                <c:pt idx="147">
                  <c:v>12.25</c:v>
                </c:pt>
                <c:pt idx="148">
                  <c:v>12.333300000000001</c:v>
                </c:pt>
                <c:pt idx="149">
                  <c:v>12.416700000000002</c:v>
                </c:pt>
                <c:pt idx="150">
                  <c:v>12.5</c:v>
                </c:pt>
                <c:pt idx="151">
                  <c:v>12.583300000000001</c:v>
                </c:pt>
                <c:pt idx="152">
                  <c:v>12.666700000000002</c:v>
                </c:pt>
                <c:pt idx="153">
                  <c:v>12.75</c:v>
                </c:pt>
                <c:pt idx="154">
                  <c:v>12.833300000000001</c:v>
                </c:pt>
                <c:pt idx="155">
                  <c:v>12.916700000000002</c:v>
                </c:pt>
                <c:pt idx="156">
                  <c:v>13</c:v>
                </c:pt>
                <c:pt idx="157">
                  <c:v>13.083300000000001</c:v>
                </c:pt>
                <c:pt idx="158">
                  <c:v>13.166700000000002</c:v>
                </c:pt>
                <c:pt idx="159">
                  <c:v>13.25</c:v>
                </c:pt>
                <c:pt idx="160">
                  <c:v>13.333300000000001</c:v>
                </c:pt>
                <c:pt idx="161">
                  <c:v>13.416700000000002</c:v>
                </c:pt>
                <c:pt idx="162">
                  <c:v>13.5</c:v>
                </c:pt>
                <c:pt idx="163">
                  <c:v>13.583300000000001</c:v>
                </c:pt>
                <c:pt idx="164">
                  <c:v>13.666700000000002</c:v>
                </c:pt>
                <c:pt idx="165">
                  <c:v>13.75</c:v>
                </c:pt>
                <c:pt idx="166">
                  <c:v>13.833300000000001</c:v>
                </c:pt>
                <c:pt idx="167">
                  <c:v>13.916700000000002</c:v>
                </c:pt>
                <c:pt idx="168">
                  <c:v>14</c:v>
                </c:pt>
                <c:pt idx="169">
                  <c:v>14.083300000000001</c:v>
                </c:pt>
                <c:pt idx="170">
                  <c:v>14.166700000000002</c:v>
                </c:pt>
                <c:pt idx="171">
                  <c:v>14.25</c:v>
                </c:pt>
                <c:pt idx="172">
                  <c:v>14.333300000000001</c:v>
                </c:pt>
                <c:pt idx="173">
                  <c:v>14.416700000000002</c:v>
                </c:pt>
                <c:pt idx="174">
                  <c:v>14.5</c:v>
                </c:pt>
                <c:pt idx="175">
                  <c:v>14.583300000000001</c:v>
                </c:pt>
                <c:pt idx="176">
                  <c:v>14.666700000000002</c:v>
                </c:pt>
                <c:pt idx="177">
                  <c:v>14.75</c:v>
                </c:pt>
                <c:pt idx="178">
                  <c:v>14.833300000000001</c:v>
                </c:pt>
                <c:pt idx="179">
                  <c:v>14.916700000000002</c:v>
                </c:pt>
                <c:pt idx="180">
                  <c:v>15</c:v>
                </c:pt>
              </c:numCache>
            </c:numRef>
          </c:xVal>
          <c:yVal>
            <c:numRef>
              <c:f>Sheet1!$E$2:$E$182</c:f>
              <c:numCache>
                <c:formatCode>General</c:formatCode>
                <c:ptCount val="181"/>
                <c:pt idx="0">
                  <c:v>100</c:v>
                </c:pt>
                <c:pt idx="1">
                  <c:v>100</c:v>
                </c:pt>
                <c:pt idx="2">
                  <c:v>100</c:v>
                </c:pt>
                <c:pt idx="3">
                  <c:v>100</c:v>
                </c:pt>
                <c:pt idx="4">
                  <c:v>100</c:v>
                </c:pt>
                <c:pt idx="5">
                  <c:v>100</c:v>
                </c:pt>
                <c:pt idx="6">
                  <c:v>100</c:v>
                </c:pt>
                <c:pt idx="7">
                  <c:v>99.905000000000001</c:v>
                </c:pt>
                <c:pt idx="8">
                  <c:v>99.905000000000001</c:v>
                </c:pt>
                <c:pt idx="9">
                  <c:v>99.905000000000001</c:v>
                </c:pt>
                <c:pt idx="10">
                  <c:v>99.905000000000001</c:v>
                </c:pt>
                <c:pt idx="11">
                  <c:v>99.905000000000001</c:v>
                </c:pt>
                <c:pt idx="12">
                  <c:v>99.905000000000001</c:v>
                </c:pt>
                <c:pt idx="13">
                  <c:v>99.905000000000001</c:v>
                </c:pt>
                <c:pt idx="14">
                  <c:v>99.905000000000001</c:v>
                </c:pt>
                <c:pt idx="15">
                  <c:v>99.905000000000001</c:v>
                </c:pt>
                <c:pt idx="16">
                  <c:v>99.905000000000001</c:v>
                </c:pt>
                <c:pt idx="17">
                  <c:v>99.79</c:v>
                </c:pt>
                <c:pt idx="18">
                  <c:v>99.79</c:v>
                </c:pt>
                <c:pt idx="19">
                  <c:v>99.79</c:v>
                </c:pt>
                <c:pt idx="20">
                  <c:v>99.79</c:v>
                </c:pt>
                <c:pt idx="21">
                  <c:v>99.79</c:v>
                </c:pt>
                <c:pt idx="22">
                  <c:v>99.79</c:v>
                </c:pt>
                <c:pt idx="23">
                  <c:v>99.79</c:v>
                </c:pt>
                <c:pt idx="24">
                  <c:v>99.79</c:v>
                </c:pt>
                <c:pt idx="25">
                  <c:v>99.79</c:v>
                </c:pt>
                <c:pt idx="26">
                  <c:v>99.79</c:v>
                </c:pt>
                <c:pt idx="27">
                  <c:v>99.79</c:v>
                </c:pt>
                <c:pt idx="28">
                  <c:v>99.79</c:v>
                </c:pt>
                <c:pt idx="29">
                  <c:v>99.79</c:v>
                </c:pt>
                <c:pt idx="30">
                  <c:v>99.79</c:v>
                </c:pt>
                <c:pt idx="31">
                  <c:v>99.79</c:v>
                </c:pt>
                <c:pt idx="32">
                  <c:v>99.79</c:v>
                </c:pt>
                <c:pt idx="33">
                  <c:v>99.79</c:v>
                </c:pt>
                <c:pt idx="34">
                  <c:v>99.79</c:v>
                </c:pt>
                <c:pt idx="35">
                  <c:v>99.79</c:v>
                </c:pt>
                <c:pt idx="36">
                  <c:v>99.79</c:v>
                </c:pt>
                <c:pt idx="37">
                  <c:v>99.79</c:v>
                </c:pt>
                <c:pt idx="38">
                  <c:v>99.79</c:v>
                </c:pt>
                <c:pt idx="39">
                  <c:v>99.79</c:v>
                </c:pt>
                <c:pt idx="40">
                  <c:v>99.79</c:v>
                </c:pt>
                <c:pt idx="41">
                  <c:v>99.79</c:v>
                </c:pt>
                <c:pt idx="42">
                  <c:v>99.616</c:v>
                </c:pt>
                <c:pt idx="43">
                  <c:v>99.616</c:v>
                </c:pt>
                <c:pt idx="44">
                  <c:v>99.616</c:v>
                </c:pt>
                <c:pt idx="45">
                  <c:v>99.616</c:v>
                </c:pt>
                <c:pt idx="46">
                  <c:v>99.616</c:v>
                </c:pt>
                <c:pt idx="47">
                  <c:v>99.616</c:v>
                </c:pt>
                <c:pt idx="48">
                  <c:v>99.616</c:v>
                </c:pt>
                <c:pt idx="49">
                  <c:v>99.616</c:v>
                </c:pt>
                <c:pt idx="50">
                  <c:v>99.616</c:v>
                </c:pt>
                <c:pt idx="51">
                  <c:v>99.616</c:v>
                </c:pt>
                <c:pt idx="52">
                  <c:v>99.616</c:v>
                </c:pt>
                <c:pt idx="53">
                  <c:v>99.616</c:v>
                </c:pt>
                <c:pt idx="54">
                  <c:v>99.616</c:v>
                </c:pt>
                <c:pt idx="55">
                  <c:v>99.616</c:v>
                </c:pt>
                <c:pt idx="56">
                  <c:v>99.616</c:v>
                </c:pt>
                <c:pt idx="57">
                  <c:v>99.616</c:v>
                </c:pt>
                <c:pt idx="58">
                  <c:v>99.616</c:v>
                </c:pt>
                <c:pt idx="59">
                  <c:v>99.616</c:v>
                </c:pt>
                <c:pt idx="60">
                  <c:v>99.616</c:v>
                </c:pt>
                <c:pt idx="61">
                  <c:v>99.616</c:v>
                </c:pt>
                <c:pt idx="62">
                  <c:v>99.616</c:v>
                </c:pt>
                <c:pt idx="63">
                  <c:v>99.616</c:v>
                </c:pt>
                <c:pt idx="64">
                  <c:v>99.616</c:v>
                </c:pt>
                <c:pt idx="65">
                  <c:v>99.616</c:v>
                </c:pt>
                <c:pt idx="66">
                  <c:v>99.616</c:v>
                </c:pt>
                <c:pt idx="67">
                  <c:v>99.616</c:v>
                </c:pt>
                <c:pt idx="68">
                  <c:v>99.616</c:v>
                </c:pt>
                <c:pt idx="69">
                  <c:v>99.616</c:v>
                </c:pt>
                <c:pt idx="70">
                  <c:v>99.616</c:v>
                </c:pt>
                <c:pt idx="71">
                  <c:v>99.616</c:v>
                </c:pt>
                <c:pt idx="72">
                  <c:v>99.616</c:v>
                </c:pt>
                <c:pt idx="73">
                  <c:v>99.616</c:v>
                </c:pt>
                <c:pt idx="74">
                  <c:v>99.616</c:v>
                </c:pt>
                <c:pt idx="75">
                  <c:v>99.616</c:v>
                </c:pt>
                <c:pt idx="76">
                  <c:v>99.616</c:v>
                </c:pt>
                <c:pt idx="77">
                  <c:v>99.616</c:v>
                </c:pt>
                <c:pt idx="78">
                  <c:v>99.616</c:v>
                </c:pt>
                <c:pt idx="79">
                  <c:v>99.616</c:v>
                </c:pt>
                <c:pt idx="80">
                  <c:v>99.616</c:v>
                </c:pt>
                <c:pt idx="81">
                  <c:v>99.616</c:v>
                </c:pt>
                <c:pt idx="82">
                  <c:v>99.616</c:v>
                </c:pt>
                <c:pt idx="83">
                  <c:v>99.616</c:v>
                </c:pt>
                <c:pt idx="84">
                  <c:v>99.616</c:v>
                </c:pt>
                <c:pt idx="85">
                  <c:v>99.616</c:v>
                </c:pt>
                <c:pt idx="86">
                  <c:v>99.616</c:v>
                </c:pt>
                <c:pt idx="87">
                  <c:v>99.616</c:v>
                </c:pt>
                <c:pt idx="88">
                  <c:v>99.616</c:v>
                </c:pt>
                <c:pt idx="89">
                  <c:v>99.616</c:v>
                </c:pt>
                <c:pt idx="90">
                  <c:v>99.616</c:v>
                </c:pt>
                <c:pt idx="91">
                  <c:v>99.616</c:v>
                </c:pt>
                <c:pt idx="92">
                  <c:v>99.616</c:v>
                </c:pt>
                <c:pt idx="93">
                  <c:v>99.616</c:v>
                </c:pt>
                <c:pt idx="94">
                  <c:v>99.616</c:v>
                </c:pt>
                <c:pt idx="95">
                  <c:v>99.616</c:v>
                </c:pt>
                <c:pt idx="96">
                  <c:v>99.616</c:v>
                </c:pt>
                <c:pt idx="97">
                  <c:v>99.616</c:v>
                </c:pt>
                <c:pt idx="98">
                  <c:v>99.616</c:v>
                </c:pt>
                <c:pt idx="99">
                  <c:v>99.616</c:v>
                </c:pt>
                <c:pt idx="100">
                  <c:v>99.616</c:v>
                </c:pt>
                <c:pt idx="101">
                  <c:v>99.616</c:v>
                </c:pt>
                <c:pt idx="102">
                  <c:v>99.616</c:v>
                </c:pt>
                <c:pt idx="103">
                  <c:v>99.616</c:v>
                </c:pt>
                <c:pt idx="104">
                  <c:v>99.616</c:v>
                </c:pt>
                <c:pt idx="105">
                  <c:v>99.616</c:v>
                </c:pt>
                <c:pt idx="106">
                  <c:v>99.616</c:v>
                </c:pt>
                <c:pt idx="107">
                  <c:v>99.616</c:v>
                </c:pt>
                <c:pt idx="108">
                  <c:v>99.616</c:v>
                </c:pt>
                <c:pt idx="109">
                  <c:v>99.616</c:v>
                </c:pt>
                <c:pt idx="110">
                  <c:v>99.616</c:v>
                </c:pt>
                <c:pt idx="111">
                  <c:v>99.616</c:v>
                </c:pt>
                <c:pt idx="112">
                  <c:v>99.616</c:v>
                </c:pt>
                <c:pt idx="113">
                  <c:v>99.616</c:v>
                </c:pt>
                <c:pt idx="114">
                  <c:v>99.616</c:v>
                </c:pt>
                <c:pt idx="115">
                  <c:v>99.616</c:v>
                </c:pt>
                <c:pt idx="116">
                  <c:v>99.616</c:v>
                </c:pt>
                <c:pt idx="117">
                  <c:v>99.616</c:v>
                </c:pt>
                <c:pt idx="118">
                  <c:v>99.616</c:v>
                </c:pt>
                <c:pt idx="119">
                  <c:v>99.616</c:v>
                </c:pt>
                <c:pt idx="120">
                  <c:v>99.616</c:v>
                </c:pt>
                <c:pt idx="121">
                  <c:v>99.616</c:v>
                </c:pt>
                <c:pt idx="122">
                  <c:v>99.616</c:v>
                </c:pt>
                <c:pt idx="123">
                  <c:v>99.616</c:v>
                </c:pt>
                <c:pt idx="124">
                  <c:v>99.616</c:v>
                </c:pt>
                <c:pt idx="125">
                  <c:v>99.616</c:v>
                </c:pt>
                <c:pt idx="126">
                  <c:v>99.616</c:v>
                </c:pt>
                <c:pt idx="127">
                  <c:v>99.616</c:v>
                </c:pt>
                <c:pt idx="128">
                  <c:v>99.616</c:v>
                </c:pt>
                <c:pt idx="129">
                  <c:v>99.616</c:v>
                </c:pt>
                <c:pt idx="130">
                  <c:v>99.616</c:v>
                </c:pt>
                <c:pt idx="131">
                  <c:v>99.616</c:v>
                </c:pt>
                <c:pt idx="132">
                  <c:v>99.616</c:v>
                </c:pt>
                <c:pt idx="133">
                  <c:v>99.616</c:v>
                </c:pt>
                <c:pt idx="134">
                  <c:v>99.616</c:v>
                </c:pt>
                <c:pt idx="135">
                  <c:v>99.616</c:v>
                </c:pt>
                <c:pt idx="136">
                  <c:v>99.616</c:v>
                </c:pt>
                <c:pt idx="137">
                  <c:v>99.616</c:v>
                </c:pt>
                <c:pt idx="138">
                  <c:v>99.616</c:v>
                </c:pt>
                <c:pt idx="139">
                  <c:v>99.616</c:v>
                </c:pt>
                <c:pt idx="140">
                  <c:v>99.616</c:v>
                </c:pt>
                <c:pt idx="141">
                  <c:v>99.616</c:v>
                </c:pt>
                <c:pt idx="142">
                  <c:v>99.616</c:v>
                </c:pt>
                <c:pt idx="143">
                  <c:v>99.616</c:v>
                </c:pt>
                <c:pt idx="144">
                  <c:v>99.616</c:v>
                </c:pt>
                <c:pt idx="145">
                  <c:v>99.616</c:v>
                </c:pt>
                <c:pt idx="146">
                  <c:v>99.616</c:v>
                </c:pt>
                <c:pt idx="147">
                  <c:v>99.616</c:v>
                </c:pt>
                <c:pt idx="148">
                  <c:v>99.616</c:v>
                </c:pt>
                <c:pt idx="149">
                  <c:v>99.616</c:v>
                </c:pt>
                <c:pt idx="150">
                  <c:v>99.616</c:v>
                </c:pt>
                <c:pt idx="151">
                  <c:v>99.616</c:v>
                </c:pt>
                <c:pt idx="152">
                  <c:v>99.616</c:v>
                </c:pt>
                <c:pt idx="153">
                  <c:v>99.616</c:v>
                </c:pt>
                <c:pt idx="154">
                  <c:v>99.616</c:v>
                </c:pt>
                <c:pt idx="155">
                  <c:v>99.616</c:v>
                </c:pt>
                <c:pt idx="156">
                  <c:v>99.616</c:v>
                </c:pt>
                <c:pt idx="157">
                  <c:v>99.616</c:v>
                </c:pt>
                <c:pt idx="158">
                  <c:v>99.616</c:v>
                </c:pt>
                <c:pt idx="159">
                  <c:v>99.616</c:v>
                </c:pt>
                <c:pt idx="160">
                  <c:v>99.616</c:v>
                </c:pt>
                <c:pt idx="161">
                  <c:v>99.616</c:v>
                </c:pt>
                <c:pt idx="162">
                  <c:v>99.616</c:v>
                </c:pt>
                <c:pt idx="163">
                  <c:v>99.616</c:v>
                </c:pt>
                <c:pt idx="164">
                  <c:v>99.616</c:v>
                </c:pt>
                <c:pt idx="165">
                  <c:v>99.616</c:v>
                </c:pt>
                <c:pt idx="166">
                  <c:v>99.616</c:v>
                </c:pt>
                <c:pt idx="167">
                  <c:v>99.616</c:v>
                </c:pt>
                <c:pt idx="168">
                  <c:v>99.616</c:v>
                </c:pt>
                <c:pt idx="169">
                  <c:v>99.616</c:v>
                </c:pt>
                <c:pt idx="170">
                  <c:v>99.616</c:v>
                </c:pt>
                <c:pt idx="171">
                  <c:v>99.616</c:v>
                </c:pt>
                <c:pt idx="172">
                  <c:v>99.616</c:v>
                </c:pt>
                <c:pt idx="173">
                  <c:v>99.616</c:v>
                </c:pt>
                <c:pt idx="174">
                  <c:v>99.616</c:v>
                </c:pt>
                <c:pt idx="175">
                  <c:v>99.616</c:v>
                </c:pt>
                <c:pt idx="176">
                  <c:v>99.616</c:v>
                </c:pt>
                <c:pt idx="177">
                  <c:v>99.616</c:v>
                </c:pt>
                <c:pt idx="178">
                  <c:v>99.616</c:v>
                </c:pt>
                <c:pt idx="179">
                  <c:v>99.616</c:v>
                </c:pt>
                <c:pt idx="180">
                  <c:v>99.616</c:v>
                </c:pt>
              </c:numCache>
            </c:numRef>
          </c:yVal>
        </c:ser>
        <c:axId val="156246400"/>
        <c:axId val="156248320"/>
      </c:scatterChart>
      <c:valAx>
        <c:axId val="156246400"/>
        <c:scaling>
          <c:orientation val="minMax"/>
          <c:max val="15"/>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156248320"/>
        <c:crosses val="autoZero"/>
        <c:crossBetween val="midCat"/>
        <c:majorUnit val="1"/>
      </c:valAx>
      <c:valAx>
        <c:axId val="156248320"/>
        <c:scaling>
          <c:orientation val="minMax"/>
          <c:max val="100"/>
          <c:min val="5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Malignancy</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156246400"/>
        <c:crosses val="autoZero"/>
        <c:crossBetween val="midCat"/>
        <c:majorUnit val="10"/>
      </c:valAx>
      <c:spPr>
        <a:solidFill>
          <a:schemeClr val="bg2"/>
        </a:solidFill>
        <a:ln>
          <a:solidFill>
            <a:schemeClr val="tx1"/>
          </a:solidFill>
        </a:ln>
      </c:spPr>
    </c:plotArea>
    <c:legend>
      <c:legendPos val="r"/>
      <c:layout>
        <c:manualLayout>
          <c:xMode val="edge"/>
          <c:yMode val="edge"/>
          <c:x val="0.15027280328896939"/>
          <c:y val="0.67441697861537864"/>
          <c:w val="0.76519174041298399"/>
          <c:h val="0.12122714168925704"/>
        </c:manualLayout>
      </c:layout>
      <c:overlay val="1"/>
      <c:spPr>
        <a:solidFill>
          <a:schemeClr val="bg2"/>
        </a:solidFill>
        <a:ln>
          <a:solidFill>
            <a:schemeClr val="tx1"/>
          </a:solidFill>
        </a:ln>
      </c:spPr>
      <c:txPr>
        <a:bodyPr/>
        <a:lstStyle/>
        <a:p>
          <a:pPr>
            <a:defRPr sz="1500" b="1"/>
          </a:pPr>
          <a:endParaRPr lang="en-US"/>
        </a:p>
      </c:txPr>
    </c:legend>
    <c:plotVisOnly val="1"/>
    <c:dispBlanksAs val="gap"/>
  </c:chart>
  <c:txPr>
    <a:bodyPr/>
    <a:lstStyle/>
    <a:p>
      <a:pPr>
        <a:defRPr sz="1800"/>
      </a:pPr>
      <a:endParaRPr lang="en-US"/>
    </a:p>
  </c:txPr>
  <c:externalData r:id="rId1"/>
</c:chartSpace>
</file>

<file path=ppt/charts/chart11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5968051006900781"/>
          <c:h val="0.77074260114040782"/>
        </c:manualLayout>
      </c:layout>
      <c:scatterChart>
        <c:scatterStyle val="lineMarker"/>
        <c:ser>
          <c:idx val="0"/>
          <c:order val="0"/>
          <c:tx>
            <c:strRef>
              <c:f>Sheet1!$B$1</c:f>
              <c:strCache>
                <c:ptCount val="1"/>
                <c:pt idx="0">
                  <c:v>All malignancy</c:v>
                </c:pt>
              </c:strCache>
            </c:strRef>
          </c:tx>
          <c:spPr>
            <a:ln w="41275">
              <a:solidFill>
                <a:srgbClr val="FFFF00"/>
              </a:solidFill>
            </a:ln>
          </c:spPr>
          <c:marker>
            <c:symbol val="none"/>
          </c:marker>
          <c:xVal>
            <c:numRef>
              <c:f>Sheet1!$A$2:$A$170</c:f>
              <c:numCache>
                <c:formatCode>General</c:formatCode>
                <c:ptCount val="169"/>
                <c:pt idx="0">
                  <c:v>0</c:v>
                </c:pt>
                <c:pt idx="1">
                  <c:v>8.3300000000000041E-2</c:v>
                </c:pt>
                <c:pt idx="2">
                  <c:v>0.16669999999999999</c:v>
                </c:pt>
                <c:pt idx="3">
                  <c:v>0.25</c:v>
                </c:pt>
                <c:pt idx="4">
                  <c:v>0.33330000000000426</c:v>
                </c:pt>
                <c:pt idx="5">
                  <c:v>0.41670000000000001</c:v>
                </c:pt>
                <c:pt idx="6">
                  <c:v>0.5</c:v>
                </c:pt>
                <c:pt idx="7">
                  <c:v>0.58329999999999949</c:v>
                </c:pt>
                <c:pt idx="8">
                  <c:v>0.66670000000000706</c:v>
                </c:pt>
                <c:pt idx="9">
                  <c:v>0.75000000000000488</c:v>
                </c:pt>
                <c:pt idx="10">
                  <c:v>0.83330000000000004</c:v>
                </c:pt>
                <c:pt idx="11">
                  <c:v>0.91670000000000063</c:v>
                </c:pt>
                <c:pt idx="12">
                  <c:v>1</c:v>
                </c:pt>
                <c:pt idx="13">
                  <c:v>1.0832999999999904</c:v>
                </c:pt>
                <c:pt idx="14">
                  <c:v>1.1667000000000001</c:v>
                </c:pt>
                <c:pt idx="15">
                  <c:v>1.25</c:v>
                </c:pt>
                <c:pt idx="16">
                  <c:v>1.3332999999999904</c:v>
                </c:pt>
                <c:pt idx="17">
                  <c:v>1.4166999999999879</c:v>
                </c:pt>
                <c:pt idx="18">
                  <c:v>1.5</c:v>
                </c:pt>
                <c:pt idx="19">
                  <c:v>1.5832999999999904</c:v>
                </c:pt>
                <c:pt idx="20">
                  <c:v>1.6667000000000001</c:v>
                </c:pt>
                <c:pt idx="21">
                  <c:v>1.75</c:v>
                </c:pt>
                <c:pt idx="22">
                  <c:v>1.8332999999999904</c:v>
                </c:pt>
                <c:pt idx="23">
                  <c:v>1.9167000000000001</c:v>
                </c:pt>
                <c:pt idx="24">
                  <c:v>2</c:v>
                </c:pt>
                <c:pt idx="25">
                  <c:v>2.0832999999999999</c:v>
                </c:pt>
                <c:pt idx="26">
                  <c:v>2.1667000000000001</c:v>
                </c:pt>
                <c:pt idx="27">
                  <c:v>2.25</c:v>
                </c:pt>
                <c:pt idx="28">
                  <c:v>2.3332999999999977</c:v>
                </c:pt>
                <c:pt idx="29">
                  <c:v>2.4166999999999739</c:v>
                </c:pt>
                <c:pt idx="30">
                  <c:v>2.5</c:v>
                </c:pt>
                <c:pt idx="31">
                  <c:v>2.5832999999999999</c:v>
                </c:pt>
                <c:pt idx="32">
                  <c:v>2.6667000000000001</c:v>
                </c:pt>
                <c:pt idx="33">
                  <c:v>2.75</c:v>
                </c:pt>
                <c:pt idx="34">
                  <c:v>2.8332999999999977</c:v>
                </c:pt>
                <c:pt idx="35">
                  <c:v>2.9166999999999739</c:v>
                </c:pt>
                <c:pt idx="36">
                  <c:v>3</c:v>
                </c:pt>
                <c:pt idx="37">
                  <c:v>3.0832999999999999</c:v>
                </c:pt>
                <c:pt idx="38">
                  <c:v>3.1667000000000001</c:v>
                </c:pt>
                <c:pt idx="39">
                  <c:v>3.25</c:v>
                </c:pt>
                <c:pt idx="40">
                  <c:v>3.3332999999999977</c:v>
                </c:pt>
                <c:pt idx="41">
                  <c:v>3.4166999999999739</c:v>
                </c:pt>
                <c:pt idx="42">
                  <c:v>3.5</c:v>
                </c:pt>
                <c:pt idx="43">
                  <c:v>3.5832999999999999</c:v>
                </c:pt>
                <c:pt idx="44">
                  <c:v>3.6667000000000001</c:v>
                </c:pt>
                <c:pt idx="45">
                  <c:v>3.75</c:v>
                </c:pt>
                <c:pt idx="46">
                  <c:v>3.8332999999999977</c:v>
                </c:pt>
                <c:pt idx="47">
                  <c:v>3.9166999999999739</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pt idx="145">
                  <c:v>12.083300000000001</c:v>
                </c:pt>
                <c:pt idx="146">
                  <c:v>12.166700000000002</c:v>
                </c:pt>
                <c:pt idx="147">
                  <c:v>12.25</c:v>
                </c:pt>
                <c:pt idx="148">
                  <c:v>12.333300000000001</c:v>
                </c:pt>
                <c:pt idx="149">
                  <c:v>12.416700000000002</c:v>
                </c:pt>
                <c:pt idx="150">
                  <c:v>12.5</c:v>
                </c:pt>
                <c:pt idx="151">
                  <c:v>12.583300000000001</c:v>
                </c:pt>
                <c:pt idx="152">
                  <c:v>12.666700000000002</c:v>
                </c:pt>
                <c:pt idx="153">
                  <c:v>12.75</c:v>
                </c:pt>
                <c:pt idx="154">
                  <c:v>12.833300000000001</c:v>
                </c:pt>
                <c:pt idx="155">
                  <c:v>12.916700000000002</c:v>
                </c:pt>
                <c:pt idx="156">
                  <c:v>13</c:v>
                </c:pt>
                <c:pt idx="157">
                  <c:v>13.083300000000001</c:v>
                </c:pt>
                <c:pt idx="158">
                  <c:v>13.166700000000002</c:v>
                </c:pt>
                <c:pt idx="159">
                  <c:v>13.25</c:v>
                </c:pt>
                <c:pt idx="160">
                  <c:v>13.333300000000001</c:v>
                </c:pt>
                <c:pt idx="161">
                  <c:v>13.416700000000002</c:v>
                </c:pt>
                <c:pt idx="162">
                  <c:v>13.5</c:v>
                </c:pt>
                <c:pt idx="163">
                  <c:v>13.583300000000001</c:v>
                </c:pt>
                <c:pt idx="164">
                  <c:v>13.666700000000002</c:v>
                </c:pt>
                <c:pt idx="165">
                  <c:v>13.75</c:v>
                </c:pt>
                <c:pt idx="166">
                  <c:v>13.833300000000001</c:v>
                </c:pt>
                <c:pt idx="167">
                  <c:v>13.916700000000002</c:v>
                </c:pt>
                <c:pt idx="168">
                  <c:v>14</c:v>
                </c:pt>
              </c:numCache>
            </c:numRef>
          </c:xVal>
          <c:yVal>
            <c:numRef>
              <c:f>Sheet1!$B$2:$B$170</c:f>
              <c:numCache>
                <c:formatCode>General</c:formatCode>
                <c:ptCount val="169"/>
                <c:pt idx="0">
                  <c:v>100</c:v>
                </c:pt>
                <c:pt idx="1">
                  <c:v>100</c:v>
                </c:pt>
                <c:pt idx="2">
                  <c:v>100</c:v>
                </c:pt>
                <c:pt idx="3">
                  <c:v>99.789000000000001</c:v>
                </c:pt>
                <c:pt idx="4">
                  <c:v>99.682999999999979</c:v>
                </c:pt>
                <c:pt idx="5">
                  <c:v>99.682999999999979</c:v>
                </c:pt>
                <c:pt idx="6">
                  <c:v>98.927000000000007</c:v>
                </c:pt>
                <c:pt idx="7">
                  <c:v>98.492999999999995</c:v>
                </c:pt>
                <c:pt idx="8">
                  <c:v>98.384</c:v>
                </c:pt>
                <c:pt idx="9">
                  <c:v>98.384</c:v>
                </c:pt>
                <c:pt idx="10">
                  <c:v>98.384</c:v>
                </c:pt>
                <c:pt idx="11">
                  <c:v>98.384</c:v>
                </c:pt>
                <c:pt idx="12">
                  <c:v>98.384</c:v>
                </c:pt>
                <c:pt idx="13">
                  <c:v>98.384</c:v>
                </c:pt>
                <c:pt idx="14">
                  <c:v>98.384</c:v>
                </c:pt>
                <c:pt idx="15">
                  <c:v>98.384</c:v>
                </c:pt>
                <c:pt idx="16">
                  <c:v>98.384</c:v>
                </c:pt>
                <c:pt idx="17">
                  <c:v>98.384</c:v>
                </c:pt>
                <c:pt idx="18">
                  <c:v>98.256</c:v>
                </c:pt>
                <c:pt idx="19">
                  <c:v>97.096999999999994</c:v>
                </c:pt>
                <c:pt idx="20">
                  <c:v>96.577999999999989</c:v>
                </c:pt>
                <c:pt idx="21">
                  <c:v>96.577999999999989</c:v>
                </c:pt>
                <c:pt idx="22">
                  <c:v>96.577999999999989</c:v>
                </c:pt>
                <c:pt idx="23">
                  <c:v>96.577999999999989</c:v>
                </c:pt>
                <c:pt idx="24">
                  <c:v>96.577999999999989</c:v>
                </c:pt>
                <c:pt idx="25">
                  <c:v>96.577999999999989</c:v>
                </c:pt>
                <c:pt idx="26">
                  <c:v>96.577999999999989</c:v>
                </c:pt>
                <c:pt idx="27">
                  <c:v>96.577999999999989</c:v>
                </c:pt>
                <c:pt idx="28">
                  <c:v>96.577999999999989</c:v>
                </c:pt>
                <c:pt idx="29">
                  <c:v>96.577999999999989</c:v>
                </c:pt>
                <c:pt idx="30">
                  <c:v>96.430999999999997</c:v>
                </c:pt>
                <c:pt idx="31">
                  <c:v>96.134999999999991</c:v>
                </c:pt>
                <c:pt idx="32">
                  <c:v>95.986000000000004</c:v>
                </c:pt>
                <c:pt idx="33">
                  <c:v>95.986000000000004</c:v>
                </c:pt>
                <c:pt idx="34">
                  <c:v>95.986000000000004</c:v>
                </c:pt>
                <c:pt idx="35">
                  <c:v>95.986000000000004</c:v>
                </c:pt>
                <c:pt idx="36">
                  <c:v>95.986000000000004</c:v>
                </c:pt>
                <c:pt idx="37">
                  <c:v>95.986000000000004</c:v>
                </c:pt>
                <c:pt idx="38">
                  <c:v>95.986000000000004</c:v>
                </c:pt>
                <c:pt idx="39">
                  <c:v>95.807999999999993</c:v>
                </c:pt>
                <c:pt idx="40">
                  <c:v>95.63</c:v>
                </c:pt>
                <c:pt idx="41">
                  <c:v>95.63</c:v>
                </c:pt>
                <c:pt idx="42">
                  <c:v>95.092000000000013</c:v>
                </c:pt>
                <c:pt idx="43">
                  <c:v>94.732000000000014</c:v>
                </c:pt>
                <c:pt idx="44">
                  <c:v>94.55</c:v>
                </c:pt>
                <c:pt idx="45">
                  <c:v>94.55</c:v>
                </c:pt>
                <c:pt idx="46">
                  <c:v>94.55</c:v>
                </c:pt>
                <c:pt idx="47">
                  <c:v>94.55</c:v>
                </c:pt>
                <c:pt idx="48">
                  <c:v>94.55</c:v>
                </c:pt>
                <c:pt idx="49">
                  <c:v>94.55</c:v>
                </c:pt>
                <c:pt idx="50">
                  <c:v>94.55</c:v>
                </c:pt>
                <c:pt idx="51">
                  <c:v>94.55</c:v>
                </c:pt>
                <c:pt idx="52">
                  <c:v>94.55</c:v>
                </c:pt>
                <c:pt idx="53">
                  <c:v>94.55</c:v>
                </c:pt>
                <c:pt idx="54">
                  <c:v>94.10899999999998</c:v>
                </c:pt>
                <c:pt idx="55">
                  <c:v>92.781999999999996</c:v>
                </c:pt>
                <c:pt idx="56">
                  <c:v>92.781999999999996</c:v>
                </c:pt>
                <c:pt idx="57">
                  <c:v>92.781999999999996</c:v>
                </c:pt>
                <c:pt idx="58">
                  <c:v>92.557000000000002</c:v>
                </c:pt>
                <c:pt idx="59">
                  <c:v>92.557000000000002</c:v>
                </c:pt>
                <c:pt idx="60">
                  <c:v>92.557000000000002</c:v>
                </c:pt>
                <c:pt idx="61">
                  <c:v>92.557000000000002</c:v>
                </c:pt>
                <c:pt idx="62">
                  <c:v>92.557000000000002</c:v>
                </c:pt>
                <c:pt idx="63">
                  <c:v>92.557000000000002</c:v>
                </c:pt>
                <c:pt idx="64">
                  <c:v>92.557000000000002</c:v>
                </c:pt>
                <c:pt idx="65">
                  <c:v>92.304000000000002</c:v>
                </c:pt>
                <c:pt idx="66">
                  <c:v>91.798000000000002</c:v>
                </c:pt>
                <c:pt idx="67">
                  <c:v>91.292000000000002</c:v>
                </c:pt>
                <c:pt idx="68">
                  <c:v>91.292000000000002</c:v>
                </c:pt>
                <c:pt idx="69">
                  <c:v>91.292000000000002</c:v>
                </c:pt>
                <c:pt idx="70">
                  <c:v>91.292000000000002</c:v>
                </c:pt>
                <c:pt idx="71">
                  <c:v>91.292000000000002</c:v>
                </c:pt>
                <c:pt idx="72">
                  <c:v>91.292000000000002</c:v>
                </c:pt>
                <c:pt idx="73">
                  <c:v>91.292000000000002</c:v>
                </c:pt>
                <c:pt idx="74">
                  <c:v>91.292000000000002</c:v>
                </c:pt>
                <c:pt idx="75">
                  <c:v>91.292000000000002</c:v>
                </c:pt>
                <c:pt idx="76">
                  <c:v>90.682999999999979</c:v>
                </c:pt>
                <c:pt idx="77">
                  <c:v>90.682999999999979</c:v>
                </c:pt>
                <c:pt idx="78">
                  <c:v>90.377999999999986</c:v>
                </c:pt>
                <c:pt idx="79">
                  <c:v>90.377999999999986</c:v>
                </c:pt>
                <c:pt idx="80">
                  <c:v>90.377999999999986</c:v>
                </c:pt>
                <c:pt idx="81">
                  <c:v>90.377999999999986</c:v>
                </c:pt>
                <c:pt idx="82">
                  <c:v>90.377999999999986</c:v>
                </c:pt>
                <c:pt idx="83">
                  <c:v>90.377999999999986</c:v>
                </c:pt>
                <c:pt idx="84">
                  <c:v>90.377999999999986</c:v>
                </c:pt>
                <c:pt idx="85">
                  <c:v>90.377999999999986</c:v>
                </c:pt>
                <c:pt idx="86">
                  <c:v>90.377999999999986</c:v>
                </c:pt>
                <c:pt idx="87">
                  <c:v>90.377999999999986</c:v>
                </c:pt>
                <c:pt idx="88">
                  <c:v>90.377999999999986</c:v>
                </c:pt>
                <c:pt idx="89">
                  <c:v>90.377999999999986</c:v>
                </c:pt>
                <c:pt idx="90">
                  <c:v>90.377999999999986</c:v>
                </c:pt>
                <c:pt idx="91">
                  <c:v>90</c:v>
                </c:pt>
                <c:pt idx="92">
                  <c:v>90</c:v>
                </c:pt>
                <c:pt idx="93">
                  <c:v>90</c:v>
                </c:pt>
                <c:pt idx="94">
                  <c:v>90</c:v>
                </c:pt>
                <c:pt idx="95">
                  <c:v>90</c:v>
                </c:pt>
                <c:pt idx="96">
                  <c:v>90</c:v>
                </c:pt>
                <c:pt idx="97">
                  <c:v>90</c:v>
                </c:pt>
                <c:pt idx="98">
                  <c:v>90</c:v>
                </c:pt>
                <c:pt idx="99">
                  <c:v>90</c:v>
                </c:pt>
                <c:pt idx="100">
                  <c:v>90</c:v>
                </c:pt>
                <c:pt idx="101">
                  <c:v>90</c:v>
                </c:pt>
                <c:pt idx="102">
                  <c:v>89.554000000000002</c:v>
                </c:pt>
                <c:pt idx="103">
                  <c:v>88.658999999999978</c:v>
                </c:pt>
                <c:pt idx="104">
                  <c:v>88.658999999999978</c:v>
                </c:pt>
                <c:pt idx="105">
                  <c:v>88.658999999999978</c:v>
                </c:pt>
                <c:pt idx="106">
                  <c:v>88.658999999999978</c:v>
                </c:pt>
                <c:pt idx="107">
                  <c:v>88.658999999999978</c:v>
                </c:pt>
                <c:pt idx="108">
                  <c:v>88.658999999999978</c:v>
                </c:pt>
                <c:pt idx="109">
                  <c:v>88.658999999999978</c:v>
                </c:pt>
                <c:pt idx="110">
                  <c:v>88.658999999999978</c:v>
                </c:pt>
                <c:pt idx="111">
                  <c:v>88.658999999999978</c:v>
                </c:pt>
                <c:pt idx="112">
                  <c:v>88.658999999999978</c:v>
                </c:pt>
                <c:pt idx="113">
                  <c:v>88.098000000000013</c:v>
                </c:pt>
                <c:pt idx="114">
                  <c:v>87.537000000000006</c:v>
                </c:pt>
                <c:pt idx="115">
                  <c:v>86.971999999999994</c:v>
                </c:pt>
                <c:pt idx="116">
                  <c:v>86.403000000000006</c:v>
                </c:pt>
                <c:pt idx="117">
                  <c:v>86.403000000000006</c:v>
                </c:pt>
                <c:pt idx="118">
                  <c:v>86.403000000000006</c:v>
                </c:pt>
                <c:pt idx="119">
                  <c:v>86.403000000000006</c:v>
                </c:pt>
                <c:pt idx="120">
                  <c:v>86.403000000000006</c:v>
                </c:pt>
                <c:pt idx="121">
                  <c:v>86.403000000000006</c:v>
                </c:pt>
                <c:pt idx="122">
                  <c:v>86.403000000000006</c:v>
                </c:pt>
                <c:pt idx="123">
                  <c:v>86.403000000000006</c:v>
                </c:pt>
                <c:pt idx="124">
                  <c:v>86.403000000000006</c:v>
                </c:pt>
                <c:pt idx="125">
                  <c:v>86.403000000000006</c:v>
                </c:pt>
                <c:pt idx="126">
                  <c:v>86.403000000000006</c:v>
                </c:pt>
                <c:pt idx="127">
                  <c:v>85.718000000000004</c:v>
                </c:pt>
                <c:pt idx="128">
                  <c:v>85.718000000000004</c:v>
                </c:pt>
                <c:pt idx="129">
                  <c:v>85.718000000000004</c:v>
                </c:pt>
                <c:pt idx="130">
                  <c:v>85.718000000000004</c:v>
                </c:pt>
                <c:pt idx="131">
                  <c:v>85.718000000000004</c:v>
                </c:pt>
                <c:pt idx="132">
                  <c:v>85.718000000000004</c:v>
                </c:pt>
                <c:pt idx="133">
                  <c:v>85.718000000000004</c:v>
                </c:pt>
                <c:pt idx="134">
                  <c:v>85.718000000000004</c:v>
                </c:pt>
                <c:pt idx="135">
                  <c:v>85.718000000000004</c:v>
                </c:pt>
                <c:pt idx="136">
                  <c:v>85.718000000000004</c:v>
                </c:pt>
                <c:pt idx="137">
                  <c:v>85.718000000000004</c:v>
                </c:pt>
                <c:pt idx="138">
                  <c:v>85.718000000000004</c:v>
                </c:pt>
                <c:pt idx="139">
                  <c:v>85.718000000000004</c:v>
                </c:pt>
                <c:pt idx="140">
                  <c:v>85.718000000000004</c:v>
                </c:pt>
                <c:pt idx="141">
                  <c:v>85.718000000000004</c:v>
                </c:pt>
                <c:pt idx="142">
                  <c:v>85.718000000000004</c:v>
                </c:pt>
                <c:pt idx="143">
                  <c:v>85.718000000000004</c:v>
                </c:pt>
                <c:pt idx="144">
                  <c:v>85.718000000000004</c:v>
                </c:pt>
                <c:pt idx="145">
                  <c:v>85.718000000000004</c:v>
                </c:pt>
                <c:pt idx="146">
                  <c:v>85.718000000000004</c:v>
                </c:pt>
                <c:pt idx="147">
                  <c:v>85.718000000000004</c:v>
                </c:pt>
                <c:pt idx="148">
                  <c:v>85.718000000000004</c:v>
                </c:pt>
                <c:pt idx="149">
                  <c:v>85.718000000000004</c:v>
                </c:pt>
                <c:pt idx="150">
                  <c:v>85.718000000000004</c:v>
                </c:pt>
                <c:pt idx="151">
                  <c:v>84.438000000000002</c:v>
                </c:pt>
                <c:pt idx="152">
                  <c:v>84.438000000000002</c:v>
                </c:pt>
                <c:pt idx="153">
                  <c:v>84.438000000000002</c:v>
                </c:pt>
                <c:pt idx="154">
                  <c:v>84.438000000000002</c:v>
                </c:pt>
                <c:pt idx="155">
                  <c:v>84.438000000000002</c:v>
                </c:pt>
                <c:pt idx="156">
                  <c:v>84.438000000000002</c:v>
                </c:pt>
                <c:pt idx="157">
                  <c:v>84.438000000000002</c:v>
                </c:pt>
                <c:pt idx="158">
                  <c:v>84.438000000000002</c:v>
                </c:pt>
                <c:pt idx="159">
                  <c:v>84.438000000000002</c:v>
                </c:pt>
                <c:pt idx="160">
                  <c:v>84.438000000000002</c:v>
                </c:pt>
                <c:pt idx="161">
                  <c:v>84.438000000000002</c:v>
                </c:pt>
                <c:pt idx="162">
                  <c:v>84.438000000000002</c:v>
                </c:pt>
                <c:pt idx="163">
                  <c:v>84.438000000000002</c:v>
                </c:pt>
                <c:pt idx="164">
                  <c:v>84.438000000000002</c:v>
                </c:pt>
                <c:pt idx="165">
                  <c:v>84.438000000000002</c:v>
                </c:pt>
                <c:pt idx="166">
                  <c:v>84.438000000000002</c:v>
                </c:pt>
                <c:pt idx="167">
                  <c:v>84.438000000000002</c:v>
                </c:pt>
                <c:pt idx="168">
                  <c:v>84.438000000000002</c:v>
                </c:pt>
              </c:numCache>
            </c:numRef>
          </c:yVal>
        </c:ser>
        <c:ser>
          <c:idx val="1"/>
          <c:order val="1"/>
          <c:tx>
            <c:strRef>
              <c:f>Sheet1!$C$1</c:f>
              <c:strCache>
                <c:ptCount val="1"/>
                <c:pt idx="0">
                  <c:v>Lymphoma</c:v>
                </c:pt>
              </c:strCache>
            </c:strRef>
          </c:tx>
          <c:spPr>
            <a:ln w="41275">
              <a:solidFill>
                <a:srgbClr val="FF00FF"/>
              </a:solidFill>
              <a:prstDash val="solid"/>
            </a:ln>
          </c:spPr>
          <c:marker>
            <c:symbol val="none"/>
          </c:marker>
          <c:xVal>
            <c:numRef>
              <c:f>Sheet1!$A$2:$A$170</c:f>
              <c:numCache>
                <c:formatCode>General</c:formatCode>
                <c:ptCount val="169"/>
                <c:pt idx="0">
                  <c:v>0</c:v>
                </c:pt>
                <c:pt idx="1">
                  <c:v>8.3300000000000041E-2</c:v>
                </c:pt>
                <c:pt idx="2">
                  <c:v>0.16669999999999999</c:v>
                </c:pt>
                <c:pt idx="3">
                  <c:v>0.25</c:v>
                </c:pt>
                <c:pt idx="4">
                  <c:v>0.33330000000000426</c:v>
                </c:pt>
                <c:pt idx="5">
                  <c:v>0.41670000000000001</c:v>
                </c:pt>
                <c:pt idx="6">
                  <c:v>0.5</c:v>
                </c:pt>
                <c:pt idx="7">
                  <c:v>0.58329999999999949</c:v>
                </c:pt>
                <c:pt idx="8">
                  <c:v>0.66670000000000706</c:v>
                </c:pt>
                <c:pt idx="9">
                  <c:v>0.75000000000000488</c:v>
                </c:pt>
                <c:pt idx="10">
                  <c:v>0.83330000000000004</c:v>
                </c:pt>
                <c:pt idx="11">
                  <c:v>0.91670000000000063</c:v>
                </c:pt>
                <c:pt idx="12">
                  <c:v>1</c:v>
                </c:pt>
                <c:pt idx="13">
                  <c:v>1.0832999999999904</c:v>
                </c:pt>
                <c:pt idx="14">
                  <c:v>1.1667000000000001</c:v>
                </c:pt>
                <c:pt idx="15">
                  <c:v>1.25</c:v>
                </c:pt>
                <c:pt idx="16">
                  <c:v>1.3332999999999904</c:v>
                </c:pt>
                <c:pt idx="17">
                  <c:v>1.4166999999999879</c:v>
                </c:pt>
                <c:pt idx="18">
                  <c:v>1.5</c:v>
                </c:pt>
                <c:pt idx="19">
                  <c:v>1.5832999999999904</c:v>
                </c:pt>
                <c:pt idx="20">
                  <c:v>1.6667000000000001</c:v>
                </c:pt>
                <c:pt idx="21">
                  <c:v>1.75</c:v>
                </c:pt>
                <c:pt idx="22">
                  <c:v>1.8332999999999904</c:v>
                </c:pt>
                <c:pt idx="23">
                  <c:v>1.9167000000000001</c:v>
                </c:pt>
                <c:pt idx="24">
                  <c:v>2</c:v>
                </c:pt>
                <c:pt idx="25">
                  <c:v>2.0832999999999999</c:v>
                </c:pt>
                <c:pt idx="26">
                  <c:v>2.1667000000000001</c:v>
                </c:pt>
                <c:pt idx="27">
                  <c:v>2.25</c:v>
                </c:pt>
                <c:pt idx="28">
                  <c:v>2.3332999999999977</c:v>
                </c:pt>
                <c:pt idx="29">
                  <c:v>2.4166999999999739</c:v>
                </c:pt>
                <c:pt idx="30">
                  <c:v>2.5</c:v>
                </c:pt>
                <c:pt idx="31">
                  <c:v>2.5832999999999999</c:v>
                </c:pt>
                <c:pt idx="32">
                  <c:v>2.6667000000000001</c:v>
                </c:pt>
                <c:pt idx="33">
                  <c:v>2.75</c:v>
                </c:pt>
                <c:pt idx="34">
                  <c:v>2.8332999999999977</c:v>
                </c:pt>
                <c:pt idx="35">
                  <c:v>2.9166999999999739</c:v>
                </c:pt>
                <c:pt idx="36">
                  <c:v>3</c:v>
                </c:pt>
                <c:pt idx="37">
                  <c:v>3.0832999999999999</c:v>
                </c:pt>
                <c:pt idx="38">
                  <c:v>3.1667000000000001</c:v>
                </c:pt>
                <c:pt idx="39">
                  <c:v>3.25</c:v>
                </c:pt>
                <c:pt idx="40">
                  <c:v>3.3332999999999977</c:v>
                </c:pt>
                <c:pt idx="41">
                  <c:v>3.4166999999999739</c:v>
                </c:pt>
                <c:pt idx="42">
                  <c:v>3.5</c:v>
                </c:pt>
                <c:pt idx="43">
                  <c:v>3.5832999999999999</c:v>
                </c:pt>
                <c:pt idx="44">
                  <c:v>3.6667000000000001</c:v>
                </c:pt>
                <c:pt idx="45">
                  <c:v>3.75</c:v>
                </c:pt>
                <c:pt idx="46">
                  <c:v>3.8332999999999977</c:v>
                </c:pt>
                <c:pt idx="47">
                  <c:v>3.9166999999999739</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pt idx="145">
                  <c:v>12.083300000000001</c:v>
                </c:pt>
                <c:pt idx="146">
                  <c:v>12.166700000000002</c:v>
                </c:pt>
                <c:pt idx="147">
                  <c:v>12.25</c:v>
                </c:pt>
                <c:pt idx="148">
                  <c:v>12.333300000000001</c:v>
                </c:pt>
                <c:pt idx="149">
                  <c:v>12.416700000000002</c:v>
                </c:pt>
                <c:pt idx="150">
                  <c:v>12.5</c:v>
                </c:pt>
                <c:pt idx="151">
                  <c:v>12.583300000000001</c:v>
                </c:pt>
                <c:pt idx="152">
                  <c:v>12.666700000000002</c:v>
                </c:pt>
                <c:pt idx="153">
                  <c:v>12.75</c:v>
                </c:pt>
                <c:pt idx="154">
                  <c:v>12.833300000000001</c:v>
                </c:pt>
                <c:pt idx="155">
                  <c:v>12.916700000000002</c:v>
                </c:pt>
                <c:pt idx="156">
                  <c:v>13</c:v>
                </c:pt>
                <c:pt idx="157">
                  <c:v>13.083300000000001</c:v>
                </c:pt>
                <c:pt idx="158">
                  <c:v>13.166700000000002</c:v>
                </c:pt>
                <c:pt idx="159">
                  <c:v>13.25</c:v>
                </c:pt>
                <c:pt idx="160">
                  <c:v>13.333300000000001</c:v>
                </c:pt>
                <c:pt idx="161">
                  <c:v>13.416700000000002</c:v>
                </c:pt>
                <c:pt idx="162">
                  <c:v>13.5</c:v>
                </c:pt>
                <c:pt idx="163">
                  <c:v>13.583300000000001</c:v>
                </c:pt>
                <c:pt idx="164">
                  <c:v>13.666700000000002</c:v>
                </c:pt>
                <c:pt idx="165">
                  <c:v>13.75</c:v>
                </c:pt>
                <c:pt idx="166">
                  <c:v>13.833300000000001</c:v>
                </c:pt>
                <c:pt idx="167">
                  <c:v>13.916700000000002</c:v>
                </c:pt>
                <c:pt idx="168">
                  <c:v>14</c:v>
                </c:pt>
              </c:numCache>
            </c:numRef>
          </c:xVal>
          <c:yVal>
            <c:numRef>
              <c:f>Sheet1!$C$2:$C$170</c:f>
              <c:numCache>
                <c:formatCode>General</c:formatCode>
                <c:ptCount val="169"/>
                <c:pt idx="0">
                  <c:v>100</c:v>
                </c:pt>
                <c:pt idx="1">
                  <c:v>100</c:v>
                </c:pt>
                <c:pt idx="2">
                  <c:v>100</c:v>
                </c:pt>
                <c:pt idx="3">
                  <c:v>99.894000000000005</c:v>
                </c:pt>
                <c:pt idx="4">
                  <c:v>99.787000000000006</c:v>
                </c:pt>
                <c:pt idx="5">
                  <c:v>99.787000000000006</c:v>
                </c:pt>
                <c:pt idx="6">
                  <c:v>99.028999999999982</c:v>
                </c:pt>
                <c:pt idx="7">
                  <c:v>98.593000000000004</c:v>
                </c:pt>
                <c:pt idx="8">
                  <c:v>98.483000000000004</c:v>
                </c:pt>
                <c:pt idx="9">
                  <c:v>98.483000000000004</c:v>
                </c:pt>
                <c:pt idx="10">
                  <c:v>98.483000000000004</c:v>
                </c:pt>
                <c:pt idx="11">
                  <c:v>98.483000000000004</c:v>
                </c:pt>
                <c:pt idx="12">
                  <c:v>98.483000000000004</c:v>
                </c:pt>
                <c:pt idx="13">
                  <c:v>98.483000000000004</c:v>
                </c:pt>
                <c:pt idx="14">
                  <c:v>98.483000000000004</c:v>
                </c:pt>
                <c:pt idx="15">
                  <c:v>98.483000000000004</c:v>
                </c:pt>
                <c:pt idx="16">
                  <c:v>98.483000000000004</c:v>
                </c:pt>
                <c:pt idx="17">
                  <c:v>98.483000000000004</c:v>
                </c:pt>
                <c:pt idx="18">
                  <c:v>98.35299999999998</c:v>
                </c:pt>
                <c:pt idx="19">
                  <c:v>97.172999999999988</c:v>
                </c:pt>
                <c:pt idx="20">
                  <c:v>96.644000000000005</c:v>
                </c:pt>
                <c:pt idx="21">
                  <c:v>96.644000000000005</c:v>
                </c:pt>
                <c:pt idx="22">
                  <c:v>96.644000000000005</c:v>
                </c:pt>
                <c:pt idx="23">
                  <c:v>96.644000000000005</c:v>
                </c:pt>
                <c:pt idx="24">
                  <c:v>96.644000000000005</c:v>
                </c:pt>
                <c:pt idx="25">
                  <c:v>96.644000000000005</c:v>
                </c:pt>
                <c:pt idx="26">
                  <c:v>96.644000000000005</c:v>
                </c:pt>
                <c:pt idx="27">
                  <c:v>96.644000000000005</c:v>
                </c:pt>
                <c:pt idx="28">
                  <c:v>96.644000000000005</c:v>
                </c:pt>
                <c:pt idx="29">
                  <c:v>96.644000000000005</c:v>
                </c:pt>
                <c:pt idx="30">
                  <c:v>96.492999999999995</c:v>
                </c:pt>
                <c:pt idx="31">
                  <c:v>96.191000000000003</c:v>
                </c:pt>
                <c:pt idx="32">
                  <c:v>96.039000000000001</c:v>
                </c:pt>
                <c:pt idx="33">
                  <c:v>96.039000000000001</c:v>
                </c:pt>
                <c:pt idx="34">
                  <c:v>96.039000000000001</c:v>
                </c:pt>
                <c:pt idx="35">
                  <c:v>96.039000000000001</c:v>
                </c:pt>
                <c:pt idx="36">
                  <c:v>96.039000000000001</c:v>
                </c:pt>
                <c:pt idx="37">
                  <c:v>96.039000000000001</c:v>
                </c:pt>
                <c:pt idx="38">
                  <c:v>96.039000000000001</c:v>
                </c:pt>
                <c:pt idx="39">
                  <c:v>95.85499999999999</c:v>
                </c:pt>
                <c:pt idx="40">
                  <c:v>95.671999999999983</c:v>
                </c:pt>
                <c:pt idx="41">
                  <c:v>95.671999999999983</c:v>
                </c:pt>
                <c:pt idx="42">
                  <c:v>95.117999999999995</c:v>
                </c:pt>
                <c:pt idx="43">
                  <c:v>94.747000000000227</c:v>
                </c:pt>
                <c:pt idx="44">
                  <c:v>94.56</c:v>
                </c:pt>
                <c:pt idx="45">
                  <c:v>94.56</c:v>
                </c:pt>
                <c:pt idx="46">
                  <c:v>94.56</c:v>
                </c:pt>
                <c:pt idx="47">
                  <c:v>94.56</c:v>
                </c:pt>
                <c:pt idx="48">
                  <c:v>94.56</c:v>
                </c:pt>
                <c:pt idx="49">
                  <c:v>94.56</c:v>
                </c:pt>
                <c:pt idx="50">
                  <c:v>94.56</c:v>
                </c:pt>
                <c:pt idx="51">
                  <c:v>94.56</c:v>
                </c:pt>
                <c:pt idx="52">
                  <c:v>94.56</c:v>
                </c:pt>
                <c:pt idx="53">
                  <c:v>94.56</c:v>
                </c:pt>
                <c:pt idx="54">
                  <c:v>94.096999999999994</c:v>
                </c:pt>
                <c:pt idx="55">
                  <c:v>92.703999999999994</c:v>
                </c:pt>
                <c:pt idx="56">
                  <c:v>92.703999999999994</c:v>
                </c:pt>
                <c:pt idx="57">
                  <c:v>92.703999999999994</c:v>
                </c:pt>
                <c:pt idx="58">
                  <c:v>92.467000000000027</c:v>
                </c:pt>
                <c:pt idx="59">
                  <c:v>92.467000000000027</c:v>
                </c:pt>
                <c:pt idx="60">
                  <c:v>92.467000000000027</c:v>
                </c:pt>
                <c:pt idx="61">
                  <c:v>92.467000000000027</c:v>
                </c:pt>
                <c:pt idx="62">
                  <c:v>92.467000000000027</c:v>
                </c:pt>
                <c:pt idx="63">
                  <c:v>92.467000000000027</c:v>
                </c:pt>
                <c:pt idx="64">
                  <c:v>92.467000000000027</c:v>
                </c:pt>
                <c:pt idx="65">
                  <c:v>92.2</c:v>
                </c:pt>
                <c:pt idx="66">
                  <c:v>91.932000000000002</c:v>
                </c:pt>
                <c:pt idx="67">
                  <c:v>91.397999999999996</c:v>
                </c:pt>
                <c:pt idx="68">
                  <c:v>91.397999999999996</c:v>
                </c:pt>
                <c:pt idx="69">
                  <c:v>91.397999999999996</c:v>
                </c:pt>
                <c:pt idx="70">
                  <c:v>91.397999999999996</c:v>
                </c:pt>
                <c:pt idx="71">
                  <c:v>91.397999999999996</c:v>
                </c:pt>
                <c:pt idx="72">
                  <c:v>91.397999999999996</c:v>
                </c:pt>
                <c:pt idx="73">
                  <c:v>91.397999999999996</c:v>
                </c:pt>
                <c:pt idx="74">
                  <c:v>91.397999999999996</c:v>
                </c:pt>
                <c:pt idx="75">
                  <c:v>91.397999999999996</c:v>
                </c:pt>
                <c:pt idx="76">
                  <c:v>91.070999999999998</c:v>
                </c:pt>
                <c:pt idx="77">
                  <c:v>91.070999999999998</c:v>
                </c:pt>
                <c:pt idx="78">
                  <c:v>90.744000000000227</c:v>
                </c:pt>
                <c:pt idx="79">
                  <c:v>90.744000000000227</c:v>
                </c:pt>
                <c:pt idx="80">
                  <c:v>90.744000000000227</c:v>
                </c:pt>
                <c:pt idx="81">
                  <c:v>90.744000000000227</c:v>
                </c:pt>
                <c:pt idx="82">
                  <c:v>90.744000000000227</c:v>
                </c:pt>
                <c:pt idx="83">
                  <c:v>90.744000000000227</c:v>
                </c:pt>
                <c:pt idx="84">
                  <c:v>90.744000000000227</c:v>
                </c:pt>
                <c:pt idx="85">
                  <c:v>90.744000000000227</c:v>
                </c:pt>
                <c:pt idx="86">
                  <c:v>90.744000000000227</c:v>
                </c:pt>
                <c:pt idx="87">
                  <c:v>90.744000000000227</c:v>
                </c:pt>
                <c:pt idx="88">
                  <c:v>90.744000000000227</c:v>
                </c:pt>
                <c:pt idx="89">
                  <c:v>90.744000000000227</c:v>
                </c:pt>
                <c:pt idx="90">
                  <c:v>90.744000000000227</c:v>
                </c:pt>
                <c:pt idx="91">
                  <c:v>90.331000000000003</c:v>
                </c:pt>
                <c:pt idx="92">
                  <c:v>90.331000000000003</c:v>
                </c:pt>
                <c:pt idx="93">
                  <c:v>90.331000000000003</c:v>
                </c:pt>
                <c:pt idx="94">
                  <c:v>90.331000000000003</c:v>
                </c:pt>
                <c:pt idx="95">
                  <c:v>90.331000000000003</c:v>
                </c:pt>
                <c:pt idx="96">
                  <c:v>90.331000000000003</c:v>
                </c:pt>
                <c:pt idx="97">
                  <c:v>90.331000000000003</c:v>
                </c:pt>
                <c:pt idx="98">
                  <c:v>90.331000000000003</c:v>
                </c:pt>
                <c:pt idx="99">
                  <c:v>90.331000000000003</c:v>
                </c:pt>
                <c:pt idx="100">
                  <c:v>90.331000000000003</c:v>
                </c:pt>
                <c:pt idx="101">
                  <c:v>90.331000000000003</c:v>
                </c:pt>
                <c:pt idx="102">
                  <c:v>89.837999999999994</c:v>
                </c:pt>
                <c:pt idx="103">
                  <c:v>88.845000000000013</c:v>
                </c:pt>
                <c:pt idx="104">
                  <c:v>88.845000000000013</c:v>
                </c:pt>
                <c:pt idx="105">
                  <c:v>88.845000000000013</c:v>
                </c:pt>
                <c:pt idx="106">
                  <c:v>88.845000000000013</c:v>
                </c:pt>
                <c:pt idx="107">
                  <c:v>88.845000000000013</c:v>
                </c:pt>
                <c:pt idx="108">
                  <c:v>88.845000000000013</c:v>
                </c:pt>
                <c:pt idx="109">
                  <c:v>88.845000000000013</c:v>
                </c:pt>
                <c:pt idx="110">
                  <c:v>88.845000000000013</c:v>
                </c:pt>
                <c:pt idx="111">
                  <c:v>88.845000000000013</c:v>
                </c:pt>
                <c:pt idx="112">
                  <c:v>88.845000000000013</c:v>
                </c:pt>
                <c:pt idx="113">
                  <c:v>88.211000000000027</c:v>
                </c:pt>
                <c:pt idx="114">
                  <c:v>87.575999999999979</c:v>
                </c:pt>
                <c:pt idx="115">
                  <c:v>86.937000000000026</c:v>
                </c:pt>
                <c:pt idx="116">
                  <c:v>86.293000000000006</c:v>
                </c:pt>
                <c:pt idx="117">
                  <c:v>86.293000000000006</c:v>
                </c:pt>
                <c:pt idx="118">
                  <c:v>86.293000000000006</c:v>
                </c:pt>
                <c:pt idx="119">
                  <c:v>86.293000000000006</c:v>
                </c:pt>
                <c:pt idx="120">
                  <c:v>86.293000000000006</c:v>
                </c:pt>
                <c:pt idx="121">
                  <c:v>86.293000000000006</c:v>
                </c:pt>
                <c:pt idx="122">
                  <c:v>86.293000000000006</c:v>
                </c:pt>
                <c:pt idx="123">
                  <c:v>86.293000000000006</c:v>
                </c:pt>
                <c:pt idx="124">
                  <c:v>86.293000000000006</c:v>
                </c:pt>
                <c:pt idx="125">
                  <c:v>86.293000000000006</c:v>
                </c:pt>
                <c:pt idx="126">
                  <c:v>86.293000000000006</c:v>
                </c:pt>
                <c:pt idx="127">
                  <c:v>85.507999999999996</c:v>
                </c:pt>
                <c:pt idx="128">
                  <c:v>85.507999999999996</c:v>
                </c:pt>
                <c:pt idx="129">
                  <c:v>85.507999999999996</c:v>
                </c:pt>
                <c:pt idx="130">
                  <c:v>85.507999999999996</c:v>
                </c:pt>
                <c:pt idx="131">
                  <c:v>85.507999999999996</c:v>
                </c:pt>
                <c:pt idx="132">
                  <c:v>85.507999999999996</c:v>
                </c:pt>
                <c:pt idx="133">
                  <c:v>85.507999999999996</c:v>
                </c:pt>
                <c:pt idx="134">
                  <c:v>85.507999999999996</c:v>
                </c:pt>
                <c:pt idx="135">
                  <c:v>85.507999999999996</c:v>
                </c:pt>
                <c:pt idx="136">
                  <c:v>85.507999999999996</c:v>
                </c:pt>
                <c:pt idx="137">
                  <c:v>85.507999999999996</c:v>
                </c:pt>
                <c:pt idx="138">
                  <c:v>85.507999999999996</c:v>
                </c:pt>
                <c:pt idx="139">
                  <c:v>85.507999999999996</c:v>
                </c:pt>
                <c:pt idx="140">
                  <c:v>85.507999999999996</c:v>
                </c:pt>
                <c:pt idx="141">
                  <c:v>85.507999999999996</c:v>
                </c:pt>
                <c:pt idx="142">
                  <c:v>85.507999999999996</c:v>
                </c:pt>
                <c:pt idx="143">
                  <c:v>85.507999999999996</c:v>
                </c:pt>
                <c:pt idx="144">
                  <c:v>85.507999999999996</c:v>
                </c:pt>
                <c:pt idx="145">
                  <c:v>85.507999999999996</c:v>
                </c:pt>
                <c:pt idx="146">
                  <c:v>85.507999999999996</c:v>
                </c:pt>
                <c:pt idx="147">
                  <c:v>85.507999999999996</c:v>
                </c:pt>
                <c:pt idx="148">
                  <c:v>85.507999999999996</c:v>
                </c:pt>
                <c:pt idx="149">
                  <c:v>85.507999999999996</c:v>
                </c:pt>
                <c:pt idx="150">
                  <c:v>85.507999999999996</c:v>
                </c:pt>
                <c:pt idx="151">
                  <c:v>83.980999999999995</c:v>
                </c:pt>
                <c:pt idx="152">
                  <c:v>83.980999999999995</c:v>
                </c:pt>
                <c:pt idx="153">
                  <c:v>83.980999999999995</c:v>
                </c:pt>
                <c:pt idx="154">
                  <c:v>83.980999999999995</c:v>
                </c:pt>
                <c:pt idx="155">
                  <c:v>83.980999999999995</c:v>
                </c:pt>
                <c:pt idx="156">
                  <c:v>83.980999999999995</c:v>
                </c:pt>
                <c:pt idx="157">
                  <c:v>83.980999999999995</c:v>
                </c:pt>
                <c:pt idx="158">
                  <c:v>83.980999999999995</c:v>
                </c:pt>
                <c:pt idx="159">
                  <c:v>83.980999999999995</c:v>
                </c:pt>
                <c:pt idx="160">
                  <c:v>83.980999999999995</c:v>
                </c:pt>
                <c:pt idx="161">
                  <c:v>83.980999999999995</c:v>
                </c:pt>
                <c:pt idx="162">
                  <c:v>83.980999999999995</c:v>
                </c:pt>
                <c:pt idx="163">
                  <c:v>83.980999999999995</c:v>
                </c:pt>
                <c:pt idx="164">
                  <c:v>83.980999999999995</c:v>
                </c:pt>
                <c:pt idx="165">
                  <c:v>83.980999999999995</c:v>
                </c:pt>
                <c:pt idx="166">
                  <c:v>83.980999999999995</c:v>
                </c:pt>
                <c:pt idx="167">
                  <c:v>83.980999999999995</c:v>
                </c:pt>
                <c:pt idx="168">
                  <c:v>83.980999999999995</c:v>
                </c:pt>
              </c:numCache>
            </c:numRef>
          </c:yVal>
        </c:ser>
        <c:ser>
          <c:idx val="2"/>
          <c:order val="2"/>
          <c:tx>
            <c:strRef>
              <c:f>Sheet1!$D$1</c:f>
              <c:strCache>
                <c:ptCount val="1"/>
                <c:pt idx="0">
                  <c:v>Skin</c:v>
                </c:pt>
              </c:strCache>
            </c:strRef>
          </c:tx>
          <c:spPr>
            <a:ln w="41275">
              <a:solidFill>
                <a:srgbClr val="00FF00"/>
              </a:solidFill>
            </a:ln>
          </c:spPr>
          <c:marker>
            <c:symbol val="none"/>
          </c:marker>
          <c:xVal>
            <c:numRef>
              <c:f>Sheet1!$A$2:$A$170</c:f>
              <c:numCache>
                <c:formatCode>General</c:formatCode>
                <c:ptCount val="169"/>
                <c:pt idx="0">
                  <c:v>0</c:v>
                </c:pt>
                <c:pt idx="1">
                  <c:v>8.3300000000000041E-2</c:v>
                </c:pt>
                <c:pt idx="2">
                  <c:v>0.16669999999999999</c:v>
                </c:pt>
                <c:pt idx="3">
                  <c:v>0.25</c:v>
                </c:pt>
                <c:pt idx="4">
                  <c:v>0.33330000000000426</c:v>
                </c:pt>
                <c:pt idx="5">
                  <c:v>0.41670000000000001</c:v>
                </c:pt>
                <c:pt idx="6">
                  <c:v>0.5</c:v>
                </c:pt>
                <c:pt idx="7">
                  <c:v>0.58329999999999949</c:v>
                </c:pt>
                <c:pt idx="8">
                  <c:v>0.66670000000000706</c:v>
                </c:pt>
                <c:pt idx="9">
                  <c:v>0.75000000000000488</c:v>
                </c:pt>
                <c:pt idx="10">
                  <c:v>0.83330000000000004</c:v>
                </c:pt>
                <c:pt idx="11">
                  <c:v>0.91670000000000063</c:v>
                </c:pt>
                <c:pt idx="12">
                  <c:v>1</c:v>
                </c:pt>
                <c:pt idx="13">
                  <c:v>1.0832999999999904</c:v>
                </c:pt>
                <c:pt idx="14">
                  <c:v>1.1667000000000001</c:v>
                </c:pt>
                <c:pt idx="15">
                  <c:v>1.25</c:v>
                </c:pt>
                <c:pt idx="16">
                  <c:v>1.3332999999999904</c:v>
                </c:pt>
                <c:pt idx="17">
                  <c:v>1.4166999999999879</c:v>
                </c:pt>
                <c:pt idx="18">
                  <c:v>1.5</c:v>
                </c:pt>
                <c:pt idx="19">
                  <c:v>1.5832999999999904</c:v>
                </c:pt>
                <c:pt idx="20">
                  <c:v>1.6667000000000001</c:v>
                </c:pt>
                <c:pt idx="21">
                  <c:v>1.75</c:v>
                </c:pt>
                <c:pt idx="22">
                  <c:v>1.8332999999999904</c:v>
                </c:pt>
                <c:pt idx="23">
                  <c:v>1.9167000000000001</c:v>
                </c:pt>
                <c:pt idx="24">
                  <c:v>2</c:v>
                </c:pt>
                <c:pt idx="25">
                  <c:v>2.0832999999999999</c:v>
                </c:pt>
                <c:pt idx="26">
                  <c:v>2.1667000000000001</c:v>
                </c:pt>
                <c:pt idx="27">
                  <c:v>2.25</c:v>
                </c:pt>
                <c:pt idx="28">
                  <c:v>2.3332999999999977</c:v>
                </c:pt>
                <c:pt idx="29">
                  <c:v>2.4166999999999739</c:v>
                </c:pt>
                <c:pt idx="30">
                  <c:v>2.5</c:v>
                </c:pt>
                <c:pt idx="31">
                  <c:v>2.5832999999999999</c:v>
                </c:pt>
                <c:pt idx="32">
                  <c:v>2.6667000000000001</c:v>
                </c:pt>
                <c:pt idx="33">
                  <c:v>2.75</c:v>
                </c:pt>
                <c:pt idx="34">
                  <c:v>2.8332999999999977</c:v>
                </c:pt>
                <c:pt idx="35">
                  <c:v>2.9166999999999739</c:v>
                </c:pt>
                <c:pt idx="36">
                  <c:v>3</c:v>
                </c:pt>
                <c:pt idx="37">
                  <c:v>3.0832999999999999</c:v>
                </c:pt>
                <c:pt idx="38">
                  <c:v>3.1667000000000001</c:v>
                </c:pt>
                <c:pt idx="39">
                  <c:v>3.25</c:v>
                </c:pt>
                <c:pt idx="40">
                  <c:v>3.3332999999999977</c:v>
                </c:pt>
                <c:pt idx="41">
                  <c:v>3.4166999999999739</c:v>
                </c:pt>
                <c:pt idx="42">
                  <c:v>3.5</c:v>
                </c:pt>
                <c:pt idx="43">
                  <c:v>3.5832999999999999</c:v>
                </c:pt>
                <c:pt idx="44">
                  <c:v>3.6667000000000001</c:v>
                </c:pt>
                <c:pt idx="45">
                  <c:v>3.75</c:v>
                </c:pt>
                <c:pt idx="46">
                  <c:v>3.8332999999999977</c:v>
                </c:pt>
                <c:pt idx="47">
                  <c:v>3.9166999999999739</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pt idx="145">
                  <c:v>12.083300000000001</c:v>
                </c:pt>
                <c:pt idx="146">
                  <c:v>12.166700000000002</c:v>
                </c:pt>
                <c:pt idx="147">
                  <c:v>12.25</c:v>
                </c:pt>
                <c:pt idx="148">
                  <c:v>12.333300000000001</c:v>
                </c:pt>
                <c:pt idx="149">
                  <c:v>12.416700000000002</c:v>
                </c:pt>
                <c:pt idx="150">
                  <c:v>12.5</c:v>
                </c:pt>
                <c:pt idx="151">
                  <c:v>12.583300000000001</c:v>
                </c:pt>
                <c:pt idx="152">
                  <c:v>12.666700000000002</c:v>
                </c:pt>
                <c:pt idx="153">
                  <c:v>12.75</c:v>
                </c:pt>
                <c:pt idx="154">
                  <c:v>12.833300000000001</c:v>
                </c:pt>
                <c:pt idx="155">
                  <c:v>12.916700000000002</c:v>
                </c:pt>
                <c:pt idx="156">
                  <c:v>13</c:v>
                </c:pt>
                <c:pt idx="157">
                  <c:v>13.083300000000001</c:v>
                </c:pt>
                <c:pt idx="158">
                  <c:v>13.166700000000002</c:v>
                </c:pt>
                <c:pt idx="159">
                  <c:v>13.25</c:v>
                </c:pt>
                <c:pt idx="160">
                  <c:v>13.333300000000001</c:v>
                </c:pt>
                <c:pt idx="161">
                  <c:v>13.416700000000002</c:v>
                </c:pt>
                <c:pt idx="162">
                  <c:v>13.5</c:v>
                </c:pt>
                <c:pt idx="163">
                  <c:v>13.583300000000001</c:v>
                </c:pt>
                <c:pt idx="164">
                  <c:v>13.666700000000002</c:v>
                </c:pt>
                <c:pt idx="165">
                  <c:v>13.75</c:v>
                </c:pt>
                <c:pt idx="166">
                  <c:v>13.833300000000001</c:v>
                </c:pt>
                <c:pt idx="167">
                  <c:v>13.916700000000002</c:v>
                </c:pt>
                <c:pt idx="168">
                  <c:v>14</c:v>
                </c:pt>
              </c:numCache>
            </c:numRef>
          </c:xVal>
          <c:yVal>
            <c:numRef>
              <c:f>Sheet1!$D$2:$D$170</c:f>
              <c:numCache>
                <c:formatCode>General</c:formatCode>
                <c:ptCount val="169"/>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pt idx="21">
                  <c:v>100</c:v>
                </c:pt>
                <c:pt idx="22">
                  <c:v>100</c:v>
                </c:pt>
                <c:pt idx="23">
                  <c:v>100</c:v>
                </c:pt>
                <c:pt idx="24">
                  <c:v>100</c:v>
                </c:pt>
                <c:pt idx="25">
                  <c:v>100</c:v>
                </c:pt>
                <c:pt idx="26">
                  <c:v>100</c:v>
                </c:pt>
                <c:pt idx="27">
                  <c:v>100</c:v>
                </c:pt>
                <c:pt idx="28">
                  <c:v>100</c:v>
                </c:pt>
                <c:pt idx="29">
                  <c:v>100</c:v>
                </c:pt>
                <c:pt idx="30">
                  <c:v>100</c:v>
                </c:pt>
                <c:pt idx="31">
                  <c:v>100</c:v>
                </c:pt>
                <c:pt idx="32">
                  <c:v>100</c:v>
                </c:pt>
                <c:pt idx="33">
                  <c:v>100</c:v>
                </c:pt>
                <c:pt idx="34">
                  <c:v>100</c:v>
                </c:pt>
                <c:pt idx="35">
                  <c:v>100</c:v>
                </c:pt>
                <c:pt idx="36">
                  <c:v>100</c:v>
                </c:pt>
                <c:pt idx="37">
                  <c:v>100</c:v>
                </c:pt>
                <c:pt idx="38">
                  <c:v>100</c:v>
                </c:pt>
                <c:pt idx="39">
                  <c:v>100</c:v>
                </c:pt>
                <c:pt idx="40">
                  <c:v>100</c:v>
                </c:pt>
                <c:pt idx="41">
                  <c:v>100</c:v>
                </c:pt>
                <c:pt idx="42">
                  <c:v>100</c:v>
                </c:pt>
                <c:pt idx="43">
                  <c:v>100</c:v>
                </c:pt>
                <c:pt idx="44">
                  <c:v>100</c:v>
                </c:pt>
                <c:pt idx="45">
                  <c:v>100</c:v>
                </c:pt>
                <c:pt idx="46">
                  <c:v>100</c:v>
                </c:pt>
                <c:pt idx="47">
                  <c:v>100</c:v>
                </c:pt>
                <c:pt idx="48">
                  <c:v>100</c:v>
                </c:pt>
                <c:pt idx="49">
                  <c:v>100</c:v>
                </c:pt>
                <c:pt idx="50">
                  <c:v>100</c:v>
                </c:pt>
                <c:pt idx="51">
                  <c:v>100</c:v>
                </c:pt>
                <c:pt idx="52">
                  <c:v>100</c:v>
                </c:pt>
                <c:pt idx="53">
                  <c:v>100</c:v>
                </c:pt>
                <c:pt idx="54">
                  <c:v>100</c:v>
                </c:pt>
                <c:pt idx="55">
                  <c:v>100</c:v>
                </c:pt>
                <c:pt idx="56">
                  <c:v>100</c:v>
                </c:pt>
                <c:pt idx="57">
                  <c:v>100</c:v>
                </c:pt>
                <c:pt idx="58">
                  <c:v>100</c:v>
                </c:pt>
                <c:pt idx="59">
                  <c:v>100</c:v>
                </c:pt>
                <c:pt idx="60">
                  <c:v>100</c:v>
                </c:pt>
                <c:pt idx="61">
                  <c:v>100</c:v>
                </c:pt>
                <c:pt idx="62">
                  <c:v>100</c:v>
                </c:pt>
                <c:pt idx="63">
                  <c:v>100</c:v>
                </c:pt>
                <c:pt idx="64">
                  <c:v>100</c:v>
                </c:pt>
                <c:pt idx="65">
                  <c:v>100</c:v>
                </c:pt>
                <c:pt idx="66">
                  <c:v>100</c:v>
                </c:pt>
                <c:pt idx="67">
                  <c:v>100</c:v>
                </c:pt>
                <c:pt idx="68">
                  <c:v>100</c:v>
                </c:pt>
                <c:pt idx="69">
                  <c:v>100</c:v>
                </c:pt>
                <c:pt idx="70">
                  <c:v>100</c:v>
                </c:pt>
                <c:pt idx="71">
                  <c:v>100</c:v>
                </c:pt>
                <c:pt idx="72">
                  <c:v>100</c:v>
                </c:pt>
                <c:pt idx="73">
                  <c:v>100</c:v>
                </c:pt>
                <c:pt idx="74">
                  <c:v>100</c:v>
                </c:pt>
                <c:pt idx="75">
                  <c:v>100</c:v>
                </c:pt>
                <c:pt idx="76">
                  <c:v>100</c:v>
                </c:pt>
                <c:pt idx="77">
                  <c:v>100</c:v>
                </c:pt>
                <c:pt idx="78">
                  <c:v>100</c:v>
                </c:pt>
                <c:pt idx="79">
                  <c:v>100</c:v>
                </c:pt>
                <c:pt idx="80">
                  <c:v>100</c:v>
                </c:pt>
                <c:pt idx="81">
                  <c:v>100</c:v>
                </c:pt>
                <c:pt idx="82">
                  <c:v>100</c:v>
                </c:pt>
                <c:pt idx="83">
                  <c:v>100</c:v>
                </c:pt>
                <c:pt idx="84">
                  <c:v>100</c:v>
                </c:pt>
                <c:pt idx="85">
                  <c:v>100</c:v>
                </c:pt>
                <c:pt idx="86">
                  <c:v>100</c:v>
                </c:pt>
                <c:pt idx="87">
                  <c:v>100</c:v>
                </c:pt>
                <c:pt idx="88">
                  <c:v>100</c:v>
                </c:pt>
                <c:pt idx="89">
                  <c:v>100</c:v>
                </c:pt>
                <c:pt idx="90">
                  <c:v>100</c:v>
                </c:pt>
                <c:pt idx="91">
                  <c:v>100</c:v>
                </c:pt>
                <c:pt idx="92">
                  <c:v>100</c:v>
                </c:pt>
                <c:pt idx="93">
                  <c:v>100</c:v>
                </c:pt>
                <c:pt idx="94">
                  <c:v>100</c:v>
                </c:pt>
                <c:pt idx="95">
                  <c:v>100</c:v>
                </c:pt>
                <c:pt idx="96">
                  <c:v>100</c:v>
                </c:pt>
                <c:pt idx="97">
                  <c:v>100</c:v>
                </c:pt>
                <c:pt idx="98">
                  <c:v>100</c:v>
                </c:pt>
                <c:pt idx="99">
                  <c:v>100</c:v>
                </c:pt>
                <c:pt idx="100">
                  <c:v>100</c:v>
                </c:pt>
                <c:pt idx="101">
                  <c:v>100</c:v>
                </c:pt>
                <c:pt idx="102">
                  <c:v>100</c:v>
                </c:pt>
                <c:pt idx="103">
                  <c:v>100</c:v>
                </c:pt>
                <c:pt idx="104">
                  <c:v>100</c:v>
                </c:pt>
                <c:pt idx="105">
                  <c:v>100</c:v>
                </c:pt>
                <c:pt idx="106">
                  <c:v>100</c:v>
                </c:pt>
                <c:pt idx="107">
                  <c:v>100</c:v>
                </c:pt>
                <c:pt idx="108">
                  <c:v>100</c:v>
                </c:pt>
                <c:pt idx="109">
                  <c:v>100</c:v>
                </c:pt>
                <c:pt idx="110">
                  <c:v>100</c:v>
                </c:pt>
                <c:pt idx="111">
                  <c:v>100</c:v>
                </c:pt>
                <c:pt idx="112">
                  <c:v>100</c:v>
                </c:pt>
                <c:pt idx="113">
                  <c:v>100</c:v>
                </c:pt>
                <c:pt idx="114">
                  <c:v>100</c:v>
                </c:pt>
                <c:pt idx="115">
                  <c:v>100</c:v>
                </c:pt>
                <c:pt idx="116">
                  <c:v>100</c:v>
                </c:pt>
                <c:pt idx="117">
                  <c:v>100</c:v>
                </c:pt>
                <c:pt idx="118">
                  <c:v>100</c:v>
                </c:pt>
                <c:pt idx="119">
                  <c:v>100</c:v>
                </c:pt>
                <c:pt idx="120">
                  <c:v>100</c:v>
                </c:pt>
                <c:pt idx="121">
                  <c:v>100</c:v>
                </c:pt>
                <c:pt idx="122">
                  <c:v>100</c:v>
                </c:pt>
                <c:pt idx="123">
                  <c:v>100</c:v>
                </c:pt>
                <c:pt idx="124">
                  <c:v>100</c:v>
                </c:pt>
                <c:pt idx="125">
                  <c:v>100</c:v>
                </c:pt>
                <c:pt idx="126">
                  <c:v>100</c:v>
                </c:pt>
                <c:pt idx="127">
                  <c:v>100</c:v>
                </c:pt>
                <c:pt idx="128">
                  <c:v>100</c:v>
                </c:pt>
                <c:pt idx="129">
                  <c:v>100</c:v>
                </c:pt>
                <c:pt idx="130">
                  <c:v>100</c:v>
                </c:pt>
                <c:pt idx="131">
                  <c:v>100</c:v>
                </c:pt>
                <c:pt idx="132">
                  <c:v>100</c:v>
                </c:pt>
                <c:pt idx="133">
                  <c:v>100</c:v>
                </c:pt>
                <c:pt idx="134">
                  <c:v>100</c:v>
                </c:pt>
                <c:pt idx="135">
                  <c:v>100</c:v>
                </c:pt>
                <c:pt idx="136">
                  <c:v>100</c:v>
                </c:pt>
                <c:pt idx="137">
                  <c:v>100</c:v>
                </c:pt>
                <c:pt idx="138">
                  <c:v>100</c:v>
                </c:pt>
                <c:pt idx="139">
                  <c:v>100</c:v>
                </c:pt>
                <c:pt idx="140">
                  <c:v>100</c:v>
                </c:pt>
                <c:pt idx="141">
                  <c:v>100</c:v>
                </c:pt>
                <c:pt idx="142">
                  <c:v>100</c:v>
                </c:pt>
                <c:pt idx="143">
                  <c:v>100</c:v>
                </c:pt>
                <c:pt idx="144">
                  <c:v>100</c:v>
                </c:pt>
                <c:pt idx="145">
                  <c:v>100</c:v>
                </c:pt>
                <c:pt idx="146">
                  <c:v>100</c:v>
                </c:pt>
                <c:pt idx="147">
                  <c:v>100</c:v>
                </c:pt>
                <c:pt idx="148">
                  <c:v>100</c:v>
                </c:pt>
                <c:pt idx="149">
                  <c:v>100</c:v>
                </c:pt>
                <c:pt idx="150">
                  <c:v>100</c:v>
                </c:pt>
                <c:pt idx="151">
                  <c:v>100</c:v>
                </c:pt>
                <c:pt idx="152">
                  <c:v>100</c:v>
                </c:pt>
                <c:pt idx="153">
                  <c:v>100</c:v>
                </c:pt>
                <c:pt idx="154">
                  <c:v>100</c:v>
                </c:pt>
                <c:pt idx="155">
                  <c:v>100</c:v>
                </c:pt>
                <c:pt idx="156">
                  <c:v>100</c:v>
                </c:pt>
                <c:pt idx="157">
                  <c:v>100</c:v>
                </c:pt>
                <c:pt idx="158">
                  <c:v>100</c:v>
                </c:pt>
                <c:pt idx="159">
                  <c:v>100</c:v>
                </c:pt>
                <c:pt idx="160">
                  <c:v>100</c:v>
                </c:pt>
                <c:pt idx="161">
                  <c:v>100</c:v>
                </c:pt>
                <c:pt idx="162">
                  <c:v>100</c:v>
                </c:pt>
                <c:pt idx="163">
                  <c:v>100</c:v>
                </c:pt>
                <c:pt idx="164">
                  <c:v>100</c:v>
                </c:pt>
                <c:pt idx="165">
                  <c:v>100</c:v>
                </c:pt>
                <c:pt idx="166">
                  <c:v>100</c:v>
                </c:pt>
                <c:pt idx="167">
                  <c:v>100</c:v>
                </c:pt>
                <c:pt idx="168">
                  <c:v>100</c:v>
                </c:pt>
              </c:numCache>
            </c:numRef>
          </c:yVal>
        </c:ser>
        <c:ser>
          <c:idx val="3"/>
          <c:order val="3"/>
          <c:tx>
            <c:strRef>
              <c:f>Sheet1!$E$1</c:f>
              <c:strCache>
                <c:ptCount val="1"/>
                <c:pt idx="0">
                  <c:v>Other</c:v>
                </c:pt>
              </c:strCache>
            </c:strRef>
          </c:tx>
          <c:spPr>
            <a:ln w="41275">
              <a:solidFill>
                <a:srgbClr val="66FFFF"/>
              </a:solidFill>
            </a:ln>
          </c:spPr>
          <c:marker>
            <c:symbol val="none"/>
          </c:marker>
          <c:xVal>
            <c:numRef>
              <c:f>Sheet1!$A$2:$A$170</c:f>
              <c:numCache>
                <c:formatCode>General</c:formatCode>
                <c:ptCount val="169"/>
                <c:pt idx="0">
                  <c:v>0</c:v>
                </c:pt>
                <c:pt idx="1">
                  <c:v>8.3300000000000041E-2</c:v>
                </c:pt>
                <c:pt idx="2">
                  <c:v>0.16669999999999999</c:v>
                </c:pt>
                <c:pt idx="3">
                  <c:v>0.25</c:v>
                </c:pt>
                <c:pt idx="4">
                  <c:v>0.33330000000000426</c:v>
                </c:pt>
                <c:pt idx="5">
                  <c:v>0.41670000000000001</c:v>
                </c:pt>
                <c:pt idx="6">
                  <c:v>0.5</c:v>
                </c:pt>
                <c:pt idx="7">
                  <c:v>0.58329999999999949</c:v>
                </c:pt>
                <c:pt idx="8">
                  <c:v>0.66670000000000706</c:v>
                </c:pt>
                <c:pt idx="9">
                  <c:v>0.75000000000000488</c:v>
                </c:pt>
                <c:pt idx="10">
                  <c:v>0.83330000000000004</c:v>
                </c:pt>
                <c:pt idx="11">
                  <c:v>0.91670000000000063</c:v>
                </c:pt>
                <c:pt idx="12">
                  <c:v>1</c:v>
                </c:pt>
                <c:pt idx="13">
                  <c:v>1.0832999999999904</c:v>
                </c:pt>
                <c:pt idx="14">
                  <c:v>1.1667000000000001</c:v>
                </c:pt>
                <c:pt idx="15">
                  <c:v>1.25</c:v>
                </c:pt>
                <c:pt idx="16">
                  <c:v>1.3332999999999904</c:v>
                </c:pt>
                <c:pt idx="17">
                  <c:v>1.4166999999999879</c:v>
                </c:pt>
                <c:pt idx="18">
                  <c:v>1.5</c:v>
                </c:pt>
                <c:pt idx="19">
                  <c:v>1.5832999999999904</c:v>
                </c:pt>
                <c:pt idx="20">
                  <c:v>1.6667000000000001</c:v>
                </c:pt>
                <c:pt idx="21">
                  <c:v>1.75</c:v>
                </c:pt>
                <c:pt idx="22">
                  <c:v>1.8332999999999904</c:v>
                </c:pt>
                <c:pt idx="23">
                  <c:v>1.9167000000000001</c:v>
                </c:pt>
                <c:pt idx="24">
                  <c:v>2</c:v>
                </c:pt>
                <c:pt idx="25">
                  <c:v>2.0832999999999999</c:v>
                </c:pt>
                <c:pt idx="26">
                  <c:v>2.1667000000000001</c:v>
                </c:pt>
                <c:pt idx="27">
                  <c:v>2.25</c:v>
                </c:pt>
                <c:pt idx="28">
                  <c:v>2.3332999999999977</c:v>
                </c:pt>
                <c:pt idx="29">
                  <c:v>2.4166999999999739</c:v>
                </c:pt>
                <c:pt idx="30">
                  <c:v>2.5</c:v>
                </c:pt>
                <c:pt idx="31">
                  <c:v>2.5832999999999999</c:v>
                </c:pt>
                <c:pt idx="32">
                  <c:v>2.6667000000000001</c:v>
                </c:pt>
                <c:pt idx="33">
                  <c:v>2.75</c:v>
                </c:pt>
                <c:pt idx="34">
                  <c:v>2.8332999999999977</c:v>
                </c:pt>
                <c:pt idx="35">
                  <c:v>2.9166999999999739</c:v>
                </c:pt>
                <c:pt idx="36">
                  <c:v>3</c:v>
                </c:pt>
                <c:pt idx="37">
                  <c:v>3.0832999999999999</c:v>
                </c:pt>
                <c:pt idx="38">
                  <c:v>3.1667000000000001</c:v>
                </c:pt>
                <c:pt idx="39">
                  <c:v>3.25</c:v>
                </c:pt>
                <c:pt idx="40">
                  <c:v>3.3332999999999977</c:v>
                </c:pt>
                <c:pt idx="41">
                  <c:v>3.4166999999999739</c:v>
                </c:pt>
                <c:pt idx="42">
                  <c:v>3.5</c:v>
                </c:pt>
                <c:pt idx="43">
                  <c:v>3.5832999999999999</c:v>
                </c:pt>
                <c:pt idx="44">
                  <c:v>3.6667000000000001</c:v>
                </c:pt>
                <c:pt idx="45">
                  <c:v>3.75</c:v>
                </c:pt>
                <c:pt idx="46">
                  <c:v>3.8332999999999977</c:v>
                </c:pt>
                <c:pt idx="47">
                  <c:v>3.9166999999999739</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pt idx="145">
                  <c:v>12.083300000000001</c:v>
                </c:pt>
                <c:pt idx="146">
                  <c:v>12.166700000000002</c:v>
                </c:pt>
                <c:pt idx="147">
                  <c:v>12.25</c:v>
                </c:pt>
                <c:pt idx="148">
                  <c:v>12.333300000000001</c:v>
                </c:pt>
                <c:pt idx="149">
                  <c:v>12.416700000000002</c:v>
                </c:pt>
                <c:pt idx="150">
                  <c:v>12.5</c:v>
                </c:pt>
                <c:pt idx="151">
                  <c:v>12.583300000000001</c:v>
                </c:pt>
                <c:pt idx="152">
                  <c:v>12.666700000000002</c:v>
                </c:pt>
                <c:pt idx="153">
                  <c:v>12.75</c:v>
                </c:pt>
                <c:pt idx="154">
                  <c:v>12.833300000000001</c:v>
                </c:pt>
                <c:pt idx="155">
                  <c:v>12.916700000000002</c:v>
                </c:pt>
                <c:pt idx="156">
                  <c:v>13</c:v>
                </c:pt>
                <c:pt idx="157">
                  <c:v>13.083300000000001</c:v>
                </c:pt>
                <c:pt idx="158">
                  <c:v>13.166700000000002</c:v>
                </c:pt>
                <c:pt idx="159">
                  <c:v>13.25</c:v>
                </c:pt>
                <c:pt idx="160">
                  <c:v>13.333300000000001</c:v>
                </c:pt>
                <c:pt idx="161">
                  <c:v>13.416700000000002</c:v>
                </c:pt>
                <c:pt idx="162">
                  <c:v>13.5</c:v>
                </c:pt>
                <c:pt idx="163">
                  <c:v>13.583300000000001</c:v>
                </c:pt>
                <c:pt idx="164">
                  <c:v>13.666700000000002</c:v>
                </c:pt>
                <c:pt idx="165">
                  <c:v>13.75</c:v>
                </c:pt>
                <c:pt idx="166">
                  <c:v>13.833300000000001</c:v>
                </c:pt>
                <c:pt idx="167">
                  <c:v>13.916700000000002</c:v>
                </c:pt>
                <c:pt idx="168">
                  <c:v>14</c:v>
                </c:pt>
              </c:numCache>
            </c:numRef>
          </c:xVal>
          <c:yVal>
            <c:numRef>
              <c:f>Sheet1!$E$2:$E$170</c:f>
              <c:numCache>
                <c:formatCode>General</c:formatCode>
                <c:ptCount val="169"/>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pt idx="21">
                  <c:v>100</c:v>
                </c:pt>
                <c:pt idx="22">
                  <c:v>100</c:v>
                </c:pt>
                <c:pt idx="23">
                  <c:v>100</c:v>
                </c:pt>
                <c:pt idx="24">
                  <c:v>100</c:v>
                </c:pt>
                <c:pt idx="25">
                  <c:v>100</c:v>
                </c:pt>
                <c:pt idx="26">
                  <c:v>100</c:v>
                </c:pt>
                <c:pt idx="27">
                  <c:v>100</c:v>
                </c:pt>
                <c:pt idx="28">
                  <c:v>100</c:v>
                </c:pt>
                <c:pt idx="29">
                  <c:v>100</c:v>
                </c:pt>
                <c:pt idx="30">
                  <c:v>100</c:v>
                </c:pt>
                <c:pt idx="31">
                  <c:v>100</c:v>
                </c:pt>
                <c:pt idx="32">
                  <c:v>100</c:v>
                </c:pt>
                <c:pt idx="33">
                  <c:v>100</c:v>
                </c:pt>
                <c:pt idx="34">
                  <c:v>100</c:v>
                </c:pt>
                <c:pt idx="35">
                  <c:v>100</c:v>
                </c:pt>
                <c:pt idx="36">
                  <c:v>100</c:v>
                </c:pt>
                <c:pt idx="37">
                  <c:v>100</c:v>
                </c:pt>
                <c:pt idx="38">
                  <c:v>100</c:v>
                </c:pt>
                <c:pt idx="39">
                  <c:v>100</c:v>
                </c:pt>
                <c:pt idx="40">
                  <c:v>100</c:v>
                </c:pt>
                <c:pt idx="41">
                  <c:v>100</c:v>
                </c:pt>
                <c:pt idx="42">
                  <c:v>100</c:v>
                </c:pt>
                <c:pt idx="43">
                  <c:v>100</c:v>
                </c:pt>
                <c:pt idx="44">
                  <c:v>100</c:v>
                </c:pt>
                <c:pt idx="45">
                  <c:v>100</c:v>
                </c:pt>
                <c:pt idx="46">
                  <c:v>100</c:v>
                </c:pt>
                <c:pt idx="47">
                  <c:v>100</c:v>
                </c:pt>
                <c:pt idx="48">
                  <c:v>100</c:v>
                </c:pt>
                <c:pt idx="49">
                  <c:v>100</c:v>
                </c:pt>
                <c:pt idx="50">
                  <c:v>100</c:v>
                </c:pt>
                <c:pt idx="51">
                  <c:v>100</c:v>
                </c:pt>
                <c:pt idx="52">
                  <c:v>100</c:v>
                </c:pt>
                <c:pt idx="53">
                  <c:v>100</c:v>
                </c:pt>
                <c:pt idx="54">
                  <c:v>100</c:v>
                </c:pt>
                <c:pt idx="55">
                  <c:v>100</c:v>
                </c:pt>
                <c:pt idx="56">
                  <c:v>100</c:v>
                </c:pt>
                <c:pt idx="57">
                  <c:v>100</c:v>
                </c:pt>
                <c:pt idx="58">
                  <c:v>100</c:v>
                </c:pt>
                <c:pt idx="59">
                  <c:v>100</c:v>
                </c:pt>
                <c:pt idx="60">
                  <c:v>100</c:v>
                </c:pt>
                <c:pt idx="61">
                  <c:v>100</c:v>
                </c:pt>
                <c:pt idx="62">
                  <c:v>100</c:v>
                </c:pt>
                <c:pt idx="63">
                  <c:v>100</c:v>
                </c:pt>
                <c:pt idx="64">
                  <c:v>100</c:v>
                </c:pt>
                <c:pt idx="65">
                  <c:v>100</c:v>
                </c:pt>
                <c:pt idx="66">
                  <c:v>100</c:v>
                </c:pt>
                <c:pt idx="67">
                  <c:v>100</c:v>
                </c:pt>
                <c:pt idx="68">
                  <c:v>100</c:v>
                </c:pt>
                <c:pt idx="69">
                  <c:v>100</c:v>
                </c:pt>
                <c:pt idx="70">
                  <c:v>100</c:v>
                </c:pt>
                <c:pt idx="71">
                  <c:v>100</c:v>
                </c:pt>
                <c:pt idx="72">
                  <c:v>100</c:v>
                </c:pt>
                <c:pt idx="73">
                  <c:v>100</c:v>
                </c:pt>
                <c:pt idx="74">
                  <c:v>100</c:v>
                </c:pt>
                <c:pt idx="75">
                  <c:v>100</c:v>
                </c:pt>
                <c:pt idx="76">
                  <c:v>99.641999999999996</c:v>
                </c:pt>
                <c:pt idx="77">
                  <c:v>99.641999999999996</c:v>
                </c:pt>
                <c:pt idx="78">
                  <c:v>99.641999999999996</c:v>
                </c:pt>
                <c:pt idx="79">
                  <c:v>99.641999999999996</c:v>
                </c:pt>
                <c:pt idx="80">
                  <c:v>99.641999999999996</c:v>
                </c:pt>
                <c:pt idx="81">
                  <c:v>99.641999999999996</c:v>
                </c:pt>
                <c:pt idx="82">
                  <c:v>99.641999999999996</c:v>
                </c:pt>
                <c:pt idx="83">
                  <c:v>99.641999999999996</c:v>
                </c:pt>
                <c:pt idx="84">
                  <c:v>99.641999999999996</c:v>
                </c:pt>
                <c:pt idx="85">
                  <c:v>99.641999999999996</c:v>
                </c:pt>
                <c:pt idx="86">
                  <c:v>99.641999999999996</c:v>
                </c:pt>
                <c:pt idx="87">
                  <c:v>99.641999999999996</c:v>
                </c:pt>
                <c:pt idx="88">
                  <c:v>99.641999999999996</c:v>
                </c:pt>
                <c:pt idx="89">
                  <c:v>99.641999999999996</c:v>
                </c:pt>
                <c:pt idx="90">
                  <c:v>99.641999999999996</c:v>
                </c:pt>
                <c:pt idx="91">
                  <c:v>99.641999999999996</c:v>
                </c:pt>
                <c:pt idx="92">
                  <c:v>99.641999999999996</c:v>
                </c:pt>
                <c:pt idx="93">
                  <c:v>99.641999999999996</c:v>
                </c:pt>
                <c:pt idx="94">
                  <c:v>99.641999999999996</c:v>
                </c:pt>
                <c:pt idx="95">
                  <c:v>99.641999999999996</c:v>
                </c:pt>
                <c:pt idx="96">
                  <c:v>99.641999999999996</c:v>
                </c:pt>
                <c:pt idx="97">
                  <c:v>99.641999999999996</c:v>
                </c:pt>
                <c:pt idx="98">
                  <c:v>99.641999999999996</c:v>
                </c:pt>
                <c:pt idx="99">
                  <c:v>99.641999999999996</c:v>
                </c:pt>
                <c:pt idx="100">
                  <c:v>99.641999999999996</c:v>
                </c:pt>
                <c:pt idx="101">
                  <c:v>99.641999999999996</c:v>
                </c:pt>
                <c:pt idx="102">
                  <c:v>99.641999999999996</c:v>
                </c:pt>
                <c:pt idx="103">
                  <c:v>99.641999999999996</c:v>
                </c:pt>
                <c:pt idx="104">
                  <c:v>99.641999999999996</c:v>
                </c:pt>
                <c:pt idx="105">
                  <c:v>99.641999999999996</c:v>
                </c:pt>
                <c:pt idx="106">
                  <c:v>99.641999999999996</c:v>
                </c:pt>
                <c:pt idx="107">
                  <c:v>99.641999999999996</c:v>
                </c:pt>
                <c:pt idx="108">
                  <c:v>99.641999999999996</c:v>
                </c:pt>
                <c:pt idx="109">
                  <c:v>99.641999999999996</c:v>
                </c:pt>
                <c:pt idx="110">
                  <c:v>99.641999999999996</c:v>
                </c:pt>
                <c:pt idx="111">
                  <c:v>99.641999999999996</c:v>
                </c:pt>
                <c:pt idx="112">
                  <c:v>99.641999999999996</c:v>
                </c:pt>
                <c:pt idx="113">
                  <c:v>99.641999999999996</c:v>
                </c:pt>
                <c:pt idx="114">
                  <c:v>99.641999999999996</c:v>
                </c:pt>
                <c:pt idx="115">
                  <c:v>99.641999999999996</c:v>
                </c:pt>
                <c:pt idx="116">
                  <c:v>99.641999999999996</c:v>
                </c:pt>
                <c:pt idx="117">
                  <c:v>99.641999999999996</c:v>
                </c:pt>
                <c:pt idx="118">
                  <c:v>99.641999999999996</c:v>
                </c:pt>
                <c:pt idx="119">
                  <c:v>99.641999999999996</c:v>
                </c:pt>
                <c:pt idx="120">
                  <c:v>99.641999999999996</c:v>
                </c:pt>
                <c:pt idx="121">
                  <c:v>99.641999999999996</c:v>
                </c:pt>
                <c:pt idx="122">
                  <c:v>99.641999999999996</c:v>
                </c:pt>
                <c:pt idx="123">
                  <c:v>99.641999999999996</c:v>
                </c:pt>
                <c:pt idx="124">
                  <c:v>99.641999999999996</c:v>
                </c:pt>
                <c:pt idx="125">
                  <c:v>99.641999999999996</c:v>
                </c:pt>
                <c:pt idx="126">
                  <c:v>99.641999999999996</c:v>
                </c:pt>
                <c:pt idx="127">
                  <c:v>99.641999999999996</c:v>
                </c:pt>
                <c:pt idx="128">
                  <c:v>99.641999999999996</c:v>
                </c:pt>
                <c:pt idx="129">
                  <c:v>99.641999999999996</c:v>
                </c:pt>
                <c:pt idx="130">
                  <c:v>99.641999999999996</c:v>
                </c:pt>
                <c:pt idx="131">
                  <c:v>99.641999999999996</c:v>
                </c:pt>
                <c:pt idx="132">
                  <c:v>99.641999999999996</c:v>
                </c:pt>
                <c:pt idx="133">
                  <c:v>99.641999999999996</c:v>
                </c:pt>
                <c:pt idx="134">
                  <c:v>99.641999999999996</c:v>
                </c:pt>
                <c:pt idx="135">
                  <c:v>99.641999999999996</c:v>
                </c:pt>
                <c:pt idx="136">
                  <c:v>99.641999999999996</c:v>
                </c:pt>
                <c:pt idx="137">
                  <c:v>99.641999999999996</c:v>
                </c:pt>
                <c:pt idx="138">
                  <c:v>99.641999999999996</c:v>
                </c:pt>
                <c:pt idx="139">
                  <c:v>99.641999999999996</c:v>
                </c:pt>
                <c:pt idx="140">
                  <c:v>99.641999999999996</c:v>
                </c:pt>
                <c:pt idx="141">
                  <c:v>99.641999999999996</c:v>
                </c:pt>
                <c:pt idx="142">
                  <c:v>99.641999999999996</c:v>
                </c:pt>
                <c:pt idx="143">
                  <c:v>99.641999999999996</c:v>
                </c:pt>
                <c:pt idx="144">
                  <c:v>99.641999999999996</c:v>
                </c:pt>
                <c:pt idx="145">
                  <c:v>99.641999999999996</c:v>
                </c:pt>
                <c:pt idx="146">
                  <c:v>99.641999999999996</c:v>
                </c:pt>
                <c:pt idx="147">
                  <c:v>99.641999999999996</c:v>
                </c:pt>
                <c:pt idx="148">
                  <c:v>99.641999999999996</c:v>
                </c:pt>
                <c:pt idx="149">
                  <c:v>99.641999999999996</c:v>
                </c:pt>
                <c:pt idx="150">
                  <c:v>99.641999999999996</c:v>
                </c:pt>
                <c:pt idx="151">
                  <c:v>99.641999999999996</c:v>
                </c:pt>
                <c:pt idx="152">
                  <c:v>99.641999999999996</c:v>
                </c:pt>
                <c:pt idx="153">
                  <c:v>99.641999999999996</c:v>
                </c:pt>
                <c:pt idx="154">
                  <c:v>99.641999999999996</c:v>
                </c:pt>
                <c:pt idx="155">
                  <c:v>99.641999999999996</c:v>
                </c:pt>
                <c:pt idx="156">
                  <c:v>99.641999999999996</c:v>
                </c:pt>
                <c:pt idx="157">
                  <c:v>99.641999999999996</c:v>
                </c:pt>
                <c:pt idx="158">
                  <c:v>99.641999999999996</c:v>
                </c:pt>
                <c:pt idx="159">
                  <c:v>99.641999999999996</c:v>
                </c:pt>
                <c:pt idx="160">
                  <c:v>99.641999999999996</c:v>
                </c:pt>
                <c:pt idx="161">
                  <c:v>99.641999999999996</c:v>
                </c:pt>
                <c:pt idx="162">
                  <c:v>99.641999999999996</c:v>
                </c:pt>
                <c:pt idx="163">
                  <c:v>99.641999999999996</c:v>
                </c:pt>
                <c:pt idx="164">
                  <c:v>99.641999999999996</c:v>
                </c:pt>
                <c:pt idx="165">
                  <c:v>99.641999999999996</c:v>
                </c:pt>
                <c:pt idx="166">
                  <c:v>99.641999999999996</c:v>
                </c:pt>
                <c:pt idx="167">
                  <c:v>99.641999999999996</c:v>
                </c:pt>
                <c:pt idx="168">
                  <c:v>99.641999999999996</c:v>
                </c:pt>
              </c:numCache>
            </c:numRef>
          </c:yVal>
        </c:ser>
        <c:axId val="160937088"/>
        <c:axId val="160939008"/>
      </c:scatterChart>
      <c:valAx>
        <c:axId val="160937088"/>
        <c:scaling>
          <c:orientation val="minMax"/>
          <c:max val="14"/>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160939008"/>
        <c:crosses val="autoZero"/>
        <c:crossBetween val="midCat"/>
        <c:majorUnit val="1"/>
      </c:valAx>
      <c:valAx>
        <c:axId val="160939008"/>
        <c:scaling>
          <c:orientation val="minMax"/>
          <c:max val="100"/>
          <c:min val="5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Malignancy</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160937088"/>
        <c:crosses val="autoZero"/>
        <c:crossBetween val="midCat"/>
        <c:majorUnit val="10"/>
      </c:valAx>
      <c:spPr>
        <a:solidFill>
          <a:schemeClr val="bg2"/>
        </a:solidFill>
        <a:ln>
          <a:solidFill>
            <a:schemeClr val="tx1"/>
          </a:solidFill>
        </a:ln>
      </c:spPr>
    </c:plotArea>
    <c:legend>
      <c:legendPos val="r"/>
      <c:layout>
        <c:manualLayout>
          <c:xMode val="edge"/>
          <c:yMode val="edge"/>
          <c:x val="0.12372413072259873"/>
          <c:y val="0.67441697861537864"/>
          <c:w val="0.76371681415929804"/>
          <c:h val="0.12395938212641451"/>
        </c:manualLayout>
      </c:layout>
      <c:overlay val="1"/>
      <c:spPr>
        <a:solidFill>
          <a:schemeClr val="bg2"/>
        </a:solidFill>
        <a:ln>
          <a:solidFill>
            <a:schemeClr val="tx1"/>
          </a:solidFill>
        </a:ln>
      </c:spPr>
      <c:txPr>
        <a:bodyPr/>
        <a:lstStyle/>
        <a:p>
          <a:pPr>
            <a:defRPr sz="1500" b="1"/>
          </a:pPr>
          <a:endParaRPr lang="en-US"/>
        </a:p>
      </c:txPr>
    </c:legend>
    <c:plotVisOnly val="1"/>
    <c:dispBlanksAs val="gap"/>
  </c:chart>
  <c:txPr>
    <a:bodyPr/>
    <a:lstStyle/>
    <a:p>
      <a:pPr>
        <a:defRPr sz="1800"/>
      </a:pPr>
      <a:endParaRPr lang="en-US"/>
    </a:p>
  </c:txPr>
  <c:externalData r:id="rId1"/>
</c:chartSpace>
</file>

<file path=ppt/charts/chart11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5968051006900803"/>
          <c:h val="0.77074260114040805"/>
        </c:manualLayout>
      </c:layout>
      <c:scatterChart>
        <c:scatterStyle val="lineMarker"/>
        <c:ser>
          <c:idx val="0"/>
          <c:order val="0"/>
          <c:tx>
            <c:strRef>
              <c:f>Sheet1!$B$1</c:f>
              <c:strCache>
                <c:ptCount val="1"/>
                <c:pt idx="0">
                  <c:v>All malignancy</c:v>
                </c:pt>
              </c:strCache>
            </c:strRef>
          </c:tx>
          <c:spPr>
            <a:ln w="41275">
              <a:solidFill>
                <a:srgbClr val="FFFF00"/>
              </a:solidFill>
            </a:ln>
          </c:spPr>
          <c:marker>
            <c:symbol val="none"/>
          </c:marker>
          <c:xVal>
            <c:numRef>
              <c:f>Sheet1!$A$2:$A$170</c:f>
              <c:numCache>
                <c:formatCode>General</c:formatCode>
                <c:ptCount val="169"/>
                <c:pt idx="0">
                  <c:v>0</c:v>
                </c:pt>
                <c:pt idx="1">
                  <c:v>8.3300000000000041E-2</c:v>
                </c:pt>
                <c:pt idx="2">
                  <c:v>0.16669999999999999</c:v>
                </c:pt>
                <c:pt idx="3">
                  <c:v>0.25</c:v>
                </c:pt>
                <c:pt idx="4">
                  <c:v>0.33330000000000426</c:v>
                </c:pt>
                <c:pt idx="5">
                  <c:v>0.41670000000000001</c:v>
                </c:pt>
                <c:pt idx="6">
                  <c:v>0.5</c:v>
                </c:pt>
                <c:pt idx="7">
                  <c:v>0.58329999999999949</c:v>
                </c:pt>
                <c:pt idx="8">
                  <c:v>0.66670000000000706</c:v>
                </c:pt>
                <c:pt idx="9">
                  <c:v>0.75000000000000488</c:v>
                </c:pt>
                <c:pt idx="10">
                  <c:v>0.83330000000000004</c:v>
                </c:pt>
                <c:pt idx="11">
                  <c:v>0.91670000000000063</c:v>
                </c:pt>
                <c:pt idx="12">
                  <c:v>1</c:v>
                </c:pt>
                <c:pt idx="13">
                  <c:v>1.0832999999999904</c:v>
                </c:pt>
                <c:pt idx="14">
                  <c:v>1.1667000000000001</c:v>
                </c:pt>
                <c:pt idx="15">
                  <c:v>1.25</c:v>
                </c:pt>
                <c:pt idx="16">
                  <c:v>1.3332999999999904</c:v>
                </c:pt>
                <c:pt idx="17">
                  <c:v>1.4166999999999879</c:v>
                </c:pt>
                <c:pt idx="18">
                  <c:v>1.5</c:v>
                </c:pt>
                <c:pt idx="19">
                  <c:v>1.5832999999999904</c:v>
                </c:pt>
                <c:pt idx="20">
                  <c:v>1.6667000000000001</c:v>
                </c:pt>
                <c:pt idx="21">
                  <c:v>1.75</c:v>
                </c:pt>
                <c:pt idx="22">
                  <c:v>1.8332999999999904</c:v>
                </c:pt>
                <c:pt idx="23">
                  <c:v>1.9167000000000001</c:v>
                </c:pt>
                <c:pt idx="24">
                  <c:v>2</c:v>
                </c:pt>
                <c:pt idx="25">
                  <c:v>2.0832999999999999</c:v>
                </c:pt>
                <c:pt idx="26">
                  <c:v>2.1667000000000001</c:v>
                </c:pt>
                <c:pt idx="27">
                  <c:v>2.25</c:v>
                </c:pt>
                <c:pt idx="28">
                  <c:v>2.3332999999999977</c:v>
                </c:pt>
                <c:pt idx="29">
                  <c:v>2.4166999999999739</c:v>
                </c:pt>
                <c:pt idx="30">
                  <c:v>2.5</c:v>
                </c:pt>
                <c:pt idx="31">
                  <c:v>2.5832999999999999</c:v>
                </c:pt>
                <c:pt idx="32">
                  <c:v>2.6667000000000001</c:v>
                </c:pt>
                <c:pt idx="33">
                  <c:v>2.75</c:v>
                </c:pt>
                <c:pt idx="34">
                  <c:v>2.8332999999999977</c:v>
                </c:pt>
                <c:pt idx="35">
                  <c:v>2.9166999999999739</c:v>
                </c:pt>
                <c:pt idx="36">
                  <c:v>3</c:v>
                </c:pt>
                <c:pt idx="37">
                  <c:v>3.0832999999999999</c:v>
                </c:pt>
                <c:pt idx="38">
                  <c:v>3.1667000000000001</c:v>
                </c:pt>
                <c:pt idx="39">
                  <c:v>3.25</c:v>
                </c:pt>
                <c:pt idx="40">
                  <c:v>3.3332999999999977</c:v>
                </c:pt>
                <c:pt idx="41">
                  <c:v>3.4166999999999739</c:v>
                </c:pt>
                <c:pt idx="42">
                  <c:v>3.5</c:v>
                </c:pt>
                <c:pt idx="43">
                  <c:v>3.5832999999999999</c:v>
                </c:pt>
                <c:pt idx="44">
                  <c:v>3.6667000000000001</c:v>
                </c:pt>
                <c:pt idx="45">
                  <c:v>3.75</c:v>
                </c:pt>
                <c:pt idx="46">
                  <c:v>3.8332999999999977</c:v>
                </c:pt>
                <c:pt idx="47">
                  <c:v>3.9166999999999739</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pt idx="145">
                  <c:v>12.083300000000001</c:v>
                </c:pt>
                <c:pt idx="146">
                  <c:v>12.166700000000002</c:v>
                </c:pt>
                <c:pt idx="147">
                  <c:v>12.25</c:v>
                </c:pt>
                <c:pt idx="148">
                  <c:v>12.333300000000001</c:v>
                </c:pt>
                <c:pt idx="149">
                  <c:v>12.416700000000002</c:v>
                </c:pt>
                <c:pt idx="150">
                  <c:v>12.5</c:v>
                </c:pt>
                <c:pt idx="151">
                  <c:v>12.583300000000001</c:v>
                </c:pt>
                <c:pt idx="152">
                  <c:v>12.666700000000002</c:v>
                </c:pt>
                <c:pt idx="153">
                  <c:v>12.75</c:v>
                </c:pt>
                <c:pt idx="154">
                  <c:v>12.833300000000001</c:v>
                </c:pt>
                <c:pt idx="155">
                  <c:v>12.916700000000002</c:v>
                </c:pt>
                <c:pt idx="156">
                  <c:v>13</c:v>
                </c:pt>
                <c:pt idx="157">
                  <c:v>13.083300000000001</c:v>
                </c:pt>
                <c:pt idx="158">
                  <c:v>13.166700000000002</c:v>
                </c:pt>
                <c:pt idx="159">
                  <c:v>13.25</c:v>
                </c:pt>
                <c:pt idx="160">
                  <c:v>13.333300000000001</c:v>
                </c:pt>
                <c:pt idx="161">
                  <c:v>13.416700000000002</c:v>
                </c:pt>
                <c:pt idx="162">
                  <c:v>13.5</c:v>
                </c:pt>
                <c:pt idx="163">
                  <c:v>13.583300000000001</c:v>
                </c:pt>
                <c:pt idx="164">
                  <c:v>13.666700000000002</c:v>
                </c:pt>
                <c:pt idx="165">
                  <c:v>13.75</c:v>
                </c:pt>
                <c:pt idx="166">
                  <c:v>13.833300000000001</c:v>
                </c:pt>
                <c:pt idx="167">
                  <c:v>13.916700000000002</c:v>
                </c:pt>
                <c:pt idx="168">
                  <c:v>14</c:v>
                </c:pt>
              </c:numCache>
            </c:numRef>
          </c:xVal>
          <c:yVal>
            <c:numRef>
              <c:f>Sheet1!$B$2:$B$170</c:f>
              <c:numCache>
                <c:formatCode>General</c:formatCode>
                <c:ptCount val="169"/>
                <c:pt idx="0">
                  <c:v>100</c:v>
                </c:pt>
                <c:pt idx="1">
                  <c:v>100</c:v>
                </c:pt>
                <c:pt idx="2">
                  <c:v>100</c:v>
                </c:pt>
                <c:pt idx="3">
                  <c:v>100</c:v>
                </c:pt>
                <c:pt idx="4">
                  <c:v>100</c:v>
                </c:pt>
                <c:pt idx="5">
                  <c:v>100</c:v>
                </c:pt>
                <c:pt idx="6">
                  <c:v>98.959000000000003</c:v>
                </c:pt>
                <c:pt idx="7">
                  <c:v>97.222999999999999</c:v>
                </c:pt>
                <c:pt idx="8">
                  <c:v>97.049000000000007</c:v>
                </c:pt>
                <c:pt idx="9">
                  <c:v>96.873999999999981</c:v>
                </c:pt>
                <c:pt idx="10">
                  <c:v>96.873999999999981</c:v>
                </c:pt>
                <c:pt idx="11">
                  <c:v>96.873999999999981</c:v>
                </c:pt>
                <c:pt idx="12">
                  <c:v>96.873999999999981</c:v>
                </c:pt>
                <c:pt idx="13">
                  <c:v>96.873999999999981</c:v>
                </c:pt>
                <c:pt idx="14">
                  <c:v>96.873999999999981</c:v>
                </c:pt>
                <c:pt idx="15">
                  <c:v>96.873999999999981</c:v>
                </c:pt>
                <c:pt idx="16">
                  <c:v>96.873999999999981</c:v>
                </c:pt>
                <c:pt idx="17">
                  <c:v>96.873999999999981</c:v>
                </c:pt>
                <c:pt idx="18">
                  <c:v>96.678999999999988</c:v>
                </c:pt>
                <c:pt idx="19">
                  <c:v>96.287999999999997</c:v>
                </c:pt>
                <c:pt idx="20">
                  <c:v>96.287999999999997</c:v>
                </c:pt>
                <c:pt idx="21">
                  <c:v>96.287999999999997</c:v>
                </c:pt>
                <c:pt idx="22">
                  <c:v>96.287999999999997</c:v>
                </c:pt>
                <c:pt idx="23">
                  <c:v>96.287999999999997</c:v>
                </c:pt>
                <c:pt idx="24">
                  <c:v>96.287999999999997</c:v>
                </c:pt>
                <c:pt idx="25">
                  <c:v>96.287999999999997</c:v>
                </c:pt>
                <c:pt idx="26">
                  <c:v>96.287999999999997</c:v>
                </c:pt>
                <c:pt idx="27">
                  <c:v>96.287999999999997</c:v>
                </c:pt>
                <c:pt idx="28">
                  <c:v>96.287999999999997</c:v>
                </c:pt>
                <c:pt idx="29">
                  <c:v>96.287999999999997</c:v>
                </c:pt>
                <c:pt idx="30">
                  <c:v>96.287999999999997</c:v>
                </c:pt>
                <c:pt idx="31">
                  <c:v>96.287999999999997</c:v>
                </c:pt>
                <c:pt idx="32">
                  <c:v>96.287999999999997</c:v>
                </c:pt>
                <c:pt idx="33">
                  <c:v>96.287999999999997</c:v>
                </c:pt>
                <c:pt idx="34">
                  <c:v>96.287999999999997</c:v>
                </c:pt>
                <c:pt idx="35">
                  <c:v>96.287999999999997</c:v>
                </c:pt>
                <c:pt idx="36">
                  <c:v>96.287999999999997</c:v>
                </c:pt>
                <c:pt idx="37">
                  <c:v>96.287999999999997</c:v>
                </c:pt>
                <c:pt idx="38">
                  <c:v>96.287999999999997</c:v>
                </c:pt>
                <c:pt idx="39">
                  <c:v>96.287999999999997</c:v>
                </c:pt>
                <c:pt idx="40">
                  <c:v>96.287999999999997</c:v>
                </c:pt>
                <c:pt idx="41">
                  <c:v>96.287999999999997</c:v>
                </c:pt>
                <c:pt idx="42">
                  <c:v>95.747000000000227</c:v>
                </c:pt>
                <c:pt idx="43">
                  <c:v>95.206000000000003</c:v>
                </c:pt>
                <c:pt idx="44">
                  <c:v>95.206000000000003</c:v>
                </c:pt>
                <c:pt idx="45">
                  <c:v>95.206000000000003</c:v>
                </c:pt>
                <c:pt idx="46">
                  <c:v>95.206000000000003</c:v>
                </c:pt>
                <c:pt idx="47">
                  <c:v>95.206000000000003</c:v>
                </c:pt>
                <c:pt idx="48">
                  <c:v>95.206000000000003</c:v>
                </c:pt>
                <c:pt idx="49">
                  <c:v>95.206000000000003</c:v>
                </c:pt>
                <c:pt idx="50">
                  <c:v>95.206000000000003</c:v>
                </c:pt>
                <c:pt idx="51">
                  <c:v>95.206000000000003</c:v>
                </c:pt>
                <c:pt idx="52">
                  <c:v>95.206000000000003</c:v>
                </c:pt>
                <c:pt idx="53">
                  <c:v>95.206000000000003</c:v>
                </c:pt>
                <c:pt idx="54">
                  <c:v>94.570999999999998</c:v>
                </c:pt>
                <c:pt idx="55">
                  <c:v>94.253</c:v>
                </c:pt>
                <c:pt idx="56">
                  <c:v>93.927999999999997</c:v>
                </c:pt>
                <c:pt idx="57">
                  <c:v>93.927999999999997</c:v>
                </c:pt>
                <c:pt idx="58">
                  <c:v>93.927999999999997</c:v>
                </c:pt>
                <c:pt idx="59">
                  <c:v>93.927999999999997</c:v>
                </c:pt>
                <c:pt idx="60">
                  <c:v>93.927999999999997</c:v>
                </c:pt>
                <c:pt idx="61">
                  <c:v>93.927999999999997</c:v>
                </c:pt>
                <c:pt idx="62">
                  <c:v>93.927999999999997</c:v>
                </c:pt>
                <c:pt idx="63">
                  <c:v>93.927999999999997</c:v>
                </c:pt>
                <c:pt idx="64">
                  <c:v>93.927999999999997</c:v>
                </c:pt>
                <c:pt idx="65">
                  <c:v>93.540999999999997</c:v>
                </c:pt>
                <c:pt idx="66">
                  <c:v>93.540999999999997</c:v>
                </c:pt>
                <c:pt idx="67">
                  <c:v>93.149999999999991</c:v>
                </c:pt>
                <c:pt idx="68">
                  <c:v>92.759</c:v>
                </c:pt>
                <c:pt idx="69">
                  <c:v>92.759</c:v>
                </c:pt>
                <c:pt idx="70">
                  <c:v>92.759</c:v>
                </c:pt>
                <c:pt idx="71">
                  <c:v>92.759</c:v>
                </c:pt>
                <c:pt idx="72">
                  <c:v>92.759</c:v>
                </c:pt>
                <c:pt idx="73">
                  <c:v>92.759</c:v>
                </c:pt>
                <c:pt idx="74">
                  <c:v>92.759</c:v>
                </c:pt>
                <c:pt idx="75">
                  <c:v>92.759</c:v>
                </c:pt>
                <c:pt idx="76">
                  <c:v>92.759</c:v>
                </c:pt>
                <c:pt idx="77">
                  <c:v>92.759</c:v>
                </c:pt>
                <c:pt idx="78">
                  <c:v>92.759</c:v>
                </c:pt>
                <c:pt idx="79">
                  <c:v>92.759</c:v>
                </c:pt>
                <c:pt idx="80">
                  <c:v>92.759</c:v>
                </c:pt>
                <c:pt idx="81">
                  <c:v>92.759</c:v>
                </c:pt>
                <c:pt idx="82">
                  <c:v>92.759</c:v>
                </c:pt>
                <c:pt idx="83">
                  <c:v>92.759</c:v>
                </c:pt>
                <c:pt idx="84">
                  <c:v>92.759</c:v>
                </c:pt>
                <c:pt idx="85">
                  <c:v>92.759</c:v>
                </c:pt>
                <c:pt idx="86">
                  <c:v>92.759</c:v>
                </c:pt>
                <c:pt idx="87">
                  <c:v>92.759</c:v>
                </c:pt>
                <c:pt idx="88">
                  <c:v>92.759</c:v>
                </c:pt>
                <c:pt idx="89">
                  <c:v>92.759</c:v>
                </c:pt>
                <c:pt idx="90">
                  <c:v>92.171999999999983</c:v>
                </c:pt>
                <c:pt idx="91">
                  <c:v>92.171999999999983</c:v>
                </c:pt>
                <c:pt idx="92">
                  <c:v>92.171999999999983</c:v>
                </c:pt>
                <c:pt idx="93">
                  <c:v>92.171999999999983</c:v>
                </c:pt>
                <c:pt idx="94">
                  <c:v>92.171999999999983</c:v>
                </c:pt>
                <c:pt idx="95">
                  <c:v>92.171999999999983</c:v>
                </c:pt>
                <c:pt idx="96">
                  <c:v>92.171999999999983</c:v>
                </c:pt>
                <c:pt idx="97">
                  <c:v>92.171999999999983</c:v>
                </c:pt>
                <c:pt idx="98">
                  <c:v>92.171999999999983</c:v>
                </c:pt>
                <c:pt idx="99">
                  <c:v>92.171999999999983</c:v>
                </c:pt>
                <c:pt idx="100">
                  <c:v>92.171999999999983</c:v>
                </c:pt>
                <c:pt idx="101">
                  <c:v>92.171999999999983</c:v>
                </c:pt>
                <c:pt idx="102">
                  <c:v>92.171999999999983</c:v>
                </c:pt>
                <c:pt idx="103">
                  <c:v>92.171999999999983</c:v>
                </c:pt>
                <c:pt idx="104">
                  <c:v>92.171999999999983</c:v>
                </c:pt>
                <c:pt idx="105">
                  <c:v>92.171999999999983</c:v>
                </c:pt>
                <c:pt idx="106">
                  <c:v>92.171999999999983</c:v>
                </c:pt>
                <c:pt idx="107">
                  <c:v>92.171999999999983</c:v>
                </c:pt>
                <c:pt idx="108">
                  <c:v>92.171999999999983</c:v>
                </c:pt>
                <c:pt idx="109">
                  <c:v>92.171999999999983</c:v>
                </c:pt>
                <c:pt idx="110">
                  <c:v>92.171999999999983</c:v>
                </c:pt>
                <c:pt idx="111">
                  <c:v>92.171999999999983</c:v>
                </c:pt>
                <c:pt idx="112">
                  <c:v>91.1</c:v>
                </c:pt>
                <c:pt idx="113">
                  <c:v>90.027999999999992</c:v>
                </c:pt>
                <c:pt idx="114">
                  <c:v>88.956000000000003</c:v>
                </c:pt>
                <c:pt idx="115">
                  <c:v>88.956000000000003</c:v>
                </c:pt>
                <c:pt idx="116">
                  <c:v>88.956000000000003</c:v>
                </c:pt>
                <c:pt idx="117">
                  <c:v>88.956000000000003</c:v>
                </c:pt>
                <c:pt idx="118">
                  <c:v>88.956000000000003</c:v>
                </c:pt>
                <c:pt idx="119">
                  <c:v>88.956000000000003</c:v>
                </c:pt>
                <c:pt idx="120">
                  <c:v>88.956000000000003</c:v>
                </c:pt>
                <c:pt idx="121">
                  <c:v>88.956000000000003</c:v>
                </c:pt>
                <c:pt idx="122">
                  <c:v>88.956000000000003</c:v>
                </c:pt>
                <c:pt idx="123">
                  <c:v>88.956000000000003</c:v>
                </c:pt>
                <c:pt idx="124">
                  <c:v>88.956000000000003</c:v>
                </c:pt>
                <c:pt idx="125">
                  <c:v>88.956000000000003</c:v>
                </c:pt>
                <c:pt idx="126">
                  <c:v>87.667000000000002</c:v>
                </c:pt>
                <c:pt idx="127">
                  <c:v>87.667000000000002</c:v>
                </c:pt>
                <c:pt idx="128">
                  <c:v>87.667000000000002</c:v>
                </c:pt>
                <c:pt idx="129">
                  <c:v>87.667000000000002</c:v>
                </c:pt>
                <c:pt idx="130">
                  <c:v>87.667000000000002</c:v>
                </c:pt>
                <c:pt idx="131">
                  <c:v>87.667000000000002</c:v>
                </c:pt>
                <c:pt idx="132">
                  <c:v>87.667000000000002</c:v>
                </c:pt>
                <c:pt idx="133">
                  <c:v>87.667000000000002</c:v>
                </c:pt>
                <c:pt idx="134">
                  <c:v>87.667000000000002</c:v>
                </c:pt>
                <c:pt idx="135">
                  <c:v>87.667000000000002</c:v>
                </c:pt>
                <c:pt idx="136">
                  <c:v>87.667000000000002</c:v>
                </c:pt>
                <c:pt idx="137">
                  <c:v>87.667000000000002</c:v>
                </c:pt>
                <c:pt idx="138">
                  <c:v>87.667000000000002</c:v>
                </c:pt>
                <c:pt idx="139">
                  <c:v>87.667000000000002</c:v>
                </c:pt>
                <c:pt idx="140">
                  <c:v>87.667000000000002</c:v>
                </c:pt>
                <c:pt idx="141">
                  <c:v>87.667000000000002</c:v>
                </c:pt>
                <c:pt idx="142">
                  <c:v>87.667000000000002</c:v>
                </c:pt>
                <c:pt idx="143">
                  <c:v>87.667000000000002</c:v>
                </c:pt>
                <c:pt idx="144">
                  <c:v>87.667000000000002</c:v>
                </c:pt>
                <c:pt idx="145">
                  <c:v>87.667000000000002</c:v>
                </c:pt>
                <c:pt idx="146">
                  <c:v>87.667000000000002</c:v>
                </c:pt>
                <c:pt idx="147">
                  <c:v>87.667000000000002</c:v>
                </c:pt>
                <c:pt idx="148">
                  <c:v>87.667000000000002</c:v>
                </c:pt>
                <c:pt idx="149">
                  <c:v>87.667000000000002</c:v>
                </c:pt>
                <c:pt idx="150">
                  <c:v>87.667000000000002</c:v>
                </c:pt>
                <c:pt idx="151">
                  <c:v>87.667000000000002</c:v>
                </c:pt>
                <c:pt idx="152">
                  <c:v>87.667000000000002</c:v>
                </c:pt>
                <c:pt idx="153">
                  <c:v>87.667000000000002</c:v>
                </c:pt>
                <c:pt idx="154">
                  <c:v>87.667000000000002</c:v>
                </c:pt>
                <c:pt idx="155">
                  <c:v>87.667000000000002</c:v>
                </c:pt>
                <c:pt idx="156">
                  <c:v>87.667000000000002</c:v>
                </c:pt>
                <c:pt idx="157">
                  <c:v>87.667000000000002</c:v>
                </c:pt>
                <c:pt idx="158">
                  <c:v>87.667000000000002</c:v>
                </c:pt>
                <c:pt idx="159">
                  <c:v>87.667000000000002</c:v>
                </c:pt>
                <c:pt idx="160">
                  <c:v>87.667000000000002</c:v>
                </c:pt>
                <c:pt idx="161">
                  <c:v>87.667000000000002</c:v>
                </c:pt>
                <c:pt idx="162">
                  <c:v>84.838999999999999</c:v>
                </c:pt>
                <c:pt idx="163">
                  <c:v>84.838999999999999</c:v>
                </c:pt>
                <c:pt idx="164">
                  <c:v>84.838999999999999</c:v>
                </c:pt>
                <c:pt idx="165">
                  <c:v>84.838999999999999</c:v>
                </c:pt>
                <c:pt idx="166">
                  <c:v>84.838999999999999</c:v>
                </c:pt>
                <c:pt idx="167">
                  <c:v>84.838999999999999</c:v>
                </c:pt>
                <c:pt idx="168">
                  <c:v>84.838999999999999</c:v>
                </c:pt>
              </c:numCache>
            </c:numRef>
          </c:yVal>
        </c:ser>
        <c:ser>
          <c:idx val="1"/>
          <c:order val="1"/>
          <c:tx>
            <c:strRef>
              <c:f>Sheet1!$C$1</c:f>
              <c:strCache>
                <c:ptCount val="1"/>
                <c:pt idx="0">
                  <c:v>Lymphoma</c:v>
                </c:pt>
              </c:strCache>
            </c:strRef>
          </c:tx>
          <c:spPr>
            <a:ln w="41275">
              <a:solidFill>
                <a:srgbClr val="FF00FF"/>
              </a:solidFill>
              <a:prstDash val="solid"/>
            </a:ln>
          </c:spPr>
          <c:marker>
            <c:symbol val="none"/>
          </c:marker>
          <c:xVal>
            <c:numRef>
              <c:f>Sheet1!$A$2:$A$170</c:f>
              <c:numCache>
                <c:formatCode>General</c:formatCode>
                <c:ptCount val="169"/>
                <c:pt idx="0">
                  <c:v>0</c:v>
                </c:pt>
                <c:pt idx="1">
                  <c:v>8.3300000000000041E-2</c:v>
                </c:pt>
                <c:pt idx="2">
                  <c:v>0.16669999999999999</c:v>
                </c:pt>
                <c:pt idx="3">
                  <c:v>0.25</c:v>
                </c:pt>
                <c:pt idx="4">
                  <c:v>0.33330000000000426</c:v>
                </c:pt>
                <c:pt idx="5">
                  <c:v>0.41670000000000001</c:v>
                </c:pt>
                <c:pt idx="6">
                  <c:v>0.5</c:v>
                </c:pt>
                <c:pt idx="7">
                  <c:v>0.58329999999999949</c:v>
                </c:pt>
                <c:pt idx="8">
                  <c:v>0.66670000000000706</c:v>
                </c:pt>
                <c:pt idx="9">
                  <c:v>0.75000000000000488</c:v>
                </c:pt>
                <c:pt idx="10">
                  <c:v>0.83330000000000004</c:v>
                </c:pt>
                <c:pt idx="11">
                  <c:v>0.91670000000000063</c:v>
                </c:pt>
                <c:pt idx="12">
                  <c:v>1</c:v>
                </c:pt>
                <c:pt idx="13">
                  <c:v>1.0832999999999904</c:v>
                </c:pt>
                <c:pt idx="14">
                  <c:v>1.1667000000000001</c:v>
                </c:pt>
                <c:pt idx="15">
                  <c:v>1.25</c:v>
                </c:pt>
                <c:pt idx="16">
                  <c:v>1.3332999999999904</c:v>
                </c:pt>
                <c:pt idx="17">
                  <c:v>1.4166999999999879</c:v>
                </c:pt>
                <c:pt idx="18">
                  <c:v>1.5</c:v>
                </c:pt>
                <c:pt idx="19">
                  <c:v>1.5832999999999904</c:v>
                </c:pt>
                <c:pt idx="20">
                  <c:v>1.6667000000000001</c:v>
                </c:pt>
                <c:pt idx="21">
                  <c:v>1.75</c:v>
                </c:pt>
                <c:pt idx="22">
                  <c:v>1.8332999999999904</c:v>
                </c:pt>
                <c:pt idx="23">
                  <c:v>1.9167000000000001</c:v>
                </c:pt>
                <c:pt idx="24">
                  <c:v>2</c:v>
                </c:pt>
                <c:pt idx="25">
                  <c:v>2.0832999999999999</c:v>
                </c:pt>
                <c:pt idx="26">
                  <c:v>2.1667000000000001</c:v>
                </c:pt>
                <c:pt idx="27">
                  <c:v>2.25</c:v>
                </c:pt>
                <c:pt idx="28">
                  <c:v>2.3332999999999977</c:v>
                </c:pt>
                <c:pt idx="29">
                  <c:v>2.4166999999999739</c:v>
                </c:pt>
                <c:pt idx="30">
                  <c:v>2.5</c:v>
                </c:pt>
                <c:pt idx="31">
                  <c:v>2.5832999999999999</c:v>
                </c:pt>
                <c:pt idx="32">
                  <c:v>2.6667000000000001</c:v>
                </c:pt>
                <c:pt idx="33">
                  <c:v>2.75</c:v>
                </c:pt>
                <c:pt idx="34">
                  <c:v>2.8332999999999977</c:v>
                </c:pt>
                <c:pt idx="35">
                  <c:v>2.9166999999999739</c:v>
                </c:pt>
                <c:pt idx="36">
                  <c:v>3</c:v>
                </c:pt>
                <c:pt idx="37">
                  <c:v>3.0832999999999999</c:v>
                </c:pt>
                <c:pt idx="38">
                  <c:v>3.1667000000000001</c:v>
                </c:pt>
                <c:pt idx="39">
                  <c:v>3.25</c:v>
                </c:pt>
                <c:pt idx="40">
                  <c:v>3.3332999999999977</c:v>
                </c:pt>
                <c:pt idx="41">
                  <c:v>3.4166999999999739</c:v>
                </c:pt>
                <c:pt idx="42">
                  <c:v>3.5</c:v>
                </c:pt>
                <c:pt idx="43">
                  <c:v>3.5832999999999999</c:v>
                </c:pt>
                <c:pt idx="44">
                  <c:v>3.6667000000000001</c:v>
                </c:pt>
                <c:pt idx="45">
                  <c:v>3.75</c:v>
                </c:pt>
                <c:pt idx="46">
                  <c:v>3.8332999999999977</c:v>
                </c:pt>
                <c:pt idx="47">
                  <c:v>3.9166999999999739</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pt idx="145">
                  <c:v>12.083300000000001</c:v>
                </c:pt>
                <c:pt idx="146">
                  <c:v>12.166700000000002</c:v>
                </c:pt>
                <c:pt idx="147">
                  <c:v>12.25</c:v>
                </c:pt>
                <c:pt idx="148">
                  <c:v>12.333300000000001</c:v>
                </c:pt>
                <c:pt idx="149">
                  <c:v>12.416700000000002</c:v>
                </c:pt>
                <c:pt idx="150">
                  <c:v>12.5</c:v>
                </c:pt>
                <c:pt idx="151">
                  <c:v>12.583300000000001</c:v>
                </c:pt>
                <c:pt idx="152">
                  <c:v>12.666700000000002</c:v>
                </c:pt>
                <c:pt idx="153">
                  <c:v>12.75</c:v>
                </c:pt>
                <c:pt idx="154">
                  <c:v>12.833300000000001</c:v>
                </c:pt>
                <c:pt idx="155">
                  <c:v>12.916700000000002</c:v>
                </c:pt>
                <c:pt idx="156">
                  <c:v>13</c:v>
                </c:pt>
                <c:pt idx="157">
                  <c:v>13.083300000000001</c:v>
                </c:pt>
                <c:pt idx="158">
                  <c:v>13.166700000000002</c:v>
                </c:pt>
                <c:pt idx="159">
                  <c:v>13.25</c:v>
                </c:pt>
                <c:pt idx="160">
                  <c:v>13.333300000000001</c:v>
                </c:pt>
                <c:pt idx="161">
                  <c:v>13.416700000000002</c:v>
                </c:pt>
                <c:pt idx="162">
                  <c:v>13.5</c:v>
                </c:pt>
                <c:pt idx="163">
                  <c:v>13.583300000000001</c:v>
                </c:pt>
                <c:pt idx="164">
                  <c:v>13.666700000000002</c:v>
                </c:pt>
                <c:pt idx="165">
                  <c:v>13.75</c:v>
                </c:pt>
                <c:pt idx="166">
                  <c:v>13.833300000000001</c:v>
                </c:pt>
                <c:pt idx="167">
                  <c:v>13.916700000000002</c:v>
                </c:pt>
                <c:pt idx="168">
                  <c:v>14</c:v>
                </c:pt>
              </c:numCache>
            </c:numRef>
          </c:xVal>
          <c:yVal>
            <c:numRef>
              <c:f>Sheet1!$C$2:$C$170</c:f>
              <c:numCache>
                <c:formatCode>General</c:formatCode>
                <c:ptCount val="169"/>
                <c:pt idx="0">
                  <c:v>100</c:v>
                </c:pt>
                <c:pt idx="1">
                  <c:v>100</c:v>
                </c:pt>
                <c:pt idx="2">
                  <c:v>100</c:v>
                </c:pt>
                <c:pt idx="3">
                  <c:v>100</c:v>
                </c:pt>
                <c:pt idx="4">
                  <c:v>100</c:v>
                </c:pt>
                <c:pt idx="5">
                  <c:v>100</c:v>
                </c:pt>
                <c:pt idx="6">
                  <c:v>99.475999999999999</c:v>
                </c:pt>
                <c:pt idx="7">
                  <c:v>97.724000000000004</c:v>
                </c:pt>
                <c:pt idx="8">
                  <c:v>97.548000000000002</c:v>
                </c:pt>
                <c:pt idx="9">
                  <c:v>97.548000000000002</c:v>
                </c:pt>
                <c:pt idx="10">
                  <c:v>97.548000000000002</c:v>
                </c:pt>
                <c:pt idx="11">
                  <c:v>97.548000000000002</c:v>
                </c:pt>
                <c:pt idx="12">
                  <c:v>97.548000000000002</c:v>
                </c:pt>
                <c:pt idx="13">
                  <c:v>97.548000000000002</c:v>
                </c:pt>
                <c:pt idx="14">
                  <c:v>97.548000000000002</c:v>
                </c:pt>
                <c:pt idx="15">
                  <c:v>97.548000000000002</c:v>
                </c:pt>
                <c:pt idx="16">
                  <c:v>97.548000000000002</c:v>
                </c:pt>
                <c:pt idx="17">
                  <c:v>97.548000000000002</c:v>
                </c:pt>
                <c:pt idx="18">
                  <c:v>97.35</c:v>
                </c:pt>
                <c:pt idx="19">
                  <c:v>97.149000000000001</c:v>
                </c:pt>
                <c:pt idx="20">
                  <c:v>97.149000000000001</c:v>
                </c:pt>
                <c:pt idx="21">
                  <c:v>97.149000000000001</c:v>
                </c:pt>
                <c:pt idx="22">
                  <c:v>97.149000000000001</c:v>
                </c:pt>
                <c:pt idx="23">
                  <c:v>97.149000000000001</c:v>
                </c:pt>
                <c:pt idx="24">
                  <c:v>97.149000000000001</c:v>
                </c:pt>
                <c:pt idx="25">
                  <c:v>97.149000000000001</c:v>
                </c:pt>
                <c:pt idx="26">
                  <c:v>97.149000000000001</c:v>
                </c:pt>
                <c:pt idx="27">
                  <c:v>97.149000000000001</c:v>
                </c:pt>
                <c:pt idx="28">
                  <c:v>97.149000000000001</c:v>
                </c:pt>
                <c:pt idx="29">
                  <c:v>97.149000000000001</c:v>
                </c:pt>
                <c:pt idx="30">
                  <c:v>97.149000000000001</c:v>
                </c:pt>
                <c:pt idx="31">
                  <c:v>97.149000000000001</c:v>
                </c:pt>
                <c:pt idx="32">
                  <c:v>97.149000000000001</c:v>
                </c:pt>
                <c:pt idx="33">
                  <c:v>97.149000000000001</c:v>
                </c:pt>
                <c:pt idx="34">
                  <c:v>97.149000000000001</c:v>
                </c:pt>
                <c:pt idx="35">
                  <c:v>97.149000000000001</c:v>
                </c:pt>
                <c:pt idx="36">
                  <c:v>97.149000000000001</c:v>
                </c:pt>
                <c:pt idx="37">
                  <c:v>97.149000000000001</c:v>
                </c:pt>
                <c:pt idx="38">
                  <c:v>97.149000000000001</c:v>
                </c:pt>
                <c:pt idx="39">
                  <c:v>97.149000000000001</c:v>
                </c:pt>
                <c:pt idx="40">
                  <c:v>97.149000000000001</c:v>
                </c:pt>
                <c:pt idx="41">
                  <c:v>97.149000000000001</c:v>
                </c:pt>
                <c:pt idx="42">
                  <c:v>96.584999999999994</c:v>
                </c:pt>
                <c:pt idx="43">
                  <c:v>96.02</c:v>
                </c:pt>
                <c:pt idx="44">
                  <c:v>96.02</c:v>
                </c:pt>
                <c:pt idx="45">
                  <c:v>96.02</c:v>
                </c:pt>
                <c:pt idx="46">
                  <c:v>96.02</c:v>
                </c:pt>
                <c:pt idx="47">
                  <c:v>96.02</c:v>
                </c:pt>
                <c:pt idx="48">
                  <c:v>96.02</c:v>
                </c:pt>
                <c:pt idx="49">
                  <c:v>96.02</c:v>
                </c:pt>
                <c:pt idx="50">
                  <c:v>96.02</c:v>
                </c:pt>
                <c:pt idx="51">
                  <c:v>96.02</c:v>
                </c:pt>
                <c:pt idx="52">
                  <c:v>96.02</c:v>
                </c:pt>
                <c:pt idx="53">
                  <c:v>96.02</c:v>
                </c:pt>
                <c:pt idx="54">
                  <c:v>95.35299999999998</c:v>
                </c:pt>
                <c:pt idx="55">
                  <c:v>95.018000000000001</c:v>
                </c:pt>
                <c:pt idx="56">
                  <c:v>94.676999999999978</c:v>
                </c:pt>
                <c:pt idx="57">
                  <c:v>94.676999999999978</c:v>
                </c:pt>
                <c:pt idx="58">
                  <c:v>94.676999999999978</c:v>
                </c:pt>
                <c:pt idx="59">
                  <c:v>94.676999999999978</c:v>
                </c:pt>
                <c:pt idx="60">
                  <c:v>94.676999999999978</c:v>
                </c:pt>
                <c:pt idx="61">
                  <c:v>94.676999999999978</c:v>
                </c:pt>
                <c:pt idx="62">
                  <c:v>94.676999999999978</c:v>
                </c:pt>
                <c:pt idx="63">
                  <c:v>94.676999999999978</c:v>
                </c:pt>
                <c:pt idx="64">
                  <c:v>94.676999999999978</c:v>
                </c:pt>
                <c:pt idx="65">
                  <c:v>94.266999999999996</c:v>
                </c:pt>
                <c:pt idx="66">
                  <c:v>94.266999999999996</c:v>
                </c:pt>
                <c:pt idx="67">
                  <c:v>93.850999999999999</c:v>
                </c:pt>
                <c:pt idx="68">
                  <c:v>93.436000000000007</c:v>
                </c:pt>
                <c:pt idx="69">
                  <c:v>93.436000000000007</c:v>
                </c:pt>
                <c:pt idx="70">
                  <c:v>93.436000000000007</c:v>
                </c:pt>
                <c:pt idx="71">
                  <c:v>93.436000000000007</c:v>
                </c:pt>
                <c:pt idx="72">
                  <c:v>93.436000000000007</c:v>
                </c:pt>
                <c:pt idx="73">
                  <c:v>93.436000000000007</c:v>
                </c:pt>
                <c:pt idx="74">
                  <c:v>93.436000000000007</c:v>
                </c:pt>
                <c:pt idx="75">
                  <c:v>93.436000000000007</c:v>
                </c:pt>
                <c:pt idx="76">
                  <c:v>93.436000000000007</c:v>
                </c:pt>
                <c:pt idx="77">
                  <c:v>93.436000000000007</c:v>
                </c:pt>
                <c:pt idx="78">
                  <c:v>93.436000000000007</c:v>
                </c:pt>
                <c:pt idx="79">
                  <c:v>93.436000000000007</c:v>
                </c:pt>
                <c:pt idx="80">
                  <c:v>93.436000000000007</c:v>
                </c:pt>
                <c:pt idx="81">
                  <c:v>93.436000000000007</c:v>
                </c:pt>
                <c:pt idx="82">
                  <c:v>93.436000000000007</c:v>
                </c:pt>
                <c:pt idx="83">
                  <c:v>93.436000000000007</c:v>
                </c:pt>
                <c:pt idx="84">
                  <c:v>93.436000000000007</c:v>
                </c:pt>
                <c:pt idx="85">
                  <c:v>93.436000000000007</c:v>
                </c:pt>
                <c:pt idx="86">
                  <c:v>93.436000000000007</c:v>
                </c:pt>
                <c:pt idx="87">
                  <c:v>93.436000000000007</c:v>
                </c:pt>
                <c:pt idx="88">
                  <c:v>93.436000000000007</c:v>
                </c:pt>
                <c:pt idx="89">
                  <c:v>93.436000000000007</c:v>
                </c:pt>
                <c:pt idx="90">
                  <c:v>92.808999999999983</c:v>
                </c:pt>
                <c:pt idx="91">
                  <c:v>92.808999999999983</c:v>
                </c:pt>
                <c:pt idx="92">
                  <c:v>92.808999999999983</c:v>
                </c:pt>
                <c:pt idx="93">
                  <c:v>92.808999999999983</c:v>
                </c:pt>
                <c:pt idx="94">
                  <c:v>92.808999999999983</c:v>
                </c:pt>
                <c:pt idx="95">
                  <c:v>92.808999999999983</c:v>
                </c:pt>
                <c:pt idx="96">
                  <c:v>92.808999999999983</c:v>
                </c:pt>
                <c:pt idx="97">
                  <c:v>92.808999999999983</c:v>
                </c:pt>
                <c:pt idx="98">
                  <c:v>92.808999999999983</c:v>
                </c:pt>
                <c:pt idx="99">
                  <c:v>92.808999999999983</c:v>
                </c:pt>
                <c:pt idx="100">
                  <c:v>92.808999999999983</c:v>
                </c:pt>
                <c:pt idx="101">
                  <c:v>92.808999999999983</c:v>
                </c:pt>
                <c:pt idx="102">
                  <c:v>92.808999999999983</c:v>
                </c:pt>
                <c:pt idx="103">
                  <c:v>92.808999999999983</c:v>
                </c:pt>
                <c:pt idx="104">
                  <c:v>92.808999999999983</c:v>
                </c:pt>
                <c:pt idx="105">
                  <c:v>92.808999999999983</c:v>
                </c:pt>
                <c:pt idx="106">
                  <c:v>92.808999999999983</c:v>
                </c:pt>
                <c:pt idx="107">
                  <c:v>92.808999999999983</c:v>
                </c:pt>
                <c:pt idx="108">
                  <c:v>92.808999999999983</c:v>
                </c:pt>
                <c:pt idx="109">
                  <c:v>92.808999999999983</c:v>
                </c:pt>
                <c:pt idx="110">
                  <c:v>92.808999999999983</c:v>
                </c:pt>
                <c:pt idx="111">
                  <c:v>92.808999999999983</c:v>
                </c:pt>
                <c:pt idx="112">
                  <c:v>91.649000000000001</c:v>
                </c:pt>
                <c:pt idx="113">
                  <c:v>90.489000000000004</c:v>
                </c:pt>
                <c:pt idx="114">
                  <c:v>90.489000000000004</c:v>
                </c:pt>
                <c:pt idx="115">
                  <c:v>90.489000000000004</c:v>
                </c:pt>
                <c:pt idx="116">
                  <c:v>90.489000000000004</c:v>
                </c:pt>
                <c:pt idx="117">
                  <c:v>90.489000000000004</c:v>
                </c:pt>
                <c:pt idx="118">
                  <c:v>90.489000000000004</c:v>
                </c:pt>
                <c:pt idx="119">
                  <c:v>90.489000000000004</c:v>
                </c:pt>
                <c:pt idx="120">
                  <c:v>90.489000000000004</c:v>
                </c:pt>
                <c:pt idx="121">
                  <c:v>90.489000000000004</c:v>
                </c:pt>
                <c:pt idx="122">
                  <c:v>90.489000000000004</c:v>
                </c:pt>
                <c:pt idx="123">
                  <c:v>90.489000000000004</c:v>
                </c:pt>
                <c:pt idx="124">
                  <c:v>90.489000000000004</c:v>
                </c:pt>
                <c:pt idx="125">
                  <c:v>90.489000000000004</c:v>
                </c:pt>
                <c:pt idx="126">
                  <c:v>89.074999999999989</c:v>
                </c:pt>
                <c:pt idx="127">
                  <c:v>89.074999999999989</c:v>
                </c:pt>
                <c:pt idx="128">
                  <c:v>89.074999999999989</c:v>
                </c:pt>
                <c:pt idx="129">
                  <c:v>89.074999999999989</c:v>
                </c:pt>
                <c:pt idx="130">
                  <c:v>89.074999999999989</c:v>
                </c:pt>
                <c:pt idx="131">
                  <c:v>89.074999999999989</c:v>
                </c:pt>
                <c:pt idx="132">
                  <c:v>89.074999999999989</c:v>
                </c:pt>
                <c:pt idx="133">
                  <c:v>89.074999999999989</c:v>
                </c:pt>
                <c:pt idx="134">
                  <c:v>89.074999999999989</c:v>
                </c:pt>
                <c:pt idx="135">
                  <c:v>89.074999999999989</c:v>
                </c:pt>
                <c:pt idx="136">
                  <c:v>89.074999999999989</c:v>
                </c:pt>
                <c:pt idx="137">
                  <c:v>89.074999999999989</c:v>
                </c:pt>
                <c:pt idx="138">
                  <c:v>89.074999999999989</c:v>
                </c:pt>
                <c:pt idx="139">
                  <c:v>89.074999999999989</c:v>
                </c:pt>
                <c:pt idx="140">
                  <c:v>89.074999999999989</c:v>
                </c:pt>
                <c:pt idx="141">
                  <c:v>89.074999999999989</c:v>
                </c:pt>
                <c:pt idx="142">
                  <c:v>89.074999999999989</c:v>
                </c:pt>
                <c:pt idx="143">
                  <c:v>89.074999999999989</c:v>
                </c:pt>
                <c:pt idx="144">
                  <c:v>89.074999999999989</c:v>
                </c:pt>
                <c:pt idx="145">
                  <c:v>89.074999999999989</c:v>
                </c:pt>
                <c:pt idx="146">
                  <c:v>89.074999999999989</c:v>
                </c:pt>
                <c:pt idx="147">
                  <c:v>89.074999999999989</c:v>
                </c:pt>
                <c:pt idx="148">
                  <c:v>89.074999999999989</c:v>
                </c:pt>
                <c:pt idx="149">
                  <c:v>89.074999999999989</c:v>
                </c:pt>
                <c:pt idx="150">
                  <c:v>89.074999999999989</c:v>
                </c:pt>
                <c:pt idx="151">
                  <c:v>89.074999999999989</c:v>
                </c:pt>
                <c:pt idx="152">
                  <c:v>89.074999999999989</c:v>
                </c:pt>
                <c:pt idx="153">
                  <c:v>89.074999999999989</c:v>
                </c:pt>
                <c:pt idx="154">
                  <c:v>89.074999999999989</c:v>
                </c:pt>
                <c:pt idx="155">
                  <c:v>89.074999999999989</c:v>
                </c:pt>
                <c:pt idx="156">
                  <c:v>89.074999999999989</c:v>
                </c:pt>
                <c:pt idx="157">
                  <c:v>89.074999999999989</c:v>
                </c:pt>
                <c:pt idx="158">
                  <c:v>89.074999999999989</c:v>
                </c:pt>
                <c:pt idx="159">
                  <c:v>89.074999999999989</c:v>
                </c:pt>
                <c:pt idx="160">
                  <c:v>89.074999999999989</c:v>
                </c:pt>
                <c:pt idx="161">
                  <c:v>89.074999999999989</c:v>
                </c:pt>
                <c:pt idx="162">
                  <c:v>85.649000000000001</c:v>
                </c:pt>
                <c:pt idx="163">
                  <c:v>85.649000000000001</c:v>
                </c:pt>
                <c:pt idx="164">
                  <c:v>85.649000000000001</c:v>
                </c:pt>
                <c:pt idx="165">
                  <c:v>85.649000000000001</c:v>
                </c:pt>
                <c:pt idx="166">
                  <c:v>85.649000000000001</c:v>
                </c:pt>
                <c:pt idx="167">
                  <c:v>85.649000000000001</c:v>
                </c:pt>
                <c:pt idx="168">
                  <c:v>85.649000000000001</c:v>
                </c:pt>
              </c:numCache>
            </c:numRef>
          </c:yVal>
        </c:ser>
        <c:ser>
          <c:idx val="2"/>
          <c:order val="2"/>
          <c:tx>
            <c:strRef>
              <c:f>Sheet1!$D$1</c:f>
              <c:strCache>
                <c:ptCount val="1"/>
                <c:pt idx="0">
                  <c:v>Skin</c:v>
                </c:pt>
              </c:strCache>
            </c:strRef>
          </c:tx>
          <c:spPr>
            <a:ln w="41275">
              <a:solidFill>
                <a:srgbClr val="00FF00"/>
              </a:solidFill>
            </a:ln>
          </c:spPr>
          <c:marker>
            <c:symbol val="none"/>
          </c:marker>
          <c:xVal>
            <c:numRef>
              <c:f>Sheet1!$A$2:$A$170</c:f>
              <c:numCache>
                <c:formatCode>General</c:formatCode>
                <c:ptCount val="169"/>
                <c:pt idx="0">
                  <c:v>0</c:v>
                </c:pt>
                <c:pt idx="1">
                  <c:v>8.3300000000000041E-2</c:v>
                </c:pt>
                <c:pt idx="2">
                  <c:v>0.16669999999999999</c:v>
                </c:pt>
                <c:pt idx="3">
                  <c:v>0.25</c:v>
                </c:pt>
                <c:pt idx="4">
                  <c:v>0.33330000000000426</c:v>
                </c:pt>
                <c:pt idx="5">
                  <c:v>0.41670000000000001</c:v>
                </c:pt>
                <c:pt idx="6">
                  <c:v>0.5</c:v>
                </c:pt>
                <c:pt idx="7">
                  <c:v>0.58329999999999949</c:v>
                </c:pt>
                <c:pt idx="8">
                  <c:v>0.66670000000000706</c:v>
                </c:pt>
                <c:pt idx="9">
                  <c:v>0.75000000000000488</c:v>
                </c:pt>
                <c:pt idx="10">
                  <c:v>0.83330000000000004</c:v>
                </c:pt>
                <c:pt idx="11">
                  <c:v>0.91670000000000063</c:v>
                </c:pt>
                <c:pt idx="12">
                  <c:v>1</c:v>
                </c:pt>
                <c:pt idx="13">
                  <c:v>1.0832999999999904</c:v>
                </c:pt>
                <c:pt idx="14">
                  <c:v>1.1667000000000001</c:v>
                </c:pt>
                <c:pt idx="15">
                  <c:v>1.25</c:v>
                </c:pt>
                <c:pt idx="16">
                  <c:v>1.3332999999999904</c:v>
                </c:pt>
                <c:pt idx="17">
                  <c:v>1.4166999999999879</c:v>
                </c:pt>
                <c:pt idx="18">
                  <c:v>1.5</c:v>
                </c:pt>
                <c:pt idx="19">
                  <c:v>1.5832999999999904</c:v>
                </c:pt>
                <c:pt idx="20">
                  <c:v>1.6667000000000001</c:v>
                </c:pt>
                <c:pt idx="21">
                  <c:v>1.75</c:v>
                </c:pt>
                <c:pt idx="22">
                  <c:v>1.8332999999999904</c:v>
                </c:pt>
                <c:pt idx="23">
                  <c:v>1.9167000000000001</c:v>
                </c:pt>
                <c:pt idx="24">
                  <c:v>2</c:v>
                </c:pt>
                <c:pt idx="25">
                  <c:v>2.0832999999999999</c:v>
                </c:pt>
                <c:pt idx="26">
                  <c:v>2.1667000000000001</c:v>
                </c:pt>
                <c:pt idx="27">
                  <c:v>2.25</c:v>
                </c:pt>
                <c:pt idx="28">
                  <c:v>2.3332999999999977</c:v>
                </c:pt>
                <c:pt idx="29">
                  <c:v>2.4166999999999739</c:v>
                </c:pt>
                <c:pt idx="30">
                  <c:v>2.5</c:v>
                </c:pt>
                <c:pt idx="31">
                  <c:v>2.5832999999999999</c:v>
                </c:pt>
                <c:pt idx="32">
                  <c:v>2.6667000000000001</c:v>
                </c:pt>
                <c:pt idx="33">
                  <c:v>2.75</c:v>
                </c:pt>
                <c:pt idx="34">
                  <c:v>2.8332999999999977</c:v>
                </c:pt>
                <c:pt idx="35">
                  <c:v>2.9166999999999739</c:v>
                </c:pt>
                <c:pt idx="36">
                  <c:v>3</c:v>
                </c:pt>
                <c:pt idx="37">
                  <c:v>3.0832999999999999</c:v>
                </c:pt>
                <c:pt idx="38">
                  <c:v>3.1667000000000001</c:v>
                </c:pt>
                <c:pt idx="39">
                  <c:v>3.25</c:v>
                </c:pt>
                <c:pt idx="40">
                  <c:v>3.3332999999999977</c:v>
                </c:pt>
                <c:pt idx="41">
                  <c:v>3.4166999999999739</c:v>
                </c:pt>
                <c:pt idx="42">
                  <c:v>3.5</c:v>
                </c:pt>
                <c:pt idx="43">
                  <c:v>3.5832999999999999</c:v>
                </c:pt>
                <c:pt idx="44">
                  <c:v>3.6667000000000001</c:v>
                </c:pt>
                <c:pt idx="45">
                  <c:v>3.75</c:v>
                </c:pt>
                <c:pt idx="46">
                  <c:v>3.8332999999999977</c:v>
                </c:pt>
                <c:pt idx="47">
                  <c:v>3.9166999999999739</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pt idx="145">
                  <c:v>12.083300000000001</c:v>
                </c:pt>
                <c:pt idx="146">
                  <c:v>12.166700000000002</c:v>
                </c:pt>
                <c:pt idx="147">
                  <c:v>12.25</c:v>
                </c:pt>
                <c:pt idx="148">
                  <c:v>12.333300000000001</c:v>
                </c:pt>
                <c:pt idx="149">
                  <c:v>12.416700000000002</c:v>
                </c:pt>
                <c:pt idx="150">
                  <c:v>12.5</c:v>
                </c:pt>
                <c:pt idx="151">
                  <c:v>12.583300000000001</c:v>
                </c:pt>
                <c:pt idx="152">
                  <c:v>12.666700000000002</c:v>
                </c:pt>
                <c:pt idx="153">
                  <c:v>12.75</c:v>
                </c:pt>
                <c:pt idx="154">
                  <c:v>12.833300000000001</c:v>
                </c:pt>
                <c:pt idx="155">
                  <c:v>12.916700000000002</c:v>
                </c:pt>
                <c:pt idx="156">
                  <c:v>13</c:v>
                </c:pt>
                <c:pt idx="157">
                  <c:v>13.083300000000001</c:v>
                </c:pt>
                <c:pt idx="158">
                  <c:v>13.166700000000002</c:v>
                </c:pt>
                <c:pt idx="159">
                  <c:v>13.25</c:v>
                </c:pt>
                <c:pt idx="160">
                  <c:v>13.333300000000001</c:v>
                </c:pt>
                <c:pt idx="161">
                  <c:v>13.416700000000002</c:v>
                </c:pt>
                <c:pt idx="162">
                  <c:v>13.5</c:v>
                </c:pt>
                <c:pt idx="163">
                  <c:v>13.583300000000001</c:v>
                </c:pt>
                <c:pt idx="164">
                  <c:v>13.666700000000002</c:v>
                </c:pt>
                <c:pt idx="165">
                  <c:v>13.75</c:v>
                </c:pt>
                <c:pt idx="166">
                  <c:v>13.833300000000001</c:v>
                </c:pt>
                <c:pt idx="167">
                  <c:v>13.916700000000002</c:v>
                </c:pt>
                <c:pt idx="168">
                  <c:v>14</c:v>
                </c:pt>
              </c:numCache>
            </c:numRef>
          </c:xVal>
          <c:yVal>
            <c:numRef>
              <c:f>Sheet1!$D$2:$D$170</c:f>
              <c:numCache>
                <c:formatCode>General</c:formatCode>
                <c:ptCount val="169"/>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pt idx="21">
                  <c:v>100</c:v>
                </c:pt>
                <c:pt idx="22">
                  <c:v>100</c:v>
                </c:pt>
                <c:pt idx="23">
                  <c:v>100</c:v>
                </c:pt>
                <c:pt idx="24">
                  <c:v>100</c:v>
                </c:pt>
                <c:pt idx="25">
                  <c:v>100</c:v>
                </c:pt>
                <c:pt idx="26">
                  <c:v>100</c:v>
                </c:pt>
                <c:pt idx="27">
                  <c:v>100</c:v>
                </c:pt>
                <c:pt idx="28">
                  <c:v>100</c:v>
                </c:pt>
                <c:pt idx="29">
                  <c:v>100</c:v>
                </c:pt>
                <c:pt idx="30">
                  <c:v>100</c:v>
                </c:pt>
                <c:pt idx="31">
                  <c:v>100</c:v>
                </c:pt>
                <c:pt idx="32">
                  <c:v>100</c:v>
                </c:pt>
                <c:pt idx="33">
                  <c:v>100</c:v>
                </c:pt>
                <c:pt idx="34">
                  <c:v>100</c:v>
                </c:pt>
                <c:pt idx="35">
                  <c:v>100</c:v>
                </c:pt>
                <c:pt idx="36">
                  <c:v>100</c:v>
                </c:pt>
                <c:pt idx="37">
                  <c:v>100</c:v>
                </c:pt>
                <c:pt idx="38">
                  <c:v>100</c:v>
                </c:pt>
                <c:pt idx="39">
                  <c:v>100</c:v>
                </c:pt>
                <c:pt idx="40">
                  <c:v>100</c:v>
                </c:pt>
                <c:pt idx="41">
                  <c:v>100</c:v>
                </c:pt>
                <c:pt idx="42">
                  <c:v>100</c:v>
                </c:pt>
                <c:pt idx="43">
                  <c:v>100</c:v>
                </c:pt>
                <c:pt idx="44">
                  <c:v>100</c:v>
                </c:pt>
                <c:pt idx="45">
                  <c:v>100</c:v>
                </c:pt>
                <c:pt idx="46">
                  <c:v>100</c:v>
                </c:pt>
                <c:pt idx="47">
                  <c:v>100</c:v>
                </c:pt>
                <c:pt idx="48">
                  <c:v>100</c:v>
                </c:pt>
                <c:pt idx="49">
                  <c:v>100</c:v>
                </c:pt>
                <c:pt idx="50">
                  <c:v>100</c:v>
                </c:pt>
                <c:pt idx="51">
                  <c:v>100</c:v>
                </c:pt>
                <c:pt idx="52">
                  <c:v>100</c:v>
                </c:pt>
                <c:pt idx="53">
                  <c:v>100</c:v>
                </c:pt>
                <c:pt idx="54">
                  <c:v>100</c:v>
                </c:pt>
                <c:pt idx="55">
                  <c:v>100</c:v>
                </c:pt>
                <c:pt idx="56">
                  <c:v>100</c:v>
                </c:pt>
                <c:pt idx="57">
                  <c:v>100</c:v>
                </c:pt>
                <c:pt idx="58">
                  <c:v>100</c:v>
                </c:pt>
                <c:pt idx="59">
                  <c:v>100</c:v>
                </c:pt>
                <c:pt idx="60">
                  <c:v>100</c:v>
                </c:pt>
                <c:pt idx="61">
                  <c:v>100</c:v>
                </c:pt>
                <c:pt idx="62">
                  <c:v>100</c:v>
                </c:pt>
                <c:pt idx="63">
                  <c:v>100</c:v>
                </c:pt>
                <c:pt idx="64">
                  <c:v>100</c:v>
                </c:pt>
                <c:pt idx="65">
                  <c:v>100</c:v>
                </c:pt>
                <c:pt idx="66">
                  <c:v>100</c:v>
                </c:pt>
                <c:pt idx="67">
                  <c:v>100</c:v>
                </c:pt>
                <c:pt idx="68">
                  <c:v>100</c:v>
                </c:pt>
                <c:pt idx="69">
                  <c:v>100</c:v>
                </c:pt>
                <c:pt idx="70">
                  <c:v>100</c:v>
                </c:pt>
                <c:pt idx="71">
                  <c:v>100</c:v>
                </c:pt>
                <c:pt idx="72">
                  <c:v>100</c:v>
                </c:pt>
                <c:pt idx="73">
                  <c:v>100</c:v>
                </c:pt>
                <c:pt idx="74">
                  <c:v>100</c:v>
                </c:pt>
                <c:pt idx="75">
                  <c:v>100</c:v>
                </c:pt>
                <c:pt idx="76">
                  <c:v>100</c:v>
                </c:pt>
                <c:pt idx="77">
                  <c:v>100</c:v>
                </c:pt>
                <c:pt idx="78">
                  <c:v>100</c:v>
                </c:pt>
                <c:pt idx="79">
                  <c:v>100</c:v>
                </c:pt>
                <c:pt idx="80">
                  <c:v>100</c:v>
                </c:pt>
                <c:pt idx="81">
                  <c:v>100</c:v>
                </c:pt>
                <c:pt idx="82">
                  <c:v>100</c:v>
                </c:pt>
                <c:pt idx="83">
                  <c:v>100</c:v>
                </c:pt>
                <c:pt idx="84">
                  <c:v>100</c:v>
                </c:pt>
                <c:pt idx="85">
                  <c:v>100</c:v>
                </c:pt>
                <c:pt idx="86">
                  <c:v>100</c:v>
                </c:pt>
                <c:pt idx="87">
                  <c:v>100</c:v>
                </c:pt>
                <c:pt idx="88">
                  <c:v>100</c:v>
                </c:pt>
                <c:pt idx="89">
                  <c:v>100</c:v>
                </c:pt>
                <c:pt idx="90">
                  <c:v>100</c:v>
                </c:pt>
                <c:pt idx="91">
                  <c:v>100</c:v>
                </c:pt>
                <c:pt idx="92">
                  <c:v>100</c:v>
                </c:pt>
                <c:pt idx="93">
                  <c:v>100</c:v>
                </c:pt>
                <c:pt idx="94">
                  <c:v>100</c:v>
                </c:pt>
                <c:pt idx="95">
                  <c:v>100</c:v>
                </c:pt>
                <c:pt idx="96">
                  <c:v>100</c:v>
                </c:pt>
                <c:pt idx="97">
                  <c:v>100</c:v>
                </c:pt>
                <c:pt idx="98">
                  <c:v>100</c:v>
                </c:pt>
                <c:pt idx="99">
                  <c:v>100</c:v>
                </c:pt>
                <c:pt idx="100">
                  <c:v>100</c:v>
                </c:pt>
                <c:pt idx="101">
                  <c:v>100</c:v>
                </c:pt>
                <c:pt idx="102">
                  <c:v>100</c:v>
                </c:pt>
                <c:pt idx="103">
                  <c:v>100</c:v>
                </c:pt>
                <c:pt idx="104">
                  <c:v>100</c:v>
                </c:pt>
                <c:pt idx="105">
                  <c:v>100</c:v>
                </c:pt>
                <c:pt idx="106">
                  <c:v>100</c:v>
                </c:pt>
                <c:pt idx="107">
                  <c:v>100</c:v>
                </c:pt>
                <c:pt idx="108">
                  <c:v>100</c:v>
                </c:pt>
                <c:pt idx="109">
                  <c:v>100</c:v>
                </c:pt>
                <c:pt idx="110">
                  <c:v>100</c:v>
                </c:pt>
                <c:pt idx="111">
                  <c:v>100</c:v>
                </c:pt>
                <c:pt idx="112">
                  <c:v>100</c:v>
                </c:pt>
                <c:pt idx="113">
                  <c:v>100</c:v>
                </c:pt>
                <c:pt idx="114">
                  <c:v>100</c:v>
                </c:pt>
                <c:pt idx="115">
                  <c:v>100</c:v>
                </c:pt>
                <c:pt idx="116">
                  <c:v>100</c:v>
                </c:pt>
                <c:pt idx="117">
                  <c:v>100</c:v>
                </c:pt>
                <c:pt idx="118">
                  <c:v>100</c:v>
                </c:pt>
                <c:pt idx="119">
                  <c:v>100</c:v>
                </c:pt>
                <c:pt idx="120">
                  <c:v>100</c:v>
                </c:pt>
                <c:pt idx="121">
                  <c:v>100</c:v>
                </c:pt>
                <c:pt idx="122">
                  <c:v>100</c:v>
                </c:pt>
                <c:pt idx="123">
                  <c:v>100</c:v>
                </c:pt>
                <c:pt idx="124">
                  <c:v>100</c:v>
                </c:pt>
                <c:pt idx="125">
                  <c:v>100</c:v>
                </c:pt>
                <c:pt idx="126">
                  <c:v>100</c:v>
                </c:pt>
                <c:pt idx="127">
                  <c:v>100</c:v>
                </c:pt>
                <c:pt idx="128">
                  <c:v>100</c:v>
                </c:pt>
                <c:pt idx="129">
                  <c:v>100</c:v>
                </c:pt>
                <c:pt idx="130">
                  <c:v>100</c:v>
                </c:pt>
                <c:pt idx="131">
                  <c:v>100</c:v>
                </c:pt>
                <c:pt idx="132">
                  <c:v>100</c:v>
                </c:pt>
                <c:pt idx="133">
                  <c:v>100</c:v>
                </c:pt>
                <c:pt idx="134">
                  <c:v>100</c:v>
                </c:pt>
                <c:pt idx="135">
                  <c:v>100</c:v>
                </c:pt>
                <c:pt idx="136">
                  <c:v>100</c:v>
                </c:pt>
                <c:pt idx="137">
                  <c:v>100</c:v>
                </c:pt>
                <c:pt idx="138">
                  <c:v>100</c:v>
                </c:pt>
                <c:pt idx="139">
                  <c:v>100</c:v>
                </c:pt>
                <c:pt idx="140">
                  <c:v>100</c:v>
                </c:pt>
                <c:pt idx="141">
                  <c:v>100</c:v>
                </c:pt>
                <c:pt idx="142">
                  <c:v>100</c:v>
                </c:pt>
                <c:pt idx="143">
                  <c:v>100</c:v>
                </c:pt>
                <c:pt idx="144">
                  <c:v>100</c:v>
                </c:pt>
                <c:pt idx="145">
                  <c:v>100</c:v>
                </c:pt>
                <c:pt idx="146">
                  <c:v>100</c:v>
                </c:pt>
                <c:pt idx="147">
                  <c:v>100</c:v>
                </c:pt>
                <c:pt idx="148">
                  <c:v>100</c:v>
                </c:pt>
                <c:pt idx="149">
                  <c:v>100</c:v>
                </c:pt>
                <c:pt idx="150">
                  <c:v>100</c:v>
                </c:pt>
                <c:pt idx="151">
                  <c:v>100</c:v>
                </c:pt>
                <c:pt idx="152">
                  <c:v>100</c:v>
                </c:pt>
                <c:pt idx="153">
                  <c:v>100</c:v>
                </c:pt>
                <c:pt idx="154">
                  <c:v>100</c:v>
                </c:pt>
                <c:pt idx="155">
                  <c:v>100</c:v>
                </c:pt>
                <c:pt idx="156">
                  <c:v>100</c:v>
                </c:pt>
                <c:pt idx="157">
                  <c:v>100</c:v>
                </c:pt>
                <c:pt idx="158">
                  <c:v>100</c:v>
                </c:pt>
                <c:pt idx="159">
                  <c:v>100</c:v>
                </c:pt>
                <c:pt idx="160">
                  <c:v>100</c:v>
                </c:pt>
                <c:pt idx="161">
                  <c:v>100</c:v>
                </c:pt>
                <c:pt idx="162">
                  <c:v>100</c:v>
                </c:pt>
                <c:pt idx="163">
                  <c:v>100</c:v>
                </c:pt>
                <c:pt idx="164">
                  <c:v>100</c:v>
                </c:pt>
                <c:pt idx="165">
                  <c:v>100</c:v>
                </c:pt>
                <c:pt idx="166">
                  <c:v>100</c:v>
                </c:pt>
                <c:pt idx="167">
                  <c:v>100</c:v>
                </c:pt>
                <c:pt idx="168">
                  <c:v>100</c:v>
                </c:pt>
              </c:numCache>
            </c:numRef>
          </c:yVal>
        </c:ser>
        <c:ser>
          <c:idx val="3"/>
          <c:order val="3"/>
          <c:tx>
            <c:strRef>
              <c:f>Sheet1!$E$1</c:f>
              <c:strCache>
                <c:ptCount val="1"/>
                <c:pt idx="0">
                  <c:v>Other</c:v>
                </c:pt>
              </c:strCache>
            </c:strRef>
          </c:tx>
          <c:spPr>
            <a:ln w="41275">
              <a:solidFill>
                <a:srgbClr val="66FFFF"/>
              </a:solidFill>
            </a:ln>
          </c:spPr>
          <c:marker>
            <c:symbol val="none"/>
          </c:marker>
          <c:xVal>
            <c:numRef>
              <c:f>Sheet1!$A$2:$A$170</c:f>
              <c:numCache>
                <c:formatCode>General</c:formatCode>
                <c:ptCount val="169"/>
                <c:pt idx="0">
                  <c:v>0</c:v>
                </c:pt>
                <c:pt idx="1">
                  <c:v>8.3300000000000041E-2</c:v>
                </c:pt>
                <c:pt idx="2">
                  <c:v>0.16669999999999999</c:v>
                </c:pt>
                <c:pt idx="3">
                  <c:v>0.25</c:v>
                </c:pt>
                <c:pt idx="4">
                  <c:v>0.33330000000000426</c:v>
                </c:pt>
                <c:pt idx="5">
                  <c:v>0.41670000000000001</c:v>
                </c:pt>
                <c:pt idx="6">
                  <c:v>0.5</c:v>
                </c:pt>
                <c:pt idx="7">
                  <c:v>0.58329999999999949</c:v>
                </c:pt>
                <c:pt idx="8">
                  <c:v>0.66670000000000706</c:v>
                </c:pt>
                <c:pt idx="9">
                  <c:v>0.75000000000000488</c:v>
                </c:pt>
                <c:pt idx="10">
                  <c:v>0.83330000000000004</c:v>
                </c:pt>
                <c:pt idx="11">
                  <c:v>0.91670000000000063</c:v>
                </c:pt>
                <c:pt idx="12">
                  <c:v>1</c:v>
                </c:pt>
                <c:pt idx="13">
                  <c:v>1.0832999999999904</c:v>
                </c:pt>
                <c:pt idx="14">
                  <c:v>1.1667000000000001</c:v>
                </c:pt>
                <c:pt idx="15">
                  <c:v>1.25</c:v>
                </c:pt>
                <c:pt idx="16">
                  <c:v>1.3332999999999904</c:v>
                </c:pt>
                <c:pt idx="17">
                  <c:v>1.4166999999999879</c:v>
                </c:pt>
                <c:pt idx="18">
                  <c:v>1.5</c:v>
                </c:pt>
                <c:pt idx="19">
                  <c:v>1.5832999999999904</c:v>
                </c:pt>
                <c:pt idx="20">
                  <c:v>1.6667000000000001</c:v>
                </c:pt>
                <c:pt idx="21">
                  <c:v>1.75</c:v>
                </c:pt>
                <c:pt idx="22">
                  <c:v>1.8332999999999904</c:v>
                </c:pt>
                <c:pt idx="23">
                  <c:v>1.9167000000000001</c:v>
                </c:pt>
                <c:pt idx="24">
                  <c:v>2</c:v>
                </c:pt>
                <c:pt idx="25">
                  <c:v>2.0832999999999999</c:v>
                </c:pt>
                <c:pt idx="26">
                  <c:v>2.1667000000000001</c:v>
                </c:pt>
                <c:pt idx="27">
                  <c:v>2.25</c:v>
                </c:pt>
                <c:pt idx="28">
                  <c:v>2.3332999999999977</c:v>
                </c:pt>
                <c:pt idx="29">
                  <c:v>2.4166999999999739</c:v>
                </c:pt>
                <c:pt idx="30">
                  <c:v>2.5</c:v>
                </c:pt>
                <c:pt idx="31">
                  <c:v>2.5832999999999999</c:v>
                </c:pt>
                <c:pt idx="32">
                  <c:v>2.6667000000000001</c:v>
                </c:pt>
                <c:pt idx="33">
                  <c:v>2.75</c:v>
                </c:pt>
                <c:pt idx="34">
                  <c:v>2.8332999999999977</c:v>
                </c:pt>
                <c:pt idx="35">
                  <c:v>2.9166999999999739</c:v>
                </c:pt>
                <c:pt idx="36">
                  <c:v>3</c:v>
                </c:pt>
                <c:pt idx="37">
                  <c:v>3.0832999999999999</c:v>
                </c:pt>
                <c:pt idx="38">
                  <c:v>3.1667000000000001</c:v>
                </c:pt>
                <c:pt idx="39">
                  <c:v>3.25</c:v>
                </c:pt>
                <c:pt idx="40">
                  <c:v>3.3332999999999977</c:v>
                </c:pt>
                <c:pt idx="41">
                  <c:v>3.4166999999999739</c:v>
                </c:pt>
                <c:pt idx="42">
                  <c:v>3.5</c:v>
                </c:pt>
                <c:pt idx="43">
                  <c:v>3.5832999999999999</c:v>
                </c:pt>
                <c:pt idx="44">
                  <c:v>3.6667000000000001</c:v>
                </c:pt>
                <c:pt idx="45">
                  <c:v>3.75</c:v>
                </c:pt>
                <c:pt idx="46">
                  <c:v>3.8332999999999977</c:v>
                </c:pt>
                <c:pt idx="47">
                  <c:v>3.9166999999999739</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pt idx="145">
                  <c:v>12.083300000000001</c:v>
                </c:pt>
                <c:pt idx="146">
                  <c:v>12.166700000000002</c:v>
                </c:pt>
                <c:pt idx="147">
                  <c:v>12.25</c:v>
                </c:pt>
                <c:pt idx="148">
                  <c:v>12.333300000000001</c:v>
                </c:pt>
                <c:pt idx="149">
                  <c:v>12.416700000000002</c:v>
                </c:pt>
                <c:pt idx="150">
                  <c:v>12.5</c:v>
                </c:pt>
                <c:pt idx="151">
                  <c:v>12.583300000000001</c:v>
                </c:pt>
                <c:pt idx="152">
                  <c:v>12.666700000000002</c:v>
                </c:pt>
                <c:pt idx="153">
                  <c:v>12.75</c:v>
                </c:pt>
                <c:pt idx="154">
                  <c:v>12.833300000000001</c:v>
                </c:pt>
                <c:pt idx="155">
                  <c:v>12.916700000000002</c:v>
                </c:pt>
                <c:pt idx="156">
                  <c:v>13</c:v>
                </c:pt>
                <c:pt idx="157">
                  <c:v>13.083300000000001</c:v>
                </c:pt>
                <c:pt idx="158">
                  <c:v>13.166700000000002</c:v>
                </c:pt>
                <c:pt idx="159">
                  <c:v>13.25</c:v>
                </c:pt>
                <c:pt idx="160">
                  <c:v>13.333300000000001</c:v>
                </c:pt>
                <c:pt idx="161">
                  <c:v>13.416700000000002</c:v>
                </c:pt>
                <c:pt idx="162">
                  <c:v>13.5</c:v>
                </c:pt>
                <c:pt idx="163">
                  <c:v>13.583300000000001</c:v>
                </c:pt>
                <c:pt idx="164">
                  <c:v>13.666700000000002</c:v>
                </c:pt>
                <c:pt idx="165">
                  <c:v>13.75</c:v>
                </c:pt>
                <c:pt idx="166">
                  <c:v>13.833300000000001</c:v>
                </c:pt>
                <c:pt idx="167">
                  <c:v>13.916700000000002</c:v>
                </c:pt>
                <c:pt idx="168">
                  <c:v>14</c:v>
                </c:pt>
              </c:numCache>
            </c:numRef>
          </c:xVal>
          <c:yVal>
            <c:numRef>
              <c:f>Sheet1!$E$2:$E$170</c:f>
              <c:numCache>
                <c:formatCode>General</c:formatCode>
                <c:ptCount val="169"/>
                <c:pt idx="0">
                  <c:v>100</c:v>
                </c:pt>
                <c:pt idx="1">
                  <c:v>100</c:v>
                </c:pt>
                <c:pt idx="2">
                  <c:v>100</c:v>
                </c:pt>
                <c:pt idx="3">
                  <c:v>100</c:v>
                </c:pt>
                <c:pt idx="4">
                  <c:v>100</c:v>
                </c:pt>
                <c:pt idx="5">
                  <c:v>100</c:v>
                </c:pt>
                <c:pt idx="6">
                  <c:v>99.641999999999996</c:v>
                </c:pt>
                <c:pt idx="7">
                  <c:v>99.641999999999996</c:v>
                </c:pt>
                <c:pt idx="8">
                  <c:v>99.641999999999996</c:v>
                </c:pt>
                <c:pt idx="9">
                  <c:v>99.641999999999996</c:v>
                </c:pt>
                <c:pt idx="10">
                  <c:v>99.641999999999996</c:v>
                </c:pt>
                <c:pt idx="11">
                  <c:v>99.641999999999996</c:v>
                </c:pt>
                <c:pt idx="12">
                  <c:v>99.641999999999996</c:v>
                </c:pt>
                <c:pt idx="13">
                  <c:v>99.641999999999996</c:v>
                </c:pt>
                <c:pt idx="14">
                  <c:v>99.641999999999996</c:v>
                </c:pt>
                <c:pt idx="15">
                  <c:v>99.641999999999996</c:v>
                </c:pt>
                <c:pt idx="16">
                  <c:v>99.641999999999996</c:v>
                </c:pt>
                <c:pt idx="17">
                  <c:v>99.641999999999996</c:v>
                </c:pt>
                <c:pt idx="18">
                  <c:v>99.641999999999996</c:v>
                </c:pt>
                <c:pt idx="19">
                  <c:v>99.436000000000007</c:v>
                </c:pt>
                <c:pt idx="20">
                  <c:v>99.436000000000007</c:v>
                </c:pt>
                <c:pt idx="21">
                  <c:v>99.436000000000007</c:v>
                </c:pt>
                <c:pt idx="22">
                  <c:v>99.436000000000007</c:v>
                </c:pt>
                <c:pt idx="23">
                  <c:v>99.436000000000007</c:v>
                </c:pt>
                <c:pt idx="24">
                  <c:v>99.436000000000007</c:v>
                </c:pt>
                <c:pt idx="25">
                  <c:v>99.436000000000007</c:v>
                </c:pt>
                <c:pt idx="26">
                  <c:v>99.436000000000007</c:v>
                </c:pt>
                <c:pt idx="27">
                  <c:v>99.436000000000007</c:v>
                </c:pt>
                <c:pt idx="28">
                  <c:v>99.436000000000007</c:v>
                </c:pt>
                <c:pt idx="29">
                  <c:v>99.436000000000007</c:v>
                </c:pt>
                <c:pt idx="30">
                  <c:v>99.436000000000007</c:v>
                </c:pt>
                <c:pt idx="31">
                  <c:v>99.436000000000007</c:v>
                </c:pt>
                <c:pt idx="32">
                  <c:v>99.436000000000007</c:v>
                </c:pt>
                <c:pt idx="33">
                  <c:v>99.436000000000007</c:v>
                </c:pt>
                <c:pt idx="34">
                  <c:v>99.436000000000007</c:v>
                </c:pt>
                <c:pt idx="35">
                  <c:v>99.436000000000007</c:v>
                </c:pt>
                <c:pt idx="36">
                  <c:v>99.436000000000007</c:v>
                </c:pt>
                <c:pt idx="37">
                  <c:v>99.436000000000007</c:v>
                </c:pt>
                <c:pt idx="38">
                  <c:v>99.436000000000007</c:v>
                </c:pt>
                <c:pt idx="39">
                  <c:v>99.436000000000007</c:v>
                </c:pt>
                <c:pt idx="40">
                  <c:v>99.436000000000007</c:v>
                </c:pt>
                <c:pt idx="41">
                  <c:v>99.436000000000007</c:v>
                </c:pt>
                <c:pt idx="42">
                  <c:v>99.436000000000007</c:v>
                </c:pt>
                <c:pt idx="43">
                  <c:v>99.436000000000007</c:v>
                </c:pt>
                <c:pt idx="44">
                  <c:v>99.436000000000007</c:v>
                </c:pt>
                <c:pt idx="45">
                  <c:v>99.436000000000007</c:v>
                </c:pt>
                <c:pt idx="46">
                  <c:v>99.436000000000007</c:v>
                </c:pt>
                <c:pt idx="47">
                  <c:v>99.436000000000007</c:v>
                </c:pt>
                <c:pt idx="48">
                  <c:v>99.436000000000007</c:v>
                </c:pt>
                <c:pt idx="49">
                  <c:v>99.436000000000007</c:v>
                </c:pt>
                <c:pt idx="50">
                  <c:v>99.436000000000007</c:v>
                </c:pt>
                <c:pt idx="51">
                  <c:v>99.436000000000007</c:v>
                </c:pt>
                <c:pt idx="52">
                  <c:v>99.436000000000007</c:v>
                </c:pt>
                <c:pt idx="53">
                  <c:v>99.436000000000007</c:v>
                </c:pt>
                <c:pt idx="54">
                  <c:v>99.436000000000007</c:v>
                </c:pt>
                <c:pt idx="55">
                  <c:v>99.436000000000007</c:v>
                </c:pt>
                <c:pt idx="56">
                  <c:v>99.436000000000007</c:v>
                </c:pt>
                <c:pt idx="57">
                  <c:v>99.436000000000007</c:v>
                </c:pt>
                <c:pt idx="58">
                  <c:v>99.436000000000007</c:v>
                </c:pt>
                <c:pt idx="59">
                  <c:v>99.436000000000007</c:v>
                </c:pt>
                <c:pt idx="60">
                  <c:v>99.436000000000007</c:v>
                </c:pt>
                <c:pt idx="61">
                  <c:v>99.436000000000007</c:v>
                </c:pt>
                <c:pt idx="62">
                  <c:v>99.436000000000007</c:v>
                </c:pt>
                <c:pt idx="63">
                  <c:v>99.436000000000007</c:v>
                </c:pt>
                <c:pt idx="64">
                  <c:v>99.436000000000007</c:v>
                </c:pt>
                <c:pt idx="65">
                  <c:v>99.436000000000007</c:v>
                </c:pt>
                <c:pt idx="66">
                  <c:v>99.436000000000007</c:v>
                </c:pt>
                <c:pt idx="67">
                  <c:v>99.436000000000007</c:v>
                </c:pt>
                <c:pt idx="68">
                  <c:v>99.436000000000007</c:v>
                </c:pt>
                <c:pt idx="69">
                  <c:v>99.436000000000007</c:v>
                </c:pt>
                <c:pt idx="70">
                  <c:v>99.436000000000007</c:v>
                </c:pt>
                <c:pt idx="71">
                  <c:v>99.436000000000007</c:v>
                </c:pt>
                <c:pt idx="72">
                  <c:v>99.436000000000007</c:v>
                </c:pt>
                <c:pt idx="73">
                  <c:v>99.436000000000007</c:v>
                </c:pt>
                <c:pt idx="74">
                  <c:v>99.436000000000007</c:v>
                </c:pt>
                <c:pt idx="75">
                  <c:v>99.436000000000007</c:v>
                </c:pt>
                <c:pt idx="76">
                  <c:v>99.436000000000007</c:v>
                </c:pt>
                <c:pt idx="77">
                  <c:v>99.436000000000007</c:v>
                </c:pt>
                <c:pt idx="78">
                  <c:v>99.436000000000007</c:v>
                </c:pt>
                <c:pt idx="79">
                  <c:v>99.436000000000007</c:v>
                </c:pt>
                <c:pt idx="80">
                  <c:v>99.436000000000007</c:v>
                </c:pt>
                <c:pt idx="81">
                  <c:v>99.436000000000007</c:v>
                </c:pt>
                <c:pt idx="82">
                  <c:v>99.436000000000007</c:v>
                </c:pt>
                <c:pt idx="83">
                  <c:v>99.436000000000007</c:v>
                </c:pt>
                <c:pt idx="84">
                  <c:v>99.436000000000007</c:v>
                </c:pt>
                <c:pt idx="85">
                  <c:v>99.436000000000007</c:v>
                </c:pt>
                <c:pt idx="86">
                  <c:v>99.436000000000007</c:v>
                </c:pt>
                <c:pt idx="87">
                  <c:v>99.436000000000007</c:v>
                </c:pt>
                <c:pt idx="88">
                  <c:v>99.436000000000007</c:v>
                </c:pt>
                <c:pt idx="89">
                  <c:v>99.436000000000007</c:v>
                </c:pt>
                <c:pt idx="90">
                  <c:v>99.436000000000007</c:v>
                </c:pt>
                <c:pt idx="91">
                  <c:v>99.436000000000007</c:v>
                </c:pt>
                <c:pt idx="92">
                  <c:v>99.436000000000007</c:v>
                </c:pt>
                <c:pt idx="93">
                  <c:v>99.436000000000007</c:v>
                </c:pt>
                <c:pt idx="94">
                  <c:v>99.436000000000007</c:v>
                </c:pt>
                <c:pt idx="95">
                  <c:v>99.436000000000007</c:v>
                </c:pt>
                <c:pt idx="96">
                  <c:v>99.436000000000007</c:v>
                </c:pt>
                <c:pt idx="97">
                  <c:v>99.436000000000007</c:v>
                </c:pt>
                <c:pt idx="98">
                  <c:v>99.436000000000007</c:v>
                </c:pt>
                <c:pt idx="99">
                  <c:v>99.436000000000007</c:v>
                </c:pt>
                <c:pt idx="100">
                  <c:v>99.436000000000007</c:v>
                </c:pt>
                <c:pt idx="101">
                  <c:v>99.436000000000007</c:v>
                </c:pt>
                <c:pt idx="102">
                  <c:v>99.436000000000007</c:v>
                </c:pt>
                <c:pt idx="103">
                  <c:v>99.436000000000007</c:v>
                </c:pt>
                <c:pt idx="104">
                  <c:v>99.436000000000007</c:v>
                </c:pt>
                <c:pt idx="105">
                  <c:v>99.436000000000007</c:v>
                </c:pt>
                <c:pt idx="106">
                  <c:v>99.436000000000007</c:v>
                </c:pt>
                <c:pt idx="107">
                  <c:v>99.436000000000007</c:v>
                </c:pt>
                <c:pt idx="108">
                  <c:v>99.436000000000007</c:v>
                </c:pt>
                <c:pt idx="109">
                  <c:v>99.436000000000007</c:v>
                </c:pt>
                <c:pt idx="110">
                  <c:v>99.436000000000007</c:v>
                </c:pt>
                <c:pt idx="111">
                  <c:v>99.436000000000007</c:v>
                </c:pt>
                <c:pt idx="112">
                  <c:v>99.436000000000007</c:v>
                </c:pt>
                <c:pt idx="113">
                  <c:v>99.436000000000007</c:v>
                </c:pt>
                <c:pt idx="114">
                  <c:v>99.436000000000007</c:v>
                </c:pt>
                <c:pt idx="115">
                  <c:v>99.436000000000007</c:v>
                </c:pt>
                <c:pt idx="116">
                  <c:v>99.436000000000007</c:v>
                </c:pt>
                <c:pt idx="117">
                  <c:v>99.436000000000007</c:v>
                </c:pt>
                <c:pt idx="118">
                  <c:v>99.436000000000007</c:v>
                </c:pt>
                <c:pt idx="119">
                  <c:v>99.436000000000007</c:v>
                </c:pt>
                <c:pt idx="120">
                  <c:v>99.436000000000007</c:v>
                </c:pt>
                <c:pt idx="121">
                  <c:v>99.436000000000007</c:v>
                </c:pt>
                <c:pt idx="122">
                  <c:v>99.436000000000007</c:v>
                </c:pt>
                <c:pt idx="123">
                  <c:v>99.436000000000007</c:v>
                </c:pt>
                <c:pt idx="124">
                  <c:v>99.436000000000007</c:v>
                </c:pt>
                <c:pt idx="125">
                  <c:v>99.436000000000007</c:v>
                </c:pt>
                <c:pt idx="126">
                  <c:v>99.436000000000007</c:v>
                </c:pt>
                <c:pt idx="127">
                  <c:v>99.436000000000007</c:v>
                </c:pt>
                <c:pt idx="128">
                  <c:v>99.436000000000007</c:v>
                </c:pt>
                <c:pt idx="129">
                  <c:v>99.436000000000007</c:v>
                </c:pt>
                <c:pt idx="130">
                  <c:v>99.436000000000007</c:v>
                </c:pt>
                <c:pt idx="131">
                  <c:v>99.436000000000007</c:v>
                </c:pt>
                <c:pt idx="132">
                  <c:v>99.436000000000007</c:v>
                </c:pt>
                <c:pt idx="133">
                  <c:v>99.436000000000007</c:v>
                </c:pt>
                <c:pt idx="134">
                  <c:v>99.436000000000007</c:v>
                </c:pt>
                <c:pt idx="135">
                  <c:v>99.436000000000007</c:v>
                </c:pt>
                <c:pt idx="136">
                  <c:v>99.436000000000007</c:v>
                </c:pt>
                <c:pt idx="137">
                  <c:v>99.436000000000007</c:v>
                </c:pt>
                <c:pt idx="138">
                  <c:v>99.436000000000007</c:v>
                </c:pt>
                <c:pt idx="139">
                  <c:v>99.436000000000007</c:v>
                </c:pt>
                <c:pt idx="140">
                  <c:v>99.436000000000007</c:v>
                </c:pt>
                <c:pt idx="141">
                  <c:v>99.436000000000007</c:v>
                </c:pt>
                <c:pt idx="142">
                  <c:v>99.436000000000007</c:v>
                </c:pt>
                <c:pt idx="143">
                  <c:v>99.436000000000007</c:v>
                </c:pt>
                <c:pt idx="144">
                  <c:v>99.436000000000007</c:v>
                </c:pt>
                <c:pt idx="145">
                  <c:v>99.436000000000007</c:v>
                </c:pt>
                <c:pt idx="146">
                  <c:v>99.436000000000007</c:v>
                </c:pt>
                <c:pt idx="147">
                  <c:v>99.436000000000007</c:v>
                </c:pt>
                <c:pt idx="148">
                  <c:v>99.436000000000007</c:v>
                </c:pt>
                <c:pt idx="149">
                  <c:v>99.436000000000007</c:v>
                </c:pt>
                <c:pt idx="150">
                  <c:v>99.436000000000007</c:v>
                </c:pt>
                <c:pt idx="151">
                  <c:v>99.436000000000007</c:v>
                </c:pt>
                <c:pt idx="152">
                  <c:v>99.436000000000007</c:v>
                </c:pt>
                <c:pt idx="153">
                  <c:v>99.436000000000007</c:v>
                </c:pt>
                <c:pt idx="154">
                  <c:v>99.436000000000007</c:v>
                </c:pt>
                <c:pt idx="155">
                  <c:v>99.436000000000007</c:v>
                </c:pt>
                <c:pt idx="156">
                  <c:v>99.436000000000007</c:v>
                </c:pt>
                <c:pt idx="157">
                  <c:v>99.436000000000007</c:v>
                </c:pt>
                <c:pt idx="158">
                  <c:v>99.436000000000007</c:v>
                </c:pt>
                <c:pt idx="159">
                  <c:v>99.436000000000007</c:v>
                </c:pt>
                <c:pt idx="160">
                  <c:v>99.436000000000007</c:v>
                </c:pt>
                <c:pt idx="161">
                  <c:v>99.436000000000007</c:v>
                </c:pt>
                <c:pt idx="162">
                  <c:v>99.436000000000007</c:v>
                </c:pt>
                <c:pt idx="163">
                  <c:v>99.436000000000007</c:v>
                </c:pt>
                <c:pt idx="164">
                  <c:v>99.436000000000007</c:v>
                </c:pt>
                <c:pt idx="165">
                  <c:v>99.436000000000007</c:v>
                </c:pt>
                <c:pt idx="166">
                  <c:v>99.436000000000007</c:v>
                </c:pt>
                <c:pt idx="167">
                  <c:v>99.436000000000007</c:v>
                </c:pt>
                <c:pt idx="168">
                  <c:v>99.436000000000007</c:v>
                </c:pt>
              </c:numCache>
            </c:numRef>
          </c:yVal>
        </c:ser>
        <c:axId val="161318784"/>
        <c:axId val="161337344"/>
      </c:scatterChart>
      <c:valAx>
        <c:axId val="161318784"/>
        <c:scaling>
          <c:orientation val="minMax"/>
          <c:max val="14"/>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161337344"/>
        <c:crosses val="autoZero"/>
        <c:crossBetween val="midCat"/>
        <c:majorUnit val="1"/>
      </c:valAx>
      <c:valAx>
        <c:axId val="161337344"/>
        <c:scaling>
          <c:orientation val="minMax"/>
          <c:max val="100"/>
          <c:min val="5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Malignancy</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161318784"/>
        <c:crosses val="autoZero"/>
        <c:crossBetween val="midCat"/>
        <c:majorUnit val="10"/>
      </c:valAx>
      <c:spPr>
        <a:solidFill>
          <a:schemeClr val="bg2"/>
        </a:solidFill>
        <a:ln>
          <a:solidFill>
            <a:schemeClr val="tx1"/>
          </a:solidFill>
        </a:ln>
      </c:spPr>
    </c:plotArea>
    <c:legend>
      <c:legendPos val="r"/>
      <c:layout>
        <c:manualLayout>
          <c:xMode val="edge"/>
          <c:yMode val="edge"/>
          <c:x val="0.12372413072259877"/>
          <c:y val="0.67441697861537864"/>
          <c:w val="0.76371681415929826"/>
          <c:h val="0.12395938212641451"/>
        </c:manualLayout>
      </c:layout>
      <c:overlay val="1"/>
      <c:spPr>
        <a:solidFill>
          <a:schemeClr val="bg2"/>
        </a:solidFill>
        <a:ln>
          <a:solidFill>
            <a:schemeClr val="tx1"/>
          </a:solidFill>
        </a:ln>
      </c:spPr>
      <c:txPr>
        <a:bodyPr/>
        <a:lstStyle/>
        <a:p>
          <a:pPr>
            <a:defRPr sz="1500" b="1"/>
          </a:pPr>
          <a:endParaRPr lang="en-US"/>
        </a:p>
      </c:txPr>
    </c:legend>
    <c:plotVisOnly val="1"/>
    <c:dispBlanksAs val="gap"/>
  </c:chart>
  <c:txPr>
    <a:bodyPr/>
    <a:lstStyle/>
    <a:p>
      <a:pPr>
        <a:defRPr sz="1800"/>
      </a:pPr>
      <a:endParaRPr lang="en-US"/>
    </a:p>
  </c:txPr>
  <c:externalData r:id="rId1"/>
</c:chartSpace>
</file>

<file path=ppt/charts/chart11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5968051006900825"/>
          <c:h val="0.77074260114040838"/>
        </c:manualLayout>
      </c:layout>
      <c:scatterChart>
        <c:scatterStyle val="lineMarker"/>
        <c:ser>
          <c:idx val="0"/>
          <c:order val="0"/>
          <c:tx>
            <c:strRef>
              <c:f>Sheet1!$B$1</c:f>
              <c:strCache>
                <c:ptCount val="1"/>
                <c:pt idx="0">
                  <c:v>All malignancy</c:v>
                </c:pt>
              </c:strCache>
            </c:strRef>
          </c:tx>
          <c:spPr>
            <a:ln w="41275">
              <a:solidFill>
                <a:srgbClr val="FFFF00"/>
              </a:solidFill>
            </a:ln>
          </c:spPr>
          <c:marker>
            <c:symbol val="none"/>
          </c:marker>
          <c:xVal>
            <c:numRef>
              <c:f>Sheet1!$A$2:$A$170</c:f>
              <c:numCache>
                <c:formatCode>General</c:formatCode>
                <c:ptCount val="169"/>
                <c:pt idx="0">
                  <c:v>0</c:v>
                </c:pt>
                <c:pt idx="1">
                  <c:v>8.3300000000000041E-2</c:v>
                </c:pt>
                <c:pt idx="2">
                  <c:v>0.16669999999999999</c:v>
                </c:pt>
                <c:pt idx="3">
                  <c:v>0.25</c:v>
                </c:pt>
                <c:pt idx="4">
                  <c:v>0.33330000000000426</c:v>
                </c:pt>
                <c:pt idx="5">
                  <c:v>0.41670000000000001</c:v>
                </c:pt>
                <c:pt idx="6">
                  <c:v>0.5</c:v>
                </c:pt>
                <c:pt idx="7">
                  <c:v>0.58329999999999949</c:v>
                </c:pt>
                <c:pt idx="8">
                  <c:v>0.66670000000000706</c:v>
                </c:pt>
                <c:pt idx="9">
                  <c:v>0.75000000000000488</c:v>
                </c:pt>
                <c:pt idx="10">
                  <c:v>0.83330000000000004</c:v>
                </c:pt>
                <c:pt idx="11">
                  <c:v>0.91670000000000063</c:v>
                </c:pt>
                <c:pt idx="12">
                  <c:v>1</c:v>
                </c:pt>
                <c:pt idx="13">
                  <c:v>1.0832999999999904</c:v>
                </c:pt>
                <c:pt idx="14">
                  <c:v>1.1667000000000001</c:v>
                </c:pt>
                <c:pt idx="15">
                  <c:v>1.25</c:v>
                </c:pt>
                <c:pt idx="16">
                  <c:v>1.3332999999999904</c:v>
                </c:pt>
                <c:pt idx="17">
                  <c:v>1.4166999999999879</c:v>
                </c:pt>
                <c:pt idx="18">
                  <c:v>1.5</c:v>
                </c:pt>
                <c:pt idx="19">
                  <c:v>1.5832999999999904</c:v>
                </c:pt>
                <c:pt idx="20">
                  <c:v>1.6667000000000001</c:v>
                </c:pt>
                <c:pt idx="21">
                  <c:v>1.75</c:v>
                </c:pt>
                <c:pt idx="22">
                  <c:v>1.8332999999999904</c:v>
                </c:pt>
                <c:pt idx="23">
                  <c:v>1.9167000000000001</c:v>
                </c:pt>
                <c:pt idx="24">
                  <c:v>2</c:v>
                </c:pt>
                <c:pt idx="25">
                  <c:v>2.0832999999999999</c:v>
                </c:pt>
                <c:pt idx="26">
                  <c:v>2.1667000000000001</c:v>
                </c:pt>
                <c:pt idx="27">
                  <c:v>2.25</c:v>
                </c:pt>
                <c:pt idx="28">
                  <c:v>2.3332999999999977</c:v>
                </c:pt>
                <c:pt idx="29">
                  <c:v>2.4166999999999739</c:v>
                </c:pt>
                <c:pt idx="30">
                  <c:v>2.5</c:v>
                </c:pt>
                <c:pt idx="31">
                  <c:v>2.5832999999999999</c:v>
                </c:pt>
                <c:pt idx="32">
                  <c:v>2.6667000000000001</c:v>
                </c:pt>
                <c:pt idx="33">
                  <c:v>2.75</c:v>
                </c:pt>
                <c:pt idx="34">
                  <c:v>2.8332999999999977</c:v>
                </c:pt>
                <c:pt idx="35">
                  <c:v>2.9166999999999739</c:v>
                </c:pt>
                <c:pt idx="36">
                  <c:v>3</c:v>
                </c:pt>
                <c:pt idx="37">
                  <c:v>3.0832999999999999</c:v>
                </c:pt>
                <c:pt idx="38">
                  <c:v>3.1667000000000001</c:v>
                </c:pt>
                <c:pt idx="39">
                  <c:v>3.25</c:v>
                </c:pt>
                <c:pt idx="40">
                  <c:v>3.3332999999999977</c:v>
                </c:pt>
                <c:pt idx="41">
                  <c:v>3.4166999999999739</c:v>
                </c:pt>
                <c:pt idx="42">
                  <c:v>3.5</c:v>
                </c:pt>
                <c:pt idx="43">
                  <c:v>3.5832999999999999</c:v>
                </c:pt>
                <c:pt idx="44">
                  <c:v>3.6667000000000001</c:v>
                </c:pt>
                <c:pt idx="45">
                  <c:v>3.75</c:v>
                </c:pt>
                <c:pt idx="46">
                  <c:v>3.8332999999999977</c:v>
                </c:pt>
                <c:pt idx="47">
                  <c:v>3.9166999999999739</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pt idx="145">
                  <c:v>12.083300000000001</c:v>
                </c:pt>
                <c:pt idx="146">
                  <c:v>12.166700000000002</c:v>
                </c:pt>
                <c:pt idx="147">
                  <c:v>12.25</c:v>
                </c:pt>
                <c:pt idx="148">
                  <c:v>12.333300000000001</c:v>
                </c:pt>
                <c:pt idx="149">
                  <c:v>12.416700000000002</c:v>
                </c:pt>
                <c:pt idx="150">
                  <c:v>12.5</c:v>
                </c:pt>
                <c:pt idx="151">
                  <c:v>12.583300000000001</c:v>
                </c:pt>
                <c:pt idx="152">
                  <c:v>12.666700000000002</c:v>
                </c:pt>
                <c:pt idx="153">
                  <c:v>12.75</c:v>
                </c:pt>
                <c:pt idx="154">
                  <c:v>12.833300000000001</c:v>
                </c:pt>
                <c:pt idx="155">
                  <c:v>12.916700000000002</c:v>
                </c:pt>
                <c:pt idx="156">
                  <c:v>13</c:v>
                </c:pt>
                <c:pt idx="157">
                  <c:v>13.083300000000001</c:v>
                </c:pt>
                <c:pt idx="158">
                  <c:v>13.166700000000002</c:v>
                </c:pt>
                <c:pt idx="159">
                  <c:v>13.25</c:v>
                </c:pt>
                <c:pt idx="160">
                  <c:v>13.333300000000001</c:v>
                </c:pt>
                <c:pt idx="161">
                  <c:v>13.416700000000002</c:v>
                </c:pt>
                <c:pt idx="162">
                  <c:v>13.5</c:v>
                </c:pt>
                <c:pt idx="163">
                  <c:v>13.583300000000001</c:v>
                </c:pt>
                <c:pt idx="164">
                  <c:v>13.666700000000002</c:v>
                </c:pt>
                <c:pt idx="165">
                  <c:v>13.75</c:v>
                </c:pt>
                <c:pt idx="166">
                  <c:v>13.833300000000001</c:v>
                </c:pt>
                <c:pt idx="167">
                  <c:v>13.916700000000002</c:v>
                </c:pt>
                <c:pt idx="168">
                  <c:v>14</c:v>
                </c:pt>
              </c:numCache>
            </c:numRef>
          </c:xVal>
          <c:yVal>
            <c:numRef>
              <c:f>Sheet1!$B$2:$B$170</c:f>
              <c:numCache>
                <c:formatCode>General</c:formatCode>
                <c:ptCount val="169"/>
                <c:pt idx="0">
                  <c:v>100</c:v>
                </c:pt>
                <c:pt idx="1">
                  <c:v>100</c:v>
                </c:pt>
                <c:pt idx="2">
                  <c:v>100</c:v>
                </c:pt>
                <c:pt idx="3">
                  <c:v>99.85599999999998</c:v>
                </c:pt>
                <c:pt idx="4">
                  <c:v>99.712000000000003</c:v>
                </c:pt>
                <c:pt idx="5">
                  <c:v>99.421000000000006</c:v>
                </c:pt>
                <c:pt idx="6">
                  <c:v>98.611999999999995</c:v>
                </c:pt>
                <c:pt idx="7">
                  <c:v>97.946000000000026</c:v>
                </c:pt>
                <c:pt idx="8">
                  <c:v>97.796999999999997</c:v>
                </c:pt>
                <c:pt idx="9">
                  <c:v>97.796999999999997</c:v>
                </c:pt>
                <c:pt idx="10">
                  <c:v>97.796999999999997</c:v>
                </c:pt>
                <c:pt idx="11">
                  <c:v>97.796999999999997</c:v>
                </c:pt>
                <c:pt idx="12">
                  <c:v>97.796999999999997</c:v>
                </c:pt>
                <c:pt idx="13">
                  <c:v>97.796999999999997</c:v>
                </c:pt>
                <c:pt idx="14">
                  <c:v>97.796999999999997</c:v>
                </c:pt>
                <c:pt idx="15">
                  <c:v>97.796999999999997</c:v>
                </c:pt>
                <c:pt idx="16">
                  <c:v>97.796999999999997</c:v>
                </c:pt>
                <c:pt idx="17">
                  <c:v>97.796999999999997</c:v>
                </c:pt>
                <c:pt idx="18">
                  <c:v>97.534999999999997</c:v>
                </c:pt>
                <c:pt idx="19">
                  <c:v>97.271000000000001</c:v>
                </c:pt>
                <c:pt idx="20">
                  <c:v>97.271000000000001</c:v>
                </c:pt>
                <c:pt idx="21">
                  <c:v>97.271000000000001</c:v>
                </c:pt>
                <c:pt idx="22">
                  <c:v>97.271000000000001</c:v>
                </c:pt>
                <c:pt idx="23">
                  <c:v>97.271000000000001</c:v>
                </c:pt>
                <c:pt idx="24">
                  <c:v>97.271000000000001</c:v>
                </c:pt>
                <c:pt idx="25">
                  <c:v>97.271000000000001</c:v>
                </c:pt>
                <c:pt idx="26">
                  <c:v>97.271000000000001</c:v>
                </c:pt>
                <c:pt idx="27">
                  <c:v>97.271000000000001</c:v>
                </c:pt>
                <c:pt idx="28">
                  <c:v>97.271000000000001</c:v>
                </c:pt>
                <c:pt idx="29">
                  <c:v>97.057999999999993</c:v>
                </c:pt>
                <c:pt idx="30">
                  <c:v>96.845000000000013</c:v>
                </c:pt>
                <c:pt idx="31">
                  <c:v>96.524000000000001</c:v>
                </c:pt>
                <c:pt idx="32">
                  <c:v>96.415999999999997</c:v>
                </c:pt>
                <c:pt idx="33">
                  <c:v>96.415999999999997</c:v>
                </c:pt>
                <c:pt idx="34">
                  <c:v>96.415999999999997</c:v>
                </c:pt>
                <c:pt idx="35">
                  <c:v>96.3</c:v>
                </c:pt>
                <c:pt idx="36">
                  <c:v>96.3</c:v>
                </c:pt>
                <c:pt idx="37">
                  <c:v>96.3</c:v>
                </c:pt>
                <c:pt idx="38">
                  <c:v>96.3</c:v>
                </c:pt>
                <c:pt idx="39">
                  <c:v>96.3</c:v>
                </c:pt>
                <c:pt idx="40">
                  <c:v>96.037000000000006</c:v>
                </c:pt>
                <c:pt idx="41">
                  <c:v>96.037000000000006</c:v>
                </c:pt>
                <c:pt idx="42">
                  <c:v>96.037000000000006</c:v>
                </c:pt>
                <c:pt idx="43">
                  <c:v>95.771000000000001</c:v>
                </c:pt>
                <c:pt idx="44">
                  <c:v>95.771000000000001</c:v>
                </c:pt>
                <c:pt idx="45">
                  <c:v>95.771000000000001</c:v>
                </c:pt>
                <c:pt idx="46">
                  <c:v>95.771000000000001</c:v>
                </c:pt>
                <c:pt idx="47">
                  <c:v>95.771000000000001</c:v>
                </c:pt>
                <c:pt idx="48">
                  <c:v>95.771000000000001</c:v>
                </c:pt>
                <c:pt idx="49">
                  <c:v>95.771000000000001</c:v>
                </c:pt>
                <c:pt idx="50">
                  <c:v>95.606999999999999</c:v>
                </c:pt>
                <c:pt idx="51">
                  <c:v>95.606999999999999</c:v>
                </c:pt>
                <c:pt idx="52">
                  <c:v>95.606999999999999</c:v>
                </c:pt>
                <c:pt idx="53">
                  <c:v>95.606999999999999</c:v>
                </c:pt>
                <c:pt idx="54">
                  <c:v>95.606999999999999</c:v>
                </c:pt>
                <c:pt idx="55">
                  <c:v>94.935000000000002</c:v>
                </c:pt>
                <c:pt idx="56">
                  <c:v>94.935000000000002</c:v>
                </c:pt>
                <c:pt idx="57">
                  <c:v>94.935000000000002</c:v>
                </c:pt>
                <c:pt idx="58">
                  <c:v>94.935000000000002</c:v>
                </c:pt>
                <c:pt idx="59">
                  <c:v>94.935000000000002</c:v>
                </c:pt>
                <c:pt idx="60">
                  <c:v>94.935000000000002</c:v>
                </c:pt>
                <c:pt idx="61">
                  <c:v>94.935000000000002</c:v>
                </c:pt>
                <c:pt idx="62">
                  <c:v>94.935000000000002</c:v>
                </c:pt>
                <c:pt idx="63">
                  <c:v>94.935000000000002</c:v>
                </c:pt>
                <c:pt idx="64">
                  <c:v>94.935000000000002</c:v>
                </c:pt>
                <c:pt idx="65">
                  <c:v>94.935000000000002</c:v>
                </c:pt>
                <c:pt idx="66">
                  <c:v>94.730999999999995</c:v>
                </c:pt>
                <c:pt idx="67">
                  <c:v>94.320999999999998</c:v>
                </c:pt>
                <c:pt idx="68">
                  <c:v>93.903999999999996</c:v>
                </c:pt>
                <c:pt idx="69">
                  <c:v>93.903999999999996</c:v>
                </c:pt>
                <c:pt idx="70">
                  <c:v>93.903999999999996</c:v>
                </c:pt>
                <c:pt idx="71">
                  <c:v>93.903999999999996</c:v>
                </c:pt>
                <c:pt idx="72">
                  <c:v>93.903999999999996</c:v>
                </c:pt>
                <c:pt idx="73">
                  <c:v>93.903999999999996</c:v>
                </c:pt>
                <c:pt idx="74">
                  <c:v>93.903999999999996</c:v>
                </c:pt>
                <c:pt idx="75">
                  <c:v>93.903999999999996</c:v>
                </c:pt>
                <c:pt idx="76">
                  <c:v>93.903999999999996</c:v>
                </c:pt>
                <c:pt idx="77">
                  <c:v>93.637</c:v>
                </c:pt>
                <c:pt idx="78">
                  <c:v>93.36999999999999</c:v>
                </c:pt>
                <c:pt idx="79">
                  <c:v>93.36999999999999</c:v>
                </c:pt>
                <c:pt idx="80">
                  <c:v>93.36999999999999</c:v>
                </c:pt>
                <c:pt idx="81">
                  <c:v>93.36999999999999</c:v>
                </c:pt>
                <c:pt idx="82">
                  <c:v>93.36999999999999</c:v>
                </c:pt>
                <c:pt idx="83">
                  <c:v>93.36999999999999</c:v>
                </c:pt>
                <c:pt idx="84">
                  <c:v>93.36999999999999</c:v>
                </c:pt>
                <c:pt idx="85">
                  <c:v>93.36999999999999</c:v>
                </c:pt>
                <c:pt idx="86">
                  <c:v>93.36999999999999</c:v>
                </c:pt>
                <c:pt idx="87">
                  <c:v>93.021999999999991</c:v>
                </c:pt>
                <c:pt idx="88">
                  <c:v>92.670999999999978</c:v>
                </c:pt>
                <c:pt idx="89">
                  <c:v>92.670999999999978</c:v>
                </c:pt>
                <c:pt idx="90">
                  <c:v>92.32</c:v>
                </c:pt>
                <c:pt idx="91">
                  <c:v>91.968999999999994</c:v>
                </c:pt>
                <c:pt idx="92">
                  <c:v>91.968999999999994</c:v>
                </c:pt>
                <c:pt idx="93">
                  <c:v>91.968999999999994</c:v>
                </c:pt>
                <c:pt idx="94">
                  <c:v>91.968999999999994</c:v>
                </c:pt>
                <c:pt idx="95">
                  <c:v>91.968999999999994</c:v>
                </c:pt>
                <c:pt idx="96">
                  <c:v>91.968999999999994</c:v>
                </c:pt>
                <c:pt idx="97">
                  <c:v>91.968999999999994</c:v>
                </c:pt>
                <c:pt idx="98">
                  <c:v>91.968999999999994</c:v>
                </c:pt>
                <c:pt idx="99">
                  <c:v>91.968999999999994</c:v>
                </c:pt>
                <c:pt idx="100">
                  <c:v>91.968999999999994</c:v>
                </c:pt>
                <c:pt idx="101">
                  <c:v>91.968999999999994</c:v>
                </c:pt>
                <c:pt idx="102">
                  <c:v>91.968999999999994</c:v>
                </c:pt>
                <c:pt idx="103">
                  <c:v>91.968999999999994</c:v>
                </c:pt>
                <c:pt idx="104">
                  <c:v>91.968999999999994</c:v>
                </c:pt>
                <c:pt idx="105">
                  <c:v>91.968999999999994</c:v>
                </c:pt>
                <c:pt idx="106">
                  <c:v>91.968999999999994</c:v>
                </c:pt>
                <c:pt idx="107">
                  <c:v>91.968999999999994</c:v>
                </c:pt>
                <c:pt idx="108">
                  <c:v>91.968999999999994</c:v>
                </c:pt>
                <c:pt idx="109">
                  <c:v>91.968999999999994</c:v>
                </c:pt>
                <c:pt idx="110">
                  <c:v>91.968999999999994</c:v>
                </c:pt>
                <c:pt idx="111">
                  <c:v>91.968999999999994</c:v>
                </c:pt>
                <c:pt idx="112">
                  <c:v>91.391000000000005</c:v>
                </c:pt>
                <c:pt idx="113">
                  <c:v>91.391000000000005</c:v>
                </c:pt>
                <c:pt idx="114">
                  <c:v>91.391000000000005</c:v>
                </c:pt>
                <c:pt idx="115">
                  <c:v>90.801000000000002</c:v>
                </c:pt>
                <c:pt idx="116">
                  <c:v>90.801000000000002</c:v>
                </c:pt>
                <c:pt idx="117">
                  <c:v>90.801000000000002</c:v>
                </c:pt>
                <c:pt idx="118">
                  <c:v>90.801000000000002</c:v>
                </c:pt>
                <c:pt idx="119">
                  <c:v>90.801000000000002</c:v>
                </c:pt>
                <c:pt idx="120">
                  <c:v>90.801000000000002</c:v>
                </c:pt>
                <c:pt idx="121">
                  <c:v>90.801000000000002</c:v>
                </c:pt>
                <c:pt idx="122">
                  <c:v>90.801000000000002</c:v>
                </c:pt>
                <c:pt idx="123">
                  <c:v>90.801000000000002</c:v>
                </c:pt>
                <c:pt idx="124">
                  <c:v>90.801000000000002</c:v>
                </c:pt>
                <c:pt idx="125">
                  <c:v>90.801000000000002</c:v>
                </c:pt>
                <c:pt idx="126">
                  <c:v>90.801000000000002</c:v>
                </c:pt>
                <c:pt idx="127">
                  <c:v>90.801000000000002</c:v>
                </c:pt>
                <c:pt idx="128">
                  <c:v>89.960000000000022</c:v>
                </c:pt>
                <c:pt idx="129">
                  <c:v>89.960000000000022</c:v>
                </c:pt>
                <c:pt idx="130">
                  <c:v>89.960000000000022</c:v>
                </c:pt>
                <c:pt idx="131">
                  <c:v>89.960000000000022</c:v>
                </c:pt>
                <c:pt idx="132">
                  <c:v>89.960000000000022</c:v>
                </c:pt>
                <c:pt idx="133">
                  <c:v>89.960000000000022</c:v>
                </c:pt>
                <c:pt idx="134">
                  <c:v>89.960000000000022</c:v>
                </c:pt>
                <c:pt idx="135">
                  <c:v>89.960000000000022</c:v>
                </c:pt>
                <c:pt idx="136">
                  <c:v>89.960000000000022</c:v>
                </c:pt>
                <c:pt idx="137">
                  <c:v>89.960000000000022</c:v>
                </c:pt>
                <c:pt idx="138">
                  <c:v>89.960000000000022</c:v>
                </c:pt>
                <c:pt idx="139">
                  <c:v>88.863</c:v>
                </c:pt>
                <c:pt idx="140">
                  <c:v>88.863</c:v>
                </c:pt>
                <c:pt idx="141">
                  <c:v>88.863</c:v>
                </c:pt>
                <c:pt idx="142">
                  <c:v>88.863</c:v>
                </c:pt>
                <c:pt idx="143">
                  <c:v>88.863</c:v>
                </c:pt>
                <c:pt idx="144">
                  <c:v>88.863</c:v>
                </c:pt>
                <c:pt idx="145">
                  <c:v>88.863</c:v>
                </c:pt>
                <c:pt idx="146">
                  <c:v>88.863</c:v>
                </c:pt>
                <c:pt idx="147">
                  <c:v>88.863</c:v>
                </c:pt>
                <c:pt idx="148">
                  <c:v>87.453000000000003</c:v>
                </c:pt>
                <c:pt idx="149">
                  <c:v>86.042000000000002</c:v>
                </c:pt>
                <c:pt idx="150">
                  <c:v>86.042000000000002</c:v>
                </c:pt>
                <c:pt idx="151">
                  <c:v>86.042000000000002</c:v>
                </c:pt>
                <c:pt idx="152">
                  <c:v>86.042000000000002</c:v>
                </c:pt>
                <c:pt idx="153">
                  <c:v>86.042000000000002</c:v>
                </c:pt>
                <c:pt idx="154">
                  <c:v>86.042000000000002</c:v>
                </c:pt>
                <c:pt idx="155">
                  <c:v>86.042000000000002</c:v>
                </c:pt>
                <c:pt idx="156">
                  <c:v>86.042000000000002</c:v>
                </c:pt>
                <c:pt idx="157">
                  <c:v>86.042000000000002</c:v>
                </c:pt>
                <c:pt idx="158">
                  <c:v>86.042000000000002</c:v>
                </c:pt>
                <c:pt idx="159">
                  <c:v>86.042000000000002</c:v>
                </c:pt>
                <c:pt idx="160">
                  <c:v>86.042000000000002</c:v>
                </c:pt>
                <c:pt idx="161">
                  <c:v>86.042000000000002</c:v>
                </c:pt>
                <c:pt idx="162">
                  <c:v>86.042000000000002</c:v>
                </c:pt>
                <c:pt idx="163">
                  <c:v>86.042000000000002</c:v>
                </c:pt>
                <c:pt idx="164">
                  <c:v>86.042000000000002</c:v>
                </c:pt>
                <c:pt idx="165">
                  <c:v>86.042000000000002</c:v>
                </c:pt>
                <c:pt idx="166">
                  <c:v>86.042000000000002</c:v>
                </c:pt>
                <c:pt idx="167">
                  <c:v>86.042000000000002</c:v>
                </c:pt>
                <c:pt idx="168">
                  <c:v>86.042000000000002</c:v>
                </c:pt>
              </c:numCache>
            </c:numRef>
          </c:yVal>
        </c:ser>
        <c:ser>
          <c:idx val="1"/>
          <c:order val="1"/>
          <c:tx>
            <c:strRef>
              <c:f>Sheet1!$C$1</c:f>
              <c:strCache>
                <c:ptCount val="1"/>
                <c:pt idx="0">
                  <c:v>Lymphoma</c:v>
                </c:pt>
              </c:strCache>
            </c:strRef>
          </c:tx>
          <c:spPr>
            <a:ln w="41275">
              <a:solidFill>
                <a:srgbClr val="FF00FF"/>
              </a:solidFill>
              <a:prstDash val="solid"/>
            </a:ln>
          </c:spPr>
          <c:marker>
            <c:symbol val="none"/>
          </c:marker>
          <c:xVal>
            <c:numRef>
              <c:f>Sheet1!$A$2:$A$170</c:f>
              <c:numCache>
                <c:formatCode>General</c:formatCode>
                <c:ptCount val="169"/>
                <c:pt idx="0">
                  <c:v>0</c:v>
                </c:pt>
                <c:pt idx="1">
                  <c:v>8.3300000000000041E-2</c:v>
                </c:pt>
                <c:pt idx="2">
                  <c:v>0.16669999999999999</c:v>
                </c:pt>
                <c:pt idx="3">
                  <c:v>0.25</c:v>
                </c:pt>
                <c:pt idx="4">
                  <c:v>0.33330000000000426</c:v>
                </c:pt>
                <c:pt idx="5">
                  <c:v>0.41670000000000001</c:v>
                </c:pt>
                <c:pt idx="6">
                  <c:v>0.5</c:v>
                </c:pt>
                <c:pt idx="7">
                  <c:v>0.58329999999999949</c:v>
                </c:pt>
                <c:pt idx="8">
                  <c:v>0.66670000000000706</c:v>
                </c:pt>
                <c:pt idx="9">
                  <c:v>0.75000000000000488</c:v>
                </c:pt>
                <c:pt idx="10">
                  <c:v>0.83330000000000004</c:v>
                </c:pt>
                <c:pt idx="11">
                  <c:v>0.91670000000000063</c:v>
                </c:pt>
                <c:pt idx="12">
                  <c:v>1</c:v>
                </c:pt>
                <c:pt idx="13">
                  <c:v>1.0832999999999904</c:v>
                </c:pt>
                <c:pt idx="14">
                  <c:v>1.1667000000000001</c:v>
                </c:pt>
                <c:pt idx="15">
                  <c:v>1.25</c:v>
                </c:pt>
                <c:pt idx="16">
                  <c:v>1.3332999999999904</c:v>
                </c:pt>
                <c:pt idx="17">
                  <c:v>1.4166999999999879</c:v>
                </c:pt>
                <c:pt idx="18">
                  <c:v>1.5</c:v>
                </c:pt>
                <c:pt idx="19">
                  <c:v>1.5832999999999904</c:v>
                </c:pt>
                <c:pt idx="20">
                  <c:v>1.6667000000000001</c:v>
                </c:pt>
                <c:pt idx="21">
                  <c:v>1.75</c:v>
                </c:pt>
                <c:pt idx="22">
                  <c:v>1.8332999999999904</c:v>
                </c:pt>
                <c:pt idx="23">
                  <c:v>1.9167000000000001</c:v>
                </c:pt>
                <c:pt idx="24">
                  <c:v>2</c:v>
                </c:pt>
                <c:pt idx="25">
                  <c:v>2.0832999999999999</c:v>
                </c:pt>
                <c:pt idx="26">
                  <c:v>2.1667000000000001</c:v>
                </c:pt>
                <c:pt idx="27">
                  <c:v>2.25</c:v>
                </c:pt>
                <c:pt idx="28">
                  <c:v>2.3332999999999977</c:v>
                </c:pt>
                <c:pt idx="29">
                  <c:v>2.4166999999999739</c:v>
                </c:pt>
                <c:pt idx="30">
                  <c:v>2.5</c:v>
                </c:pt>
                <c:pt idx="31">
                  <c:v>2.5832999999999999</c:v>
                </c:pt>
                <c:pt idx="32">
                  <c:v>2.6667000000000001</c:v>
                </c:pt>
                <c:pt idx="33">
                  <c:v>2.75</c:v>
                </c:pt>
                <c:pt idx="34">
                  <c:v>2.8332999999999977</c:v>
                </c:pt>
                <c:pt idx="35">
                  <c:v>2.9166999999999739</c:v>
                </c:pt>
                <c:pt idx="36">
                  <c:v>3</c:v>
                </c:pt>
                <c:pt idx="37">
                  <c:v>3.0832999999999999</c:v>
                </c:pt>
                <c:pt idx="38">
                  <c:v>3.1667000000000001</c:v>
                </c:pt>
                <c:pt idx="39">
                  <c:v>3.25</c:v>
                </c:pt>
                <c:pt idx="40">
                  <c:v>3.3332999999999977</c:v>
                </c:pt>
                <c:pt idx="41">
                  <c:v>3.4166999999999739</c:v>
                </c:pt>
                <c:pt idx="42">
                  <c:v>3.5</c:v>
                </c:pt>
                <c:pt idx="43">
                  <c:v>3.5832999999999999</c:v>
                </c:pt>
                <c:pt idx="44">
                  <c:v>3.6667000000000001</c:v>
                </c:pt>
                <c:pt idx="45">
                  <c:v>3.75</c:v>
                </c:pt>
                <c:pt idx="46">
                  <c:v>3.8332999999999977</c:v>
                </c:pt>
                <c:pt idx="47">
                  <c:v>3.9166999999999739</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pt idx="145">
                  <c:v>12.083300000000001</c:v>
                </c:pt>
                <c:pt idx="146">
                  <c:v>12.166700000000002</c:v>
                </c:pt>
                <c:pt idx="147">
                  <c:v>12.25</c:v>
                </c:pt>
                <c:pt idx="148">
                  <c:v>12.333300000000001</c:v>
                </c:pt>
                <c:pt idx="149">
                  <c:v>12.416700000000002</c:v>
                </c:pt>
                <c:pt idx="150">
                  <c:v>12.5</c:v>
                </c:pt>
                <c:pt idx="151">
                  <c:v>12.583300000000001</c:v>
                </c:pt>
                <c:pt idx="152">
                  <c:v>12.666700000000002</c:v>
                </c:pt>
                <c:pt idx="153">
                  <c:v>12.75</c:v>
                </c:pt>
                <c:pt idx="154">
                  <c:v>12.833300000000001</c:v>
                </c:pt>
                <c:pt idx="155">
                  <c:v>12.916700000000002</c:v>
                </c:pt>
                <c:pt idx="156">
                  <c:v>13</c:v>
                </c:pt>
                <c:pt idx="157">
                  <c:v>13.083300000000001</c:v>
                </c:pt>
                <c:pt idx="158">
                  <c:v>13.166700000000002</c:v>
                </c:pt>
                <c:pt idx="159">
                  <c:v>13.25</c:v>
                </c:pt>
                <c:pt idx="160">
                  <c:v>13.333300000000001</c:v>
                </c:pt>
                <c:pt idx="161">
                  <c:v>13.416700000000002</c:v>
                </c:pt>
                <c:pt idx="162">
                  <c:v>13.5</c:v>
                </c:pt>
                <c:pt idx="163">
                  <c:v>13.583300000000001</c:v>
                </c:pt>
                <c:pt idx="164">
                  <c:v>13.666700000000002</c:v>
                </c:pt>
                <c:pt idx="165">
                  <c:v>13.75</c:v>
                </c:pt>
                <c:pt idx="166">
                  <c:v>13.833300000000001</c:v>
                </c:pt>
                <c:pt idx="167">
                  <c:v>13.916700000000002</c:v>
                </c:pt>
                <c:pt idx="168">
                  <c:v>14</c:v>
                </c:pt>
              </c:numCache>
            </c:numRef>
          </c:xVal>
          <c:yVal>
            <c:numRef>
              <c:f>Sheet1!$C$2:$C$170</c:f>
              <c:numCache>
                <c:formatCode>General</c:formatCode>
                <c:ptCount val="169"/>
                <c:pt idx="0">
                  <c:v>100</c:v>
                </c:pt>
                <c:pt idx="1">
                  <c:v>100</c:v>
                </c:pt>
                <c:pt idx="2">
                  <c:v>100</c:v>
                </c:pt>
                <c:pt idx="3">
                  <c:v>99.85499999999999</c:v>
                </c:pt>
                <c:pt idx="4">
                  <c:v>99.781999999999996</c:v>
                </c:pt>
                <c:pt idx="5">
                  <c:v>99.561000000000007</c:v>
                </c:pt>
                <c:pt idx="6">
                  <c:v>98.816999999999993</c:v>
                </c:pt>
                <c:pt idx="7">
                  <c:v>98.218000000000004</c:v>
                </c:pt>
                <c:pt idx="8">
                  <c:v>98.068000000000012</c:v>
                </c:pt>
                <c:pt idx="9">
                  <c:v>98.068000000000012</c:v>
                </c:pt>
                <c:pt idx="10">
                  <c:v>98.068000000000012</c:v>
                </c:pt>
                <c:pt idx="11">
                  <c:v>98.068000000000012</c:v>
                </c:pt>
                <c:pt idx="12">
                  <c:v>98.068000000000012</c:v>
                </c:pt>
                <c:pt idx="13">
                  <c:v>98.068000000000012</c:v>
                </c:pt>
                <c:pt idx="14">
                  <c:v>98.068000000000012</c:v>
                </c:pt>
                <c:pt idx="15">
                  <c:v>98.068000000000012</c:v>
                </c:pt>
                <c:pt idx="16">
                  <c:v>98.068000000000012</c:v>
                </c:pt>
                <c:pt idx="17">
                  <c:v>98.068000000000012</c:v>
                </c:pt>
                <c:pt idx="18">
                  <c:v>97.799000000000007</c:v>
                </c:pt>
                <c:pt idx="19">
                  <c:v>97.528999999999982</c:v>
                </c:pt>
                <c:pt idx="20">
                  <c:v>97.528999999999982</c:v>
                </c:pt>
                <c:pt idx="21">
                  <c:v>97.528999999999982</c:v>
                </c:pt>
                <c:pt idx="22">
                  <c:v>97.528999999999982</c:v>
                </c:pt>
                <c:pt idx="23">
                  <c:v>97.528999999999982</c:v>
                </c:pt>
                <c:pt idx="24">
                  <c:v>97.528999999999982</c:v>
                </c:pt>
                <c:pt idx="25">
                  <c:v>97.528999999999982</c:v>
                </c:pt>
                <c:pt idx="26">
                  <c:v>97.528999999999982</c:v>
                </c:pt>
                <c:pt idx="27">
                  <c:v>97.528999999999982</c:v>
                </c:pt>
                <c:pt idx="28">
                  <c:v>97.528999999999982</c:v>
                </c:pt>
                <c:pt idx="29">
                  <c:v>97.308999999999983</c:v>
                </c:pt>
                <c:pt idx="30">
                  <c:v>97.197999999999993</c:v>
                </c:pt>
                <c:pt idx="31">
                  <c:v>96.975999999999999</c:v>
                </c:pt>
                <c:pt idx="32">
                  <c:v>96.975999999999999</c:v>
                </c:pt>
                <c:pt idx="33">
                  <c:v>96.975999999999999</c:v>
                </c:pt>
                <c:pt idx="34">
                  <c:v>96.975999999999999</c:v>
                </c:pt>
                <c:pt idx="35">
                  <c:v>96.975999999999999</c:v>
                </c:pt>
                <c:pt idx="36">
                  <c:v>96.975999999999999</c:v>
                </c:pt>
                <c:pt idx="37">
                  <c:v>96.975999999999999</c:v>
                </c:pt>
                <c:pt idx="38">
                  <c:v>96.975999999999999</c:v>
                </c:pt>
                <c:pt idx="39">
                  <c:v>96.975999999999999</c:v>
                </c:pt>
                <c:pt idx="40">
                  <c:v>96.697999999999993</c:v>
                </c:pt>
                <c:pt idx="41">
                  <c:v>96.697999999999993</c:v>
                </c:pt>
                <c:pt idx="42">
                  <c:v>96.697999999999993</c:v>
                </c:pt>
                <c:pt idx="43">
                  <c:v>96.418000000000006</c:v>
                </c:pt>
                <c:pt idx="44">
                  <c:v>96.418000000000006</c:v>
                </c:pt>
                <c:pt idx="45">
                  <c:v>96.418000000000006</c:v>
                </c:pt>
                <c:pt idx="46">
                  <c:v>96.418000000000006</c:v>
                </c:pt>
                <c:pt idx="47">
                  <c:v>96.418000000000006</c:v>
                </c:pt>
                <c:pt idx="48">
                  <c:v>96.418000000000006</c:v>
                </c:pt>
                <c:pt idx="49">
                  <c:v>96.418000000000006</c:v>
                </c:pt>
                <c:pt idx="50">
                  <c:v>96.244000000000227</c:v>
                </c:pt>
                <c:pt idx="51">
                  <c:v>96.244000000000227</c:v>
                </c:pt>
                <c:pt idx="52">
                  <c:v>96.244000000000227</c:v>
                </c:pt>
                <c:pt idx="53">
                  <c:v>96.244000000000227</c:v>
                </c:pt>
                <c:pt idx="54">
                  <c:v>96.244000000000227</c:v>
                </c:pt>
                <c:pt idx="55">
                  <c:v>95.703999999999994</c:v>
                </c:pt>
                <c:pt idx="56">
                  <c:v>95.703999999999994</c:v>
                </c:pt>
                <c:pt idx="57">
                  <c:v>95.703999999999994</c:v>
                </c:pt>
                <c:pt idx="58">
                  <c:v>95.703999999999994</c:v>
                </c:pt>
                <c:pt idx="59">
                  <c:v>95.703999999999994</c:v>
                </c:pt>
                <c:pt idx="60">
                  <c:v>95.703999999999994</c:v>
                </c:pt>
                <c:pt idx="61">
                  <c:v>95.703999999999994</c:v>
                </c:pt>
                <c:pt idx="62">
                  <c:v>95.703999999999994</c:v>
                </c:pt>
                <c:pt idx="63">
                  <c:v>95.703999999999994</c:v>
                </c:pt>
                <c:pt idx="64">
                  <c:v>95.703999999999994</c:v>
                </c:pt>
                <c:pt idx="65">
                  <c:v>95.703999999999994</c:v>
                </c:pt>
                <c:pt idx="66">
                  <c:v>95.483999999999995</c:v>
                </c:pt>
                <c:pt idx="67">
                  <c:v>95.043999999999997</c:v>
                </c:pt>
                <c:pt idx="68">
                  <c:v>94.593999999999994</c:v>
                </c:pt>
                <c:pt idx="69">
                  <c:v>94.593999999999994</c:v>
                </c:pt>
                <c:pt idx="70">
                  <c:v>94.593999999999994</c:v>
                </c:pt>
                <c:pt idx="71">
                  <c:v>94.593999999999994</c:v>
                </c:pt>
                <c:pt idx="72">
                  <c:v>94.593999999999994</c:v>
                </c:pt>
                <c:pt idx="73">
                  <c:v>94.593999999999994</c:v>
                </c:pt>
                <c:pt idx="74">
                  <c:v>94.593999999999994</c:v>
                </c:pt>
                <c:pt idx="75">
                  <c:v>94.593999999999994</c:v>
                </c:pt>
                <c:pt idx="76">
                  <c:v>94.593999999999994</c:v>
                </c:pt>
                <c:pt idx="77">
                  <c:v>94.301000000000002</c:v>
                </c:pt>
                <c:pt idx="78">
                  <c:v>94.007000000000005</c:v>
                </c:pt>
                <c:pt idx="79">
                  <c:v>94.007000000000005</c:v>
                </c:pt>
                <c:pt idx="80">
                  <c:v>94.007000000000005</c:v>
                </c:pt>
                <c:pt idx="81">
                  <c:v>94.007000000000005</c:v>
                </c:pt>
                <c:pt idx="82">
                  <c:v>94.007000000000005</c:v>
                </c:pt>
                <c:pt idx="83">
                  <c:v>94.007000000000005</c:v>
                </c:pt>
                <c:pt idx="84">
                  <c:v>94.007000000000005</c:v>
                </c:pt>
                <c:pt idx="85">
                  <c:v>94.007000000000005</c:v>
                </c:pt>
                <c:pt idx="86">
                  <c:v>94.007000000000005</c:v>
                </c:pt>
                <c:pt idx="87">
                  <c:v>93.617000000000004</c:v>
                </c:pt>
                <c:pt idx="88">
                  <c:v>93.224999999999994</c:v>
                </c:pt>
                <c:pt idx="89">
                  <c:v>93.224999999999994</c:v>
                </c:pt>
                <c:pt idx="90">
                  <c:v>92.832999999999998</c:v>
                </c:pt>
                <c:pt idx="91">
                  <c:v>92.832999999999998</c:v>
                </c:pt>
                <c:pt idx="92">
                  <c:v>92.832999999999998</c:v>
                </c:pt>
                <c:pt idx="93">
                  <c:v>92.832999999999998</c:v>
                </c:pt>
                <c:pt idx="94">
                  <c:v>92.832999999999998</c:v>
                </c:pt>
                <c:pt idx="95">
                  <c:v>92.832999999999998</c:v>
                </c:pt>
                <c:pt idx="96">
                  <c:v>92.832999999999998</c:v>
                </c:pt>
                <c:pt idx="97">
                  <c:v>92.832999999999998</c:v>
                </c:pt>
                <c:pt idx="98">
                  <c:v>92.832999999999998</c:v>
                </c:pt>
                <c:pt idx="99">
                  <c:v>92.832999999999998</c:v>
                </c:pt>
                <c:pt idx="100">
                  <c:v>92.832999999999998</c:v>
                </c:pt>
                <c:pt idx="101">
                  <c:v>92.832999999999998</c:v>
                </c:pt>
                <c:pt idx="102">
                  <c:v>92.832999999999998</c:v>
                </c:pt>
                <c:pt idx="103">
                  <c:v>92.832999999999998</c:v>
                </c:pt>
                <c:pt idx="104">
                  <c:v>92.832999999999998</c:v>
                </c:pt>
                <c:pt idx="105">
                  <c:v>92.832999999999998</c:v>
                </c:pt>
                <c:pt idx="106">
                  <c:v>92.832999999999998</c:v>
                </c:pt>
                <c:pt idx="107">
                  <c:v>92.832999999999998</c:v>
                </c:pt>
                <c:pt idx="108">
                  <c:v>92.832999999999998</c:v>
                </c:pt>
                <c:pt idx="109">
                  <c:v>92.832999999999998</c:v>
                </c:pt>
                <c:pt idx="110">
                  <c:v>92.832999999999998</c:v>
                </c:pt>
                <c:pt idx="111">
                  <c:v>92.832999999999998</c:v>
                </c:pt>
                <c:pt idx="112">
                  <c:v>92.146000000000001</c:v>
                </c:pt>
                <c:pt idx="113">
                  <c:v>92.146000000000001</c:v>
                </c:pt>
                <c:pt idx="114">
                  <c:v>92.146000000000001</c:v>
                </c:pt>
                <c:pt idx="115">
                  <c:v>91.448000000000022</c:v>
                </c:pt>
                <c:pt idx="116">
                  <c:v>91.448000000000022</c:v>
                </c:pt>
                <c:pt idx="117">
                  <c:v>91.448000000000022</c:v>
                </c:pt>
                <c:pt idx="118">
                  <c:v>91.448000000000022</c:v>
                </c:pt>
                <c:pt idx="119">
                  <c:v>91.448000000000022</c:v>
                </c:pt>
                <c:pt idx="120">
                  <c:v>91.448000000000022</c:v>
                </c:pt>
                <c:pt idx="121">
                  <c:v>91.448000000000022</c:v>
                </c:pt>
                <c:pt idx="122">
                  <c:v>91.448000000000022</c:v>
                </c:pt>
                <c:pt idx="123">
                  <c:v>91.448000000000022</c:v>
                </c:pt>
                <c:pt idx="124">
                  <c:v>91.448000000000022</c:v>
                </c:pt>
                <c:pt idx="125">
                  <c:v>91.448000000000022</c:v>
                </c:pt>
                <c:pt idx="126">
                  <c:v>91.448000000000022</c:v>
                </c:pt>
                <c:pt idx="127">
                  <c:v>91.448000000000022</c:v>
                </c:pt>
                <c:pt idx="128">
                  <c:v>90.397000000000006</c:v>
                </c:pt>
                <c:pt idx="129">
                  <c:v>90.397000000000006</c:v>
                </c:pt>
                <c:pt idx="130">
                  <c:v>90.397000000000006</c:v>
                </c:pt>
                <c:pt idx="131">
                  <c:v>90.397000000000006</c:v>
                </c:pt>
                <c:pt idx="132">
                  <c:v>90.397000000000006</c:v>
                </c:pt>
                <c:pt idx="133">
                  <c:v>90.397000000000006</c:v>
                </c:pt>
                <c:pt idx="134">
                  <c:v>90.397000000000006</c:v>
                </c:pt>
                <c:pt idx="135">
                  <c:v>90.397000000000006</c:v>
                </c:pt>
                <c:pt idx="136">
                  <c:v>90.397000000000006</c:v>
                </c:pt>
                <c:pt idx="137">
                  <c:v>90.397000000000006</c:v>
                </c:pt>
                <c:pt idx="138">
                  <c:v>90.397000000000006</c:v>
                </c:pt>
                <c:pt idx="139">
                  <c:v>90.397000000000006</c:v>
                </c:pt>
                <c:pt idx="140">
                  <c:v>90.397000000000006</c:v>
                </c:pt>
                <c:pt idx="141">
                  <c:v>90.397000000000006</c:v>
                </c:pt>
                <c:pt idx="142">
                  <c:v>90.397000000000006</c:v>
                </c:pt>
                <c:pt idx="143">
                  <c:v>90.397000000000006</c:v>
                </c:pt>
                <c:pt idx="144">
                  <c:v>90.397000000000006</c:v>
                </c:pt>
                <c:pt idx="145">
                  <c:v>90.397000000000006</c:v>
                </c:pt>
                <c:pt idx="146">
                  <c:v>90.397000000000006</c:v>
                </c:pt>
                <c:pt idx="147">
                  <c:v>90.397000000000006</c:v>
                </c:pt>
                <c:pt idx="148">
                  <c:v>88.472999999999999</c:v>
                </c:pt>
                <c:pt idx="149">
                  <c:v>86.55</c:v>
                </c:pt>
                <c:pt idx="150">
                  <c:v>86.55</c:v>
                </c:pt>
                <c:pt idx="151">
                  <c:v>86.55</c:v>
                </c:pt>
                <c:pt idx="152">
                  <c:v>86.55</c:v>
                </c:pt>
                <c:pt idx="153">
                  <c:v>86.55</c:v>
                </c:pt>
                <c:pt idx="154">
                  <c:v>86.55</c:v>
                </c:pt>
                <c:pt idx="155">
                  <c:v>86.55</c:v>
                </c:pt>
                <c:pt idx="156">
                  <c:v>86.55</c:v>
                </c:pt>
                <c:pt idx="157">
                  <c:v>86.55</c:v>
                </c:pt>
                <c:pt idx="158">
                  <c:v>86.55</c:v>
                </c:pt>
                <c:pt idx="159">
                  <c:v>86.55</c:v>
                </c:pt>
                <c:pt idx="160">
                  <c:v>86.55</c:v>
                </c:pt>
                <c:pt idx="161">
                  <c:v>86.55</c:v>
                </c:pt>
                <c:pt idx="162">
                  <c:v>86.55</c:v>
                </c:pt>
                <c:pt idx="163">
                  <c:v>86.55</c:v>
                </c:pt>
                <c:pt idx="164">
                  <c:v>86.55</c:v>
                </c:pt>
                <c:pt idx="165">
                  <c:v>86.55</c:v>
                </c:pt>
                <c:pt idx="166">
                  <c:v>86.55</c:v>
                </c:pt>
                <c:pt idx="167">
                  <c:v>86.55</c:v>
                </c:pt>
                <c:pt idx="168">
                  <c:v>86.55</c:v>
                </c:pt>
              </c:numCache>
            </c:numRef>
          </c:yVal>
        </c:ser>
        <c:ser>
          <c:idx val="2"/>
          <c:order val="2"/>
          <c:tx>
            <c:strRef>
              <c:f>Sheet1!$D$1</c:f>
              <c:strCache>
                <c:ptCount val="1"/>
                <c:pt idx="0">
                  <c:v>Skin</c:v>
                </c:pt>
              </c:strCache>
            </c:strRef>
          </c:tx>
          <c:spPr>
            <a:ln w="41275">
              <a:solidFill>
                <a:srgbClr val="00FF00"/>
              </a:solidFill>
            </a:ln>
          </c:spPr>
          <c:marker>
            <c:symbol val="none"/>
          </c:marker>
          <c:xVal>
            <c:numRef>
              <c:f>Sheet1!$A$2:$A$170</c:f>
              <c:numCache>
                <c:formatCode>General</c:formatCode>
                <c:ptCount val="169"/>
                <c:pt idx="0">
                  <c:v>0</c:v>
                </c:pt>
                <c:pt idx="1">
                  <c:v>8.3300000000000041E-2</c:v>
                </c:pt>
                <c:pt idx="2">
                  <c:v>0.16669999999999999</c:v>
                </c:pt>
                <c:pt idx="3">
                  <c:v>0.25</c:v>
                </c:pt>
                <c:pt idx="4">
                  <c:v>0.33330000000000426</c:v>
                </c:pt>
                <c:pt idx="5">
                  <c:v>0.41670000000000001</c:v>
                </c:pt>
                <c:pt idx="6">
                  <c:v>0.5</c:v>
                </c:pt>
                <c:pt idx="7">
                  <c:v>0.58329999999999949</c:v>
                </c:pt>
                <c:pt idx="8">
                  <c:v>0.66670000000000706</c:v>
                </c:pt>
                <c:pt idx="9">
                  <c:v>0.75000000000000488</c:v>
                </c:pt>
                <c:pt idx="10">
                  <c:v>0.83330000000000004</c:v>
                </c:pt>
                <c:pt idx="11">
                  <c:v>0.91670000000000063</c:v>
                </c:pt>
                <c:pt idx="12">
                  <c:v>1</c:v>
                </c:pt>
                <c:pt idx="13">
                  <c:v>1.0832999999999904</c:v>
                </c:pt>
                <c:pt idx="14">
                  <c:v>1.1667000000000001</c:v>
                </c:pt>
                <c:pt idx="15">
                  <c:v>1.25</c:v>
                </c:pt>
                <c:pt idx="16">
                  <c:v>1.3332999999999904</c:v>
                </c:pt>
                <c:pt idx="17">
                  <c:v>1.4166999999999879</c:v>
                </c:pt>
                <c:pt idx="18">
                  <c:v>1.5</c:v>
                </c:pt>
                <c:pt idx="19">
                  <c:v>1.5832999999999904</c:v>
                </c:pt>
                <c:pt idx="20">
                  <c:v>1.6667000000000001</c:v>
                </c:pt>
                <c:pt idx="21">
                  <c:v>1.75</c:v>
                </c:pt>
                <c:pt idx="22">
                  <c:v>1.8332999999999904</c:v>
                </c:pt>
                <c:pt idx="23">
                  <c:v>1.9167000000000001</c:v>
                </c:pt>
                <c:pt idx="24">
                  <c:v>2</c:v>
                </c:pt>
                <c:pt idx="25">
                  <c:v>2.0832999999999999</c:v>
                </c:pt>
                <c:pt idx="26">
                  <c:v>2.1667000000000001</c:v>
                </c:pt>
                <c:pt idx="27">
                  <c:v>2.25</c:v>
                </c:pt>
                <c:pt idx="28">
                  <c:v>2.3332999999999977</c:v>
                </c:pt>
                <c:pt idx="29">
                  <c:v>2.4166999999999739</c:v>
                </c:pt>
                <c:pt idx="30">
                  <c:v>2.5</c:v>
                </c:pt>
                <c:pt idx="31">
                  <c:v>2.5832999999999999</c:v>
                </c:pt>
                <c:pt idx="32">
                  <c:v>2.6667000000000001</c:v>
                </c:pt>
                <c:pt idx="33">
                  <c:v>2.75</c:v>
                </c:pt>
                <c:pt idx="34">
                  <c:v>2.8332999999999977</c:v>
                </c:pt>
                <c:pt idx="35">
                  <c:v>2.9166999999999739</c:v>
                </c:pt>
                <c:pt idx="36">
                  <c:v>3</c:v>
                </c:pt>
                <c:pt idx="37">
                  <c:v>3.0832999999999999</c:v>
                </c:pt>
                <c:pt idx="38">
                  <c:v>3.1667000000000001</c:v>
                </c:pt>
                <c:pt idx="39">
                  <c:v>3.25</c:v>
                </c:pt>
                <c:pt idx="40">
                  <c:v>3.3332999999999977</c:v>
                </c:pt>
                <c:pt idx="41">
                  <c:v>3.4166999999999739</c:v>
                </c:pt>
                <c:pt idx="42">
                  <c:v>3.5</c:v>
                </c:pt>
                <c:pt idx="43">
                  <c:v>3.5832999999999999</c:v>
                </c:pt>
                <c:pt idx="44">
                  <c:v>3.6667000000000001</c:v>
                </c:pt>
                <c:pt idx="45">
                  <c:v>3.75</c:v>
                </c:pt>
                <c:pt idx="46">
                  <c:v>3.8332999999999977</c:v>
                </c:pt>
                <c:pt idx="47">
                  <c:v>3.9166999999999739</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pt idx="145">
                  <c:v>12.083300000000001</c:v>
                </c:pt>
                <c:pt idx="146">
                  <c:v>12.166700000000002</c:v>
                </c:pt>
                <c:pt idx="147">
                  <c:v>12.25</c:v>
                </c:pt>
                <c:pt idx="148">
                  <c:v>12.333300000000001</c:v>
                </c:pt>
                <c:pt idx="149">
                  <c:v>12.416700000000002</c:v>
                </c:pt>
                <c:pt idx="150">
                  <c:v>12.5</c:v>
                </c:pt>
                <c:pt idx="151">
                  <c:v>12.583300000000001</c:v>
                </c:pt>
                <c:pt idx="152">
                  <c:v>12.666700000000002</c:v>
                </c:pt>
                <c:pt idx="153">
                  <c:v>12.75</c:v>
                </c:pt>
                <c:pt idx="154">
                  <c:v>12.833300000000001</c:v>
                </c:pt>
                <c:pt idx="155">
                  <c:v>12.916700000000002</c:v>
                </c:pt>
                <c:pt idx="156">
                  <c:v>13</c:v>
                </c:pt>
                <c:pt idx="157">
                  <c:v>13.083300000000001</c:v>
                </c:pt>
                <c:pt idx="158">
                  <c:v>13.166700000000002</c:v>
                </c:pt>
                <c:pt idx="159">
                  <c:v>13.25</c:v>
                </c:pt>
                <c:pt idx="160">
                  <c:v>13.333300000000001</c:v>
                </c:pt>
                <c:pt idx="161">
                  <c:v>13.416700000000002</c:v>
                </c:pt>
                <c:pt idx="162">
                  <c:v>13.5</c:v>
                </c:pt>
                <c:pt idx="163">
                  <c:v>13.583300000000001</c:v>
                </c:pt>
                <c:pt idx="164">
                  <c:v>13.666700000000002</c:v>
                </c:pt>
                <c:pt idx="165">
                  <c:v>13.75</c:v>
                </c:pt>
                <c:pt idx="166">
                  <c:v>13.833300000000001</c:v>
                </c:pt>
                <c:pt idx="167">
                  <c:v>13.916700000000002</c:v>
                </c:pt>
                <c:pt idx="168">
                  <c:v>14</c:v>
                </c:pt>
              </c:numCache>
            </c:numRef>
          </c:xVal>
          <c:yVal>
            <c:numRef>
              <c:f>Sheet1!$D$2:$D$170</c:f>
              <c:numCache>
                <c:formatCode>General</c:formatCode>
                <c:ptCount val="169"/>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pt idx="21">
                  <c:v>100</c:v>
                </c:pt>
                <c:pt idx="22">
                  <c:v>100</c:v>
                </c:pt>
                <c:pt idx="23">
                  <c:v>100</c:v>
                </c:pt>
                <c:pt idx="24">
                  <c:v>100</c:v>
                </c:pt>
                <c:pt idx="25">
                  <c:v>100</c:v>
                </c:pt>
                <c:pt idx="26">
                  <c:v>100</c:v>
                </c:pt>
                <c:pt idx="27">
                  <c:v>100</c:v>
                </c:pt>
                <c:pt idx="28">
                  <c:v>100</c:v>
                </c:pt>
                <c:pt idx="29">
                  <c:v>100</c:v>
                </c:pt>
                <c:pt idx="30">
                  <c:v>100</c:v>
                </c:pt>
                <c:pt idx="31">
                  <c:v>100</c:v>
                </c:pt>
                <c:pt idx="32">
                  <c:v>100</c:v>
                </c:pt>
                <c:pt idx="33">
                  <c:v>100</c:v>
                </c:pt>
                <c:pt idx="34">
                  <c:v>100</c:v>
                </c:pt>
                <c:pt idx="35">
                  <c:v>100</c:v>
                </c:pt>
                <c:pt idx="36">
                  <c:v>100</c:v>
                </c:pt>
                <c:pt idx="37">
                  <c:v>100</c:v>
                </c:pt>
                <c:pt idx="38">
                  <c:v>100</c:v>
                </c:pt>
                <c:pt idx="39">
                  <c:v>100</c:v>
                </c:pt>
                <c:pt idx="40">
                  <c:v>100</c:v>
                </c:pt>
                <c:pt idx="41">
                  <c:v>100</c:v>
                </c:pt>
                <c:pt idx="42">
                  <c:v>100</c:v>
                </c:pt>
                <c:pt idx="43">
                  <c:v>99.85899999999998</c:v>
                </c:pt>
                <c:pt idx="44">
                  <c:v>99.85899999999998</c:v>
                </c:pt>
                <c:pt idx="45">
                  <c:v>99.85899999999998</c:v>
                </c:pt>
                <c:pt idx="46">
                  <c:v>99.85899999999998</c:v>
                </c:pt>
                <c:pt idx="47">
                  <c:v>99.85899999999998</c:v>
                </c:pt>
                <c:pt idx="48">
                  <c:v>99.85899999999998</c:v>
                </c:pt>
                <c:pt idx="49">
                  <c:v>99.85899999999998</c:v>
                </c:pt>
                <c:pt idx="50">
                  <c:v>99.85899999999998</c:v>
                </c:pt>
                <c:pt idx="51">
                  <c:v>99.85899999999998</c:v>
                </c:pt>
                <c:pt idx="52">
                  <c:v>99.85899999999998</c:v>
                </c:pt>
                <c:pt idx="53">
                  <c:v>99.85899999999998</c:v>
                </c:pt>
                <c:pt idx="54">
                  <c:v>99.85899999999998</c:v>
                </c:pt>
                <c:pt idx="55">
                  <c:v>99.85899999999998</c:v>
                </c:pt>
                <c:pt idx="56">
                  <c:v>99.85899999999998</c:v>
                </c:pt>
                <c:pt idx="57">
                  <c:v>99.85899999999998</c:v>
                </c:pt>
                <c:pt idx="58">
                  <c:v>99.85899999999998</c:v>
                </c:pt>
                <c:pt idx="59">
                  <c:v>99.85899999999998</c:v>
                </c:pt>
                <c:pt idx="60">
                  <c:v>99.85899999999998</c:v>
                </c:pt>
                <c:pt idx="61">
                  <c:v>99.85899999999998</c:v>
                </c:pt>
                <c:pt idx="62">
                  <c:v>99.85899999999998</c:v>
                </c:pt>
                <c:pt idx="63">
                  <c:v>99.85899999999998</c:v>
                </c:pt>
                <c:pt idx="64">
                  <c:v>99.85899999999998</c:v>
                </c:pt>
                <c:pt idx="65">
                  <c:v>99.85899999999998</c:v>
                </c:pt>
                <c:pt idx="66">
                  <c:v>99.85899999999998</c:v>
                </c:pt>
                <c:pt idx="67">
                  <c:v>99.85899999999998</c:v>
                </c:pt>
                <c:pt idx="68">
                  <c:v>99.85899999999998</c:v>
                </c:pt>
                <c:pt idx="69">
                  <c:v>99.85899999999998</c:v>
                </c:pt>
                <c:pt idx="70">
                  <c:v>99.85899999999998</c:v>
                </c:pt>
                <c:pt idx="71">
                  <c:v>99.85899999999998</c:v>
                </c:pt>
                <c:pt idx="72">
                  <c:v>99.85899999999998</c:v>
                </c:pt>
                <c:pt idx="73">
                  <c:v>99.85899999999998</c:v>
                </c:pt>
                <c:pt idx="74">
                  <c:v>99.85899999999998</c:v>
                </c:pt>
                <c:pt idx="75">
                  <c:v>99.85899999999998</c:v>
                </c:pt>
                <c:pt idx="76">
                  <c:v>99.85899999999998</c:v>
                </c:pt>
                <c:pt idx="77">
                  <c:v>99.85899999999998</c:v>
                </c:pt>
                <c:pt idx="78">
                  <c:v>99.85899999999998</c:v>
                </c:pt>
                <c:pt idx="79">
                  <c:v>99.85899999999998</c:v>
                </c:pt>
                <c:pt idx="80">
                  <c:v>99.85899999999998</c:v>
                </c:pt>
                <c:pt idx="81">
                  <c:v>99.85899999999998</c:v>
                </c:pt>
                <c:pt idx="82">
                  <c:v>99.85899999999998</c:v>
                </c:pt>
                <c:pt idx="83">
                  <c:v>99.85899999999998</c:v>
                </c:pt>
                <c:pt idx="84">
                  <c:v>99.85899999999998</c:v>
                </c:pt>
                <c:pt idx="85">
                  <c:v>99.85899999999998</c:v>
                </c:pt>
                <c:pt idx="86">
                  <c:v>99.85899999999998</c:v>
                </c:pt>
                <c:pt idx="87">
                  <c:v>99.85899999999998</c:v>
                </c:pt>
                <c:pt idx="88">
                  <c:v>99.85899999999998</c:v>
                </c:pt>
                <c:pt idx="89">
                  <c:v>99.85899999999998</c:v>
                </c:pt>
                <c:pt idx="90">
                  <c:v>99.85899999999998</c:v>
                </c:pt>
                <c:pt idx="91">
                  <c:v>99.85899999999998</c:v>
                </c:pt>
                <c:pt idx="92">
                  <c:v>99.85899999999998</c:v>
                </c:pt>
                <c:pt idx="93">
                  <c:v>99.85899999999998</c:v>
                </c:pt>
                <c:pt idx="94">
                  <c:v>99.85899999999998</c:v>
                </c:pt>
                <c:pt idx="95">
                  <c:v>99.85899999999998</c:v>
                </c:pt>
                <c:pt idx="96">
                  <c:v>99.85899999999998</c:v>
                </c:pt>
                <c:pt idx="97">
                  <c:v>99.85899999999998</c:v>
                </c:pt>
                <c:pt idx="98">
                  <c:v>99.85899999999998</c:v>
                </c:pt>
                <c:pt idx="99">
                  <c:v>99.85899999999998</c:v>
                </c:pt>
                <c:pt idx="100">
                  <c:v>99.85899999999998</c:v>
                </c:pt>
                <c:pt idx="101">
                  <c:v>99.85899999999998</c:v>
                </c:pt>
                <c:pt idx="102">
                  <c:v>99.85899999999998</c:v>
                </c:pt>
                <c:pt idx="103">
                  <c:v>99.85899999999998</c:v>
                </c:pt>
                <c:pt idx="104">
                  <c:v>99.85899999999998</c:v>
                </c:pt>
                <c:pt idx="105">
                  <c:v>99.85899999999998</c:v>
                </c:pt>
                <c:pt idx="106">
                  <c:v>99.85899999999998</c:v>
                </c:pt>
                <c:pt idx="107">
                  <c:v>99.85899999999998</c:v>
                </c:pt>
                <c:pt idx="108">
                  <c:v>99.85899999999998</c:v>
                </c:pt>
                <c:pt idx="109">
                  <c:v>99.85899999999998</c:v>
                </c:pt>
                <c:pt idx="110">
                  <c:v>99.85899999999998</c:v>
                </c:pt>
                <c:pt idx="111">
                  <c:v>99.85899999999998</c:v>
                </c:pt>
                <c:pt idx="112">
                  <c:v>99.85899999999998</c:v>
                </c:pt>
                <c:pt idx="113">
                  <c:v>99.85899999999998</c:v>
                </c:pt>
                <c:pt idx="114">
                  <c:v>99.85899999999998</c:v>
                </c:pt>
                <c:pt idx="115">
                  <c:v>99.85899999999998</c:v>
                </c:pt>
                <c:pt idx="116">
                  <c:v>99.85899999999998</c:v>
                </c:pt>
                <c:pt idx="117">
                  <c:v>99.85899999999998</c:v>
                </c:pt>
                <c:pt idx="118">
                  <c:v>99.85899999999998</c:v>
                </c:pt>
                <c:pt idx="119">
                  <c:v>99.85899999999998</c:v>
                </c:pt>
                <c:pt idx="120">
                  <c:v>99.85899999999998</c:v>
                </c:pt>
                <c:pt idx="121">
                  <c:v>99.85899999999998</c:v>
                </c:pt>
                <c:pt idx="122">
                  <c:v>99.85899999999998</c:v>
                </c:pt>
                <c:pt idx="123">
                  <c:v>99.85899999999998</c:v>
                </c:pt>
                <c:pt idx="124">
                  <c:v>99.85899999999998</c:v>
                </c:pt>
                <c:pt idx="125">
                  <c:v>99.85899999999998</c:v>
                </c:pt>
                <c:pt idx="126">
                  <c:v>99.85899999999998</c:v>
                </c:pt>
                <c:pt idx="127">
                  <c:v>99.85899999999998</c:v>
                </c:pt>
                <c:pt idx="128">
                  <c:v>99.85899999999998</c:v>
                </c:pt>
                <c:pt idx="129">
                  <c:v>99.85899999999998</c:v>
                </c:pt>
                <c:pt idx="130">
                  <c:v>99.85899999999998</c:v>
                </c:pt>
                <c:pt idx="131">
                  <c:v>99.85899999999998</c:v>
                </c:pt>
                <c:pt idx="132">
                  <c:v>99.85899999999998</c:v>
                </c:pt>
                <c:pt idx="133">
                  <c:v>99.85899999999998</c:v>
                </c:pt>
                <c:pt idx="134">
                  <c:v>99.85899999999998</c:v>
                </c:pt>
                <c:pt idx="135">
                  <c:v>99.85899999999998</c:v>
                </c:pt>
                <c:pt idx="136">
                  <c:v>99.85899999999998</c:v>
                </c:pt>
                <c:pt idx="137">
                  <c:v>99.85899999999998</c:v>
                </c:pt>
                <c:pt idx="138">
                  <c:v>99.85899999999998</c:v>
                </c:pt>
                <c:pt idx="139">
                  <c:v>99.85899999999998</c:v>
                </c:pt>
                <c:pt idx="140">
                  <c:v>99.85899999999998</c:v>
                </c:pt>
                <c:pt idx="141">
                  <c:v>99.85899999999998</c:v>
                </c:pt>
                <c:pt idx="142">
                  <c:v>99.85899999999998</c:v>
                </c:pt>
                <c:pt idx="143">
                  <c:v>99.85899999999998</c:v>
                </c:pt>
                <c:pt idx="144">
                  <c:v>99.85899999999998</c:v>
                </c:pt>
                <c:pt idx="145">
                  <c:v>99.85899999999998</c:v>
                </c:pt>
                <c:pt idx="146">
                  <c:v>99.85899999999998</c:v>
                </c:pt>
                <c:pt idx="147">
                  <c:v>99.85899999999998</c:v>
                </c:pt>
                <c:pt idx="148">
                  <c:v>99.85899999999998</c:v>
                </c:pt>
                <c:pt idx="149">
                  <c:v>99.85899999999998</c:v>
                </c:pt>
                <c:pt idx="150">
                  <c:v>99.85899999999998</c:v>
                </c:pt>
                <c:pt idx="151">
                  <c:v>99.85899999999998</c:v>
                </c:pt>
                <c:pt idx="152">
                  <c:v>99.85899999999998</c:v>
                </c:pt>
                <c:pt idx="153">
                  <c:v>99.85899999999998</c:v>
                </c:pt>
                <c:pt idx="154">
                  <c:v>99.85899999999998</c:v>
                </c:pt>
                <c:pt idx="155">
                  <c:v>99.85899999999998</c:v>
                </c:pt>
                <c:pt idx="156">
                  <c:v>99.85899999999998</c:v>
                </c:pt>
                <c:pt idx="157">
                  <c:v>99.85899999999998</c:v>
                </c:pt>
                <c:pt idx="158">
                  <c:v>99.85899999999998</c:v>
                </c:pt>
                <c:pt idx="159">
                  <c:v>99.85899999999998</c:v>
                </c:pt>
                <c:pt idx="160">
                  <c:v>99.85899999999998</c:v>
                </c:pt>
                <c:pt idx="161">
                  <c:v>99.85899999999998</c:v>
                </c:pt>
                <c:pt idx="162">
                  <c:v>99.85899999999998</c:v>
                </c:pt>
                <c:pt idx="163">
                  <c:v>99.85899999999998</c:v>
                </c:pt>
                <c:pt idx="164">
                  <c:v>99.85899999999998</c:v>
                </c:pt>
                <c:pt idx="165">
                  <c:v>99.85899999999998</c:v>
                </c:pt>
                <c:pt idx="166">
                  <c:v>99.85899999999998</c:v>
                </c:pt>
                <c:pt idx="167">
                  <c:v>99.85899999999998</c:v>
                </c:pt>
                <c:pt idx="168">
                  <c:v>99.85899999999998</c:v>
                </c:pt>
              </c:numCache>
            </c:numRef>
          </c:yVal>
        </c:ser>
        <c:ser>
          <c:idx val="3"/>
          <c:order val="3"/>
          <c:tx>
            <c:strRef>
              <c:f>Sheet1!$E$1</c:f>
              <c:strCache>
                <c:ptCount val="1"/>
                <c:pt idx="0">
                  <c:v>Other</c:v>
                </c:pt>
              </c:strCache>
            </c:strRef>
          </c:tx>
          <c:spPr>
            <a:ln w="41275">
              <a:solidFill>
                <a:srgbClr val="66FFFF"/>
              </a:solidFill>
            </a:ln>
          </c:spPr>
          <c:marker>
            <c:symbol val="none"/>
          </c:marker>
          <c:xVal>
            <c:numRef>
              <c:f>Sheet1!$A$2:$A$170</c:f>
              <c:numCache>
                <c:formatCode>General</c:formatCode>
                <c:ptCount val="169"/>
                <c:pt idx="0">
                  <c:v>0</c:v>
                </c:pt>
                <c:pt idx="1">
                  <c:v>8.3300000000000041E-2</c:v>
                </c:pt>
                <c:pt idx="2">
                  <c:v>0.16669999999999999</c:v>
                </c:pt>
                <c:pt idx="3">
                  <c:v>0.25</c:v>
                </c:pt>
                <c:pt idx="4">
                  <c:v>0.33330000000000426</c:v>
                </c:pt>
                <c:pt idx="5">
                  <c:v>0.41670000000000001</c:v>
                </c:pt>
                <c:pt idx="6">
                  <c:v>0.5</c:v>
                </c:pt>
                <c:pt idx="7">
                  <c:v>0.58329999999999949</c:v>
                </c:pt>
                <c:pt idx="8">
                  <c:v>0.66670000000000706</c:v>
                </c:pt>
                <c:pt idx="9">
                  <c:v>0.75000000000000488</c:v>
                </c:pt>
                <c:pt idx="10">
                  <c:v>0.83330000000000004</c:v>
                </c:pt>
                <c:pt idx="11">
                  <c:v>0.91670000000000063</c:v>
                </c:pt>
                <c:pt idx="12">
                  <c:v>1</c:v>
                </c:pt>
                <c:pt idx="13">
                  <c:v>1.0832999999999904</c:v>
                </c:pt>
                <c:pt idx="14">
                  <c:v>1.1667000000000001</c:v>
                </c:pt>
                <c:pt idx="15">
                  <c:v>1.25</c:v>
                </c:pt>
                <c:pt idx="16">
                  <c:v>1.3332999999999904</c:v>
                </c:pt>
                <c:pt idx="17">
                  <c:v>1.4166999999999879</c:v>
                </c:pt>
                <c:pt idx="18">
                  <c:v>1.5</c:v>
                </c:pt>
                <c:pt idx="19">
                  <c:v>1.5832999999999904</c:v>
                </c:pt>
                <c:pt idx="20">
                  <c:v>1.6667000000000001</c:v>
                </c:pt>
                <c:pt idx="21">
                  <c:v>1.75</c:v>
                </c:pt>
                <c:pt idx="22">
                  <c:v>1.8332999999999904</c:v>
                </c:pt>
                <c:pt idx="23">
                  <c:v>1.9167000000000001</c:v>
                </c:pt>
                <c:pt idx="24">
                  <c:v>2</c:v>
                </c:pt>
                <c:pt idx="25">
                  <c:v>2.0832999999999999</c:v>
                </c:pt>
                <c:pt idx="26">
                  <c:v>2.1667000000000001</c:v>
                </c:pt>
                <c:pt idx="27">
                  <c:v>2.25</c:v>
                </c:pt>
                <c:pt idx="28">
                  <c:v>2.3332999999999977</c:v>
                </c:pt>
                <c:pt idx="29">
                  <c:v>2.4166999999999739</c:v>
                </c:pt>
                <c:pt idx="30">
                  <c:v>2.5</c:v>
                </c:pt>
                <c:pt idx="31">
                  <c:v>2.5832999999999999</c:v>
                </c:pt>
                <c:pt idx="32">
                  <c:v>2.6667000000000001</c:v>
                </c:pt>
                <c:pt idx="33">
                  <c:v>2.75</c:v>
                </c:pt>
                <c:pt idx="34">
                  <c:v>2.8332999999999977</c:v>
                </c:pt>
                <c:pt idx="35">
                  <c:v>2.9166999999999739</c:v>
                </c:pt>
                <c:pt idx="36">
                  <c:v>3</c:v>
                </c:pt>
                <c:pt idx="37">
                  <c:v>3.0832999999999999</c:v>
                </c:pt>
                <c:pt idx="38">
                  <c:v>3.1667000000000001</c:v>
                </c:pt>
                <c:pt idx="39">
                  <c:v>3.25</c:v>
                </c:pt>
                <c:pt idx="40">
                  <c:v>3.3332999999999977</c:v>
                </c:pt>
                <c:pt idx="41">
                  <c:v>3.4166999999999739</c:v>
                </c:pt>
                <c:pt idx="42">
                  <c:v>3.5</c:v>
                </c:pt>
                <c:pt idx="43">
                  <c:v>3.5832999999999999</c:v>
                </c:pt>
                <c:pt idx="44">
                  <c:v>3.6667000000000001</c:v>
                </c:pt>
                <c:pt idx="45">
                  <c:v>3.75</c:v>
                </c:pt>
                <c:pt idx="46">
                  <c:v>3.8332999999999977</c:v>
                </c:pt>
                <c:pt idx="47">
                  <c:v>3.9166999999999739</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pt idx="145">
                  <c:v>12.083300000000001</c:v>
                </c:pt>
                <c:pt idx="146">
                  <c:v>12.166700000000002</c:v>
                </c:pt>
                <c:pt idx="147">
                  <c:v>12.25</c:v>
                </c:pt>
                <c:pt idx="148">
                  <c:v>12.333300000000001</c:v>
                </c:pt>
                <c:pt idx="149">
                  <c:v>12.416700000000002</c:v>
                </c:pt>
                <c:pt idx="150">
                  <c:v>12.5</c:v>
                </c:pt>
                <c:pt idx="151">
                  <c:v>12.583300000000001</c:v>
                </c:pt>
                <c:pt idx="152">
                  <c:v>12.666700000000002</c:v>
                </c:pt>
                <c:pt idx="153">
                  <c:v>12.75</c:v>
                </c:pt>
                <c:pt idx="154">
                  <c:v>12.833300000000001</c:v>
                </c:pt>
                <c:pt idx="155">
                  <c:v>12.916700000000002</c:v>
                </c:pt>
                <c:pt idx="156">
                  <c:v>13</c:v>
                </c:pt>
                <c:pt idx="157">
                  <c:v>13.083300000000001</c:v>
                </c:pt>
                <c:pt idx="158">
                  <c:v>13.166700000000002</c:v>
                </c:pt>
                <c:pt idx="159">
                  <c:v>13.25</c:v>
                </c:pt>
                <c:pt idx="160">
                  <c:v>13.333300000000001</c:v>
                </c:pt>
                <c:pt idx="161">
                  <c:v>13.416700000000002</c:v>
                </c:pt>
                <c:pt idx="162">
                  <c:v>13.5</c:v>
                </c:pt>
                <c:pt idx="163">
                  <c:v>13.583300000000001</c:v>
                </c:pt>
                <c:pt idx="164">
                  <c:v>13.666700000000002</c:v>
                </c:pt>
                <c:pt idx="165">
                  <c:v>13.75</c:v>
                </c:pt>
                <c:pt idx="166">
                  <c:v>13.833300000000001</c:v>
                </c:pt>
                <c:pt idx="167">
                  <c:v>13.916700000000002</c:v>
                </c:pt>
                <c:pt idx="168">
                  <c:v>14</c:v>
                </c:pt>
              </c:numCache>
            </c:numRef>
          </c:xVal>
          <c:yVal>
            <c:numRef>
              <c:f>Sheet1!$E$2:$E$170</c:f>
              <c:numCache>
                <c:formatCode>General</c:formatCode>
                <c:ptCount val="169"/>
                <c:pt idx="0">
                  <c:v>100</c:v>
                </c:pt>
                <c:pt idx="1">
                  <c:v>100</c:v>
                </c:pt>
                <c:pt idx="2">
                  <c:v>100</c:v>
                </c:pt>
                <c:pt idx="3">
                  <c:v>100</c:v>
                </c:pt>
                <c:pt idx="4">
                  <c:v>100</c:v>
                </c:pt>
                <c:pt idx="5">
                  <c:v>100</c:v>
                </c:pt>
                <c:pt idx="6">
                  <c:v>99.849000000000004</c:v>
                </c:pt>
                <c:pt idx="7">
                  <c:v>99.620999999999981</c:v>
                </c:pt>
                <c:pt idx="8">
                  <c:v>99.620999999999981</c:v>
                </c:pt>
                <c:pt idx="9">
                  <c:v>99.620999999999981</c:v>
                </c:pt>
                <c:pt idx="10">
                  <c:v>99.620999999999981</c:v>
                </c:pt>
                <c:pt idx="11">
                  <c:v>99.620999999999981</c:v>
                </c:pt>
                <c:pt idx="12">
                  <c:v>99.620999999999981</c:v>
                </c:pt>
                <c:pt idx="13">
                  <c:v>99.620999999999981</c:v>
                </c:pt>
                <c:pt idx="14">
                  <c:v>99.620999999999981</c:v>
                </c:pt>
                <c:pt idx="15">
                  <c:v>99.620999999999981</c:v>
                </c:pt>
                <c:pt idx="16">
                  <c:v>99.620999999999981</c:v>
                </c:pt>
                <c:pt idx="17">
                  <c:v>99.620999999999981</c:v>
                </c:pt>
                <c:pt idx="18">
                  <c:v>99.620999999999981</c:v>
                </c:pt>
                <c:pt idx="19">
                  <c:v>99.620999999999981</c:v>
                </c:pt>
                <c:pt idx="20">
                  <c:v>99.620999999999981</c:v>
                </c:pt>
                <c:pt idx="21">
                  <c:v>99.620999999999981</c:v>
                </c:pt>
                <c:pt idx="22">
                  <c:v>99.620999999999981</c:v>
                </c:pt>
                <c:pt idx="23">
                  <c:v>99.620999999999981</c:v>
                </c:pt>
                <c:pt idx="24">
                  <c:v>99.620999999999981</c:v>
                </c:pt>
                <c:pt idx="25">
                  <c:v>99.620999999999981</c:v>
                </c:pt>
                <c:pt idx="26">
                  <c:v>99.620999999999981</c:v>
                </c:pt>
                <c:pt idx="27">
                  <c:v>99.620999999999981</c:v>
                </c:pt>
                <c:pt idx="28">
                  <c:v>99.620999999999981</c:v>
                </c:pt>
                <c:pt idx="29">
                  <c:v>99.620999999999981</c:v>
                </c:pt>
                <c:pt idx="30">
                  <c:v>99.620999999999981</c:v>
                </c:pt>
                <c:pt idx="31">
                  <c:v>99.507000000000005</c:v>
                </c:pt>
                <c:pt idx="32">
                  <c:v>99.391999999999996</c:v>
                </c:pt>
                <c:pt idx="33">
                  <c:v>99.391999999999996</c:v>
                </c:pt>
                <c:pt idx="34">
                  <c:v>99.391999999999996</c:v>
                </c:pt>
                <c:pt idx="35">
                  <c:v>99.391999999999996</c:v>
                </c:pt>
                <c:pt idx="36">
                  <c:v>99.391999999999996</c:v>
                </c:pt>
                <c:pt idx="37">
                  <c:v>99.391999999999996</c:v>
                </c:pt>
                <c:pt idx="38">
                  <c:v>99.391999999999996</c:v>
                </c:pt>
                <c:pt idx="39">
                  <c:v>99.391999999999996</c:v>
                </c:pt>
                <c:pt idx="40">
                  <c:v>99.391999999999996</c:v>
                </c:pt>
                <c:pt idx="41">
                  <c:v>99.391999999999996</c:v>
                </c:pt>
                <c:pt idx="42">
                  <c:v>99.391999999999996</c:v>
                </c:pt>
                <c:pt idx="43">
                  <c:v>99.391999999999996</c:v>
                </c:pt>
                <c:pt idx="44">
                  <c:v>99.391999999999996</c:v>
                </c:pt>
                <c:pt idx="45">
                  <c:v>99.391999999999996</c:v>
                </c:pt>
                <c:pt idx="46">
                  <c:v>99.391999999999996</c:v>
                </c:pt>
                <c:pt idx="47">
                  <c:v>99.391999999999996</c:v>
                </c:pt>
                <c:pt idx="48">
                  <c:v>99.391999999999996</c:v>
                </c:pt>
                <c:pt idx="49">
                  <c:v>99.391999999999996</c:v>
                </c:pt>
                <c:pt idx="50">
                  <c:v>99.391999999999996</c:v>
                </c:pt>
                <c:pt idx="51">
                  <c:v>99.391999999999996</c:v>
                </c:pt>
                <c:pt idx="52">
                  <c:v>99.391999999999996</c:v>
                </c:pt>
                <c:pt idx="53">
                  <c:v>99.391999999999996</c:v>
                </c:pt>
                <c:pt idx="54">
                  <c:v>99.391999999999996</c:v>
                </c:pt>
                <c:pt idx="55">
                  <c:v>99.206000000000003</c:v>
                </c:pt>
                <c:pt idx="56">
                  <c:v>99.206000000000003</c:v>
                </c:pt>
                <c:pt idx="57">
                  <c:v>99.206000000000003</c:v>
                </c:pt>
                <c:pt idx="58">
                  <c:v>99.206000000000003</c:v>
                </c:pt>
                <c:pt idx="59">
                  <c:v>99.206000000000003</c:v>
                </c:pt>
                <c:pt idx="60">
                  <c:v>99.206000000000003</c:v>
                </c:pt>
                <c:pt idx="61">
                  <c:v>99.206000000000003</c:v>
                </c:pt>
                <c:pt idx="62">
                  <c:v>99.206000000000003</c:v>
                </c:pt>
                <c:pt idx="63">
                  <c:v>99.206000000000003</c:v>
                </c:pt>
                <c:pt idx="64">
                  <c:v>99.206000000000003</c:v>
                </c:pt>
                <c:pt idx="65">
                  <c:v>99.206000000000003</c:v>
                </c:pt>
                <c:pt idx="66">
                  <c:v>99.206000000000003</c:v>
                </c:pt>
                <c:pt idx="67">
                  <c:v>99.206000000000003</c:v>
                </c:pt>
                <c:pt idx="68">
                  <c:v>99.206000000000003</c:v>
                </c:pt>
                <c:pt idx="69">
                  <c:v>99.206000000000003</c:v>
                </c:pt>
                <c:pt idx="70">
                  <c:v>99.206000000000003</c:v>
                </c:pt>
                <c:pt idx="71">
                  <c:v>99.206000000000003</c:v>
                </c:pt>
                <c:pt idx="72">
                  <c:v>99.206000000000003</c:v>
                </c:pt>
                <c:pt idx="73">
                  <c:v>99.206000000000003</c:v>
                </c:pt>
                <c:pt idx="74">
                  <c:v>99.206000000000003</c:v>
                </c:pt>
                <c:pt idx="75">
                  <c:v>99.206000000000003</c:v>
                </c:pt>
                <c:pt idx="76">
                  <c:v>99.206000000000003</c:v>
                </c:pt>
                <c:pt idx="77">
                  <c:v>99.206000000000003</c:v>
                </c:pt>
                <c:pt idx="78">
                  <c:v>99.206000000000003</c:v>
                </c:pt>
                <c:pt idx="79">
                  <c:v>99.206000000000003</c:v>
                </c:pt>
                <c:pt idx="80">
                  <c:v>99.206000000000003</c:v>
                </c:pt>
                <c:pt idx="81">
                  <c:v>99.206000000000003</c:v>
                </c:pt>
                <c:pt idx="82">
                  <c:v>99.206000000000003</c:v>
                </c:pt>
                <c:pt idx="83">
                  <c:v>99.206000000000003</c:v>
                </c:pt>
                <c:pt idx="84">
                  <c:v>99.206000000000003</c:v>
                </c:pt>
                <c:pt idx="85">
                  <c:v>99.206000000000003</c:v>
                </c:pt>
                <c:pt idx="86">
                  <c:v>99.206000000000003</c:v>
                </c:pt>
                <c:pt idx="87">
                  <c:v>99.206000000000003</c:v>
                </c:pt>
                <c:pt idx="88">
                  <c:v>99.206000000000003</c:v>
                </c:pt>
                <c:pt idx="89">
                  <c:v>99.206000000000003</c:v>
                </c:pt>
                <c:pt idx="90">
                  <c:v>99.206000000000003</c:v>
                </c:pt>
                <c:pt idx="91">
                  <c:v>99.206000000000003</c:v>
                </c:pt>
                <c:pt idx="92">
                  <c:v>99.206000000000003</c:v>
                </c:pt>
                <c:pt idx="93">
                  <c:v>99.206000000000003</c:v>
                </c:pt>
                <c:pt idx="94">
                  <c:v>99.206000000000003</c:v>
                </c:pt>
                <c:pt idx="95">
                  <c:v>99.206000000000003</c:v>
                </c:pt>
                <c:pt idx="96">
                  <c:v>99.206000000000003</c:v>
                </c:pt>
                <c:pt idx="97">
                  <c:v>99.206000000000003</c:v>
                </c:pt>
                <c:pt idx="98">
                  <c:v>99.206000000000003</c:v>
                </c:pt>
                <c:pt idx="99">
                  <c:v>99.206000000000003</c:v>
                </c:pt>
                <c:pt idx="100">
                  <c:v>99.206000000000003</c:v>
                </c:pt>
                <c:pt idx="101">
                  <c:v>99.206000000000003</c:v>
                </c:pt>
                <c:pt idx="102">
                  <c:v>99.206000000000003</c:v>
                </c:pt>
                <c:pt idx="103">
                  <c:v>99.206000000000003</c:v>
                </c:pt>
                <c:pt idx="104">
                  <c:v>99.206000000000003</c:v>
                </c:pt>
                <c:pt idx="105">
                  <c:v>99.206000000000003</c:v>
                </c:pt>
                <c:pt idx="106">
                  <c:v>99.206000000000003</c:v>
                </c:pt>
                <c:pt idx="107">
                  <c:v>99.206000000000003</c:v>
                </c:pt>
                <c:pt idx="108">
                  <c:v>99.206000000000003</c:v>
                </c:pt>
                <c:pt idx="109">
                  <c:v>99.206000000000003</c:v>
                </c:pt>
                <c:pt idx="110">
                  <c:v>99.206000000000003</c:v>
                </c:pt>
                <c:pt idx="111">
                  <c:v>99.206000000000003</c:v>
                </c:pt>
                <c:pt idx="112">
                  <c:v>99.206000000000003</c:v>
                </c:pt>
                <c:pt idx="113">
                  <c:v>99.206000000000003</c:v>
                </c:pt>
                <c:pt idx="114">
                  <c:v>99.206000000000003</c:v>
                </c:pt>
                <c:pt idx="115">
                  <c:v>99.206000000000003</c:v>
                </c:pt>
                <c:pt idx="116">
                  <c:v>99.206000000000003</c:v>
                </c:pt>
                <c:pt idx="117">
                  <c:v>99.206000000000003</c:v>
                </c:pt>
                <c:pt idx="118">
                  <c:v>99.206000000000003</c:v>
                </c:pt>
                <c:pt idx="119">
                  <c:v>99.206000000000003</c:v>
                </c:pt>
                <c:pt idx="120">
                  <c:v>99.206000000000003</c:v>
                </c:pt>
                <c:pt idx="121">
                  <c:v>99.206000000000003</c:v>
                </c:pt>
                <c:pt idx="122">
                  <c:v>99.206000000000003</c:v>
                </c:pt>
                <c:pt idx="123">
                  <c:v>99.206000000000003</c:v>
                </c:pt>
                <c:pt idx="124">
                  <c:v>99.206000000000003</c:v>
                </c:pt>
                <c:pt idx="125">
                  <c:v>99.206000000000003</c:v>
                </c:pt>
                <c:pt idx="126">
                  <c:v>99.206000000000003</c:v>
                </c:pt>
                <c:pt idx="127">
                  <c:v>99.206000000000003</c:v>
                </c:pt>
                <c:pt idx="128">
                  <c:v>99.206000000000003</c:v>
                </c:pt>
                <c:pt idx="129">
                  <c:v>99.206000000000003</c:v>
                </c:pt>
                <c:pt idx="130">
                  <c:v>99.206000000000003</c:v>
                </c:pt>
                <c:pt idx="131">
                  <c:v>99.206000000000003</c:v>
                </c:pt>
                <c:pt idx="132">
                  <c:v>99.206000000000003</c:v>
                </c:pt>
                <c:pt idx="133">
                  <c:v>99.206000000000003</c:v>
                </c:pt>
                <c:pt idx="134">
                  <c:v>99.206000000000003</c:v>
                </c:pt>
                <c:pt idx="135">
                  <c:v>99.206000000000003</c:v>
                </c:pt>
                <c:pt idx="136">
                  <c:v>99.206000000000003</c:v>
                </c:pt>
                <c:pt idx="137">
                  <c:v>99.206000000000003</c:v>
                </c:pt>
                <c:pt idx="138">
                  <c:v>99.206000000000003</c:v>
                </c:pt>
                <c:pt idx="139">
                  <c:v>99.206000000000003</c:v>
                </c:pt>
                <c:pt idx="140">
                  <c:v>99.206000000000003</c:v>
                </c:pt>
                <c:pt idx="141">
                  <c:v>99.206000000000003</c:v>
                </c:pt>
                <c:pt idx="142">
                  <c:v>99.206000000000003</c:v>
                </c:pt>
                <c:pt idx="143">
                  <c:v>99.206000000000003</c:v>
                </c:pt>
                <c:pt idx="144">
                  <c:v>99.206000000000003</c:v>
                </c:pt>
                <c:pt idx="145">
                  <c:v>99.206000000000003</c:v>
                </c:pt>
                <c:pt idx="146">
                  <c:v>99.206000000000003</c:v>
                </c:pt>
                <c:pt idx="147">
                  <c:v>99.206000000000003</c:v>
                </c:pt>
                <c:pt idx="148">
                  <c:v>99.206000000000003</c:v>
                </c:pt>
                <c:pt idx="149">
                  <c:v>99.206000000000003</c:v>
                </c:pt>
                <c:pt idx="150">
                  <c:v>99.206000000000003</c:v>
                </c:pt>
                <c:pt idx="151">
                  <c:v>99.206000000000003</c:v>
                </c:pt>
                <c:pt idx="152">
                  <c:v>99.206000000000003</c:v>
                </c:pt>
                <c:pt idx="153">
                  <c:v>99.206000000000003</c:v>
                </c:pt>
                <c:pt idx="154">
                  <c:v>99.206000000000003</c:v>
                </c:pt>
                <c:pt idx="155">
                  <c:v>99.206000000000003</c:v>
                </c:pt>
                <c:pt idx="156">
                  <c:v>99.206000000000003</c:v>
                </c:pt>
                <c:pt idx="157">
                  <c:v>99.206000000000003</c:v>
                </c:pt>
                <c:pt idx="158">
                  <c:v>99.206000000000003</c:v>
                </c:pt>
                <c:pt idx="159">
                  <c:v>99.206000000000003</c:v>
                </c:pt>
                <c:pt idx="160">
                  <c:v>99.206000000000003</c:v>
                </c:pt>
                <c:pt idx="161">
                  <c:v>99.206000000000003</c:v>
                </c:pt>
                <c:pt idx="162">
                  <c:v>99.206000000000003</c:v>
                </c:pt>
                <c:pt idx="163">
                  <c:v>99.206000000000003</c:v>
                </c:pt>
                <c:pt idx="164">
                  <c:v>99.206000000000003</c:v>
                </c:pt>
                <c:pt idx="165">
                  <c:v>99.206000000000003</c:v>
                </c:pt>
                <c:pt idx="166">
                  <c:v>99.206000000000003</c:v>
                </c:pt>
                <c:pt idx="167">
                  <c:v>99.206000000000003</c:v>
                </c:pt>
                <c:pt idx="168">
                  <c:v>99.206000000000003</c:v>
                </c:pt>
              </c:numCache>
            </c:numRef>
          </c:yVal>
        </c:ser>
        <c:axId val="165492224"/>
        <c:axId val="165494144"/>
      </c:scatterChart>
      <c:valAx>
        <c:axId val="165492224"/>
        <c:scaling>
          <c:orientation val="minMax"/>
          <c:max val="14"/>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165494144"/>
        <c:crosses val="autoZero"/>
        <c:crossBetween val="midCat"/>
        <c:majorUnit val="1"/>
      </c:valAx>
      <c:valAx>
        <c:axId val="165494144"/>
        <c:scaling>
          <c:orientation val="minMax"/>
          <c:max val="100"/>
          <c:min val="5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Malignancy</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165492224"/>
        <c:crosses val="autoZero"/>
        <c:crossBetween val="midCat"/>
        <c:majorUnit val="10"/>
      </c:valAx>
      <c:spPr>
        <a:solidFill>
          <a:schemeClr val="bg2"/>
        </a:solidFill>
        <a:ln>
          <a:solidFill>
            <a:schemeClr val="tx1"/>
          </a:solidFill>
        </a:ln>
      </c:spPr>
    </c:plotArea>
    <c:legend>
      <c:legendPos val="r"/>
      <c:layout>
        <c:manualLayout>
          <c:xMode val="edge"/>
          <c:yMode val="edge"/>
          <c:x val="0.1237241307225988"/>
          <c:y val="0.67441697861537864"/>
          <c:w val="0.76371681415929871"/>
          <c:h val="0.12395938212641451"/>
        </c:manualLayout>
      </c:layout>
      <c:overlay val="1"/>
      <c:spPr>
        <a:solidFill>
          <a:schemeClr val="bg2"/>
        </a:solidFill>
        <a:ln>
          <a:solidFill>
            <a:schemeClr val="tx1"/>
          </a:solidFill>
        </a:ln>
      </c:spPr>
      <c:txPr>
        <a:bodyPr/>
        <a:lstStyle/>
        <a:p>
          <a:pPr>
            <a:defRPr sz="1500" b="1"/>
          </a:pPr>
          <a:endParaRPr lang="en-US"/>
        </a:p>
      </c:txPr>
    </c:legend>
    <c:plotVisOnly val="1"/>
    <c:dispBlanksAs val="gap"/>
  </c:chart>
  <c:txPr>
    <a:bodyPr/>
    <a:lstStyle/>
    <a:p>
      <a:pPr>
        <a:defRPr sz="1800"/>
      </a:pPr>
      <a:endParaRPr lang="en-US"/>
    </a:p>
  </c:txPr>
  <c:externalData r:id="rId1"/>
</c:chartSpace>
</file>

<file path=ppt/charts/chart11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6853006759110862"/>
          <c:h val="0.83794682922699193"/>
        </c:manualLayout>
      </c:layout>
      <c:scatterChart>
        <c:scatterStyle val="lineMarker"/>
        <c:ser>
          <c:idx val="0"/>
          <c:order val="0"/>
          <c:tx>
            <c:strRef>
              <c:f>Sheet1!$B$1</c:f>
              <c:strCache>
                <c:ptCount val="1"/>
                <c:pt idx="0">
                  <c:v>Cyclosporine use at discharge and 1 year (N = 804)</c:v>
                </c:pt>
              </c:strCache>
            </c:strRef>
          </c:tx>
          <c:spPr>
            <a:ln w="41275">
              <a:solidFill>
                <a:srgbClr val="FF0000"/>
              </a:solidFill>
            </a:ln>
          </c:spPr>
          <c:marker>
            <c:symbol val="none"/>
          </c:marker>
          <c:xVal>
            <c:numRef>
              <c:f>Sheet1!$A$2:$A$110</c:f>
              <c:numCache>
                <c:formatCode>General</c:formatCode>
                <c:ptCount val="109"/>
                <c:pt idx="0">
                  <c:v>0</c:v>
                </c:pt>
                <c:pt idx="1">
                  <c:v>8.3300000000000041E-2</c:v>
                </c:pt>
                <c:pt idx="2">
                  <c:v>0.16669999999999999</c:v>
                </c:pt>
                <c:pt idx="3">
                  <c:v>0.25</c:v>
                </c:pt>
                <c:pt idx="4">
                  <c:v>0.33330000000000293</c:v>
                </c:pt>
                <c:pt idx="5">
                  <c:v>0.41670000000000001</c:v>
                </c:pt>
                <c:pt idx="6">
                  <c:v>0.5</c:v>
                </c:pt>
                <c:pt idx="7">
                  <c:v>0.58329999999999949</c:v>
                </c:pt>
                <c:pt idx="8">
                  <c:v>0.66670000000000496</c:v>
                </c:pt>
                <c:pt idx="9">
                  <c:v>0.75000000000000344</c:v>
                </c:pt>
                <c:pt idx="10">
                  <c:v>0.83330000000000004</c:v>
                </c:pt>
                <c:pt idx="11">
                  <c:v>0.91670000000000063</c:v>
                </c:pt>
                <c:pt idx="12">
                  <c:v>1</c:v>
                </c:pt>
                <c:pt idx="13">
                  <c:v>1.0832999999999933</c:v>
                </c:pt>
                <c:pt idx="14">
                  <c:v>1.1667000000000001</c:v>
                </c:pt>
                <c:pt idx="15">
                  <c:v>1.25</c:v>
                </c:pt>
                <c:pt idx="16">
                  <c:v>1.3332999999999933</c:v>
                </c:pt>
                <c:pt idx="17">
                  <c:v>1.4166999999999916</c:v>
                </c:pt>
                <c:pt idx="18">
                  <c:v>1.5</c:v>
                </c:pt>
                <c:pt idx="19">
                  <c:v>1.5832999999999933</c:v>
                </c:pt>
                <c:pt idx="20">
                  <c:v>1.6667000000000001</c:v>
                </c:pt>
                <c:pt idx="21">
                  <c:v>1.75</c:v>
                </c:pt>
                <c:pt idx="22">
                  <c:v>1.8332999999999933</c:v>
                </c:pt>
                <c:pt idx="23">
                  <c:v>1.9167000000000001</c:v>
                </c:pt>
                <c:pt idx="24">
                  <c:v>2</c:v>
                </c:pt>
                <c:pt idx="25">
                  <c:v>2.0832999999999999</c:v>
                </c:pt>
                <c:pt idx="26">
                  <c:v>2.1667000000000001</c:v>
                </c:pt>
                <c:pt idx="27">
                  <c:v>2.25</c:v>
                </c:pt>
                <c:pt idx="28">
                  <c:v>2.3332999999999977</c:v>
                </c:pt>
                <c:pt idx="29">
                  <c:v>2.4166999999999819</c:v>
                </c:pt>
                <c:pt idx="30">
                  <c:v>2.5</c:v>
                </c:pt>
                <c:pt idx="31">
                  <c:v>2.5832999999999999</c:v>
                </c:pt>
                <c:pt idx="32">
                  <c:v>2.6667000000000001</c:v>
                </c:pt>
                <c:pt idx="33">
                  <c:v>2.75</c:v>
                </c:pt>
                <c:pt idx="34">
                  <c:v>2.8332999999999977</c:v>
                </c:pt>
                <c:pt idx="35">
                  <c:v>2.9166999999999819</c:v>
                </c:pt>
                <c:pt idx="36">
                  <c:v>3</c:v>
                </c:pt>
                <c:pt idx="37">
                  <c:v>3.0832999999999999</c:v>
                </c:pt>
                <c:pt idx="38">
                  <c:v>3.1667000000000001</c:v>
                </c:pt>
                <c:pt idx="39">
                  <c:v>3.25</c:v>
                </c:pt>
                <c:pt idx="40">
                  <c:v>3.3332999999999977</c:v>
                </c:pt>
                <c:pt idx="41">
                  <c:v>3.4166999999999819</c:v>
                </c:pt>
                <c:pt idx="42">
                  <c:v>3.5</c:v>
                </c:pt>
                <c:pt idx="43">
                  <c:v>3.5832999999999999</c:v>
                </c:pt>
                <c:pt idx="44">
                  <c:v>3.6667000000000001</c:v>
                </c:pt>
                <c:pt idx="45">
                  <c:v>3.75</c:v>
                </c:pt>
                <c:pt idx="46">
                  <c:v>3.8332999999999977</c:v>
                </c:pt>
                <c:pt idx="47">
                  <c:v>3.9166999999999819</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numCache>
            </c:numRef>
          </c:xVal>
          <c:yVal>
            <c:numRef>
              <c:f>Sheet1!$B$2:$B$110</c:f>
              <c:numCache>
                <c:formatCode>General</c:formatCode>
                <c:ptCount val="109"/>
                <c:pt idx="0">
                  <c:v>100</c:v>
                </c:pt>
                <c:pt idx="1">
                  <c:v>100</c:v>
                </c:pt>
                <c:pt idx="2">
                  <c:v>100</c:v>
                </c:pt>
                <c:pt idx="3">
                  <c:v>100</c:v>
                </c:pt>
                <c:pt idx="4">
                  <c:v>100</c:v>
                </c:pt>
                <c:pt idx="5">
                  <c:v>100</c:v>
                </c:pt>
                <c:pt idx="6">
                  <c:v>99.501999999999995</c:v>
                </c:pt>
                <c:pt idx="7">
                  <c:v>99.128999999999948</c:v>
                </c:pt>
                <c:pt idx="8">
                  <c:v>99.004999999999995</c:v>
                </c:pt>
                <c:pt idx="9">
                  <c:v>99.004999999999995</c:v>
                </c:pt>
                <c:pt idx="10">
                  <c:v>99.004999999999995</c:v>
                </c:pt>
                <c:pt idx="11">
                  <c:v>99.004999999999995</c:v>
                </c:pt>
                <c:pt idx="12">
                  <c:v>99.004999999999995</c:v>
                </c:pt>
                <c:pt idx="13">
                  <c:v>99.004999999999995</c:v>
                </c:pt>
                <c:pt idx="14">
                  <c:v>99.004999999999995</c:v>
                </c:pt>
                <c:pt idx="15">
                  <c:v>99.004999999999995</c:v>
                </c:pt>
                <c:pt idx="16">
                  <c:v>99.004999999999995</c:v>
                </c:pt>
                <c:pt idx="17">
                  <c:v>98.871999999999986</c:v>
                </c:pt>
                <c:pt idx="18">
                  <c:v>98.738</c:v>
                </c:pt>
                <c:pt idx="19">
                  <c:v>98.471999999999994</c:v>
                </c:pt>
                <c:pt idx="20">
                  <c:v>98.471999999999994</c:v>
                </c:pt>
                <c:pt idx="21">
                  <c:v>98.471999999999994</c:v>
                </c:pt>
                <c:pt idx="22">
                  <c:v>98.471999999999994</c:v>
                </c:pt>
                <c:pt idx="23">
                  <c:v>98.471999999999994</c:v>
                </c:pt>
                <c:pt idx="24">
                  <c:v>98.471999999999994</c:v>
                </c:pt>
                <c:pt idx="25">
                  <c:v>98.471999999999994</c:v>
                </c:pt>
                <c:pt idx="26">
                  <c:v>98.471999999999994</c:v>
                </c:pt>
                <c:pt idx="27">
                  <c:v>98.471999999999994</c:v>
                </c:pt>
                <c:pt idx="28">
                  <c:v>98.471999999999994</c:v>
                </c:pt>
                <c:pt idx="29">
                  <c:v>98.471999999999994</c:v>
                </c:pt>
                <c:pt idx="30">
                  <c:v>98.471999999999994</c:v>
                </c:pt>
                <c:pt idx="31">
                  <c:v>98.177999999999983</c:v>
                </c:pt>
                <c:pt idx="32">
                  <c:v>98.177999999999983</c:v>
                </c:pt>
                <c:pt idx="33">
                  <c:v>98.177999999999983</c:v>
                </c:pt>
                <c:pt idx="34">
                  <c:v>98.177999999999983</c:v>
                </c:pt>
                <c:pt idx="35">
                  <c:v>98.177999999999983</c:v>
                </c:pt>
                <c:pt idx="36">
                  <c:v>98.177999999999983</c:v>
                </c:pt>
                <c:pt idx="37">
                  <c:v>98.177999999999983</c:v>
                </c:pt>
                <c:pt idx="38">
                  <c:v>98.177999999999983</c:v>
                </c:pt>
                <c:pt idx="39">
                  <c:v>98.177999999999983</c:v>
                </c:pt>
                <c:pt idx="40">
                  <c:v>98.177999999999983</c:v>
                </c:pt>
                <c:pt idx="41">
                  <c:v>98.177999999999983</c:v>
                </c:pt>
                <c:pt idx="42">
                  <c:v>97.842000000000013</c:v>
                </c:pt>
                <c:pt idx="43">
                  <c:v>97.338999999999999</c:v>
                </c:pt>
                <c:pt idx="44">
                  <c:v>97.338999999999999</c:v>
                </c:pt>
                <c:pt idx="45">
                  <c:v>97.338999999999999</c:v>
                </c:pt>
                <c:pt idx="46">
                  <c:v>97.338999999999999</c:v>
                </c:pt>
                <c:pt idx="47">
                  <c:v>97.338999999999999</c:v>
                </c:pt>
                <c:pt idx="48">
                  <c:v>97.338999999999999</c:v>
                </c:pt>
                <c:pt idx="49">
                  <c:v>97.338999999999999</c:v>
                </c:pt>
                <c:pt idx="50">
                  <c:v>97.338999999999999</c:v>
                </c:pt>
                <c:pt idx="51">
                  <c:v>97.338999999999999</c:v>
                </c:pt>
                <c:pt idx="52">
                  <c:v>97.338999999999999</c:v>
                </c:pt>
                <c:pt idx="53">
                  <c:v>97.338999999999999</c:v>
                </c:pt>
                <c:pt idx="54">
                  <c:v>97.147999999999996</c:v>
                </c:pt>
                <c:pt idx="55">
                  <c:v>96.762</c:v>
                </c:pt>
                <c:pt idx="56">
                  <c:v>96.762</c:v>
                </c:pt>
                <c:pt idx="57">
                  <c:v>96.566999999999993</c:v>
                </c:pt>
                <c:pt idx="58">
                  <c:v>96.566999999999993</c:v>
                </c:pt>
                <c:pt idx="59">
                  <c:v>96.566999999999993</c:v>
                </c:pt>
                <c:pt idx="60">
                  <c:v>96.566999999999993</c:v>
                </c:pt>
                <c:pt idx="61">
                  <c:v>96.566999999999993</c:v>
                </c:pt>
                <c:pt idx="62">
                  <c:v>96.566999999999993</c:v>
                </c:pt>
                <c:pt idx="63">
                  <c:v>96.566999999999993</c:v>
                </c:pt>
                <c:pt idx="64">
                  <c:v>96.566999999999993</c:v>
                </c:pt>
                <c:pt idx="65">
                  <c:v>96.566999999999993</c:v>
                </c:pt>
                <c:pt idx="66">
                  <c:v>96.346000000000004</c:v>
                </c:pt>
                <c:pt idx="67">
                  <c:v>95.903999999999996</c:v>
                </c:pt>
                <c:pt idx="68">
                  <c:v>95.903999999999996</c:v>
                </c:pt>
                <c:pt idx="69">
                  <c:v>95.903999999999996</c:v>
                </c:pt>
                <c:pt idx="70">
                  <c:v>95.903999999999996</c:v>
                </c:pt>
                <c:pt idx="71">
                  <c:v>95.903999999999996</c:v>
                </c:pt>
                <c:pt idx="72">
                  <c:v>95.903999999999996</c:v>
                </c:pt>
                <c:pt idx="73">
                  <c:v>95.903999999999996</c:v>
                </c:pt>
                <c:pt idx="74">
                  <c:v>95.903999999999996</c:v>
                </c:pt>
                <c:pt idx="75">
                  <c:v>95.903999999999996</c:v>
                </c:pt>
                <c:pt idx="76">
                  <c:v>95.903999999999996</c:v>
                </c:pt>
                <c:pt idx="77">
                  <c:v>95.903999999999996</c:v>
                </c:pt>
                <c:pt idx="78">
                  <c:v>95.376999999999981</c:v>
                </c:pt>
                <c:pt idx="79">
                  <c:v>95.376999999999981</c:v>
                </c:pt>
                <c:pt idx="80">
                  <c:v>95.376999999999981</c:v>
                </c:pt>
                <c:pt idx="81">
                  <c:v>95.376999999999981</c:v>
                </c:pt>
                <c:pt idx="82">
                  <c:v>95.376999999999981</c:v>
                </c:pt>
                <c:pt idx="83">
                  <c:v>95.376999999999981</c:v>
                </c:pt>
                <c:pt idx="84">
                  <c:v>95.376999999999981</c:v>
                </c:pt>
                <c:pt idx="85">
                  <c:v>95.376999999999981</c:v>
                </c:pt>
                <c:pt idx="86">
                  <c:v>95.376999999999981</c:v>
                </c:pt>
                <c:pt idx="87">
                  <c:v>95.376999999999981</c:v>
                </c:pt>
                <c:pt idx="88">
                  <c:v>95.054000000000002</c:v>
                </c:pt>
                <c:pt idx="89">
                  <c:v>94.406999999999996</c:v>
                </c:pt>
                <c:pt idx="90">
                  <c:v>94.084000000000003</c:v>
                </c:pt>
                <c:pt idx="91">
                  <c:v>93.757999999999996</c:v>
                </c:pt>
                <c:pt idx="92">
                  <c:v>93.757999999999996</c:v>
                </c:pt>
                <c:pt idx="93">
                  <c:v>93.757999999999996</c:v>
                </c:pt>
                <c:pt idx="94">
                  <c:v>93.757999999999996</c:v>
                </c:pt>
                <c:pt idx="95">
                  <c:v>93.757999999999996</c:v>
                </c:pt>
                <c:pt idx="96">
                  <c:v>93.757999999999996</c:v>
                </c:pt>
                <c:pt idx="97">
                  <c:v>93.757999999999996</c:v>
                </c:pt>
                <c:pt idx="98">
                  <c:v>93.757999999999996</c:v>
                </c:pt>
                <c:pt idx="99">
                  <c:v>93.757999999999996</c:v>
                </c:pt>
                <c:pt idx="100">
                  <c:v>93.334000000000003</c:v>
                </c:pt>
                <c:pt idx="101">
                  <c:v>93.334000000000003</c:v>
                </c:pt>
                <c:pt idx="102">
                  <c:v>92.485000000000014</c:v>
                </c:pt>
                <c:pt idx="103">
                  <c:v>92.485000000000014</c:v>
                </c:pt>
                <c:pt idx="104">
                  <c:v>92.485000000000014</c:v>
                </c:pt>
                <c:pt idx="105">
                  <c:v>92.485000000000014</c:v>
                </c:pt>
                <c:pt idx="106">
                  <c:v>92.485000000000014</c:v>
                </c:pt>
                <c:pt idx="107">
                  <c:v>92.485000000000014</c:v>
                </c:pt>
                <c:pt idx="108">
                  <c:v>92.485000000000014</c:v>
                </c:pt>
              </c:numCache>
            </c:numRef>
          </c:yVal>
        </c:ser>
        <c:ser>
          <c:idx val="1"/>
          <c:order val="1"/>
          <c:tx>
            <c:strRef>
              <c:f>Sheet1!$C$1</c:f>
              <c:strCache>
                <c:ptCount val="1"/>
                <c:pt idx="0">
                  <c:v>Tacrolimus use at discharge and 1 year (N = 1,596)</c:v>
                </c:pt>
              </c:strCache>
            </c:strRef>
          </c:tx>
          <c:spPr>
            <a:ln w="41275">
              <a:solidFill>
                <a:srgbClr val="00FF00"/>
              </a:solidFill>
              <a:prstDash val="solid"/>
            </a:ln>
          </c:spPr>
          <c:marker>
            <c:symbol val="none"/>
          </c:marker>
          <c:xVal>
            <c:numRef>
              <c:f>Sheet1!$A$2:$A$110</c:f>
              <c:numCache>
                <c:formatCode>General</c:formatCode>
                <c:ptCount val="109"/>
                <c:pt idx="0">
                  <c:v>0</c:v>
                </c:pt>
                <c:pt idx="1">
                  <c:v>8.3300000000000041E-2</c:v>
                </c:pt>
                <c:pt idx="2">
                  <c:v>0.16669999999999999</c:v>
                </c:pt>
                <c:pt idx="3">
                  <c:v>0.25</c:v>
                </c:pt>
                <c:pt idx="4">
                  <c:v>0.33330000000000293</c:v>
                </c:pt>
                <c:pt idx="5">
                  <c:v>0.41670000000000001</c:v>
                </c:pt>
                <c:pt idx="6">
                  <c:v>0.5</c:v>
                </c:pt>
                <c:pt idx="7">
                  <c:v>0.58329999999999949</c:v>
                </c:pt>
                <c:pt idx="8">
                  <c:v>0.66670000000000496</c:v>
                </c:pt>
                <c:pt idx="9">
                  <c:v>0.75000000000000344</c:v>
                </c:pt>
                <c:pt idx="10">
                  <c:v>0.83330000000000004</c:v>
                </c:pt>
                <c:pt idx="11">
                  <c:v>0.91670000000000063</c:v>
                </c:pt>
                <c:pt idx="12">
                  <c:v>1</c:v>
                </c:pt>
                <c:pt idx="13">
                  <c:v>1.0832999999999933</c:v>
                </c:pt>
                <c:pt idx="14">
                  <c:v>1.1667000000000001</c:v>
                </c:pt>
                <c:pt idx="15">
                  <c:v>1.25</c:v>
                </c:pt>
                <c:pt idx="16">
                  <c:v>1.3332999999999933</c:v>
                </c:pt>
                <c:pt idx="17">
                  <c:v>1.4166999999999916</c:v>
                </c:pt>
                <c:pt idx="18">
                  <c:v>1.5</c:v>
                </c:pt>
                <c:pt idx="19">
                  <c:v>1.5832999999999933</c:v>
                </c:pt>
                <c:pt idx="20">
                  <c:v>1.6667000000000001</c:v>
                </c:pt>
                <c:pt idx="21">
                  <c:v>1.75</c:v>
                </c:pt>
                <c:pt idx="22">
                  <c:v>1.8332999999999933</c:v>
                </c:pt>
                <c:pt idx="23">
                  <c:v>1.9167000000000001</c:v>
                </c:pt>
                <c:pt idx="24">
                  <c:v>2</c:v>
                </c:pt>
                <c:pt idx="25">
                  <c:v>2.0832999999999999</c:v>
                </c:pt>
                <c:pt idx="26">
                  <c:v>2.1667000000000001</c:v>
                </c:pt>
                <c:pt idx="27">
                  <c:v>2.25</c:v>
                </c:pt>
                <c:pt idx="28">
                  <c:v>2.3332999999999977</c:v>
                </c:pt>
                <c:pt idx="29">
                  <c:v>2.4166999999999819</c:v>
                </c:pt>
                <c:pt idx="30">
                  <c:v>2.5</c:v>
                </c:pt>
                <c:pt idx="31">
                  <c:v>2.5832999999999999</c:v>
                </c:pt>
                <c:pt idx="32">
                  <c:v>2.6667000000000001</c:v>
                </c:pt>
                <c:pt idx="33">
                  <c:v>2.75</c:v>
                </c:pt>
                <c:pt idx="34">
                  <c:v>2.8332999999999977</c:v>
                </c:pt>
                <c:pt idx="35">
                  <c:v>2.9166999999999819</c:v>
                </c:pt>
                <c:pt idx="36">
                  <c:v>3</c:v>
                </c:pt>
                <c:pt idx="37">
                  <c:v>3.0832999999999999</c:v>
                </c:pt>
                <c:pt idx="38">
                  <c:v>3.1667000000000001</c:v>
                </c:pt>
                <c:pt idx="39">
                  <c:v>3.25</c:v>
                </c:pt>
                <c:pt idx="40">
                  <c:v>3.3332999999999977</c:v>
                </c:pt>
                <c:pt idx="41">
                  <c:v>3.4166999999999819</c:v>
                </c:pt>
                <c:pt idx="42">
                  <c:v>3.5</c:v>
                </c:pt>
                <c:pt idx="43">
                  <c:v>3.5832999999999999</c:v>
                </c:pt>
                <c:pt idx="44">
                  <c:v>3.6667000000000001</c:v>
                </c:pt>
                <c:pt idx="45">
                  <c:v>3.75</c:v>
                </c:pt>
                <c:pt idx="46">
                  <c:v>3.8332999999999977</c:v>
                </c:pt>
                <c:pt idx="47">
                  <c:v>3.9166999999999819</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numCache>
            </c:numRef>
          </c:xVal>
          <c:yVal>
            <c:numRef>
              <c:f>Sheet1!$C$2:$C$110</c:f>
              <c:numCache>
                <c:formatCode>General</c:formatCode>
                <c:ptCount val="109"/>
                <c:pt idx="0">
                  <c:v>100</c:v>
                </c:pt>
                <c:pt idx="1">
                  <c:v>100</c:v>
                </c:pt>
                <c:pt idx="2">
                  <c:v>100</c:v>
                </c:pt>
                <c:pt idx="3">
                  <c:v>100</c:v>
                </c:pt>
                <c:pt idx="4">
                  <c:v>99.937000000000026</c:v>
                </c:pt>
                <c:pt idx="5">
                  <c:v>99.874999999999986</c:v>
                </c:pt>
                <c:pt idx="6">
                  <c:v>99.372999999999948</c:v>
                </c:pt>
                <c:pt idx="7">
                  <c:v>98.61999999999999</c:v>
                </c:pt>
                <c:pt idx="8">
                  <c:v>98.369</c:v>
                </c:pt>
                <c:pt idx="9">
                  <c:v>98.369</c:v>
                </c:pt>
                <c:pt idx="10">
                  <c:v>98.369</c:v>
                </c:pt>
                <c:pt idx="11">
                  <c:v>98.369</c:v>
                </c:pt>
                <c:pt idx="12">
                  <c:v>98.304999999999993</c:v>
                </c:pt>
                <c:pt idx="13">
                  <c:v>98.304999999999993</c:v>
                </c:pt>
                <c:pt idx="14">
                  <c:v>98.304999999999993</c:v>
                </c:pt>
                <c:pt idx="15">
                  <c:v>98.304999999999993</c:v>
                </c:pt>
                <c:pt idx="16">
                  <c:v>98.304999999999993</c:v>
                </c:pt>
                <c:pt idx="17">
                  <c:v>98.304999999999993</c:v>
                </c:pt>
                <c:pt idx="18">
                  <c:v>97.872999999999948</c:v>
                </c:pt>
                <c:pt idx="19">
                  <c:v>97.147999999999996</c:v>
                </c:pt>
                <c:pt idx="20">
                  <c:v>96.927999999999997</c:v>
                </c:pt>
                <c:pt idx="21">
                  <c:v>96.927999999999997</c:v>
                </c:pt>
                <c:pt idx="22">
                  <c:v>96.927999999999997</c:v>
                </c:pt>
                <c:pt idx="23">
                  <c:v>96.927999999999997</c:v>
                </c:pt>
                <c:pt idx="24">
                  <c:v>96.927999999999997</c:v>
                </c:pt>
                <c:pt idx="25">
                  <c:v>96.927999999999997</c:v>
                </c:pt>
                <c:pt idx="26">
                  <c:v>96.927999999999997</c:v>
                </c:pt>
                <c:pt idx="27">
                  <c:v>96.927999999999997</c:v>
                </c:pt>
                <c:pt idx="28">
                  <c:v>96.927999999999997</c:v>
                </c:pt>
                <c:pt idx="29">
                  <c:v>96.834000000000003</c:v>
                </c:pt>
                <c:pt idx="30">
                  <c:v>96.644999999999996</c:v>
                </c:pt>
                <c:pt idx="31">
                  <c:v>96.361000000000004</c:v>
                </c:pt>
                <c:pt idx="32">
                  <c:v>96.169999999999987</c:v>
                </c:pt>
                <c:pt idx="33">
                  <c:v>96.169999999999987</c:v>
                </c:pt>
                <c:pt idx="34">
                  <c:v>96.169999999999987</c:v>
                </c:pt>
                <c:pt idx="35">
                  <c:v>96.066000000000003</c:v>
                </c:pt>
                <c:pt idx="36">
                  <c:v>96.066000000000003</c:v>
                </c:pt>
                <c:pt idx="37">
                  <c:v>96.066000000000003</c:v>
                </c:pt>
                <c:pt idx="38">
                  <c:v>96.066000000000003</c:v>
                </c:pt>
                <c:pt idx="39">
                  <c:v>95.937000000000026</c:v>
                </c:pt>
                <c:pt idx="40">
                  <c:v>95.551000000000002</c:v>
                </c:pt>
                <c:pt idx="41">
                  <c:v>95.292000000000002</c:v>
                </c:pt>
                <c:pt idx="42">
                  <c:v>94.644000000000005</c:v>
                </c:pt>
                <c:pt idx="43">
                  <c:v>94.122999999999948</c:v>
                </c:pt>
                <c:pt idx="44">
                  <c:v>93.991000000000227</c:v>
                </c:pt>
                <c:pt idx="45">
                  <c:v>93.991000000000227</c:v>
                </c:pt>
                <c:pt idx="46">
                  <c:v>93.991000000000227</c:v>
                </c:pt>
                <c:pt idx="47">
                  <c:v>93.991000000000227</c:v>
                </c:pt>
                <c:pt idx="48">
                  <c:v>93.991000000000227</c:v>
                </c:pt>
                <c:pt idx="49">
                  <c:v>93.991000000000227</c:v>
                </c:pt>
                <c:pt idx="50">
                  <c:v>93.991000000000227</c:v>
                </c:pt>
                <c:pt idx="51">
                  <c:v>93.991000000000227</c:v>
                </c:pt>
                <c:pt idx="52">
                  <c:v>93.991000000000227</c:v>
                </c:pt>
                <c:pt idx="53">
                  <c:v>93.991000000000227</c:v>
                </c:pt>
                <c:pt idx="54">
                  <c:v>93.459000000000003</c:v>
                </c:pt>
                <c:pt idx="55">
                  <c:v>92.742999999999995</c:v>
                </c:pt>
                <c:pt idx="56">
                  <c:v>92.563000000000002</c:v>
                </c:pt>
                <c:pt idx="57">
                  <c:v>92.563000000000002</c:v>
                </c:pt>
                <c:pt idx="58">
                  <c:v>92.563000000000002</c:v>
                </c:pt>
                <c:pt idx="59">
                  <c:v>92.563000000000002</c:v>
                </c:pt>
                <c:pt idx="60">
                  <c:v>92.563000000000002</c:v>
                </c:pt>
                <c:pt idx="61">
                  <c:v>92.563000000000002</c:v>
                </c:pt>
                <c:pt idx="62">
                  <c:v>92.563000000000002</c:v>
                </c:pt>
                <c:pt idx="63">
                  <c:v>92.563000000000002</c:v>
                </c:pt>
                <c:pt idx="64">
                  <c:v>92.563000000000002</c:v>
                </c:pt>
                <c:pt idx="65">
                  <c:v>92.563000000000002</c:v>
                </c:pt>
                <c:pt idx="66">
                  <c:v>92.076999999999998</c:v>
                </c:pt>
                <c:pt idx="67">
                  <c:v>91.834000000000003</c:v>
                </c:pt>
                <c:pt idx="68">
                  <c:v>91.587000000000003</c:v>
                </c:pt>
                <c:pt idx="69">
                  <c:v>91.587000000000003</c:v>
                </c:pt>
                <c:pt idx="70">
                  <c:v>91.587000000000003</c:v>
                </c:pt>
                <c:pt idx="71">
                  <c:v>91.587000000000003</c:v>
                </c:pt>
                <c:pt idx="72">
                  <c:v>91.587000000000003</c:v>
                </c:pt>
                <c:pt idx="73">
                  <c:v>91.587000000000003</c:v>
                </c:pt>
                <c:pt idx="74">
                  <c:v>91.587000000000003</c:v>
                </c:pt>
                <c:pt idx="75">
                  <c:v>91.587000000000003</c:v>
                </c:pt>
                <c:pt idx="76">
                  <c:v>91.214000000000027</c:v>
                </c:pt>
                <c:pt idx="77">
                  <c:v>90.84</c:v>
                </c:pt>
                <c:pt idx="78">
                  <c:v>90.84</c:v>
                </c:pt>
                <c:pt idx="79">
                  <c:v>90.84</c:v>
                </c:pt>
                <c:pt idx="80">
                  <c:v>90.84</c:v>
                </c:pt>
                <c:pt idx="81">
                  <c:v>90.84</c:v>
                </c:pt>
                <c:pt idx="82">
                  <c:v>90.84</c:v>
                </c:pt>
                <c:pt idx="83">
                  <c:v>90.84</c:v>
                </c:pt>
                <c:pt idx="84">
                  <c:v>90.84</c:v>
                </c:pt>
                <c:pt idx="85">
                  <c:v>90.84</c:v>
                </c:pt>
                <c:pt idx="86">
                  <c:v>90.84</c:v>
                </c:pt>
                <c:pt idx="87">
                  <c:v>90.289000000000001</c:v>
                </c:pt>
                <c:pt idx="88">
                  <c:v>90.289000000000001</c:v>
                </c:pt>
                <c:pt idx="89">
                  <c:v>89.177999999999983</c:v>
                </c:pt>
                <c:pt idx="90">
                  <c:v>89.177999999999983</c:v>
                </c:pt>
                <c:pt idx="91">
                  <c:v>89.177999999999983</c:v>
                </c:pt>
                <c:pt idx="92">
                  <c:v>89.177999999999983</c:v>
                </c:pt>
                <c:pt idx="93">
                  <c:v>89.177999999999983</c:v>
                </c:pt>
                <c:pt idx="94">
                  <c:v>89.177999999999983</c:v>
                </c:pt>
                <c:pt idx="95">
                  <c:v>89.177999999999983</c:v>
                </c:pt>
                <c:pt idx="96">
                  <c:v>89.177999999999983</c:v>
                </c:pt>
                <c:pt idx="97">
                  <c:v>89.177999999999983</c:v>
                </c:pt>
                <c:pt idx="98">
                  <c:v>89.177999999999983</c:v>
                </c:pt>
                <c:pt idx="99">
                  <c:v>89.177999999999983</c:v>
                </c:pt>
                <c:pt idx="100">
                  <c:v>89.177999999999983</c:v>
                </c:pt>
                <c:pt idx="101">
                  <c:v>89.177999999999983</c:v>
                </c:pt>
                <c:pt idx="102">
                  <c:v>89.177999999999983</c:v>
                </c:pt>
                <c:pt idx="103">
                  <c:v>89.177999999999983</c:v>
                </c:pt>
                <c:pt idx="104">
                  <c:v>89.177999999999983</c:v>
                </c:pt>
                <c:pt idx="105">
                  <c:v>89.177999999999983</c:v>
                </c:pt>
                <c:pt idx="106">
                  <c:v>89.177999999999983</c:v>
                </c:pt>
                <c:pt idx="107">
                  <c:v>89.177999999999983</c:v>
                </c:pt>
                <c:pt idx="108">
                  <c:v>89.177999999999983</c:v>
                </c:pt>
              </c:numCache>
            </c:numRef>
          </c:yVal>
        </c:ser>
        <c:ser>
          <c:idx val="2"/>
          <c:order val="2"/>
          <c:tx>
            <c:strRef>
              <c:f>Sheet1!$D$1</c:f>
              <c:strCache>
                <c:ptCount val="1"/>
                <c:pt idx="0">
                  <c:v>Cyclosporine use at discharge/ Tacrolimus use at 1 year (N = 254)</c:v>
                </c:pt>
              </c:strCache>
            </c:strRef>
          </c:tx>
          <c:spPr>
            <a:ln w="41275">
              <a:solidFill>
                <a:srgbClr val="00FFFF"/>
              </a:solidFill>
            </a:ln>
          </c:spPr>
          <c:marker>
            <c:symbol val="none"/>
          </c:marker>
          <c:xVal>
            <c:numRef>
              <c:f>Sheet1!$A$2:$A$110</c:f>
              <c:numCache>
                <c:formatCode>General</c:formatCode>
                <c:ptCount val="109"/>
                <c:pt idx="0">
                  <c:v>0</c:v>
                </c:pt>
                <c:pt idx="1">
                  <c:v>8.3300000000000041E-2</c:v>
                </c:pt>
                <c:pt idx="2">
                  <c:v>0.16669999999999999</c:v>
                </c:pt>
                <c:pt idx="3">
                  <c:v>0.25</c:v>
                </c:pt>
                <c:pt idx="4">
                  <c:v>0.33330000000000293</c:v>
                </c:pt>
                <c:pt idx="5">
                  <c:v>0.41670000000000001</c:v>
                </c:pt>
                <c:pt idx="6">
                  <c:v>0.5</c:v>
                </c:pt>
                <c:pt idx="7">
                  <c:v>0.58329999999999949</c:v>
                </c:pt>
                <c:pt idx="8">
                  <c:v>0.66670000000000496</c:v>
                </c:pt>
                <c:pt idx="9">
                  <c:v>0.75000000000000344</c:v>
                </c:pt>
                <c:pt idx="10">
                  <c:v>0.83330000000000004</c:v>
                </c:pt>
                <c:pt idx="11">
                  <c:v>0.91670000000000063</c:v>
                </c:pt>
                <c:pt idx="12">
                  <c:v>1</c:v>
                </c:pt>
                <c:pt idx="13">
                  <c:v>1.0832999999999933</c:v>
                </c:pt>
                <c:pt idx="14">
                  <c:v>1.1667000000000001</c:v>
                </c:pt>
                <c:pt idx="15">
                  <c:v>1.25</c:v>
                </c:pt>
                <c:pt idx="16">
                  <c:v>1.3332999999999933</c:v>
                </c:pt>
                <c:pt idx="17">
                  <c:v>1.4166999999999916</c:v>
                </c:pt>
                <c:pt idx="18">
                  <c:v>1.5</c:v>
                </c:pt>
                <c:pt idx="19">
                  <c:v>1.5832999999999933</c:v>
                </c:pt>
                <c:pt idx="20">
                  <c:v>1.6667000000000001</c:v>
                </c:pt>
                <c:pt idx="21">
                  <c:v>1.75</c:v>
                </c:pt>
                <c:pt idx="22">
                  <c:v>1.8332999999999933</c:v>
                </c:pt>
                <c:pt idx="23">
                  <c:v>1.9167000000000001</c:v>
                </c:pt>
                <c:pt idx="24">
                  <c:v>2</c:v>
                </c:pt>
                <c:pt idx="25">
                  <c:v>2.0832999999999999</c:v>
                </c:pt>
                <c:pt idx="26">
                  <c:v>2.1667000000000001</c:v>
                </c:pt>
                <c:pt idx="27">
                  <c:v>2.25</c:v>
                </c:pt>
                <c:pt idx="28">
                  <c:v>2.3332999999999977</c:v>
                </c:pt>
                <c:pt idx="29">
                  <c:v>2.4166999999999819</c:v>
                </c:pt>
                <c:pt idx="30">
                  <c:v>2.5</c:v>
                </c:pt>
                <c:pt idx="31">
                  <c:v>2.5832999999999999</c:v>
                </c:pt>
                <c:pt idx="32">
                  <c:v>2.6667000000000001</c:v>
                </c:pt>
                <c:pt idx="33">
                  <c:v>2.75</c:v>
                </c:pt>
                <c:pt idx="34">
                  <c:v>2.8332999999999977</c:v>
                </c:pt>
                <c:pt idx="35">
                  <c:v>2.9166999999999819</c:v>
                </c:pt>
                <c:pt idx="36">
                  <c:v>3</c:v>
                </c:pt>
                <c:pt idx="37">
                  <c:v>3.0832999999999999</c:v>
                </c:pt>
                <c:pt idx="38">
                  <c:v>3.1667000000000001</c:v>
                </c:pt>
                <c:pt idx="39">
                  <c:v>3.25</c:v>
                </c:pt>
                <c:pt idx="40">
                  <c:v>3.3332999999999977</c:v>
                </c:pt>
                <c:pt idx="41">
                  <c:v>3.4166999999999819</c:v>
                </c:pt>
                <c:pt idx="42">
                  <c:v>3.5</c:v>
                </c:pt>
                <c:pt idx="43">
                  <c:v>3.5832999999999999</c:v>
                </c:pt>
                <c:pt idx="44">
                  <c:v>3.6667000000000001</c:v>
                </c:pt>
                <c:pt idx="45">
                  <c:v>3.75</c:v>
                </c:pt>
                <c:pt idx="46">
                  <c:v>3.8332999999999977</c:v>
                </c:pt>
                <c:pt idx="47">
                  <c:v>3.9166999999999819</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numCache>
            </c:numRef>
          </c:xVal>
          <c:yVal>
            <c:numRef>
              <c:f>Sheet1!$D$2:$D$110</c:f>
              <c:numCache>
                <c:formatCode>General</c:formatCode>
                <c:ptCount val="109"/>
                <c:pt idx="0">
                  <c:v>100</c:v>
                </c:pt>
                <c:pt idx="1">
                  <c:v>100</c:v>
                </c:pt>
                <c:pt idx="2">
                  <c:v>100</c:v>
                </c:pt>
                <c:pt idx="3">
                  <c:v>100</c:v>
                </c:pt>
                <c:pt idx="4">
                  <c:v>100</c:v>
                </c:pt>
                <c:pt idx="5">
                  <c:v>100</c:v>
                </c:pt>
                <c:pt idx="6">
                  <c:v>99.60599999999998</c:v>
                </c:pt>
                <c:pt idx="7">
                  <c:v>98.424999999999997</c:v>
                </c:pt>
                <c:pt idx="8">
                  <c:v>98.031000000000006</c:v>
                </c:pt>
                <c:pt idx="9">
                  <c:v>98.031000000000006</c:v>
                </c:pt>
                <c:pt idx="10">
                  <c:v>98.031000000000006</c:v>
                </c:pt>
                <c:pt idx="11">
                  <c:v>98.031000000000006</c:v>
                </c:pt>
                <c:pt idx="12">
                  <c:v>98.031000000000006</c:v>
                </c:pt>
                <c:pt idx="13">
                  <c:v>98.031000000000006</c:v>
                </c:pt>
                <c:pt idx="14">
                  <c:v>98.031000000000006</c:v>
                </c:pt>
                <c:pt idx="15">
                  <c:v>98.031000000000006</c:v>
                </c:pt>
                <c:pt idx="16">
                  <c:v>98.031000000000006</c:v>
                </c:pt>
                <c:pt idx="17">
                  <c:v>98.031000000000006</c:v>
                </c:pt>
                <c:pt idx="18">
                  <c:v>98.031000000000006</c:v>
                </c:pt>
                <c:pt idx="19">
                  <c:v>97.60499999999999</c:v>
                </c:pt>
                <c:pt idx="20">
                  <c:v>97.174999999999983</c:v>
                </c:pt>
                <c:pt idx="21">
                  <c:v>97.174999999999983</c:v>
                </c:pt>
                <c:pt idx="22">
                  <c:v>97.174999999999983</c:v>
                </c:pt>
                <c:pt idx="23">
                  <c:v>97.174999999999983</c:v>
                </c:pt>
                <c:pt idx="24">
                  <c:v>97.174999999999983</c:v>
                </c:pt>
                <c:pt idx="25">
                  <c:v>97.174999999999983</c:v>
                </c:pt>
                <c:pt idx="26">
                  <c:v>97.174999999999983</c:v>
                </c:pt>
                <c:pt idx="27">
                  <c:v>97.174999999999983</c:v>
                </c:pt>
                <c:pt idx="28">
                  <c:v>97.174999999999983</c:v>
                </c:pt>
                <c:pt idx="29">
                  <c:v>97.174999999999983</c:v>
                </c:pt>
                <c:pt idx="30">
                  <c:v>97.174999999999983</c:v>
                </c:pt>
                <c:pt idx="31">
                  <c:v>97.174999999999983</c:v>
                </c:pt>
                <c:pt idx="32">
                  <c:v>97.174999999999983</c:v>
                </c:pt>
                <c:pt idx="33">
                  <c:v>97.174999999999983</c:v>
                </c:pt>
                <c:pt idx="34">
                  <c:v>97.174999999999983</c:v>
                </c:pt>
                <c:pt idx="35">
                  <c:v>97.174999999999983</c:v>
                </c:pt>
                <c:pt idx="36">
                  <c:v>97.174999999999983</c:v>
                </c:pt>
                <c:pt idx="37">
                  <c:v>97.174999999999983</c:v>
                </c:pt>
                <c:pt idx="38">
                  <c:v>97.174999999999983</c:v>
                </c:pt>
                <c:pt idx="39">
                  <c:v>97.174999999999983</c:v>
                </c:pt>
                <c:pt idx="40">
                  <c:v>96.634999999999991</c:v>
                </c:pt>
                <c:pt idx="41">
                  <c:v>96.634999999999991</c:v>
                </c:pt>
                <c:pt idx="42">
                  <c:v>95.555999999999983</c:v>
                </c:pt>
                <c:pt idx="43">
                  <c:v>95.555999999999983</c:v>
                </c:pt>
                <c:pt idx="44">
                  <c:v>95.555999999999983</c:v>
                </c:pt>
                <c:pt idx="45">
                  <c:v>95.555999999999983</c:v>
                </c:pt>
                <c:pt idx="46">
                  <c:v>95.555999999999983</c:v>
                </c:pt>
                <c:pt idx="47">
                  <c:v>95.555999999999983</c:v>
                </c:pt>
                <c:pt idx="48">
                  <c:v>95.555999999999983</c:v>
                </c:pt>
                <c:pt idx="49">
                  <c:v>95.555999999999983</c:v>
                </c:pt>
                <c:pt idx="50">
                  <c:v>95.555999999999983</c:v>
                </c:pt>
                <c:pt idx="51">
                  <c:v>95.555999999999983</c:v>
                </c:pt>
                <c:pt idx="52">
                  <c:v>95.555999999999983</c:v>
                </c:pt>
                <c:pt idx="53">
                  <c:v>95.555999999999983</c:v>
                </c:pt>
                <c:pt idx="54">
                  <c:v>95.555999999999983</c:v>
                </c:pt>
                <c:pt idx="55">
                  <c:v>94.238</c:v>
                </c:pt>
                <c:pt idx="56">
                  <c:v>94.238</c:v>
                </c:pt>
                <c:pt idx="57">
                  <c:v>94.238</c:v>
                </c:pt>
                <c:pt idx="58">
                  <c:v>94.238</c:v>
                </c:pt>
                <c:pt idx="59">
                  <c:v>94.238</c:v>
                </c:pt>
                <c:pt idx="60">
                  <c:v>94.238</c:v>
                </c:pt>
                <c:pt idx="61">
                  <c:v>94.238</c:v>
                </c:pt>
                <c:pt idx="62">
                  <c:v>94.238</c:v>
                </c:pt>
                <c:pt idx="63">
                  <c:v>94.238</c:v>
                </c:pt>
                <c:pt idx="64">
                  <c:v>94.238</c:v>
                </c:pt>
                <c:pt idx="65">
                  <c:v>94.238</c:v>
                </c:pt>
                <c:pt idx="66">
                  <c:v>94.238</c:v>
                </c:pt>
                <c:pt idx="67">
                  <c:v>93.477999999999994</c:v>
                </c:pt>
                <c:pt idx="68">
                  <c:v>93.477999999999994</c:v>
                </c:pt>
                <c:pt idx="69">
                  <c:v>93.477999999999994</c:v>
                </c:pt>
                <c:pt idx="70">
                  <c:v>93.477999999999994</c:v>
                </c:pt>
                <c:pt idx="71">
                  <c:v>93.477999999999994</c:v>
                </c:pt>
                <c:pt idx="72">
                  <c:v>93.477999999999994</c:v>
                </c:pt>
                <c:pt idx="73">
                  <c:v>93.477999999999994</c:v>
                </c:pt>
                <c:pt idx="74">
                  <c:v>93.477999999999994</c:v>
                </c:pt>
                <c:pt idx="75">
                  <c:v>93.477999999999994</c:v>
                </c:pt>
                <c:pt idx="76">
                  <c:v>93.477999999999994</c:v>
                </c:pt>
                <c:pt idx="77">
                  <c:v>93.477999999999994</c:v>
                </c:pt>
                <c:pt idx="78">
                  <c:v>93.477999999999994</c:v>
                </c:pt>
                <c:pt idx="79">
                  <c:v>93.477999999999994</c:v>
                </c:pt>
                <c:pt idx="80">
                  <c:v>93.477999999999994</c:v>
                </c:pt>
                <c:pt idx="81">
                  <c:v>93.477999999999994</c:v>
                </c:pt>
                <c:pt idx="82">
                  <c:v>93.477999999999994</c:v>
                </c:pt>
                <c:pt idx="83">
                  <c:v>93.477999999999994</c:v>
                </c:pt>
                <c:pt idx="84">
                  <c:v>93.477999999999994</c:v>
                </c:pt>
                <c:pt idx="85">
                  <c:v>93.477999999999994</c:v>
                </c:pt>
                <c:pt idx="86">
                  <c:v>93.477999999999994</c:v>
                </c:pt>
                <c:pt idx="87">
                  <c:v>93.477999999999994</c:v>
                </c:pt>
                <c:pt idx="88">
                  <c:v>93.477999999999994</c:v>
                </c:pt>
                <c:pt idx="89">
                  <c:v>93.477999999999994</c:v>
                </c:pt>
                <c:pt idx="90">
                  <c:v>93.477999999999994</c:v>
                </c:pt>
                <c:pt idx="91">
                  <c:v>93.477999999999994</c:v>
                </c:pt>
                <c:pt idx="92">
                  <c:v>93.477999999999994</c:v>
                </c:pt>
                <c:pt idx="93">
                  <c:v>93.477999999999994</c:v>
                </c:pt>
                <c:pt idx="94">
                  <c:v>93.477999999999994</c:v>
                </c:pt>
                <c:pt idx="95">
                  <c:v>93.477999999999994</c:v>
                </c:pt>
                <c:pt idx="96">
                  <c:v>93.477999999999994</c:v>
                </c:pt>
                <c:pt idx="97">
                  <c:v>93.477999999999994</c:v>
                </c:pt>
                <c:pt idx="98">
                  <c:v>93.477999999999994</c:v>
                </c:pt>
                <c:pt idx="99">
                  <c:v>93.477999999999994</c:v>
                </c:pt>
                <c:pt idx="100">
                  <c:v>93.477999999999994</c:v>
                </c:pt>
                <c:pt idx="101">
                  <c:v>93.477999999999994</c:v>
                </c:pt>
                <c:pt idx="102">
                  <c:v>93.477999999999994</c:v>
                </c:pt>
                <c:pt idx="103">
                  <c:v>91.837999999999994</c:v>
                </c:pt>
                <c:pt idx="104">
                  <c:v>91.837999999999994</c:v>
                </c:pt>
                <c:pt idx="105">
                  <c:v>91.837999999999994</c:v>
                </c:pt>
                <c:pt idx="106">
                  <c:v>91.837999999999994</c:v>
                </c:pt>
                <c:pt idx="107">
                  <c:v>91.837999999999994</c:v>
                </c:pt>
                <c:pt idx="108">
                  <c:v>91.837999999999994</c:v>
                </c:pt>
              </c:numCache>
            </c:numRef>
          </c:yVal>
        </c:ser>
        <c:axId val="171674240"/>
        <c:axId val="171713280"/>
      </c:scatterChart>
      <c:valAx>
        <c:axId val="171674240"/>
        <c:scaling>
          <c:orientation val="minMax"/>
          <c:max val="9"/>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171713280"/>
        <c:crosses val="autoZero"/>
        <c:crossBetween val="midCat"/>
        <c:majorUnit val="1"/>
      </c:valAx>
      <c:valAx>
        <c:axId val="171713280"/>
        <c:scaling>
          <c:orientation val="minMax"/>
          <c:max val="100"/>
          <c:min val="5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Malignancy</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171674240"/>
        <c:crosses val="autoZero"/>
        <c:crossBetween val="midCat"/>
        <c:majorUnit val="10"/>
      </c:valAx>
      <c:spPr>
        <a:solidFill>
          <a:schemeClr val="bg2"/>
        </a:solidFill>
        <a:ln>
          <a:solidFill>
            <a:schemeClr val="tx1"/>
          </a:solidFill>
        </a:ln>
      </c:spPr>
    </c:plotArea>
    <c:legend>
      <c:legendPos val="r"/>
      <c:layout>
        <c:manualLayout>
          <c:xMode val="edge"/>
          <c:yMode val="edge"/>
          <c:x val="0.12224920446891149"/>
          <c:y val="0.58011070188807046"/>
          <c:w val="0.73303834808259583"/>
          <c:h val="0.19987257641181835"/>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11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7050159106217961"/>
          <c:h val="0.84043951324266297"/>
        </c:manualLayout>
      </c:layout>
      <c:scatterChart>
        <c:scatterStyle val="lineMarker"/>
        <c:ser>
          <c:idx val="0"/>
          <c:order val="0"/>
          <c:tx>
            <c:strRef>
              <c:f>Sheet1!$B$1</c:f>
              <c:strCache>
                <c:ptCount val="1"/>
                <c:pt idx="0">
                  <c:v>Cyclosporine use at discharge and 1 year (N = 259)</c:v>
                </c:pt>
              </c:strCache>
            </c:strRef>
          </c:tx>
          <c:spPr>
            <a:ln w="41275">
              <a:solidFill>
                <a:srgbClr val="FF0000"/>
              </a:solidFill>
            </a:ln>
          </c:spPr>
          <c:marker>
            <c:symbol val="none"/>
          </c:marker>
          <c:xVal>
            <c:numRef>
              <c:f>Sheet1!$A$2:$A$98</c:f>
              <c:numCache>
                <c:formatCode>General</c:formatCode>
                <c:ptCount val="97"/>
                <c:pt idx="0">
                  <c:v>0</c:v>
                </c:pt>
                <c:pt idx="1">
                  <c:v>8.3300000000000041E-2</c:v>
                </c:pt>
                <c:pt idx="2">
                  <c:v>0.16669999999999999</c:v>
                </c:pt>
                <c:pt idx="3">
                  <c:v>0.25</c:v>
                </c:pt>
                <c:pt idx="4">
                  <c:v>0.33330000000000304</c:v>
                </c:pt>
                <c:pt idx="5">
                  <c:v>0.41670000000000001</c:v>
                </c:pt>
                <c:pt idx="6">
                  <c:v>0.5</c:v>
                </c:pt>
                <c:pt idx="7">
                  <c:v>0.58329999999999949</c:v>
                </c:pt>
                <c:pt idx="8">
                  <c:v>0.66670000000000518</c:v>
                </c:pt>
                <c:pt idx="9">
                  <c:v>0.75000000000000355</c:v>
                </c:pt>
                <c:pt idx="10">
                  <c:v>0.83330000000000004</c:v>
                </c:pt>
                <c:pt idx="11">
                  <c:v>0.91670000000000063</c:v>
                </c:pt>
                <c:pt idx="12">
                  <c:v>1</c:v>
                </c:pt>
                <c:pt idx="13">
                  <c:v>1.083299999999993</c:v>
                </c:pt>
                <c:pt idx="14">
                  <c:v>1.1667000000000001</c:v>
                </c:pt>
                <c:pt idx="15">
                  <c:v>1.25</c:v>
                </c:pt>
                <c:pt idx="16">
                  <c:v>1.333299999999993</c:v>
                </c:pt>
                <c:pt idx="17">
                  <c:v>1.4166999999999914</c:v>
                </c:pt>
                <c:pt idx="18">
                  <c:v>1.5</c:v>
                </c:pt>
                <c:pt idx="19">
                  <c:v>1.583299999999993</c:v>
                </c:pt>
                <c:pt idx="20">
                  <c:v>1.6667000000000001</c:v>
                </c:pt>
                <c:pt idx="21">
                  <c:v>1.75</c:v>
                </c:pt>
                <c:pt idx="22">
                  <c:v>1.833299999999993</c:v>
                </c:pt>
                <c:pt idx="23">
                  <c:v>1.9167000000000001</c:v>
                </c:pt>
                <c:pt idx="24">
                  <c:v>2</c:v>
                </c:pt>
                <c:pt idx="25">
                  <c:v>2.0832999999999999</c:v>
                </c:pt>
                <c:pt idx="26">
                  <c:v>2.1667000000000001</c:v>
                </c:pt>
                <c:pt idx="27">
                  <c:v>2.25</c:v>
                </c:pt>
                <c:pt idx="28">
                  <c:v>2.3332999999999977</c:v>
                </c:pt>
                <c:pt idx="29">
                  <c:v>2.416699999999981</c:v>
                </c:pt>
                <c:pt idx="30">
                  <c:v>2.5</c:v>
                </c:pt>
                <c:pt idx="31">
                  <c:v>2.5832999999999999</c:v>
                </c:pt>
                <c:pt idx="32">
                  <c:v>2.6667000000000001</c:v>
                </c:pt>
                <c:pt idx="33">
                  <c:v>2.75</c:v>
                </c:pt>
                <c:pt idx="34">
                  <c:v>2.8332999999999977</c:v>
                </c:pt>
                <c:pt idx="35">
                  <c:v>2.916699999999981</c:v>
                </c:pt>
                <c:pt idx="36">
                  <c:v>3</c:v>
                </c:pt>
                <c:pt idx="37">
                  <c:v>3.0832999999999999</c:v>
                </c:pt>
                <c:pt idx="38">
                  <c:v>3.1667000000000001</c:v>
                </c:pt>
                <c:pt idx="39">
                  <c:v>3.25</c:v>
                </c:pt>
                <c:pt idx="40">
                  <c:v>3.3332999999999977</c:v>
                </c:pt>
                <c:pt idx="41">
                  <c:v>3.416699999999981</c:v>
                </c:pt>
                <c:pt idx="42">
                  <c:v>3.5</c:v>
                </c:pt>
                <c:pt idx="43">
                  <c:v>3.5832999999999999</c:v>
                </c:pt>
                <c:pt idx="44">
                  <c:v>3.6667000000000001</c:v>
                </c:pt>
                <c:pt idx="45">
                  <c:v>3.75</c:v>
                </c:pt>
                <c:pt idx="46">
                  <c:v>3.8332999999999977</c:v>
                </c:pt>
                <c:pt idx="47">
                  <c:v>3.916699999999981</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numCache>
            </c:numRef>
          </c:xVal>
          <c:yVal>
            <c:numRef>
              <c:f>Sheet1!$B$2:$B$98</c:f>
              <c:numCache>
                <c:formatCode>General</c:formatCode>
                <c:ptCount val="97"/>
                <c:pt idx="0">
                  <c:v>100</c:v>
                </c:pt>
                <c:pt idx="1">
                  <c:v>100</c:v>
                </c:pt>
                <c:pt idx="2">
                  <c:v>100</c:v>
                </c:pt>
                <c:pt idx="3">
                  <c:v>100</c:v>
                </c:pt>
                <c:pt idx="4">
                  <c:v>100</c:v>
                </c:pt>
                <c:pt idx="5">
                  <c:v>100</c:v>
                </c:pt>
                <c:pt idx="6">
                  <c:v>100</c:v>
                </c:pt>
                <c:pt idx="7">
                  <c:v>99.614000000000004</c:v>
                </c:pt>
                <c:pt idx="8">
                  <c:v>99.614000000000004</c:v>
                </c:pt>
                <c:pt idx="9">
                  <c:v>99.614000000000004</c:v>
                </c:pt>
                <c:pt idx="10">
                  <c:v>99.614000000000004</c:v>
                </c:pt>
                <c:pt idx="11">
                  <c:v>99.614000000000004</c:v>
                </c:pt>
                <c:pt idx="12">
                  <c:v>99.614000000000004</c:v>
                </c:pt>
                <c:pt idx="13">
                  <c:v>99.614000000000004</c:v>
                </c:pt>
                <c:pt idx="14">
                  <c:v>99.614000000000004</c:v>
                </c:pt>
                <c:pt idx="15">
                  <c:v>99.614000000000004</c:v>
                </c:pt>
                <c:pt idx="16">
                  <c:v>99.614000000000004</c:v>
                </c:pt>
                <c:pt idx="17">
                  <c:v>99.202000000000012</c:v>
                </c:pt>
                <c:pt idx="18">
                  <c:v>99.202000000000012</c:v>
                </c:pt>
                <c:pt idx="19">
                  <c:v>98.376999999999981</c:v>
                </c:pt>
                <c:pt idx="20">
                  <c:v>98.376999999999981</c:v>
                </c:pt>
                <c:pt idx="21">
                  <c:v>98.376999999999981</c:v>
                </c:pt>
                <c:pt idx="22">
                  <c:v>98.376999999999981</c:v>
                </c:pt>
                <c:pt idx="23">
                  <c:v>98.376999999999981</c:v>
                </c:pt>
                <c:pt idx="24">
                  <c:v>98.376999999999981</c:v>
                </c:pt>
                <c:pt idx="25">
                  <c:v>98.376999999999981</c:v>
                </c:pt>
                <c:pt idx="26">
                  <c:v>98.376999999999981</c:v>
                </c:pt>
                <c:pt idx="27">
                  <c:v>98.376999999999981</c:v>
                </c:pt>
                <c:pt idx="28">
                  <c:v>98.376999999999981</c:v>
                </c:pt>
                <c:pt idx="29">
                  <c:v>98.376999999999981</c:v>
                </c:pt>
                <c:pt idx="30">
                  <c:v>98.376999999999981</c:v>
                </c:pt>
                <c:pt idx="31">
                  <c:v>97.450999999999993</c:v>
                </c:pt>
                <c:pt idx="32">
                  <c:v>97.450999999999993</c:v>
                </c:pt>
                <c:pt idx="33">
                  <c:v>97.450999999999993</c:v>
                </c:pt>
                <c:pt idx="34">
                  <c:v>97.450999999999993</c:v>
                </c:pt>
                <c:pt idx="35">
                  <c:v>97.450999999999993</c:v>
                </c:pt>
                <c:pt idx="36">
                  <c:v>97.450999999999993</c:v>
                </c:pt>
                <c:pt idx="37">
                  <c:v>97.450999999999993</c:v>
                </c:pt>
                <c:pt idx="38">
                  <c:v>97.450999999999993</c:v>
                </c:pt>
                <c:pt idx="39">
                  <c:v>97.450999999999993</c:v>
                </c:pt>
                <c:pt idx="40">
                  <c:v>97.450999999999993</c:v>
                </c:pt>
                <c:pt idx="41">
                  <c:v>97.450999999999993</c:v>
                </c:pt>
                <c:pt idx="42">
                  <c:v>96.924999999999997</c:v>
                </c:pt>
                <c:pt idx="43">
                  <c:v>96.397999999999996</c:v>
                </c:pt>
                <c:pt idx="44">
                  <c:v>96.397999999999996</c:v>
                </c:pt>
                <c:pt idx="45">
                  <c:v>96.397999999999996</c:v>
                </c:pt>
                <c:pt idx="46">
                  <c:v>96.397999999999996</c:v>
                </c:pt>
                <c:pt idx="47">
                  <c:v>96.397999999999996</c:v>
                </c:pt>
                <c:pt idx="48">
                  <c:v>96.397999999999996</c:v>
                </c:pt>
                <c:pt idx="49">
                  <c:v>96.397999999999996</c:v>
                </c:pt>
                <c:pt idx="50">
                  <c:v>96.397999999999996</c:v>
                </c:pt>
                <c:pt idx="51">
                  <c:v>96.397999999999996</c:v>
                </c:pt>
                <c:pt idx="52">
                  <c:v>96.397999999999996</c:v>
                </c:pt>
                <c:pt idx="53">
                  <c:v>96.397999999999996</c:v>
                </c:pt>
                <c:pt idx="54">
                  <c:v>96.397999999999996</c:v>
                </c:pt>
                <c:pt idx="55">
                  <c:v>96.397999999999996</c:v>
                </c:pt>
                <c:pt idx="56">
                  <c:v>96.397999999999996</c:v>
                </c:pt>
                <c:pt idx="57">
                  <c:v>95.792000000000002</c:v>
                </c:pt>
                <c:pt idx="58">
                  <c:v>95.792000000000002</c:v>
                </c:pt>
                <c:pt idx="59">
                  <c:v>95.792000000000002</c:v>
                </c:pt>
                <c:pt idx="60">
                  <c:v>95.792000000000002</c:v>
                </c:pt>
                <c:pt idx="61">
                  <c:v>95.792000000000002</c:v>
                </c:pt>
                <c:pt idx="62">
                  <c:v>95.792000000000002</c:v>
                </c:pt>
                <c:pt idx="63">
                  <c:v>95.792000000000002</c:v>
                </c:pt>
                <c:pt idx="64">
                  <c:v>95.792000000000002</c:v>
                </c:pt>
                <c:pt idx="65">
                  <c:v>95.792000000000002</c:v>
                </c:pt>
                <c:pt idx="66">
                  <c:v>95.792000000000002</c:v>
                </c:pt>
                <c:pt idx="67">
                  <c:v>95.14</c:v>
                </c:pt>
                <c:pt idx="68">
                  <c:v>95.14</c:v>
                </c:pt>
                <c:pt idx="69">
                  <c:v>95.14</c:v>
                </c:pt>
                <c:pt idx="70">
                  <c:v>95.14</c:v>
                </c:pt>
                <c:pt idx="71">
                  <c:v>95.14</c:v>
                </c:pt>
                <c:pt idx="72">
                  <c:v>95.14</c:v>
                </c:pt>
                <c:pt idx="73">
                  <c:v>95.14</c:v>
                </c:pt>
                <c:pt idx="74">
                  <c:v>95.14</c:v>
                </c:pt>
                <c:pt idx="75">
                  <c:v>95.14</c:v>
                </c:pt>
                <c:pt idx="76">
                  <c:v>95.14</c:v>
                </c:pt>
                <c:pt idx="77">
                  <c:v>95.14</c:v>
                </c:pt>
                <c:pt idx="78">
                  <c:v>94.41400000000047</c:v>
                </c:pt>
                <c:pt idx="79">
                  <c:v>94.41400000000047</c:v>
                </c:pt>
                <c:pt idx="80">
                  <c:v>94.41400000000047</c:v>
                </c:pt>
                <c:pt idx="81">
                  <c:v>94.41400000000047</c:v>
                </c:pt>
                <c:pt idx="82">
                  <c:v>94.41400000000047</c:v>
                </c:pt>
                <c:pt idx="83">
                  <c:v>94.41400000000047</c:v>
                </c:pt>
                <c:pt idx="84">
                  <c:v>94.41400000000047</c:v>
                </c:pt>
                <c:pt idx="85">
                  <c:v>94.41400000000047</c:v>
                </c:pt>
                <c:pt idx="86">
                  <c:v>94.41400000000047</c:v>
                </c:pt>
                <c:pt idx="87">
                  <c:v>94.41400000000047</c:v>
                </c:pt>
                <c:pt idx="88">
                  <c:v>93.546999999999997</c:v>
                </c:pt>
                <c:pt idx="89">
                  <c:v>91.815000000000012</c:v>
                </c:pt>
                <c:pt idx="90">
                  <c:v>91.815000000000012</c:v>
                </c:pt>
                <c:pt idx="91">
                  <c:v>91.815000000000012</c:v>
                </c:pt>
                <c:pt idx="92">
                  <c:v>91.815000000000012</c:v>
                </c:pt>
                <c:pt idx="93">
                  <c:v>91.815000000000012</c:v>
                </c:pt>
                <c:pt idx="94">
                  <c:v>91.815000000000012</c:v>
                </c:pt>
                <c:pt idx="95">
                  <c:v>91.815000000000012</c:v>
                </c:pt>
                <c:pt idx="96">
                  <c:v>91.815000000000012</c:v>
                </c:pt>
              </c:numCache>
            </c:numRef>
          </c:yVal>
        </c:ser>
        <c:ser>
          <c:idx val="1"/>
          <c:order val="1"/>
          <c:tx>
            <c:strRef>
              <c:f>Sheet1!$C$1</c:f>
              <c:strCache>
                <c:ptCount val="1"/>
                <c:pt idx="0">
                  <c:v>Tacrolimus use at discharge and 1 year (N = 394)</c:v>
                </c:pt>
              </c:strCache>
            </c:strRef>
          </c:tx>
          <c:spPr>
            <a:ln w="41275">
              <a:solidFill>
                <a:srgbClr val="00FF00"/>
              </a:solidFill>
              <a:prstDash val="solid"/>
            </a:ln>
          </c:spPr>
          <c:marker>
            <c:symbol val="none"/>
          </c:marker>
          <c:xVal>
            <c:numRef>
              <c:f>Sheet1!$A$2:$A$98</c:f>
              <c:numCache>
                <c:formatCode>General</c:formatCode>
                <c:ptCount val="97"/>
                <c:pt idx="0">
                  <c:v>0</c:v>
                </c:pt>
                <c:pt idx="1">
                  <c:v>8.3300000000000041E-2</c:v>
                </c:pt>
                <c:pt idx="2">
                  <c:v>0.16669999999999999</c:v>
                </c:pt>
                <c:pt idx="3">
                  <c:v>0.25</c:v>
                </c:pt>
                <c:pt idx="4">
                  <c:v>0.33330000000000304</c:v>
                </c:pt>
                <c:pt idx="5">
                  <c:v>0.41670000000000001</c:v>
                </c:pt>
                <c:pt idx="6">
                  <c:v>0.5</c:v>
                </c:pt>
                <c:pt idx="7">
                  <c:v>0.58329999999999949</c:v>
                </c:pt>
                <c:pt idx="8">
                  <c:v>0.66670000000000518</c:v>
                </c:pt>
                <c:pt idx="9">
                  <c:v>0.75000000000000355</c:v>
                </c:pt>
                <c:pt idx="10">
                  <c:v>0.83330000000000004</c:v>
                </c:pt>
                <c:pt idx="11">
                  <c:v>0.91670000000000063</c:v>
                </c:pt>
                <c:pt idx="12">
                  <c:v>1</c:v>
                </c:pt>
                <c:pt idx="13">
                  <c:v>1.083299999999993</c:v>
                </c:pt>
                <c:pt idx="14">
                  <c:v>1.1667000000000001</c:v>
                </c:pt>
                <c:pt idx="15">
                  <c:v>1.25</c:v>
                </c:pt>
                <c:pt idx="16">
                  <c:v>1.333299999999993</c:v>
                </c:pt>
                <c:pt idx="17">
                  <c:v>1.4166999999999914</c:v>
                </c:pt>
                <c:pt idx="18">
                  <c:v>1.5</c:v>
                </c:pt>
                <c:pt idx="19">
                  <c:v>1.583299999999993</c:v>
                </c:pt>
                <c:pt idx="20">
                  <c:v>1.6667000000000001</c:v>
                </c:pt>
                <c:pt idx="21">
                  <c:v>1.75</c:v>
                </c:pt>
                <c:pt idx="22">
                  <c:v>1.833299999999993</c:v>
                </c:pt>
                <c:pt idx="23">
                  <c:v>1.9167000000000001</c:v>
                </c:pt>
                <c:pt idx="24">
                  <c:v>2</c:v>
                </c:pt>
                <c:pt idx="25">
                  <c:v>2.0832999999999999</c:v>
                </c:pt>
                <c:pt idx="26">
                  <c:v>2.1667000000000001</c:v>
                </c:pt>
                <c:pt idx="27">
                  <c:v>2.25</c:v>
                </c:pt>
                <c:pt idx="28">
                  <c:v>2.3332999999999977</c:v>
                </c:pt>
                <c:pt idx="29">
                  <c:v>2.416699999999981</c:v>
                </c:pt>
                <c:pt idx="30">
                  <c:v>2.5</c:v>
                </c:pt>
                <c:pt idx="31">
                  <c:v>2.5832999999999999</c:v>
                </c:pt>
                <c:pt idx="32">
                  <c:v>2.6667000000000001</c:v>
                </c:pt>
                <c:pt idx="33">
                  <c:v>2.75</c:v>
                </c:pt>
                <c:pt idx="34">
                  <c:v>2.8332999999999977</c:v>
                </c:pt>
                <c:pt idx="35">
                  <c:v>2.916699999999981</c:v>
                </c:pt>
                <c:pt idx="36">
                  <c:v>3</c:v>
                </c:pt>
                <c:pt idx="37">
                  <c:v>3.0832999999999999</c:v>
                </c:pt>
                <c:pt idx="38">
                  <c:v>3.1667000000000001</c:v>
                </c:pt>
                <c:pt idx="39">
                  <c:v>3.25</c:v>
                </c:pt>
                <c:pt idx="40">
                  <c:v>3.3332999999999977</c:v>
                </c:pt>
                <c:pt idx="41">
                  <c:v>3.416699999999981</c:v>
                </c:pt>
                <c:pt idx="42">
                  <c:v>3.5</c:v>
                </c:pt>
                <c:pt idx="43">
                  <c:v>3.5832999999999999</c:v>
                </c:pt>
                <c:pt idx="44">
                  <c:v>3.6667000000000001</c:v>
                </c:pt>
                <c:pt idx="45">
                  <c:v>3.75</c:v>
                </c:pt>
                <c:pt idx="46">
                  <c:v>3.8332999999999977</c:v>
                </c:pt>
                <c:pt idx="47">
                  <c:v>3.916699999999981</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numCache>
            </c:numRef>
          </c:xVal>
          <c:yVal>
            <c:numRef>
              <c:f>Sheet1!$C$2:$C$98</c:f>
              <c:numCache>
                <c:formatCode>General</c:formatCode>
                <c:ptCount val="97"/>
                <c:pt idx="0">
                  <c:v>100</c:v>
                </c:pt>
                <c:pt idx="1">
                  <c:v>100</c:v>
                </c:pt>
                <c:pt idx="2">
                  <c:v>100</c:v>
                </c:pt>
                <c:pt idx="3">
                  <c:v>100</c:v>
                </c:pt>
                <c:pt idx="4">
                  <c:v>100</c:v>
                </c:pt>
                <c:pt idx="5">
                  <c:v>100</c:v>
                </c:pt>
                <c:pt idx="6">
                  <c:v>100</c:v>
                </c:pt>
                <c:pt idx="7">
                  <c:v>99.236999999999995</c:v>
                </c:pt>
                <c:pt idx="8">
                  <c:v>98.474000000000004</c:v>
                </c:pt>
                <c:pt idx="9">
                  <c:v>98.474000000000004</c:v>
                </c:pt>
                <c:pt idx="10">
                  <c:v>98.474000000000004</c:v>
                </c:pt>
                <c:pt idx="11">
                  <c:v>98.474000000000004</c:v>
                </c:pt>
                <c:pt idx="12">
                  <c:v>98.212000000000003</c:v>
                </c:pt>
                <c:pt idx="13">
                  <c:v>98.212000000000003</c:v>
                </c:pt>
                <c:pt idx="14">
                  <c:v>98.212000000000003</c:v>
                </c:pt>
                <c:pt idx="15">
                  <c:v>98.212000000000003</c:v>
                </c:pt>
                <c:pt idx="16">
                  <c:v>98.212000000000003</c:v>
                </c:pt>
                <c:pt idx="17">
                  <c:v>98.212000000000003</c:v>
                </c:pt>
                <c:pt idx="18">
                  <c:v>97.61999999999999</c:v>
                </c:pt>
                <c:pt idx="19">
                  <c:v>97.022999999999982</c:v>
                </c:pt>
                <c:pt idx="20">
                  <c:v>96.418999999999997</c:v>
                </c:pt>
                <c:pt idx="21">
                  <c:v>96.418999999999997</c:v>
                </c:pt>
                <c:pt idx="22">
                  <c:v>96.418999999999997</c:v>
                </c:pt>
                <c:pt idx="23">
                  <c:v>96.418999999999997</c:v>
                </c:pt>
                <c:pt idx="24">
                  <c:v>96.418999999999997</c:v>
                </c:pt>
                <c:pt idx="25">
                  <c:v>96.418999999999997</c:v>
                </c:pt>
                <c:pt idx="26">
                  <c:v>96.418999999999997</c:v>
                </c:pt>
                <c:pt idx="27">
                  <c:v>96.418999999999997</c:v>
                </c:pt>
                <c:pt idx="28">
                  <c:v>96.418999999999997</c:v>
                </c:pt>
                <c:pt idx="29">
                  <c:v>96.02</c:v>
                </c:pt>
                <c:pt idx="30">
                  <c:v>95.621999999999986</c:v>
                </c:pt>
                <c:pt idx="31">
                  <c:v>94.821999999999989</c:v>
                </c:pt>
                <c:pt idx="32">
                  <c:v>94.821999999999989</c:v>
                </c:pt>
                <c:pt idx="33">
                  <c:v>94.821999999999989</c:v>
                </c:pt>
                <c:pt idx="34">
                  <c:v>94.821999999999989</c:v>
                </c:pt>
                <c:pt idx="35">
                  <c:v>94.821999999999989</c:v>
                </c:pt>
                <c:pt idx="36">
                  <c:v>94.821999999999989</c:v>
                </c:pt>
                <c:pt idx="37">
                  <c:v>94.821999999999989</c:v>
                </c:pt>
                <c:pt idx="38">
                  <c:v>94.821999999999989</c:v>
                </c:pt>
                <c:pt idx="39">
                  <c:v>94.821999999999989</c:v>
                </c:pt>
                <c:pt idx="40">
                  <c:v>94.247000000000227</c:v>
                </c:pt>
                <c:pt idx="41">
                  <c:v>93.098000000000013</c:v>
                </c:pt>
                <c:pt idx="42">
                  <c:v>91.373999999999981</c:v>
                </c:pt>
                <c:pt idx="43">
                  <c:v>90.224000000000004</c:v>
                </c:pt>
                <c:pt idx="44">
                  <c:v>90.224000000000004</c:v>
                </c:pt>
                <c:pt idx="45">
                  <c:v>90.224000000000004</c:v>
                </c:pt>
                <c:pt idx="46">
                  <c:v>90.224000000000004</c:v>
                </c:pt>
                <c:pt idx="47">
                  <c:v>90.224000000000004</c:v>
                </c:pt>
                <c:pt idx="48">
                  <c:v>90.224000000000004</c:v>
                </c:pt>
                <c:pt idx="49">
                  <c:v>90.224000000000004</c:v>
                </c:pt>
                <c:pt idx="50">
                  <c:v>90.224000000000004</c:v>
                </c:pt>
                <c:pt idx="51">
                  <c:v>90.224000000000004</c:v>
                </c:pt>
                <c:pt idx="52">
                  <c:v>90.224000000000004</c:v>
                </c:pt>
                <c:pt idx="53">
                  <c:v>90.224000000000004</c:v>
                </c:pt>
                <c:pt idx="54">
                  <c:v>89.471999999999994</c:v>
                </c:pt>
                <c:pt idx="55">
                  <c:v>89.471999999999994</c:v>
                </c:pt>
                <c:pt idx="56">
                  <c:v>88.721000000000004</c:v>
                </c:pt>
                <c:pt idx="57">
                  <c:v>88.721000000000004</c:v>
                </c:pt>
                <c:pt idx="58">
                  <c:v>88.721000000000004</c:v>
                </c:pt>
                <c:pt idx="59">
                  <c:v>88.721000000000004</c:v>
                </c:pt>
                <c:pt idx="60">
                  <c:v>88.721000000000004</c:v>
                </c:pt>
                <c:pt idx="61">
                  <c:v>88.721000000000004</c:v>
                </c:pt>
                <c:pt idx="62">
                  <c:v>88.721000000000004</c:v>
                </c:pt>
                <c:pt idx="63">
                  <c:v>88.721000000000004</c:v>
                </c:pt>
                <c:pt idx="64">
                  <c:v>88.721000000000004</c:v>
                </c:pt>
                <c:pt idx="65">
                  <c:v>88.721000000000004</c:v>
                </c:pt>
                <c:pt idx="66">
                  <c:v>88.721000000000004</c:v>
                </c:pt>
                <c:pt idx="67">
                  <c:v>87.700999999999993</c:v>
                </c:pt>
                <c:pt idx="68">
                  <c:v>87.700999999999993</c:v>
                </c:pt>
                <c:pt idx="69">
                  <c:v>87.700999999999993</c:v>
                </c:pt>
                <c:pt idx="70">
                  <c:v>87.700999999999993</c:v>
                </c:pt>
                <c:pt idx="71">
                  <c:v>87.700999999999993</c:v>
                </c:pt>
                <c:pt idx="72">
                  <c:v>87.700999999999993</c:v>
                </c:pt>
                <c:pt idx="73">
                  <c:v>87.700999999999993</c:v>
                </c:pt>
                <c:pt idx="74">
                  <c:v>87.700999999999993</c:v>
                </c:pt>
                <c:pt idx="75">
                  <c:v>87.700999999999993</c:v>
                </c:pt>
                <c:pt idx="76">
                  <c:v>87.700999999999993</c:v>
                </c:pt>
                <c:pt idx="77">
                  <c:v>87.700999999999993</c:v>
                </c:pt>
                <c:pt idx="78">
                  <c:v>87.700999999999993</c:v>
                </c:pt>
                <c:pt idx="79">
                  <c:v>87.700999999999993</c:v>
                </c:pt>
                <c:pt idx="80">
                  <c:v>87.700999999999993</c:v>
                </c:pt>
                <c:pt idx="81">
                  <c:v>87.700999999999993</c:v>
                </c:pt>
                <c:pt idx="82">
                  <c:v>87.700999999999993</c:v>
                </c:pt>
                <c:pt idx="83">
                  <c:v>87.700999999999993</c:v>
                </c:pt>
                <c:pt idx="84">
                  <c:v>87.700999999999993</c:v>
                </c:pt>
                <c:pt idx="85">
                  <c:v>87.700999999999993</c:v>
                </c:pt>
                <c:pt idx="86">
                  <c:v>87.700999999999993</c:v>
                </c:pt>
                <c:pt idx="87">
                  <c:v>87.700999999999993</c:v>
                </c:pt>
                <c:pt idx="88">
                  <c:v>87.700999999999993</c:v>
                </c:pt>
                <c:pt idx="89">
                  <c:v>83.471999999999994</c:v>
                </c:pt>
                <c:pt idx="90">
                  <c:v>83.471999999999994</c:v>
                </c:pt>
                <c:pt idx="91">
                  <c:v>83.471999999999994</c:v>
                </c:pt>
                <c:pt idx="92">
                  <c:v>83.471999999999994</c:v>
                </c:pt>
                <c:pt idx="93">
                  <c:v>83.471999999999994</c:v>
                </c:pt>
                <c:pt idx="94">
                  <c:v>83.471999999999994</c:v>
                </c:pt>
                <c:pt idx="95">
                  <c:v>83.471999999999994</c:v>
                </c:pt>
                <c:pt idx="96">
                  <c:v>83.471999999999994</c:v>
                </c:pt>
              </c:numCache>
            </c:numRef>
          </c:yVal>
        </c:ser>
        <c:axId val="172210048"/>
        <c:axId val="172220416"/>
      </c:scatterChart>
      <c:valAx>
        <c:axId val="172210048"/>
        <c:scaling>
          <c:orientation val="minMax"/>
          <c:max val="8"/>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172220416"/>
        <c:crosses val="autoZero"/>
        <c:crossBetween val="midCat"/>
        <c:majorUnit val="1"/>
      </c:valAx>
      <c:valAx>
        <c:axId val="172220416"/>
        <c:scaling>
          <c:orientation val="minMax"/>
          <c:max val="100"/>
          <c:min val="5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Malignancy</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172210048"/>
        <c:crosses val="autoZero"/>
        <c:crossBetween val="midCat"/>
        <c:majorUnit val="10"/>
      </c:valAx>
      <c:spPr>
        <a:solidFill>
          <a:schemeClr val="bg2"/>
        </a:solidFill>
        <a:ln>
          <a:solidFill>
            <a:schemeClr val="tx1"/>
          </a:solidFill>
        </a:ln>
      </c:spPr>
    </c:plotArea>
    <c:legend>
      <c:legendPos val="r"/>
      <c:layout>
        <c:manualLayout>
          <c:xMode val="edge"/>
          <c:yMode val="edge"/>
          <c:x val="0.12224920446891145"/>
          <c:y val="0.59946552135528119"/>
          <c:w val="0.57376106194690257"/>
          <c:h val="0.18455070388928671"/>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11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7050159106217961"/>
          <c:h val="0.84043951324266297"/>
        </c:manualLayout>
      </c:layout>
      <c:scatterChart>
        <c:scatterStyle val="lineMarker"/>
        <c:ser>
          <c:idx val="0"/>
          <c:order val="0"/>
          <c:tx>
            <c:strRef>
              <c:f>Sheet1!$B$1</c:f>
              <c:strCache>
                <c:ptCount val="1"/>
                <c:pt idx="0">
                  <c:v>Cyclosporine use at discharge and 1 year (N = 206)</c:v>
                </c:pt>
              </c:strCache>
            </c:strRef>
          </c:tx>
          <c:spPr>
            <a:ln w="41275">
              <a:solidFill>
                <a:srgbClr val="FF0000"/>
              </a:solidFill>
            </a:ln>
          </c:spPr>
          <c:marker>
            <c:symbol val="none"/>
          </c:marker>
          <c:xVal>
            <c:numRef>
              <c:f>Sheet1!$A$2:$A$98</c:f>
              <c:numCache>
                <c:formatCode>General</c:formatCode>
                <c:ptCount val="97"/>
                <c:pt idx="0">
                  <c:v>0</c:v>
                </c:pt>
                <c:pt idx="1">
                  <c:v>8.3300000000000041E-2</c:v>
                </c:pt>
                <c:pt idx="2">
                  <c:v>0.16669999999999999</c:v>
                </c:pt>
                <c:pt idx="3">
                  <c:v>0.25</c:v>
                </c:pt>
                <c:pt idx="4">
                  <c:v>0.33330000000000304</c:v>
                </c:pt>
                <c:pt idx="5">
                  <c:v>0.41670000000000001</c:v>
                </c:pt>
                <c:pt idx="6">
                  <c:v>0.5</c:v>
                </c:pt>
                <c:pt idx="7">
                  <c:v>0.58329999999999949</c:v>
                </c:pt>
                <c:pt idx="8">
                  <c:v>0.66670000000000518</c:v>
                </c:pt>
                <c:pt idx="9">
                  <c:v>0.75000000000000355</c:v>
                </c:pt>
                <c:pt idx="10">
                  <c:v>0.83330000000000004</c:v>
                </c:pt>
                <c:pt idx="11">
                  <c:v>0.91670000000000063</c:v>
                </c:pt>
                <c:pt idx="12">
                  <c:v>1</c:v>
                </c:pt>
                <c:pt idx="13">
                  <c:v>1.083299999999993</c:v>
                </c:pt>
                <c:pt idx="14">
                  <c:v>1.1667000000000001</c:v>
                </c:pt>
                <c:pt idx="15">
                  <c:v>1.25</c:v>
                </c:pt>
                <c:pt idx="16">
                  <c:v>1.333299999999993</c:v>
                </c:pt>
                <c:pt idx="17">
                  <c:v>1.4166999999999914</c:v>
                </c:pt>
                <c:pt idx="18">
                  <c:v>1.5</c:v>
                </c:pt>
                <c:pt idx="19">
                  <c:v>1.583299999999993</c:v>
                </c:pt>
                <c:pt idx="20">
                  <c:v>1.6667000000000001</c:v>
                </c:pt>
                <c:pt idx="21">
                  <c:v>1.75</c:v>
                </c:pt>
                <c:pt idx="22">
                  <c:v>1.833299999999993</c:v>
                </c:pt>
                <c:pt idx="23">
                  <c:v>1.9167000000000001</c:v>
                </c:pt>
                <c:pt idx="24">
                  <c:v>2</c:v>
                </c:pt>
                <c:pt idx="25">
                  <c:v>2.0832999999999999</c:v>
                </c:pt>
                <c:pt idx="26">
                  <c:v>2.1667000000000001</c:v>
                </c:pt>
                <c:pt idx="27">
                  <c:v>2.25</c:v>
                </c:pt>
                <c:pt idx="28">
                  <c:v>2.3332999999999977</c:v>
                </c:pt>
                <c:pt idx="29">
                  <c:v>2.416699999999981</c:v>
                </c:pt>
                <c:pt idx="30">
                  <c:v>2.5</c:v>
                </c:pt>
                <c:pt idx="31">
                  <c:v>2.5832999999999999</c:v>
                </c:pt>
                <c:pt idx="32">
                  <c:v>2.6667000000000001</c:v>
                </c:pt>
                <c:pt idx="33">
                  <c:v>2.75</c:v>
                </c:pt>
                <c:pt idx="34">
                  <c:v>2.8332999999999977</c:v>
                </c:pt>
                <c:pt idx="35">
                  <c:v>2.916699999999981</c:v>
                </c:pt>
                <c:pt idx="36">
                  <c:v>3</c:v>
                </c:pt>
                <c:pt idx="37">
                  <c:v>3.0832999999999999</c:v>
                </c:pt>
                <c:pt idx="38">
                  <c:v>3.1667000000000001</c:v>
                </c:pt>
                <c:pt idx="39">
                  <c:v>3.25</c:v>
                </c:pt>
                <c:pt idx="40">
                  <c:v>3.3332999999999977</c:v>
                </c:pt>
                <c:pt idx="41">
                  <c:v>3.416699999999981</c:v>
                </c:pt>
                <c:pt idx="42">
                  <c:v>3.5</c:v>
                </c:pt>
                <c:pt idx="43">
                  <c:v>3.5832999999999999</c:v>
                </c:pt>
                <c:pt idx="44">
                  <c:v>3.6667000000000001</c:v>
                </c:pt>
                <c:pt idx="45">
                  <c:v>3.75</c:v>
                </c:pt>
                <c:pt idx="46">
                  <c:v>3.8332999999999977</c:v>
                </c:pt>
                <c:pt idx="47">
                  <c:v>3.916699999999981</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numCache>
            </c:numRef>
          </c:xVal>
          <c:yVal>
            <c:numRef>
              <c:f>Sheet1!$B$2:$B$98</c:f>
              <c:numCache>
                <c:formatCode>General</c:formatCode>
                <c:ptCount val="97"/>
                <c:pt idx="0">
                  <c:v>100</c:v>
                </c:pt>
                <c:pt idx="1">
                  <c:v>100</c:v>
                </c:pt>
                <c:pt idx="2">
                  <c:v>100</c:v>
                </c:pt>
                <c:pt idx="3">
                  <c:v>100</c:v>
                </c:pt>
                <c:pt idx="4">
                  <c:v>100</c:v>
                </c:pt>
                <c:pt idx="5">
                  <c:v>100</c:v>
                </c:pt>
                <c:pt idx="6">
                  <c:v>99.028999999999982</c:v>
                </c:pt>
                <c:pt idx="7">
                  <c:v>99.028999999999982</c:v>
                </c:pt>
                <c:pt idx="8">
                  <c:v>99.028999999999982</c:v>
                </c:pt>
                <c:pt idx="9">
                  <c:v>99.028999999999982</c:v>
                </c:pt>
                <c:pt idx="10">
                  <c:v>99.028999999999982</c:v>
                </c:pt>
                <c:pt idx="11">
                  <c:v>99.028999999999982</c:v>
                </c:pt>
                <c:pt idx="12">
                  <c:v>99.028999999999982</c:v>
                </c:pt>
                <c:pt idx="13">
                  <c:v>99.028999999999982</c:v>
                </c:pt>
                <c:pt idx="14">
                  <c:v>99.028999999999982</c:v>
                </c:pt>
                <c:pt idx="15">
                  <c:v>99.028999999999982</c:v>
                </c:pt>
                <c:pt idx="16">
                  <c:v>99.028999999999982</c:v>
                </c:pt>
                <c:pt idx="17">
                  <c:v>99.028999999999982</c:v>
                </c:pt>
                <c:pt idx="18">
                  <c:v>99.028999999999982</c:v>
                </c:pt>
                <c:pt idx="19">
                  <c:v>99.028999999999982</c:v>
                </c:pt>
                <c:pt idx="20">
                  <c:v>99.028999999999982</c:v>
                </c:pt>
                <c:pt idx="21">
                  <c:v>99.028999999999982</c:v>
                </c:pt>
                <c:pt idx="22">
                  <c:v>99.028999999999982</c:v>
                </c:pt>
                <c:pt idx="23">
                  <c:v>99.028999999999982</c:v>
                </c:pt>
                <c:pt idx="24">
                  <c:v>99.028999999999982</c:v>
                </c:pt>
                <c:pt idx="25">
                  <c:v>99.028999999999982</c:v>
                </c:pt>
                <c:pt idx="26">
                  <c:v>99.028999999999982</c:v>
                </c:pt>
                <c:pt idx="27">
                  <c:v>99.028999999999982</c:v>
                </c:pt>
                <c:pt idx="28">
                  <c:v>99.028999999999982</c:v>
                </c:pt>
                <c:pt idx="29">
                  <c:v>99.028999999999982</c:v>
                </c:pt>
                <c:pt idx="30">
                  <c:v>99.028999999999982</c:v>
                </c:pt>
                <c:pt idx="31">
                  <c:v>99.028999999999982</c:v>
                </c:pt>
                <c:pt idx="32">
                  <c:v>99.028999999999982</c:v>
                </c:pt>
                <c:pt idx="33">
                  <c:v>99.028999999999982</c:v>
                </c:pt>
                <c:pt idx="34">
                  <c:v>99.028999999999982</c:v>
                </c:pt>
                <c:pt idx="35">
                  <c:v>99.028999999999982</c:v>
                </c:pt>
                <c:pt idx="36">
                  <c:v>99.028999999999982</c:v>
                </c:pt>
                <c:pt idx="37">
                  <c:v>99.028999999999982</c:v>
                </c:pt>
                <c:pt idx="38">
                  <c:v>99.028999999999982</c:v>
                </c:pt>
                <c:pt idx="39">
                  <c:v>99.028999999999982</c:v>
                </c:pt>
                <c:pt idx="40">
                  <c:v>99.028999999999982</c:v>
                </c:pt>
                <c:pt idx="41">
                  <c:v>99.028999999999982</c:v>
                </c:pt>
                <c:pt idx="42">
                  <c:v>98.410000000000025</c:v>
                </c:pt>
                <c:pt idx="43">
                  <c:v>98.410000000000025</c:v>
                </c:pt>
                <c:pt idx="44">
                  <c:v>98.410000000000025</c:v>
                </c:pt>
                <c:pt idx="45">
                  <c:v>98.410000000000025</c:v>
                </c:pt>
                <c:pt idx="46">
                  <c:v>98.410000000000025</c:v>
                </c:pt>
                <c:pt idx="47">
                  <c:v>98.410000000000025</c:v>
                </c:pt>
                <c:pt idx="48">
                  <c:v>98.410000000000025</c:v>
                </c:pt>
                <c:pt idx="49">
                  <c:v>98.410000000000025</c:v>
                </c:pt>
                <c:pt idx="50">
                  <c:v>98.410000000000025</c:v>
                </c:pt>
                <c:pt idx="51">
                  <c:v>98.410000000000025</c:v>
                </c:pt>
                <c:pt idx="52">
                  <c:v>98.410000000000025</c:v>
                </c:pt>
                <c:pt idx="53">
                  <c:v>98.410000000000025</c:v>
                </c:pt>
                <c:pt idx="54">
                  <c:v>98.410000000000025</c:v>
                </c:pt>
                <c:pt idx="55">
                  <c:v>98.410000000000025</c:v>
                </c:pt>
                <c:pt idx="56">
                  <c:v>98.410000000000025</c:v>
                </c:pt>
                <c:pt idx="57">
                  <c:v>98.410000000000025</c:v>
                </c:pt>
                <c:pt idx="58">
                  <c:v>98.410000000000025</c:v>
                </c:pt>
                <c:pt idx="59">
                  <c:v>98.410000000000025</c:v>
                </c:pt>
                <c:pt idx="60">
                  <c:v>98.410000000000025</c:v>
                </c:pt>
                <c:pt idx="61">
                  <c:v>98.410000000000025</c:v>
                </c:pt>
                <c:pt idx="62">
                  <c:v>98.410000000000025</c:v>
                </c:pt>
                <c:pt idx="63">
                  <c:v>98.410000000000025</c:v>
                </c:pt>
                <c:pt idx="64">
                  <c:v>98.410000000000025</c:v>
                </c:pt>
                <c:pt idx="65">
                  <c:v>98.410000000000025</c:v>
                </c:pt>
                <c:pt idx="66">
                  <c:v>97.622999999999948</c:v>
                </c:pt>
                <c:pt idx="67">
                  <c:v>96.835999999999999</c:v>
                </c:pt>
                <c:pt idx="68">
                  <c:v>96.835999999999999</c:v>
                </c:pt>
                <c:pt idx="69">
                  <c:v>96.835999999999999</c:v>
                </c:pt>
                <c:pt idx="70">
                  <c:v>96.835999999999999</c:v>
                </c:pt>
                <c:pt idx="71">
                  <c:v>96.835999999999999</c:v>
                </c:pt>
                <c:pt idx="72">
                  <c:v>96.835999999999999</c:v>
                </c:pt>
                <c:pt idx="73">
                  <c:v>96.835999999999999</c:v>
                </c:pt>
                <c:pt idx="74">
                  <c:v>96.835999999999999</c:v>
                </c:pt>
                <c:pt idx="75">
                  <c:v>96.835999999999999</c:v>
                </c:pt>
                <c:pt idx="76">
                  <c:v>96.835999999999999</c:v>
                </c:pt>
                <c:pt idx="77">
                  <c:v>96.835999999999999</c:v>
                </c:pt>
                <c:pt idx="78">
                  <c:v>96.835999999999999</c:v>
                </c:pt>
                <c:pt idx="79">
                  <c:v>96.835999999999999</c:v>
                </c:pt>
                <c:pt idx="80">
                  <c:v>96.835999999999999</c:v>
                </c:pt>
                <c:pt idx="81">
                  <c:v>96.835999999999999</c:v>
                </c:pt>
                <c:pt idx="82">
                  <c:v>96.835999999999999</c:v>
                </c:pt>
                <c:pt idx="83">
                  <c:v>96.835999999999999</c:v>
                </c:pt>
                <c:pt idx="84">
                  <c:v>96.835999999999999</c:v>
                </c:pt>
                <c:pt idx="85">
                  <c:v>96.835999999999999</c:v>
                </c:pt>
                <c:pt idx="86">
                  <c:v>96.835999999999999</c:v>
                </c:pt>
                <c:pt idx="87">
                  <c:v>96.835999999999999</c:v>
                </c:pt>
                <c:pt idx="88">
                  <c:v>96.835999999999999</c:v>
                </c:pt>
                <c:pt idx="89">
                  <c:v>96.835999999999999</c:v>
                </c:pt>
                <c:pt idx="90">
                  <c:v>96.835999999999999</c:v>
                </c:pt>
                <c:pt idx="91">
                  <c:v>95.793999999999997</c:v>
                </c:pt>
                <c:pt idx="92">
                  <c:v>95.793999999999997</c:v>
                </c:pt>
                <c:pt idx="93">
                  <c:v>95.793999999999997</c:v>
                </c:pt>
                <c:pt idx="94">
                  <c:v>95.793999999999997</c:v>
                </c:pt>
                <c:pt idx="95">
                  <c:v>95.793999999999997</c:v>
                </c:pt>
                <c:pt idx="96">
                  <c:v>95.793999999999997</c:v>
                </c:pt>
              </c:numCache>
            </c:numRef>
          </c:yVal>
        </c:ser>
        <c:ser>
          <c:idx val="1"/>
          <c:order val="1"/>
          <c:tx>
            <c:strRef>
              <c:f>Sheet1!$C$1</c:f>
              <c:strCache>
                <c:ptCount val="1"/>
                <c:pt idx="0">
                  <c:v>Tacrolimus use at discharge and 1 year (N = 367)</c:v>
                </c:pt>
              </c:strCache>
            </c:strRef>
          </c:tx>
          <c:spPr>
            <a:ln w="41275">
              <a:solidFill>
                <a:srgbClr val="00FF00"/>
              </a:solidFill>
              <a:prstDash val="solid"/>
            </a:ln>
          </c:spPr>
          <c:marker>
            <c:symbol val="none"/>
          </c:marker>
          <c:xVal>
            <c:numRef>
              <c:f>Sheet1!$A$2:$A$98</c:f>
              <c:numCache>
                <c:formatCode>General</c:formatCode>
                <c:ptCount val="97"/>
                <c:pt idx="0">
                  <c:v>0</c:v>
                </c:pt>
                <c:pt idx="1">
                  <c:v>8.3300000000000041E-2</c:v>
                </c:pt>
                <c:pt idx="2">
                  <c:v>0.16669999999999999</c:v>
                </c:pt>
                <c:pt idx="3">
                  <c:v>0.25</c:v>
                </c:pt>
                <c:pt idx="4">
                  <c:v>0.33330000000000304</c:v>
                </c:pt>
                <c:pt idx="5">
                  <c:v>0.41670000000000001</c:v>
                </c:pt>
                <c:pt idx="6">
                  <c:v>0.5</c:v>
                </c:pt>
                <c:pt idx="7">
                  <c:v>0.58329999999999949</c:v>
                </c:pt>
                <c:pt idx="8">
                  <c:v>0.66670000000000518</c:v>
                </c:pt>
                <c:pt idx="9">
                  <c:v>0.75000000000000355</c:v>
                </c:pt>
                <c:pt idx="10">
                  <c:v>0.83330000000000004</c:v>
                </c:pt>
                <c:pt idx="11">
                  <c:v>0.91670000000000063</c:v>
                </c:pt>
                <c:pt idx="12">
                  <c:v>1</c:v>
                </c:pt>
                <c:pt idx="13">
                  <c:v>1.083299999999993</c:v>
                </c:pt>
                <c:pt idx="14">
                  <c:v>1.1667000000000001</c:v>
                </c:pt>
                <c:pt idx="15">
                  <c:v>1.25</c:v>
                </c:pt>
                <c:pt idx="16">
                  <c:v>1.333299999999993</c:v>
                </c:pt>
                <c:pt idx="17">
                  <c:v>1.4166999999999914</c:v>
                </c:pt>
                <c:pt idx="18">
                  <c:v>1.5</c:v>
                </c:pt>
                <c:pt idx="19">
                  <c:v>1.583299999999993</c:v>
                </c:pt>
                <c:pt idx="20">
                  <c:v>1.6667000000000001</c:v>
                </c:pt>
                <c:pt idx="21">
                  <c:v>1.75</c:v>
                </c:pt>
                <c:pt idx="22">
                  <c:v>1.833299999999993</c:v>
                </c:pt>
                <c:pt idx="23">
                  <c:v>1.9167000000000001</c:v>
                </c:pt>
                <c:pt idx="24">
                  <c:v>2</c:v>
                </c:pt>
                <c:pt idx="25">
                  <c:v>2.0832999999999999</c:v>
                </c:pt>
                <c:pt idx="26">
                  <c:v>2.1667000000000001</c:v>
                </c:pt>
                <c:pt idx="27">
                  <c:v>2.25</c:v>
                </c:pt>
                <c:pt idx="28">
                  <c:v>2.3332999999999977</c:v>
                </c:pt>
                <c:pt idx="29">
                  <c:v>2.416699999999981</c:v>
                </c:pt>
                <c:pt idx="30">
                  <c:v>2.5</c:v>
                </c:pt>
                <c:pt idx="31">
                  <c:v>2.5832999999999999</c:v>
                </c:pt>
                <c:pt idx="32">
                  <c:v>2.6667000000000001</c:v>
                </c:pt>
                <c:pt idx="33">
                  <c:v>2.75</c:v>
                </c:pt>
                <c:pt idx="34">
                  <c:v>2.8332999999999977</c:v>
                </c:pt>
                <c:pt idx="35">
                  <c:v>2.916699999999981</c:v>
                </c:pt>
                <c:pt idx="36">
                  <c:v>3</c:v>
                </c:pt>
                <c:pt idx="37">
                  <c:v>3.0832999999999999</c:v>
                </c:pt>
                <c:pt idx="38">
                  <c:v>3.1667000000000001</c:v>
                </c:pt>
                <c:pt idx="39">
                  <c:v>3.25</c:v>
                </c:pt>
                <c:pt idx="40">
                  <c:v>3.3332999999999977</c:v>
                </c:pt>
                <c:pt idx="41">
                  <c:v>3.416699999999981</c:v>
                </c:pt>
                <c:pt idx="42">
                  <c:v>3.5</c:v>
                </c:pt>
                <c:pt idx="43">
                  <c:v>3.5832999999999999</c:v>
                </c:pt>
                <c:pt idx="44">
                  <c:v>3.6667000000000001</c:v>
                </c:pt>
                <c:pt idx="45">
                  <c:v>3.75</c:v>
                </c:pt>
                <c:pt idx="46">
                  <c:v>3.8332999999999977</c:v>
                </c:pt>
                <c:pt idx="47">
                  <c:v>3.916699999999981</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numCache>
            </c:numRef>
          </c:xVal>
          <c:yVal>
            <c:numRef>
              <c:f>Sheet1!$C$2:$C$98</c:f>
              <c:numCache>
                <c:formatCode>General</c:formatCode>
                <c:ptCount val="97"/>
                <c:pt idx="0">
                  <c:v>100</c:v>
                </c:pt>
                <c:pt idx="1">
                  <c:v>100</c:v>
                </c:pt>
                <c:pt idx="2">
                  <c:v>100</c:v>
                </c:pt>
                <c:pt idx="3">
                  <c:v>100</c:v>
                </c:pt>
                <c:pt idx="4">
                  <c:v>100</c:v>
                </c:pt>
                <c:pt idx="5">
                  <c:v>100</c:v>
                </c:pt>
                <c:pt idx="6">
                  <c:v>99.455000000000013</c:v>
                </c:pt>
                <c:pt idx="7">
                  <c:v>99.182999999999979</c:v>
                </c:pt>
                <c:pt idx="8">
                  <c:v>99.182999999999979</c:v>
                </c:pt>
                <c:pt idx="9">
                  <c:v>99.182999999999979</c:v>
                </c:pt>
                <c:pt idx="10">
                  <c:v>99.182999999999979</c:v>
                </c:pt>
                <c:pt idx="11">
                  <c:v>99.182999999999979</c:v>
                </c:pt>
                <c:pt idx="12">
                  <c:v>99.182999999999979</c:v>
                </c:pt>
                <c:pt idx="13">
                  <c:v>99.182999999999979</c:v>
                </c:pt>
                <c:pt idx="14">
                  <c:v>99.182999999999979</c:v>
                </c:pt>
                <c:pt idx="15">
                  <c:v>99.182999999999979</c:v>
                </c:pt>
                <c:pt idx="16">
                  <c:v>99.182999999999979</c:v>
                </c:pt>
                <c:pt idx="17">
                  <c:v>99.182999999999979</c:v>
                </c:pt>
                <c:pt idx="18">
                  <c:v>98.867999999999995</c:v>
                </c:pt>
                <c:pt idx="19">
                  <c:v>96.974000000000004</c:v>
                </c:pt>
                <c:pt idx="20">
                  <c:v>96.655999999999949</c:v>
                </c:pt>
                <c:pt idx="21">
                  <c:v>96.655999999999949</c:v>
                </c:pt>
                <c:pt idx="22">
                  <c:v>96.655999999999949</c:v>
                </c:pt>
                <c:pt idx="23">
                  <c:v>96.655999999999949</c:v>
                </c:pt>
                <c:pt idx="24">
                  <c:v>96.655999999999949</c:v>
                </c:pt>
                <c:pt idx="25">
                  <c:v>96.655999999999949</c:v>
                </c:pt>
                <c:pt idx="26">
                  <c:v>96.655999999999949</c:v>
                </c:pt>
                <c:pt idx="27">
                  <c:v>96.655999999999949</c:v>
                </c:pt>
                <c:pt idx="28">
                  <c:v>96.655999999999949</c:v>
                </c:pt>
                <c:pt idx="29">
                  <c:v>96.655999999999949</c:v>
                </c:pt>
                <c:pt idx="30">
                  <c:v>96.263999999999996</c:v>
                </c:pt>
                <c:pt idx="31">
                  <c:v>96.263999999999996</c:v>
                </c:pt>
                <c:pt idx="32">
                  <c:v>95.864000000000004</c:v>
                </c:pt>
                <c:pt idx="33">
                  <c:v>95.864000000000004</c:v>
                </c:pt>
                <c:pt idx="34">
                  <c:v>95.864000000000004</c:v>
                </c:pt>
                <c:pt idx="35">
                  <c:v>95.864000000000004</c:v>
                </c:pt>
                <c:pt idx="36">
                  <c:v>95.864000000000004</c:v>
                </c:pt>
                <c:pt idx="37">
                  <c:v>95.864000000000004</c:v>
                </c:pt>
                <c:pt idx="38">
                  <c:v>95.864000000000004</c:v>
                </c:pt>
                <c:pt idx="39">
                  <c:v>95.328999999999979</c:v>
                </c:pt>
                <c:pt idx="40">
                  <c:v>94.793000000000006</c:v>
                </c:pt>
                <c:pt idx="41">
                  <c:v>94.793000000000006</c:v>
                </c:pt>
                <c:pt idx="42">
                  <c:v>94.257000000000005</c:v>
                </c:pt>
                <c:pt idx="43">
                  <c:v>93.718999999999994</c:v>
                </c:pt>
                <c:pt idx="44">
                  <c:v>93.167999999999992</c:v>
                </c:pt>
                <c:pt idx="45">
                  <c:v>93.167999999999992</c:v>
                </c:pt>
                <c:pt idx="46">
                  <c:v>93.167999999999992</c:v>
                </c:pt>
                <c:pt idx="47">
                  <c:v>93.167999999999992</c:v>
                </c:pt>
                <c:pt idx="48">
                  <c:v>93.167999999999992</c:v>
                </c:pt>
                <c:pt idx="49">
                  <c:v>93.167999999999992</c:v>
                </c:pt>
                <c:pt idx="50">
                  <c:v>93.167999999999992</c:v>
                </c:pt>
                <c:pt idx="51">
                  <c:v>93.167999999999992</c:v>
                </c:pt>
                <c:pt idx="52">
                  <c:v>93.167999999999992</c:v>
                </c:pt>
                <c:pt idx="53">
                  <c:v>93.167999999999992</c:v>
                </c:pt>
                <c:pt idx="54">
                  <c:v>92.391000000000005</c:v>
                </c:pt>
                <c:pt idx="55">
                  <c:v>90.049000000000007</c:v>
                </c:pt>
                <c:pt idx="56">
                  <c:v>90.049000000000007</c:v>
                </c:pt>
                <c:pt idx="57">
                  <c:v>90.049000000000007</c:v>
                </c:pt>
                <c:pt idx="58">
                  <c:v>90.049000000000007</c:v>
                </c:pt>
                <c:pt idx="59">
                  <c:v>90.049000000000007</c:v>
                </c:pt>
                <c:pt idx="60">
                  <c:v>90.049000000000007</c:v>
                </c:pt>
                <c:pt idx="61">
                  <c:v>90.049000000000007</c:v>
                </c:pt>
                <c:pt idx="62">
                  <c:v>90.049000000000007</c:v>
                </c:pt>
                <c:pt idx="63">
                  <c:v>90.049000000000007</c:v>
                </c:pt>
                <c:pt idx="64">
                  <c:v>90.049000000000007</c:v>
                </c:pt>
                <c:pt idx="65">
                  <c:v>90.049000000000007</c:v>
                </c:pt>
                <c:pt idx="66">
                  <c:v>89.037000000000006</c:v>
                </c:pt>
                <c:pt idx="67">
                  <c:v>89.037000000000006</c:v>
                </c:pt>
                <c:pt idx="68">
                  <c:v>89.037000000000006</c:v>
                </c:pt>
                <c:pt idx="69">
                  <c:v>89.037000000000006</c:v>
                </c:pt>
                <c:pt idx="70">
                  <c:v>89.037000000000006</c:v>
                </c:pt>
                <c:pt idx="71">
                  <c:v>89.037000000000006</c:v>
                </c:pt>
                <c:pt idx="72">
                  <c:v>89.037000000000006</c:v>
                </c:pt>
                <c:pt idx="73">
                  <c:v>89.037000000000006</c:v>
                </c:pt>
                <c:pt idx="74">
                  <c:v>89.037000000000006</c:v>
                </c:pt>
                <c:pt idx="75">
                  <c:v>89.037000000000006</c:v>
                </c:pt>
                <c:pt idx="76">
                  <c:v>87.527999999999992</c:v>
                </c:pt>
                <c:pt idx="77">
                  <c:v>87.527999999999992</c:v>
                </c:pt>
                <c:pt idx="78">
                  <c:v>87.527999999999992</c:v>
                </c:pt>
                <c:pt idx="79">
                  <c:v>87.527999999999992</c:v>
                </c:pt>
                <c:pt idx="80">
                  <c:v>87.527999999999992</c:v>
                </c:pt>
                <c:pt idx="81">
                  <c:v>87.527999999999992</c:v>
                </c:pt>
                <c:pt idx="82">
                  <c:v>87.527999999999992</c:v>
                </c:pt>
                <c:pt idx="83">
                  <c:v>87.527999999999992</c:v>
                </c:pt>
                <c:pt idx="84">
                  <c:v>87.527999999999992</c:v>
                </c:pt>
                <c:pt idx="85">
                  <c:v>87.527999999999992</c:v>
                </c:pt>
                <c:pt idx="86">
                  <c:v>87.527999999999992</c:v>
                </c:pt>
                <c:pt idx="87">
                  <c:v>87.527999999999992</c:v>
                </c:pt>
                <c:pt idx="88">
                  <c:v>87.527999999999992</c:v>
                </c:pt>
                <c:pt idx="89">
                  <c:v>87.527999999999992</c:v>
                </c:pt>
                <c:pt idx="90">
                  <c:v>87.527999999999992</c:v>
                </c:pt>
                <c:pt idx="91">
                  <c:v>87.527999999999992</c:v>
                </c:pt>
                <c:pt idx="92">
                  <c:v>87.527999999999992</c:v>
                </c:pt>
                <c:pt idx="93">
                  <c:v>87.527999999999992</c:v>
                </c:pt>
                <c:pt idx="94">
                  <c:v>87.527999999999992</c:v>
                </c:pt>
                <c:pt idx="95">
                  <c:v>87.527999999999992</c:v>
                </c:pt>
                <c:pt idx="96">
                  <c:v>87.527999999999992</c:v>
                </c:pt>
              </c:numCache>
            </c:numRef>
          </c:yVal>
        </c:ser>
        <c:axId val="172250240"/>
        <c:axId val="172252160"/>
      </c:scatterChart>
      <c:valAx>
        <c:axId val="172250240"/>
        <c:scaling>
          <c:orientation val="minMax"/>
          <c:max val="8"/>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172252160"/>
        <c:crosses val="autoZero"/>
        <c:crossBetween val="midCat"/>
        <c:majorUnit val="1"/>
      </c:valAx>
      <c:valAx>
        <c:axId val="172252160"/>
        <c:scaling>
          <c:orientation val="minMax"/>
          <c:max val="100"/>
          <c:min val="5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Malignancy</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172250240"/>
        <c:crosses val="autoZero"/>
        <c:crossBetween val="midCat"/>
        <c:majorUnit val="10"/>
      </c:valAx>
      <c:spPr>
        <a:solidFill>
          <a:schemeClr val="bg2"/>
        </a:solidFill>
        <a:ln>
          <a:solidFill>
            <a:schemeClr val="tx1"/>
          </a:solidFill>
        </a:ln>
      </c:spPr>
    </c:plotArea>
    <c:legend>
      <c:legendPos val="r"/>
      <c:layout>
        <c:manualLayout>
          <c:xMode val="edge"/>
          <c:yMode val="edge"/>
          <c:x val="0.12224920446891152"/>
          <c:y val="0.59946552135528097"/>
          <c:w val="0.57376106194690257"/>
          <c:h val="0.18455070388928671"/>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119.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7050159106217961"/>
          <c:h val="0.84043951324266297"/>
        </c:manualLayout>
      </c:layout>
      <c:scatterChart>
        <c:scatterStyle val="lineMarker"/>
        <c:ser>
          <c:idx val="0"/>
          <c:order val="0"/>
          <c:tx>
            <c:strRef>
              <c:f>Sheet1!$B$1</c:f>
              <c:strCache>
                <c:ptCount val="1"/>
                <c:pt idx="0">
                  <c:v>Cyclosporine use at discharge and 1 year (N = 106)</c:v>
                </c:pt>
              </c:strCache>
            </c:strRef>
          </c:tx>
          <c:spPr>
            <a:ln w="41275">
              <a:solidFill>
                <a:srgbClr val="FF0000"/>
              </a:solidFill>
            </a:ln>
          </c:spPr>
          <c:marker>
            <c:symbol val="none"/>
          </c:marker>
          <c:xVal>
            <c:numRef>
              <c:f>Sheet1!$A$2:$A$98</c:f>
              <c:numCache>
                <c:formatCode>General</c:formatCode>
                <c:ptCount val="97"/>
                <c:pt idx="0">
                  <c:v>0</c:v>
                </c:pt>
                <c:pt idx="1">
                  <c:v>8.3330000000000043E-2</c:v>
                </c:pt>
                <c:pt idx="2">
                  <c:v>0.16666999999999998</c:v>
                </c:pt>
                <c:pt idx="3">
                  <c:v>0.25</c:v>
                </c:pt>
                <c:pt idx="4">
                  <c:v>0.33333000000000212</c:v>
                </c:pt>
                <c:pt idx="5">
                  <c:v>0.41667000000000032</c:v>
                </c:pt>
                <c:pt idx="6">
                  <c:v>0.5</c:v>
                </c:pt>
                <c:pt idx="7">
                  <c:v>0.58332999999999957</c:v>
                </c:pt>
                <c:pt idx="8">
                  <c:v>0.6666700000000062</c:v>
                </c:pt>
                <c:pt idx="9">
                  <c:v>0.75000000000000355</c:v>
                </c:pt>
                <c:pt idx="10">
                  <c:v>0.83333000000000002</c:v>
                </c:pt>
                <c:pt idx="11">
                  <c:v>0.91666999999999998</c:v>
                </c:pt>
                <c:pt idx="12">
                  <c:v>1</c:v>
                </c:pt>
                <c:pt idx="13">
                  <c:v>1.0833299999999924</c:v>
                </c:pt>
                <c:pt idx="14">
                  <c:v>1.1666700000000001</c:v>
                </c:pt>
                <c:pt idx="15">
                  <c:v>1.25</c:v>
                </c:pt>
                <c:pt idx="16">
                  <c:v>1.3333299999999924</c:v>
                </c:pt>
                <c:pt idx="17">
                  <c:v>1.4166699999999914</c:v>
                </c:pt>
                <c:pt idx="18">
                  <c:v>1.5</c:v>
                </c:pt>
                <c:pt idx="19">
                  <c:v>1.5833299999999924</c:v>
                </c:pt>
                <c:pt idx="20">
                  <c:v>1.6666700000000001</c:v>
                </c:pt>
                <c:pt idx="21">
                  <c:v>1.75</c:v>
                </c:pt>
                <c:pt idx="22">
                  <c:v>1.8333299999999924</c:v>
                </c:pt>
                <c:pt idx="23">
                  <c:v>1.9166700000000001</c:v>
                </c:pt>
                <c:pt idx="24">
                  <c:v>2</c:v>
                </c:pt>
                <c:pt idx="25">
                  <c:v>2.0833300000000197</c:v>
                </c:pt>
                <c:pt idx="26">
                  <c:v>2.1666699999999977</c:v>
                </c:pt>
                <c:pt idx="27">
                  <c:v>2.25</c:v>
                </c:pt>
                <c:pt idx="28">
                  <c:v>2.3333300000000001</c:v>
                </c:pt>
                <c:pt idx="29">
                  <c:v>2.4166699999999723</c:v>
                </c:pt>
                <c:pt idx="30">
                  <c:v>2.5</c:v>
                </c:pt>
                <c:pt idx="31">
                  <c:v>2.5833300000000197</c:v>
                </c:pt>
                <c:pt idx="32">
                  <c:v>2.6666699999999977</c:v>
                </c:pt>
                <c:pt idx="33">
                  <c:v>2.75</c:v>
                </c:pt>
                <c:pt idx="34">
                  <c:v>2.8333300000000001</c:v>
                </c:pt>
                <c:pt idx="35">
                  <c:v>2.9166699999999723</c:v>
                </c:pt>
                <c:pt idx="36">
                  <c:v>3</c:v>
                </c:pt>
                <c:pt idx="37">
                  <c:v>3.0833300000000197</c:v>
                </c:pt>
                <c:pt idx="38">
                  <c:v>3.1666699999999977</c:v>
                </c:pt>
                <c:pt idx="39">
                  <c:v>3.25</c:v>
                </c:pt>
                <c:pt idx="40">
                  <c:v>3.3333300000000001</c:v>
                </c:pt>
                <c:pt idx="41">
                  <c:v>3.4166699999999723</c:v>
                </c:pt>
                <c:pt idx="42">
                  <c:v>3.5</c:v>
                </c:pt>
                <c:pt idx="43">
                  <c:v>3.5833300000000197</c:v>
                </c:pt>
                <c:pt idx="44">
                  <c:v>3.6666699999999977</c:v>
                </c:pt>
                <c:pt idx="45">
                  <c:v>3.75</c:v>
                </c:pt>
                <c:pt idx="46">
                  <c:v>3.8333300000000001</c:v>
                </c:pt>
                <c:pt idx="47">
                  <c:v>3.9166699999999723</c:v>
                </c:pt>
                <c:pt idx="48">
                  <c:v>4</c:v>
                </c:pt>
                <c:pt idx="49">
                  <c:v>4.0833300000000001</c:v>
                </c:pt>
                <c:pt idx="50">
                  <c:v>4.1666699999999999</c:v>
                </c:pt>
                <c:pt idx="51">
                  <c:v>4.25</c:v>
                </c:pt>
                <c:pt idx="52">
                  <c:v>4.3333300000000001</c:v>
                </c:pt>
                <c:pt idx="53">
                  <c:v>4.4166700000000034</c:v>
                </c:pt>
                <c:pt idx="54">
                  <c:v>4.5</c:v>
                </c:pt>
                <c:pt idx="55">
                  <c:v>4.5833300000000001</c:v>
                </c:pt>
                <c:pt idx="56">
                  <c:v>4.6666699999999999</c:v>
                </c:pt>
                <c:pt idx="57">
                  <c:v>4.75</c:v>
                </c:pt>
                <c:pt idx="58">
                  <c:v>4.8333300000000001</c:v>
                </c:pt>
                <c:pt idx="59">
                  <c:v>4.9166700000000034</c:v>
                </c:pt>
                <c:pt idx="60">
                  <c:v>5</c:v>
                </c:pt>
                <c:pt idx="61">
                  <c:v>5.0833300000000001</c:v>
                </c:pt>
                <c:pt idx="62">
                  <c:v>5.1666699999999999</c:v>
                </c:pt>
                <c:pt idx="63">
                  <c:v>5.25</c:v>
                </c:pt>
                <c:pt idx="64">
                  <c:v>5.3333300000000001</c:v>
                </c:pt>
                <c:pt idx="65">
                  <c:v>5.4166700000000034</c:v>
                </c:pt>
                <c:pt idx="66">
                  <c:v>5.5</c:v>
                </c:pt>
                <c:pt idx="67">
                  <c:v>5.5833300000000001</c:v>
                </c:pt>
                <c:pt idx="68">
                  <c:v>5.6666699999999999</c:v>
                </c:pt>
                <c:pt idx="69">
                  <c:v>5.75</c:v>
                </c:pt>
                <c:pt idx="70">
                  <c:v>5.8333300000000001</c:v>
                </c:pt>
                <c:pt idx="71">
                  <c:v>5.9166700000000034</c:v>
                </c:pt>
                <c:pt idx="72">
                  <c:v>6</c:v>
                </c:pt>
                <c:pt idx="73">
                  <c:v>6.0833300000000001</c:v>
                </c:pt>
                <c:pt idx="74">
                  <c:v>6.1666699999999999</c:v>
                </c:pt>
                <c:pt idx="75">
                  <c:v>6.25</c:v>
                </c:pt>
                <c:pt idx="76">
                  <c:v>6.3333300000000001</c:v>
                </c:pt>
                <c:pt idx="77">
                  <c:v>6.4166700000000034</c:v>
                </c:pt>
                <c:pt idx="78">
                  <c:v>6.5</c:v>
                </c:pt>
                <c:pt idx="79">
                  <c:v>6.5833300000000001</c:v>
                </c:pt>
                <c:pt idx="80">
                  <c:v>6.6666699999999999</c:v>
                </c:pt>
                <c:pt idx="81">
                  <c:v>6.75</c:v>
                </c:pt>
                <c:pt idx="82">
                  <c:v>6.8333300000000001</c:v>
                </c:pt>
                <c:pt idx="83">
                  <c:v>6.9166700000000034</c:v>
                </c:pt>
                <c:pt idx="84">
                  <c:v>7</c:v>
                </c:pt>
                <c:pt idx="85">
                  <c:v>7.0833300000000001</c:v>
                </c:pt>
                <c:pt idx="86">
                  <c:v>7.1666699999999999</c:v>
                </c:pt>
                <c:pt idx="87">
                  <c:v>7.25</c:v>
                </c:pt>
                <c:pt idx="88">
                  <c:v>7.3333300000000001</c:v>
                </c:pt>
                <c:pt idx="89">
                  <c:v>7.4166700000000034</c:v>
                </c:pt>
                <c:pt idx="90">
                  <c:v>7.5</c:v>
                </c:pt>
                <c:pt idx="91">
                  <c:v>7.5833300000000001</c:v>
                </c:pt>
                <c:pt idx="92">
                  <c:v>7.6666699999999999</c:v>
                </c:pt>
                <c:pt idx="93">
                  <c:v>7.75</c:v>
                </c:pt>
                <c:pt idx="94">
                  <c:v>7.8333300000000001</c:v>
                </c:pt>
                <c:pt idx="95">
                  <c:v>7.9166700000000034</c:v>
                </c:pt>
                <c:pt idx="96">
                  <c:v>8</c:v>
                </c:pt>
              </c:numCache>
            </c:numRef>
          </c:xVal>
          <c:yVal>
            <c:numRef>
              <c:f>Sheet1!$B$2:$B$98</c:f>
              <c:numCache>
                <c:formatCode>General</c:formatCode>
                <c:ptCount val="97"/>
                <c:pt idx="0">
                  <c:v>100</c:v>
                </c:pt>
                <c:pt idx="1">
                  <c:v>100</c:v>
                </c:pt>
                <c:pt idx="2">
                  <c:v>100</c:v>
                </c:pt>
                <c:pt idx="3">
                  <c:v>100</c:v>
                </c:pt>
                <c:pt idx="4">
                  <c:v>100</c:v>
                </c:pt>
                <c:pt idx="5">
                  <c:v>100</c:v>
                </c:pt>
                <c:pt idx="6">
                  <c:v>99.057000000000002</c:v>
                </c:pt>
                <c:pt idx="7">
                  <c:v>97.169999999999987</c:v>
                </c:pt>
                <c:pt idx="8">
                  <c:v>97.169999999999987</c:v>
                </c:pt>
                <c:pt idx="9">
                  <c:v>97.169999999999987</c:v>
                </c:pt>
                <c:pt idx="10">
                  <c:v>97.169999999999987</c:v>
                </c:pt>
                <c:pt idx="11">
                  <c:v>97.169999999999987</c:v>
                </c:pt>
                <c:pt idx="12">
                  <c:v>97.169999999999987</c:v>
                </c:pt>
                <c:pt idx="13">
                  <c:v>97.169999999999987</c:v>
                </c:pt>
                <c:pt idx="14">
                  <c:v>97.169999999999987</c:v>
                </c:pt>
                <c:pt idx="15">
                  <c:v>97.169999999999987</c:v>
                </c:pt>
                <c:pt idx="16">
                  <c:v>97.169999999999987</c:v>
                </c:pt>
                <c:pt idx="17">
                  <c:v>97.169999999999987</c:v>
                </c:pt>
                <c:pt idx="18">
                  <c:v>97.169999999999987</c:v>
                </c:pt>
                <c:pt idx="19">
                  <c:v>97.169999999999987</c:v>
                </c:pt>
                <c:pt idx="20">
                  <c:v>97.169999999999987</c:v>
                </c:pt>
                <c:pt idx="21">
                  <c:v>97.169999999999987</c:v>
                </c:pt>
                <c:pt idx="22">
                  <c:v>97.169999999999987</c:v>
                </c:pt>
                <c:pt idx="23">
                  <c:v>97.169999999999987</c:v>
                </c:pt>
                <c:pt idx="24">
                  <c:v>97.169999999999987</c:v>
                </c:pt>
                <c:pt idx="25">
                  <c:v>97.169999999999987</c:v>
                </c:pt>
                <c:pt idx="26">
                  <c:v>97.169999999999987</c:v>
                </c:pt>
                <c:pt idx="27">
                  <c:v>97.169999999999987</c:v>
                </c:pt>
                <c:pt idx="28">
                  <c:v>97.169999999999987</c:v>
                </c:pt>
                <c:pt idx="29">
                  <c:v>97.169999999999987</c:v>
                </c:pt>
                <c:pt idx="30">
                  <c:v>97.169999999999987</c:v>
                </c:pt>
                <c:pt idx="31">
                  <c:v>97.169999999999987</c:v>
                </c:pt>
                <c:pt idx="32">
                  <c:v>97.169999999999987</c:v>
                </c:pt>
                <c:pt idx="33">
                  <c:v>97.169999999999987</c:v>
                </c:pt>
                <c:pt idx="34">
                  <c:v>97.169999999999987</c:v>
                </c:pt>
                <c:pt idx="35">
                  <c:v>97.169999999999987</c:v>
                </c:pt>
                <c:pt idx="36">
                  <c:v>97.169999999999987</c:v>
                </c:pt>
                <c:pt idx="37">
                  <c:v>97.169999999999987</c:v>
                </c:pt>
                <c:pt idx="38">
                  <c:v>97.169999999999987</c:v>
                </c:pt>
                <c:pt idx="39">
                  <c:v>97.169999999999987</c:v>
                </c:pt>
                <c:pt idx="40">
                  <c:v>97.169999999999987</c:v>
                </c:pt>
                <c:pt idx="41">
                  <c:v>97.169999999999987</c:v>
                </c:pt>
                <c:pt idx="42">
                  <c:v>97.169999999999987</c:v>
                </c:pt>
                <c:pt idx="43">
                  <c:v>95.97</c:v>
                </c:pt>
                <c:pt idx="44">
                  <c:v>95.97</c:v>
                </c:pt>
                <c:pt idx="45">
                  <c:v>95.97</c:v>
                </c:pt>
                <c:pt idx="46">
                  <c:v>95.97</c:v>
                </c:pt>
                <c:pt idx="47">
                  <c:v>95.97</c:v>
                </c:pt>
                <c:pt idx="48">
                  <c:v>95.97</c:v>
                </c:pt>
                <c:pt idx="49">
                  <c:v>95.97</c:v>
                </c:pt>
                <c:pt idx="50">
                  <c:v>95.97</c:v>
                </c:pt>
                <c:pt idx="51">
                  <c:v>95.97</c:v>
                </c:pt>
                <c:pt idx="52">
                  <c:v>95.97</c:v>
                </c:pt>
                <c:pt idx="53">
                  <c:v>95.97</c:v>
                </c:pt>
                <c:pt idx="54">
                  <c:v>94.637</c:v>
                </c:pt>
                <c:pt idx="55">
                  <c:v>94.637</c:v>
                </c:pt>
                <c:pt idx="56">
                  <c:v>94.637</c:v>
                </c:pt>
                <c:pt idx="57">
                  <c:v>94.637</c:v>
                </c:pt>
                <c:pt idx="58">
                  <c:v>94.637</c:v>
                </c:pt>
                <c:pt idx="59">
                  <c:v>94.637</c:v>
                </c:pt>
                <c:pt idx="60">
                  <c:v>94.637</c:v>
                </c:pt>
                <c:pt idx="61">
                  <c:v>94.637</c:v>
                </c:pt>
                <c:pt idx="62">
                  <c:v>94.637</c:v>
                </c:pt>
                <c:pt idx="63">
                  <c:v>94.637</c:v>
                </c:pt>
                <c:pt idx="64">
                  <c:v>94.637</c:v>
                </c:pt>
                <c:pt idx="65">
                  <c:v>94.637</c:v>
                </c:pt>
                <c:pt idx="66">
                  <c:v>94.637</c:v>
                </c:pt>
                <c:pt idx="67">
                  <c:v>94.637</c:v>
                </c:pt>
                <c:pt idx="68">
                  <c:v>94.637</c:v>
                </c:pt>
                <c:pt idx="69">
                  <c:v>94.637</c:v>
                </c:pt>
                <c:pt idx="70">
                  <c:v>94.637</c:v>
                </c:pt>
                <c:pt idx="71">
                  <c:v>94.637</c:v>
                </c:pt>
                <c:pt idx="72">
                  <c:v>94.637</c:v>
                </c:pt>
                <c:pt idx="73">
                  <c:v>94.637</c:v>
                </c:pt>
                <c:pt idx="74">
                  <c:v>94.637</c:v>
                </c:pt>
                <c:pt idx="75">
                  <c:v>94.637</c:v>
                </c:pt>
                <c:pt idx="76">
                  <c:v>94.637</c:v>
                </c:pt>
                <c:pt idx="77">
                  <c:v>94.637</c:v>
                </c:pt>
                <c:pt idx="78">
                  <c:v>94.637</c:v>
                </c:pt>
                <c:pt idx="79">
                  <c:v>94.637</c:v>
                </c:pt>
                <c:pt idx="80">
                  <c:v>94.637</c:v>
                </c:pt>
                <c:pt idx="81">
                  <c:v>94.637</c:v>
                </c:pt>
                <c:pt idx="82">
                  <c:v>94.637</c:v>
                </c:pt>
                <c:pt idx="83">
                  <c:v>94.637</c:v>
                </c:pt>
                <c:pt idx="84">
                  <c:v>94.637</c:v>
                </c:pt>
                <c:pt idx="85">
                  <c:v>94.637</c:v>
                </c:pt>
                <c:pt idx="86">
                  <c:v>94.637</c:v>
                </c:pt>
                <c:pt idx="87">
                  <c:v>94.637</c:v>
                </c:pt>
                <c:pt idx="88">
                  <c:v>94.637</c:v>
                </c:pt>
                <c:pt idx="89">
                  <c:v>94.637</c:v>
                </c:pt>
                <c:pt idx="90">
                  <c:v>92.211000000000027</c:v>
                </c:pt>
                <c:pt idx="91">
                  <c:v>92.211000000000027</c:v>
                </c:pt>
                <c:pt idx="92">
                  <c:v>92.211000000000027</c:v>
                </c:pt>
                <c:pt idx="93">
                  <c:v>92.211000000000027</c:v>
                </c:pt>
                <c:pt idx="94">
                  <c:v>92.211000000000027</c:v>
                </c:pt>
                <c:pt idx="95">
                  <c:v>92.211000000000027</c:v>
                </c:pt>
                <c:pt idx="96">
                  <c:v>92.211000000000027</c:v>
                </c:pt>
              </c:numCache>
            </c:numRef>
          </c:yVal>
        </c:ser>
        <c:ser>
          <c:idx val="1"/>
          <c:order val="1"/>
          <c:tx>
            <c:strRef>
              <c:f>Sheet1!$C$1</c:f>
              <c:strCache>
                <c:ptCount val="1"/>
                <c:pt idx="0">
                  <c:v>Tacrolimus use at discharge and 1 year (N = 252)</c:v>
                </c:pt>
              </c:strCache>
            </c:strRef>
          </c:tx>
          <c:spPr>
            <a:ln w="41275">
              <a:solidFill>
                <a:srgbClr val="00FF00"/>
              </a:solidFill>
              <a:prstDash val="solid"/>
            </a:ln>
          </c:spPr>
          <c:marker>
            <c:symbol val="none"/>
          </c:marker>
          <c:xVal>
            <c:numRef>
              <c:f>Sheet1!$A$2:$A$98</c:f>
              <c:numCache>
                <c:formatCode>General</c:formatCode>
                <c:ptCount val="97"/>
                <c:pt idx="0">
                  <c:v>0</c:v>
                </c:pt>
                <c:pt idx="1">
                  <c:v>8.3330000000000043E-2</c:v>
                </c:pt>
                <c:pt idx="2">
                  <c:v>0.16666999999999998</c:v>
                </c:pt>
                <c:pt idx="3">
                  <c:v>0.25</c:v>
                </c:pt>
                <c:pt idx="4">
                  <c:v>0.33333000000000212</c:v>
                </c:pt>
                <c:pt idx="5">
                  <c:v>0.41667000000000032</c:v>
                </c:pt>
                <c:pt idx="6">
                  <c:v>0.5</c:v>
                </c:pt>
                <c:pt idx="7">
                  <c:v>0.58332999999999957</c:v>
                </c:pt>
                <c:pt idx="8">
                  <c:v>0.6666700000000062</c:v>
                </c:pt>
                <c:pt idx="9">
                  <c:v>0.75000000000000355</c:v>
                </c:pt>
                <c:pt idx="10">
                  <c:v>0.83333000000000002</c:v>
                </c:pt>
                <c:pt idx="11">
                  <c:v>0.91666999999999998</c:v>
                </c:pt>
                <c:pt idx="12">
                  <c:v>1</c:v>
                </c:pt>
                <c:pt idx="13">
                  <c:v>1.0833299999999924</c:v>
                </c:pt>
                <c:pt idx="14">
                  <c:v>1.1666700000000001</c:v>
                </c:pt>
                <c:pt idx="15">
                  <c:v>1.25</c:v>
                </c:pt>
                <c:pt idx="16">
                  <c:v>1.3333299999999924</c:v>
                </c:pt>
                <c:pt idx="17">
                  <c:v>1.4166699999999914</c:v>
                </c:pt>
                <c:pt idx="18">
                  <c:v>1.5</c:v>
                </c:pt>
                <c:pt idx="19">
                  <c:v>1.5833299999999924</c:v>
                </c:pt>
                <c:pt idx="20">
                  <c:v>1.6666700000000001</c:v>
                </c:pt>
                <c:pt idx="21">
                  <c:v>1.75</c:v>
                </c:pt>
                <c:pt idx="22">
                  <c:v>1.8333299999999924</c:v>
                </c:pt>
                <c:pt idx="23">
                  <c:v>1.9166700000000001</c:v>
                </c:pt>
                <c:pt idx="24">
                  <c:v>2</c:v>
                </c:pt>
                <c:pt idx="25">
                  <c:v>2.0833300000000197</c:v>
                </c:pt>
                <c:pt idx="26">
                  <c:v>2.1666699999999977</c:v>
                </c:pt>
                <c:pt idx="27">
                  <c:v>2.25</c:v>
                </c:pt>
                <c:pt idx="28">
                  <c:v>2.3333300000000001</c:v>
                </c:pt>
                <c:pt idx="29">
                  <c:v>2.4166699999999723</c:v>
                </c:pt>
                <c:pt idx="30">
                  <c:v>2.5</c:v>
                </c:pt>
                <c:pt idx="31">
                  <c:v>2.5833300000000197</c:v>
                </c:pt>
                <c:pt idx="32">
                  <c:v>2.6666699999999977</c:v>
                </c:pt>
                <c:pt idx="33">
                  <c:v>2.75</c:v>
                </c:pt>
                <c:pt idx="34">
                  <c:v>2.8333300000000001</c:v>
                </c:pt>
                <c:pt idx="35">
                  <c:v>2.9166699999999723</c:v>
                </c:pt>
                <c:pt idx="36">
                  <c:v>3</c:v>
                </c:pt>
                <c:pt idx="37">
                  <c:v>3.0833300000000197</c:v>
                </c:pt>
                <c:pt idx="38">
                  <c:v>3.1666699999999977</c:v>
                </c:pt>
                <c:pt idx="39">
                  <c:v>3.25</c:v>
                </c:pt>
                <c:pt idx="40">
                  <c:v>3.3333300000000001</c:v>
                </c:pt>
                <c:pt idx="41">
                  <c:v>3.4166699999999723</c:v>
                </c:pt>
                <c:pt idx="42">
                  <c:v>3.5</c:v>
                </c:pt>
                <c:pt idx="43">
                  <c:v>3.5833300000000197</c:v>
                </c:pt>
                <c:pt idx="44">
                  <c:v>3.6666699999999977</c:v>
                </c:pt>
                <c:pt idx="45">
                  <c:v>3.75</c:v>
                </c:pt>
                <c:pt idx="46">
                  <c:v>3.8333300000000001</c:v>
                </c:pt>
                <c:pt idx="47">
                  <c:v>3.9166699999999723</c:v>
                </c:pt>
                <c:pt idx="48">
                  <c:v>4</c:v>
                </c:pt>
                <c:pt idx="49">
                  <c:v>4.0833300000000001</c:v>
                </c:pt>
                <c:pt idx="50">
                  <c:v>4.1666699999999999</c:v>
                </c:pt>
                <c:pt idx="51">
                  <c:v>4.25</c:v>
                </c:pt>
                <c:pt idx="52">
                  <c:v>4.3333300000000001</c:v>
                </c:pt>
                <c:pt idx="53">
                  <c:v>4.4166700000000034</c:v>
                </c:pt>
                <c:pt idx="54">
                  <c:v>4.5</c:v>
                </c:pt>
                <c:pt idx="55">
                  <c:v>4.5833300000000001</c:v>
                </c:pt>
                <c:pt idx="56">
                  <c:v>4.6666699999999999</c:v>
                </c:pt>
                <c:pt idx="57">
                  <c:v>4.75</c:v>
                </c:pt>
                <c:pt idx="58">
                  <c:v>4.8333300000000001</c:v>
                </c:pt>
                <c:pt idx="59">
                  <c:v>4.9166700000000034</c:v>
                </c:pt>
                <c:pt idx="60">
                  <c:v>5</c:v>
                </c:pt>
                <c:pt idx="61">
                  <c:v>5.0833300000000001</c:v>
                </c:pt>
                <c:pt idx="62">
                  <c:v>5.1666699999999999</c:v>
                </c:pt>
                <c:pt idx="63">
                  <c:v>5.25</c:v>
                </c:pt>
                <c:pt idx="64">
                  <c:v>5.3333300000000001</c:v>
                </c:pt>
                <c:pt idx="65">
                  <c:v>5.4166700000000034</c:v>
                </c:pt>
                <c:pt idx="66">
                  <c:v>5.5</c:v>
                </c:pt>
                <c:pt idx="67">
                  <c:v>5.5833300000000001</c:v>
                </c:pt>
                <c:pt idx="68">
                  <c:v>5.6666699999999999</c:v>
                </c:pt>
                <c:pt idx="69">
                  <c:v>5.75</c:v>
                </c:pt>
                <c:pt idx="70">
                  <c:v>5.8333300000000001</c:v>
                </c:pt>
                <c:pt idx="71">
                  <c:v>5.9166700000000034</c:v>
                </c:pt>
                <c:pt idx="72">
                  <c:v>6</c:v>
                </c:pt>
                <c:pt idx="73">
                  <c:v>6.0833300000000001</c:v>
                </c:pt>
                <c:pt idx="74">
                  <c:v>6.1666699999999999</c:v>
                </c:pt>
                <c:pt idx="75">
                  <c:v>6.25</c:v>
                </c:pt>
                <c:pt idx="76">
                  <c:v>6.3333300000000001</c:v>
                </c:pt>
                <c:pt idx="77">
                  <c:v>6.4166700000000034</c:v>
                </c:pt>
                <c:pt idx="78">
                  <c:v>6.5</c:v>
                </c:pt>
                <c:pt idx="79">
                  <c:v>6.5833300000000001</c:v>
                </c:pt>
                <c:pt idx="80">
                  <c:v>6.6666699999999999</c:v>
                </c:pt>
                <c:pt idx="81">
                  <c:v>6.75</c:v>
                </c:pt>
                <c:pt idx="82">
                  <c:v>6.8333300000000001</c:v>
                </c:pt>
                <c:pt idx="83">
                  <c:v>6.9166700000000034</c:v>
                </c:pt>
                <c:pt idx="84">
                  <c:v>7</c:v>
                </c:pt>
                <c:pt idx="85">
                  <c:v>7.0833300000000001</c:v>
                </c:pt>
                <c:pt idx="86">
                  <c:v>7.1666699999999999</c:v>
                </c:pt>
                <c:pt idx="87">
                  <c:v>7.25</c:v>
                </c:pt>
                <c:pt idx="88">
                  <c:v>7.3333300000000001</c:v>
                </c:pt>
                <c:pt idx="89">
                  <c:v>7.4166700000000034</c:v>
                </c:pt>
                <c:pt idx="90">
                  <c:v>7.5</c:v>
                </c:pt>
                <c:pt idx="91">
                  <c:v>7.5833300000000001</c:v>
                </c:pt>
                <c:pt idx="92">
                  <c:v>7.6666699999999999</c:v>
                </c:pt>
                <c:pt idx="93">
                  <c:v>7.75</c:v>
                </c:pt>
                <c:pt idx="94">
                  <c:v>7.8333300000000001</c:v>
                </c:pt>
                <c:pt idx="95">
                  <c:v>7.9166700000000034</c:v>
                </c:pt>
                <c:pt idx="96">
                  <c:v>8</c:v>
                </c:pt>
              </c:numCache>
            </c:numRef>
          </c:xVal>
          <c:yVal>
            <c:numRef>
              <c:f>Sheet1!$C$2:$C$98</c:f>
              <c:numCache>
                <c:formatCode>General</c:formatCode>
                <c:ptCount val="97"/>
                <c:pt idx="0">
                  <c:v>100</c:v>
                </c:pt>
                <c:pt idx="1">
                  <c:v>100</c:v>
                </c:pt>
                <c:pt idx="2">
                  <c:v>100</c:v>
                </c:pt>
                <c:pt idx="3">
                  <c:v>100</c:v>
                </c:pt>
                <c:pt idx="4">
                  <c:v>100</c:v>
                </c:pt>
                <c:pt idx="5">
                  <c:v>100</c:v>
                </c:pt>
                <c:pt idx="6">
                  <c:v>99.206000000000003</c:v>
                </c:pt>
                <c:pt idx="7">
                  <c:v>97.619</c:v>
                </c:pt>
                <c:pt idx="8">
                  <c:v>97.619</c:v>
                </c:pt>
                <c:pt idx="9">
                  <c:v>97.619</c:v>
                </c:pt>
                <c:pt idx="10">
                  <c:v>97.619</c:v>
                </c:pt>
                <c:pt idx="11">
                  <c:v>97.619</c:v>
                </c:pt>
                <c:pt idx="12">
                  <c:v>97.619</c:v>
                </c:pt>
                <c:pt idx="13">
                  <c:v>97.619</c:v>
                </c:pt>
                <c:pt idx="14">
                  <c:v>97.619</c:v>
                </c:pt>
                <c:pt idx="15">
                  <c:v>97.619</c:v>
                </c:pt>
                <c:pt idx="16">
                  <c:v>97.619</c:v>
                </c:pt>
                <c:pt idx="17">
                  <c:v>97.619</c:v>
                </c:pt>
                <c:pt idx="18">
                  <c:v>97.174999999999983</c:v>
                </c:pt>
                <c:pt idx="19">
                  <c:v>96.727000000000004</c:v>
                </c:pt>
                <c:pt idx="20">
                  <c:v>96.727000000000004</c:v>
                </c:pt>
                <c:pt idx="21">
                  <c:v>96.727000000000004</c:v>
                </c:pt>
                <c:pt idx="22">
                  <c:v>96.727000000000004</c:v>
                </c:pt>
                <c:pt idx="23">
                  <c:v>96.727000000000004</c:v>
                </c:pt>
                <c:pt idx="24">
                  <c:v>96.727000000000004</c:v>
                </c:pt>
                <c:pt idx="25">
                  <c:v>96.727000000000004</c:v>
                </c:pt>
                <c:pt idx="26">
                  <c:v>96.727000000000004</c:v>
                </c:pt>
                <c:pt idx="27">
                  <c:v>96.727000000000004</c:v>
                </c:pt>
                <c:pt idx="28">
                  <c:v>96.727000000000004</c:v>
                </c:pt>
                <c:pt idx="29">
                  <c:v>96.727000000000004</c:v>
                </c:pt>
                <c:pt idx="30">
                  <c:v>96.727000000000004</c:v>
                </c:pt>
                <c:pt idx="31">
                  <c:v>96.727000000000004</c:v>
                </c:pt>
                <c:pt idx="32">
                  <c:v>96.727000000000004</c:v>
                </c:pt>
                <c:pt idx="33">
                  <c:v>96.727000000000004</c:v>
                </c:pt>
                <c:pt idx="34">
                  <c:v>96.727000000000004</c:v>
                </c:pt>
                <c:pt idx="35">
                  <c:v>96.727000000000004</c:v>
                </c:pt>
                <c:pt idx="36">
                  <c:v>96.727000000000004</c:v>
                </c:pt>
                <c:pt idx="37">
                  <c:v>96.727000000000004</c:v>
                </c:pt>
                <c:pt idx="38">
                  <c:v>96.727000000000004</c:v>
                </c:pt>
                <c:pt idx="39">
                  <c:v>96.727000000000004</c:v>
                </c:pt>
                <c:pt idx="40">
                  <c:v>96.727000000000004</c:v>
                </c:pt>
                <c:pt idx="41">
                  <c:v>96.727000000000004</c:v>
                </c:pt>
                <c:pt idx="42">
                  <c:v>95.983000000000004</c:v>
                </c:pt>
                <c:pt idx="43">
                  <c:v>95.983000000000004</c:v>
                </c:pt>
                <c:pt idx="44">
                  <c:v>95.983000000000004</c:v>
                </c:pt>
                <c:pt idx="45">
                  <c:v>95.983000000000004</c:v>
                </c:pt>
                <c:pt idx="46">
                  <c:v>95.983000000000004</c:v>
                </c:pt>
                <c:pt idx="47">
                  <c:v>95.983000000000004</c:v>
                </c:pt>
                <c:pt idx="48">
                  <c:v>95.983000000000004</c:v>
                </c:pt>
                <c:pt idx="49">
                  <c:v>95.983000000000004</c:v>
                </c:pt>
                <c:pt idx="50">
                  <c:v>95.983000000000004</c:v>
                </c:pt>
                <c:pt idx="51">
                  <c:v>95.983000000000004</c:v>
                </c:pt>
                <c:pt idx="52">
                  <c:v>95.983000000000004</c:v>
                </c:pt>
                <c:pt idx="53">
                  <c:v>95.983000000000004</c:v>
                </c:pt>
                <c:pt idx="54">
                  <c:v>95.013999999999996</c:v>
                </c:pt>
                <c:pt idx="55">
                  <c:v>95.013999999999996</c:v>
                </c:pt>
                <c:pt idx="56">
                  <c:v>95.013999999999996</c:v>
                </c:pt>
                <c:pt idx="57">
                  <c:v>95.013999999999996</c:v>
                </c:pt>
                <c:pt idx="58">
                  <c:v>95.013999999999996</c:v>
                </c:pt>
                <c:pt idx="59">
                  <c:v>95.013999999999996</c:v>
                </c:pt>
                <c:pt idx="60">
                  <c:v>95.013999999999996</c:v>
                </c:pt>
                <c:pt idx="61">
                  <c:v>95.013999999999996</c:v>
                </c:pt>
                <c:pt idx="62">
                  <c:v>95.013999999999996</c:v>
                </c:pt>
                <c:pt idx="63">
                  <c:v>95.013999999999996</c:v>
                </c:pt>
                <c:pt idx="64">
                  <c:v>95.013999999999996</c:v>
                </c:pt>
                <c:pt idx="65">
                  <c:v>95.013999999999996</c:v>
                </c:pt>
                <c:pt idx="66">
                  <c:v>95.013999999999996</c:v>
                </c:pt>
                <c:pt idx="67">
                  <c:v>95.013999999999996</c:v>
                </c:pt>
                <c:pt idx="68">
                  <c:v>95.013999999999996</c:v>
                </c:pt>
                <c:pt idx="69">
                  <c:v>95.013999999999996</c:v>
                </c:pt>
                <c:pt idx="70">
                  <c:v>95.013999999999996</c:v>
                </c:pt>
                <c:pt idx="71">
                  <c:v>95.013999999999996</c:v>
                </c:pt>
                <c:pt idx="72">
                  <c:v>95.013999999999996</c:v>
                </c:pt>
                <c:pt idx="73">
                  <c:v>95.013999999999996</c:v>
                </c:pt>
                <c:pt idx="74">
                  <c:v>95.013999999999996</c:v>
                </c:pt>
                <c:pt idx="75">
                  <c:v>95.013999999999996</c:v>
                </c:pt>
                <c:pt idx="76">
                  <c:v>95.013999999999996</c:v>
                </c:pt>
                <c:pt idx="77">
                  <c:v>95.013999999999996</c:v>
                </c:pt>
                <c:pt idx="78">
                  <c:v>95.013999999999996</c:v>
                </c:pt>
                <c:pt idx="79">
                  <c:v>95.013999999999996</c:v>
                </c:pt>
                <c:pt idx="80">
                  <c:v>95.013999999999996</c:v>
                </c:pt>
                <c:pt idx="81">
                  <c:v>95.013999999999996</c:v>
                </c:pt>
                <c:pt idx="82">
                  <c:v>95.013999999999996</c:v>
                </c:pt>
                <c:pt idx="83">
                  <c:v>95.013999999999996</c:v>
                </c:pt>
                <c:pt idx="84">
                  <c:v>95.013999999999996</c:v>
                </c:pt>
                <c:pt idx="85">
                  <c:v>95.013999999999996</c:v>
                </c:pt>
                <c:pt idx="86">
                  <c:v>95.013999999999996</c:v>
                </c:pt>
                <c:pt idx="87">
                  <c:v>95.013999999999996</c:v>
                </c:pt>
                <c:pt idx="88">
                  <c:v>95.013999999999996</c:v>
                </c:pt>
                <c:pt idx="89">
                  <c:v>95.013999999999996</c:v>
                </c:pt>
                <c:pt idx="90">
                  <c:v>95.013999999999996</c:v>
                </c:pt>
                <c:pt idx="91">
                  <c:v>95.013999999999996</c:v>
                </c:pt>
                <c:pt idx="92">
                  <c:v>95.013999999999996</c:v>
                </c:pt>
                <c:pt idx="93">
                  <c:v>95.013999999999996</c:v>
                </c:pt>
                <c:pt idx="94">
                  <c:v>95.013999999999996</c:v>
                </c:pt>
                <c:pt idx="95">
                  <c:v>95.013999999999996</c:v>
                </c:pt>
                <c:pt idx="96">
                  <c:v>95.013999999999996</c:v>
                </c:pt>
              </c:numCache>
            </c:numRef>
          </c:yVal>
        </c:ser>
        <c:axId val="172701568"/>
        <c:axId val="172716032"/>
      </c:scatterChart>
      <c:valAx>
        <c:axId val="172701568"/>
        <c:scaling>
          <c:orientation val="minMax"/>
          <c:max val="8"/>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172716032"/>
        <c:crosses val="autoZero"/>
        <c:crossBetween val="midCat"/>
        <c:majorUnit val="1"/>
      </c:valAx>
      <c:valAx>
        <c:axId val="172716032"/>
        <c:scaling>
          <c:orientation val="minMax"/>
          <c:max val="100"/>
          <c:min val="5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Malignancy</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172701568"/>
        <c:crosses val="autoZero"/>
        <c:crossBetween val="midCat"/>
        <c:majorUnit val="10"/>
      </c:valAx>
      <c:spPr>
        <a:solidFill>
          <a:schemeClr val="bg2"/>
        </a:solidFill>
        <a:ln>
          <a:solidFill>
            <a:schemeClr val="tx1"/>
          </a:solidFill>
        </a:ln>
      </c:spPr>
    </c:plotArea>
    <c:legend>
      <c:legendPos val="r"/>
      <c:layout>
        <c:manualLayout>
          <c:xMode val="edge"/>
          <c:yMode val="edge"/>
          <c:x val="0.12224920446891159"/>
          <c:y val="0.59946552135528075"/>
          <c:w val="0.57376106194690257"/>
          <c:h val="0.18455070388928671"/>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1246549461489352"/>
          <c:y val="0.1442028617390568"/>
          <c:w val="0.85181045796000165"/>
          <c:h val="0.77856605424321967"/>
        </c:manualLayout>
      </c:layout>
      <c:barChart>
        <c:barDir val="col"/>
        <c:grouping val="percentStacked"/>
        <c:ser>
          <c:idx val="0"/>
          <c:order val="0"/>
          <c:tx>
            <c:strRef>
              <c:f>Sheet1!$A$2</c:f>
              <c:strCache>
                <c:ptCount val="1"/>
                <c:pt idx="0">
                  <c:v>&lt;1</c:v>
                </c:pt>
              </c:strCache>
            </c:strRef>
          </c:tx>
          <c:spPr>
            <a:gradFill flip="none" rotWithShape="1">
              <a:gsLst>
                <a:gs pos="0">
                  <a:srgbClr val="00004C">
                    <a:lumMod val="90000"/>
                    <a:lumOff val="10000"/>
                  </a:srgbClr>
                </a:gs>
                <a:gs pos="50000">
                  <a:srgbClr val="00004C">
                    <a:lumMod val="50000"/>
                    <a:lumOff val="50000"/>
                  </a:srgbClr>
                </a:gs>
                <a:gs pos="100000">
                  <a:schemeClr val="bg1">
                    <a:lumMod val="90000"/>
                    <a:lumOff val="10000"/>
                  </a:schemeClr>
                </a:gs>
              </a:gsLst>
              <a:lin ang="10800000" scaled="1"/>
              <a:tileRect/>
            </a:gradFill>
            <a:ln>
              <a:solidFill>
                <a:schemeClr val="bg2"/>
              </a:solidFill>
            </a:ln>
          </c:spPr>
          <c:cat>
            <c:strRef>
              <c:f>Sheet1!$B$1:$D$1</c:f>
              <c:strCache>
                <c:ptCount val="3"/>
                <c:pt idx="0">
                  <c:v>Europe</c:v>
                </c:pt>
                <c:pt idx="1">
                  <c:v>North America</c:v>
                </c:pt>
                <c:pt idx="2">
                  <c:v>Other</c:v>
                </c:pt>
              </c:strCache>
            </c:strRef>
          </c:cat>
          <c:val>
            <c:numRef>
              <c:f>Sheet1!$B$2:$D$2</c:f>
              <c:numCache>
                <c:formatCode>General</c:formatCode>
                <c:ptCount val="3"/>
                <c:pt idx="0">
                  <c:v>109</c:v>
                </c:pt>
                <c:pt idx="1">
                  <c:v>916</c:v>
                </c:pt>
                <c:pt idx="2">
                  <c:v>1</c:v>
                </c:pt>
              </c:numCache>
            </c:numRef>
          </c:val>
        </c:ser>
        <c:ser>
          <c:idx val="1"/>
          <c:order val="1"/>
          <c:tx>
            <c:strRef>
              <c:f>Sheet1!$A$3</c:f>
              <c:strCache>
                <c:ptCount val="1"/>
                <c:pt idx="0">
                  <c:v>1-10</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cat>
            <c:strRef>
              <c:f>Sheet1!$B$1:$D$1</c:f>
              <c:strCache>
                <c:ptCount val="3"/>
                <c:pt idx="0">
                  <c:v>Europe</c:v>
                </c:pt>
                <c:pt idx="1">
                  <c:v>North America</c:v>
                </c:pt>
                <c:pt idx="2">
                  <c:v>Other</c:v>
                </c:pt>
              </c:strCache>
            </c:strRef>
          </c:cat>
          <c:val>
            <c:numRef>
              <c:f>Sheet1!$B$3:$D$3</c:f>
              <c:numCache>
                <c:formatCode>General</c:formatCode>
                <c:ptCount val="3"/>
                <c:pt idx="0">
                  <c:v>460</c:v>
                </c:pt>
                <c:pt idx="1">
                  <c:v>1753</c:v>
                </c:pt>
                <c:pt idx="2">
                  <c:v>58</c:v>
                </c:pt>
              </c:numCache>
            </c:numRef>
          </c:val>
        </c:ser>
        <c:ser>
          <c:idx val="2"/>
          <c:order val="2"/>
          <c:tx>
            <c:strRef>
              <c:f>Sheet1!$A$4</c:f>
              <c:strCache>
                <c:ptCount val="1"/>
                <c:pt idx="0">
                  <c:v>11-17</c:v>
                </c:pt>
              </c:strCache>
            </c:strRef>
          </c:tx>
          <c:spPr>
            <a:gradFill flip="none" rotWithShape="1">
              <a:gsLst>
                <a:gs pos="0">
                  <a:srgbClr val="CCCC00"/>
                </a:gs>
                <a:gs pos="50000">
                  <a:srgbClr val="FFFF00"/>
                </a:gs>
                <a:gs pos="100000">
                  <a:srgbClr val="CCCC00"/>
                </a:gs>
              </a:gsLst>
              <a:lin ang="10800000" scaled="1"/>
              <a:tileRect/>
            </a:gradFill>
            <a:ln>
              <a:solidFill>
                <a:srgbClr val="000000"/>
              </a:solidFill>
            </a:ln>
          </c:spPr>
          <c:cat>
            <c:strRef>
              <c:f>Sheet1!$B$1:$D$1</c:f>
              <c:strCache>
                <c:ptCount val="3"/>
                <c:pt idx="0">
                  <c:v>Europe</c:v>
                </c:pt>
                <c:pt idx="1">
                  <c:v>North America</c:v>
                </c:pt>
                <c:pt idx="2">
                  <c:v>Other</c:v>
                </c:pt>
              </c:strCache>
            </c:strRef>
          </c:cat>
          <c:val>
            <c:numRef>
              <c:f>Sheet1!$B$4:$D$4</c:f>
              <c:numCache>
                <c:formatCode>General</c:formatCode>
                <c:ptCount val="3"/>
                <c:pt idx="0">
                  <c:v>269</c:v>
                </c:pt>
                <c:pt idx="1">
                  <c:v>886</c:v>
                </c:pt>
                <c:pt idx="2">
                  <c:v>46</c:v>
                </c:pt>
              </c:numCache>
            </c:numRef>
          </c:val>
        </c:ser>
        <c:ser>
          <c:idx val="3"/>
          <c:order val="3"/>
          <c:tx>
            <c:strRef>
              <c:f>Sheet1!$A$5</c:f>
              <c:strCache>
                <c:ptCount val="1"/>
                <c:pt idx="0">
                  <c:v>18-34</c:v>
                </c:pt>
              </c:strCache>
            </c:strRef>
          </c:tx>
          <c:spPr>
            <a:gradFill>
              <a:gsLst>
                <a:gs pos="0">
                  <a:srgbClr val="00B050"/>
                </a:gs>
                <a:gs pos="50000">
                  <a:srgbClr val="00FF00"/>
                </a:gs>
                <a:gs pos="100000">
                  <a:srgbClr val="00B050"/>
                </a:gs>
              </a:gsLst>
              <a:lin ang="10800000" scaled="1"/>
            </a:gradFill>
            <a:ln>
              <a:solidFill>
                <a:srgbClr val="000000"/>
              </a:solidFill>
            </a:ln>
          </c:spPr>
          <c:cat>
            <c:strRef>
              <c:f>Sheet1!$B$1:$D$1</c:f>
              <c:strCache>
                <c:ptCount val="3"/>
                <c:pt idx="0">
                  <c:v>Europe</c:v>
                </c:pt>
                <c:pt idx="1">
                  <c:v>North America</c:v>
                </c:pt>
                <c:pt idx="2">
                  <c:v>Other</c:v>
                </c:pt>
              </c:strCache>
            </c:strRef>
          </c:cat>
          <c:val>
            <c:numRef>
              <c:f>Sheet1!$B$5:$D$5</c:f>
              <c:numCache>
                <c:formatCode>General</c:formatCode>
                <c:ptCount val="3"/>
                <c:pt idx="0">
                  <c:v>325</c:v>
                </c:pt>
                <c:pt idx="1">
                  <c:v>649</c:v>
                </c:pt>
                <c:pt idx="2">
                  <c:v>61</c:v>
                </c:pt>
              </c:numCache>
            </c:numRef>
          </c:val>
        </c:ser>
        <c:ser>
          <c:idx val="4"/>
          <c:order val="4"/>
          <c:tx>
            <c:strRef>
              <c:f>Sheet1!$A$6</c:f>
              <c:strCache>
                <c:ptCount val="1"/>
                <c:pt idx="0">
                  <c:v>35-49</c:v>
                </c:pt>
              </c:strCache>
            </c:strRef>
          </c:tx>
          <c:spPr>
            <a:gradFill>
              <a:gsLst>
                <a:gs pos="0">
                  <a:srgbClr val="66CCFF"/>
                </a:gs>
                <a:gs pos="50000">
                  <a:srgbClr val="66FFFF"/>
                </a:gs>
                <a:gs pos="100000">
                  <a:srgbClr val="66CCFF"/>
                </a:gs>
              </a:gsLst>
              <a:lin ang="10800000" scaled="1"/>
            </a:gradFill>
            <a:ln>
              <a:solidFill>
                <a:srgbClr val="000000"/>
              </a:solidFill>
            </a:ln>
          </c:spPr>
          <c:cat>
            <c:strRef>
              <c:f>Sheet1!$B$1:$D$1</c:f>
              <c:strCache>
                <c:ptCount val="3"/>
                <c:pt idx="0">
                  <c:v>Europe</c:v>
                </c:pt>
                <c:pt idx="1">
                  <c:v>North America</c:v>
                </c:pt>
                <c:pt idx="2">
                  <c:v>Other</c:v>
                </c:pt>
              </c:strCache>
            </c:strRef>
          </c:cat>
          <c:val>
            <c:numRef>
              <c:f>Sheet1!$B$6:$D$6</c:f>
              <c:numCache>
                <c:formatCode>General</c:formatCode>
                <c:ptCount val="3"/>
                <c:pt idx="0">
                  <c:v>251</c:v>
                </c:pt>
                <c:pt idx="1">
                  <c:v>97</c:v>
                </c:pt>
                <c:pt idx="2">
                  <c:v>25</c:v>
                </c:pt>
              </c:numCache>
            </c:numRef>
          </c:val>
        </c:ser>
        <c:ser>
          <c:idx val="5"/>
          <c:order val="5"/>
          <c:tx>
            <c:strRef>
              <c:f>Sheet1!$A$7</c:f>
              <c:strCache>
                <c:ptCount val="1"/>
                <c:pt idx="0">
                  <c:v>50-65</c:v>
                </c:pt>
              </c:strCache>
            </c:strRef>
          </c:tx>
          <c:spPr>
            <a:gradFill>
              <a:gsLst>
                <a:gs pos="0">
                  <a:srgbClr val="6600CC"/>
                </a:gs>
                <a:gs pos="50000">
                  <a:srgbClr val="9933FF"/>
                </a:gs>
                <a:gs pos="100000">
                  <a:srgbClr val="6600CC"/>
                </a:gs>
              </a:gsLst>
              <a:lin ang="10800000" scaled="1"/>
            </a:gradFill>
            <a:ln>
              <a:solidFill>
                <a:srgbClr val="000000"/>
              </a:solidFill>
            </a:ln>
          </c:spPr>
          <c:cat>
            <c:strRef>
              <c:f>Sheet1!$B$1:$D$1</c:f>
              <c:strCache>
                <c:ptCount val="3"/>
                <c:pt idx="0">
                  <c:v>Europe</c:v>
                </c:pt>
                <c:pt idx="1">
                  <c:v>North America</c:v>
                </c:pt>
                <c:pt idx="2">
                  <c:v>Other</c:v>
                </c:pt>
              </c:strCache>
            </c:strRef>
          </c:cat>
          <c:val>
            <c:numRef>
              <c:f>Sheet1!$B$7:$D$7</c:f>
              <c:numCache>
                <c:formatCode>General</c:formatCode>
                <c:ptCount val="3"/>
                <c:pt idx="0">
                  <c:v>58</c:v>
                </c:pt>
                <c:pt idx="1">
                  <c:v>9</c:v>
                </c:pt>
                <c:pt idx="2">
                  <c:v>12</c:v>
                </c:pt>
              </c:numCache>
            </c:numRef>
          </c:val>
        </c:ser>
        <c:gapWidth val="45"/>
        <c:overlap val="100"/>
        <c:axId val="138905472"/>
        <c:axId val="138907008"/>
      </c:barChart>
      <c:catAx>
        <c:axId val="138905472"/>
        <c:scaling>
          <c:orientation val="minMax"/>
        </c:scaling>
        <c:axPos val="b"/>
        <c:tickLblPos val="nextTo"/>
        <c:txPr>
          <a:bodyPr/>
          <a:lstStyle/>
          <a:p>
            <a:pPr>
              <a:defRPr sz="1500" b="1"/>
            </a:pPr>
            <a:endParaRPr lang="en-US"/>
          </a:p>
        </c:txPr>
        <c:crossAx val="138907008"/>
        <c:crosses val="autoZero"/>
        <c:auto val="1"/>
        <c:lblAlgn val="ctr"/>
        <c:lblOffset val="100"/>
      </c:catAx>
      <c:valAx>
        <c:axId val="138907008"/>
        <c:scaling>
          <c:orientation val="minMax"/>
        </c:scaling>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manualLayout>
              <c:xMode val="edge"/>
              <c:yMode val="edge"/>
              <c:x val="9.2878314779618106E-3"/>
              <c:y val="0.31176160597112862"/>
            </c:manualLayout>
          </c:layout>
        </c:title>
        <c:numFmt formatCode="0%" sourceLinked="1"/>
        <c:tickLblPos val="nextTo"/>
        <c:txPr>
          <a:bodyPr/>
          <a:lstStyle/>
          <a:p>
            <a:pPr>
              <a:defRPr sz="1500" b="1"/>
            </a:pPr>
            <a:endParaRPr lang="en-US"/>
          </a:p>
        </c:txPr>
        <c:crossAx val="138905472"/>
        <c:crosses val="autoZero"/>
        <c:crossBetween val="between"/>
        <c:majorUnit val="0.2"/>
      </c:valAx>
      <c:spPr>
        <a:solidFill>
          <a:srgbClr val="000000"/>
        </a:solidFill>
        <a:ln w="12700">
          <a:solidFill>
            <a:srgbClr val="FFFFFF"/>
          </a:solidFill>
        </a:ln>
      </c:spPr>
    </c:plotArea>
    <c:legend>
      <c:legendPos val="t"/>
      <c:layout>
        <c:manualLayout>
          <c:xMode val="edge"/>
          <c:yMode val="edge"/>
          <c:x val="0.26661677527378935"/>
          <c:y val="3.125E-2"/>
          <c:w val="0.50035998732917064"/>
          <c:h val="5.8834071522309732E-2"/>
        </c:manualLayout>
      </c:layout>
      <c:spPr>
        <a:solidFill>
          <a:schemeClr val="bg2"/>
        </a:solidFill>
        <a:ln w="12700">
          <a:solidFill>
            <a:srgbClr val="FFFFFF"/>
          </a:solidFill>
        </a:ln>
      </c:spPr>
      <c:txPr>
        <a:bodyPr/>
        <a:lstStyle/>
        <a:p>
          <a:pPr>
            <a:defRPr sz="1500" b="1"/>
          </a:pPr>
          <a:endParaRPr lang="en-US"/>
        </a:p>
      </c:txPr>
    </c:legend>
    <c:plotVisOnly val="1"/>
  </c:chart>
  <c:txPr>
    <a:bodyPr/>
    <a:lstStyle/>
    <a:p>
      <a:pPr>
        <a:defRPr sz="1800"/>
      </a:pPr>
      <a:endParaRPr lang="en-US"/>
    </a:p>
  </c:txPr>
  <c:externalData r:id="rId1"/>
</c:chartSpace>
</file>

<file path=ppt/charts/chart120.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7050159106217961"/>
          <c:h val="0.84043951324266297"/>
        </c:manualLayout>
      </c:layout>
      <c:scatterChart>
        <c:scatterStyle val="lineMarker"/>
        <c:ser>
          <c:idx val="0"/>
          <c:order val="0"/>
          <c:tx>
            <c:strRef>
              <c:f>Sheet1!$B$1</c:f>
              <c:strCache>
                <c:ptCount val="1"/>
                <c:pt idx="0">
                  <c:v>Cyclosporine use at discharge and 1 year (N = 233)</c:v>
                </c:pt>
              </c:strCache>
            </c:strRef>
          </c:tx>
          <c:spPr>
            <a:ln w="41275">
              <a:solidFill>
                <a:srgbClr val="FF0000"/>
              </a:solidFill>
            </a:ln>
          </c:spPr>
          <c:marker>
            <c:symbol val="none"/>
          </c:marker>
          <c:xVal>
            <c:numRef>
              <c:f>Sheet1!$A$2:$A$98</c:f>
              <c:numCache>
                <c:formatCode>General</c:formatCode>
                <c:ptCount val="97"/>
                <c:pt idx="0">
                  <c:v>0</c:v>
                </c:pt>
                <c:pt idx="1">
                  <c:v>8.3300000000000041E-2</c:v>
                </c:pt>
                <c:pt idx="2">
                  <c:v>0.16669999999999999</c:v>
                </c:pt>
                <c:pt idx="3">
                  <c:v>0.25</c:v>
                </c:pt>
                <c:pt idx="4">
                  <c:v>0.33330000000000304</c:v>
                </c:pt>
                <c:pt idx="5">
                  <c:v>0.41670000000000001</c:v>
                </c:pt>
                <c:pt idx="6">
                  <c:v>0.5</c:v>
                </c:pt>
                <c:pt idx="7">
                  <c:v>0.58329999999999949</c:v>
                </c:pt>
                <c:pt idx="8">
                  <c:v>0.66670000000000518</c:v>
                </c:pt>
                <c:pt idx="9">
                  <c:v>0.75000000000000355</c:v>
                </c:pt>
                <c:pt idx="10">
                  <c:v>0.83330000000000004</c:v>
                </c:pt>
                <c:pt idx="11">
                  <c:v>0.91670000000000063</c:v>
                </c:pt>
                <c:pt idx="12">
                  <c:v>1</c:v>
                </c:pt>
                <c:pt idx="13">
                  <c:v>1.083299999999993</c:v>
                </c:pt>
                <c:pt idx="14">
                  <c:v>1.1667000000000001</c:v>
                </c:pt>
                <c:pt idx="15">
                  <c:v>1.25</c:v>
                </c:pt>
                <c:pt idx="16">
                  <c:v>1.333299999999993</c:v>
                </c:pt>
                <c:pt idx="17">
                  <c:v>1.4166999999999914</c:v>
                </c:pt>
                <c:pt idx="18">
                  <c:v>1.5</c:v>
                </c:pt>
                <c:pt idx="19">
                  <c:v>1.583299999999993</c:v>
                </c:pt>
                <c:pt idx="20">
                  <c:v>1.6667000000000001</c:v>
                </c:pt>
                <c:pt idx="21">
                  <c:v>1.75</c:v>
                </c:pt>
                <c:pt idx="22">
                  <c:v>1.833299999999993</c:v>
                </c:pt>
                <c:pt idx="23">
                  <c:v>1.9167000000000001</c:v>
                </c:pt>
                <c:pt idx="24">
                  <c:v>2</c:v>
                </c:pt>
                <c:pt idx="25">
                  <c:v>2.0832999999999999</c:v>
                </c:pt>
                <c:pt idx="26">
                  <c:v>2.1667000000000001</c:v>
                </c:pt>
                <c:pt idx="27">
                  <c:v>2.25</c:v>
                </c:pt>
                <c:pt idx="28">
                  <c:v>2.3332999999999977</c:v>
                </c:pt>
                <c:pt idx="29">
                  <c:v>2.416699999999981</c:v>
                </c:pt>
                <c:pt idx="30">
                  <c:v>2.5</c:v>
                </c:pt>
                <c:pt idx="31">
                  <c:v>2.5832999999999999</c:v>
                </c:pt>
                <c:pt idx="32">
                  <c:v>2.6667000000000001</c:v>
                </c:pt>
                <c:pt idx="33">
                  <c:v>2.75</c:v>
                </c:pt>
                <c:pt idx="34">
                  <c:v>2.8332999999999977</c:v>
                </c:pt>
                <c:pt idx="35">
                  <c:v>2.916699999999981</c:v>
                </c:pt>
                <c:pt idx="36">
                  <c:v>3</c:v>
                </c:pt>
                <c:pt idx="37">
                  <c:v>3.0832999999999999</c:v>
                </c:pt>
                <c:pt idx="38">
                  <c:v>3.1667000000000001</c:v>
                </c:pt>
                <c:pt idx="39">
                  <c:v>3.25</c:v>
                </c:pt>
                <c:pt idx="40">
                  <c:v>3.3332999999999977</c:v>
                </c:pt>
                <c:pt idx="41">
                  <c:v>3.416699999999981</c:v>
                </c:pt>
                <c:pt idx="42">
                  <c:v>3.5</c:v>
                </c:pt>
                <c:pt idx="43">
                  <c:v>3.5832999999999999</c:v>
                </c:pt>
                <c:pt idx="44">
                  <c:v>3.6667000000000001</c:v>
                </c:pt>
                <c:pt idx="45">
                  <c:v>3.75</c:v>
                </c:pt>
                <c:pt idx="46">
                  <c:v>3.8332999999999977</c:v>
                </c:pt>
                <c:pt idx="47">
                  <c:v>3.916699999999981</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numCache>
            </c:numRef>
          </c:xVal>
          <c:yVal>
            <c:numRef>
              <c:f>Sheet1!$B$2:$B$98</c:f>
              <c:numCache>
                <c:formatCode>General</c:formatCode>
                <c:ptCount val="97"/>
                <c:pt idx="0">
                  <c:v>100</c:v>
                </c:pt>
                <c:pt idx="1">
                  <c:v>100</c:v>
                </c:pt>
                <c:pt idx="2">
                  <c:v>100</c:v>
                </c:pt>
                <c:pt idx="3">
                  <c:v>100</c:v>
                </c:pt>
                <c:pt idx="4">
                  <c:v>100</c:v>
                </c:pt>
                <c:pt idx="5">
                  <c:v>100</c:v>
                </c:pt>
                <c:pt idx="6">
                  <c:v>99.570999999999998</c:v>
                </c:pt>
                <c:pt idx="7">
                  <c:v>99.570999999999998</c:v>
                </c:pt>
                <c:pt idx="8">
                  <c:v>99.137999999999991</c:v>
                </c:pt>
                <c:pt idx="9">
                  <c:v>99.137999999999991</c:v>
                </c:pt>
                <c:pt idx="10">
                  <c:v>99.137999999999991</c:v>
                </c:pt>
                <c:pt idx="11">
                  <c:v>99.137999999999991</c:v>
                </c:pt>
                <c:pt idx="12">
                  <c:v>99.137999999999991</c:v>
                </c:pt>
                <c:pt idx="13">
                  <c:v>99.137999999999991</c:v>
                </c:pt>
                <c:pt idx="14">
                  <c:v>99.137999999999991</c:v>
                </c:pt>
                <c:pt idx="15">
                  <c:v>99.137999999999991</c:v>
                </c:pt>
                <c:pt idx="16">
                  <c:v>99.137999999999991</c:v>
                </c:pt>
                <c:pt idx="17">
                  <c:v>99.137999999999991</c:v>
                </c:pt>
                <c:pt idx="18">
                  <c:v>98.678999999999988</c:v>
                </c:pt>
                <c:pt idx="19">
                  <c:v>98.678999999999988</c:v>
                </c:pt>
                <c:pt idx="20">
                  <c:v>98.678999999999988</c:v>
                </c:pt>
                <c:pt idx="21">
                  <c:v>98.678999999999988</c:v>
                </c:pt>
                <c:pt idx="22">
                  <c:v>98.678999999999988</c:v>
                </c:pt>
                <c:pt idx="23">
                  <c:v>98.678999999999988</c:v>
                </c:pt>
                <c:pt idx="24">
                  <c:v>98.678999999999988</c:v>
                </c:pt>
                <c:pt idx="25">
                  <c:v>98.678999999999988</c:v>
                </c:pt>
                <c:pt idx="26">
                  <c:v>98.678999999999988</c:v>
                </c:pt>
                <c:pt idx="27">
                  <c:v>98.678999999999988</c:v>
                </c:pt>
                <c:pt idx="28">
                  <c:v>98.678999999999988</c:v>
                </c:pt>
                <c:pt idx="29">
                  <c:v>98.678999999999988</c:v>
                </c:pt>
                <c:pt idx="30">
                  <c:v>98.678999999999988</c:v>
                </c:pt>
                <c:pt idx="31">
                  <c:v>98.678999999999988</c:v>
                </c:pt>
                <c:pt idx="32">
                  <c:v>98.678999999999988</c:v>
                </c:pt>
                <c:pt idx="33">
                  <c:v>98.678999999999988</c:v>
                </c:pt>
                <c:pt idx="34">
                  <c:v>98.678999999999988</c:v>
                </c:pt>
                <c:pt idx="35">
                  <c:v>98.678999999999988</c:v>
                </c:pt>
                <c:pt idx="36">
                  <c:v>98.678999999999988</c:v>
                </c:pt>
                <c:pt idx="37">
                  <c:v>98.678999999999988</c:v>
                </c:pt>
                <c:pt idx="38">
                  <c:v>98.678999999999988</c:v>
                </c:pt>
                <c:pt idx="39">
                  <c:v>98.678999999999988</c:v>
                </c:pt>
                <c:pt idx="40">
                  <c:v>98.678999999999988</c:v>
                </c:pt>
                <c:pt idx="41">
                  <c:v>98.678999999999988</c:v>
                </c:pt>
                <c:pt idx="42">
                  <c:v>98.678999999999988</c:v>
                </c:pt>
                <c:pt idx="43">
                  <c:v>98.057999999999993</c:v>
                </c:pt>
                <c:pt idx="44">
                  <c:v>98.057999999999993</c:v>
                </c:pt>
                <c:pt idx="45">
                  <c:v>98.057999999999993</c:v>
                </c:pt>
                <c:pt idx="46">
                  <c:v>98.057999999999993</c:v>
                </c:pt>
                <c:pt idx="47">
                  <c:v>98.057999999999993</c:v>
                </c:pt>
                <c:pt idx="48">
                  <c:v>98.057999999999993</c:v>
                </c:pt>
                <c:pt idx="49">
                  <c:v>98.057999999999993</c:v>
                </c:pt>
                <c:pt idx="50">
                  <c:v>98.057999999999993</c:v>
                </c:pt>
                <c:pt idx="51">
                  <c:v>98.057999999999993</c:v>
                </c:pt>
                <c:pt idx="52">
                  <c:v>98.057999999999993</c:v>
                </c:pt>
                <c:pt idx="53">
                  <c:v>98.057999999999993</c:v>
                </c:pt>
                <c:pt idx="54">
                  <c:v>98.057999999999993</c:v>
                </c:pt>
                <c:pt idx="55">
                  <c:v>96.584000000000003</c:v>
                </c:pt>
                <c:pt idx="56">
                  <c:v>96.584000000000003</c:v>
                </c:pt>
                <c:pt idx="57">
                  <c:v>96.584000000000003</c:v>
                </c:pt>
                <c:pt idx="58">
                  <c:v>96.584000000000003</c:v>
                </c:pt>
                <c:pt idx="59">
                  <c:v>96.584000000000003</c:v>
                </c:pt>
                <c:pt idx="60">
                  <c:v>96.584000000000003</c:v>
                </c:pt>
                <c:pt idx="61">
                  <c:v>96.584000000000003</c:v>
                </c:pt>
                <c:pt idx="62">
                  <c:v>96.584000000000003</c:v>
                </c:pt>
                <c:pt idx="63">
                  <c:v>96.584000000000003</c:v>
                </c:pt>
                <c:pt idx="64">
                  <c:v>96.584000000000003</c:v>
                </c:pt>
                <c:pt idx="65">
                  <c:v>96.584000000000003</c:v>
                </c:pt>
                <c:pt idx="66">
                  <c:v>96.584000000000003</c:v>
                </c:pt>
                <c:pt idx="67">
                  <c:v>96.584000000000003</c:v>
                </c:pt>
                <c:pt idx="68">
                  <c:v>96.584000000000003</c:v>
                </c:pt>
                <c:pt idx="69">
                  <c:v>96.584000000000003</c:v>
                </c:pt>
                <c:pt idx="70">
                  <c:v>96.584000000000003</c:v>
                </c:pt>
                <c:pt idx="71">
                  <c:v>96.584000000000003</c:v>
                </c:pt>
                <c:pt idx="72">
                  <c:v>96.584000000000003</c:v>
                </c:pt>
                <c:pt idx="73">
                  <c:v>96.584000000000003</c:v>
                </c:pt>
                <c:pt idx="74">
                  <c:v>96.584000000000003</c:v>
                </c:pt>
                <c:pt idx="75">
                  <c:v>96.584000000000003</c:v>
                </c:pt>
                <c:pt idx="76">
                  <c:v>96.584000000000003</c:v>
                </c:pt>
                <c:pt idx="77">
                  <c:v>96.584000000000003</c:v>
                </c:pt>
                <c:pt idx="78">
                  <c:v>95.328999999999979</c:v>
                </c:pt>
                <c:pt idx="79">
                  <c:v>95.328999999999979</c:v>
                </c:pt>
                <c:pt idx="80">
                  <c:v>95.328999999999979</c:v>
                </c:pt>
                <c:pt idx="81">
                  <c:v>95.328999999999979</c:v>
                </c:pt>
                <c:pt idx="82">
                  <c:v>95.328999999999979</c:v>
                </c:pt>
                <c:pt idx="83">
                  <c:v>95.328999999999979</c:v>
                </c:pt>
                <c:pt idx="84">
                  <c:v>95.328999999999979</c:v>
                </c:pt>
                <c:pt idx="85">
                  <c:v>95.328999999999979</c:v>
                </c:pt>
                <c:pt idx="86">
                  <c:v>95.328999999999979</c:v>
                </c:pt>
                <c:pt idx="87">
                  <c:v>95.328999999999979</c:v>
                </c:pt>
                <c:pt idx="88">
                  <c:v>95.328999999999979</c:v>
                </c:pt>
                <c:pt idx="89">
                  <c:v>95.328999999999979</c:v>
                </c:pt>
                <c:pt idx="90">
                  <c:v>95.328999999999979</c:v>
                </c:pt>
                <c:pt idx="91">
                  <c:v>95.328999999999979</c:v>
                </c:pt>
                <c:pt idx="92">
                  <c:v>95.328999999999979</c:v>
                </c:pt>
                <c:pt idx="93">
                  <c:v>95.328999999999979</c:v>
                </c:pt>
                <c:pt idx="94">
                  <c:v>95.328999999999979</c:v>
                </c:pt>
                <c:pt idx="95">
                  <c:v>95.328999999999979</c:v>
                </c:pt>
                <c:pt idx="96">
                  <c:v>95.328999999999979</c:v>
                </c:pt>
              </c:numCache>
            </c:numRef>
          </c:yVal>
        </c:ser>
        <c:ser>
          <c:idx val="1"/>
          <c:order val="1"/>
          <c:tx>
            <c:strRef>
              <c:f>Sheet1!$C$1</c:f>
              <c:strCache>
                <c:ptCount val="1"/>
                <c:pt idx="0">
                  <c:v>Tacrolimus use at discharge and 1 year (N = 283)</c:v>
                </c:pt>
              </c:strCache>
            </c:strRef>
          </c:tx>
          <c:spPr>
            <a:ln w="41275">
              <a:solidFill>
                <a:srgbClr val="00FF00"/>
              </a:solidFill>
              <a:prstDash val="solid"/>
            </a:ln>
          </c:spPr>
          <c:marker>
            <c:symbol val="none"/>
          </c:marker>
          <c:xVal>
            <c:numRef>
              <c:f>Sheet1!$A$2:$A$98</c:f>
              <c:numCache>
                <c:formatCode>General</c:formatCode>
                <c:ptCount val="97"/>
                <c:pt idx="0">
                  <c:v>0</c:v>
                </c:pt>
                <c:pt idx="1">
                  <c:v>8.3300000000000041E-2</c:v>
                </c:pt>
                <c:pt idx="2">
                  <c:v>0.16669999999999999</c:v>
                </c:pt>
                <c:pt idx="3">
                  <c:v>0.25</c:v>
                </c:pt>
                <c:pt idx="4">
                  <c:v>0.33330000000000304</c:v>
                </c:pt>
                <c:pt idx="5">
                  <c:v>0.41670000000000001</c:v>
                </c:pt>
                <c:pt idx="6">
                  <c:v>0.5</c:v>
                </c:pt>
                <c:pt idx="7">
                  <c:v>0.58329999999999949</c:v>
                </c:pt>
                <c:pt idx="8">
                  <c:v>0.66670000000000518</c:v>
                </c:pt>
                <c:pt idx="9">
                  <c:v>0.75000000000000355</c:v>
                </c:pt>
                <c:pt idx="10">
                  <c:v>0.83330000000000004</c:v>
                </c:pt>
                <c:pt idx="11">
                  <c:v>0.91670000000000063</c:v>
                </c:pt>
                <c:pt idx="12">
                  <c:v>1</c:v>
                </c:pt>
                <c:pt idx="13">
                  <c:v>1.083299999999993</c:v>
                </c:pt>
                <c:pt idx="14">
                  <c:v>1.1667000000000001</c:v>
                </c:pt>
                <c:pt idx="15">
                  <c:v>1.25</c:v>
                </c:pt>
                <c:pt idx="16">
                  <c:v>1.333299999999993</c:v>
                </c:pt>
                <c:pt idx="17">
                  <c:v>1.4166999999999914</c:v>
                </c:pt>
                <c:pt idx="18">
                  <c:v>1.5</c:v>
                </c:pt>
                <c:pt idx="19">
                  <c:v>1.583299999999993</c:v>
                </c:pt>
                <c:pt idx="20">
                  <c:v>1.6667000000000001</c:v>
                </c:pt>
                <c:pt idx="21">
                  <c:v>1.75</c:v>
                </c:pt>
                <c:pt idx="22">
                  <c:v>1.833299999999993</c:v>
                </c:pt>
                <c:pt idx="23">
                  <c:v>1.9167000000000001</c:v>
                </c:pt>
                <c:pt idx="24">
                  <c:v>2</c:v>
                </c:pt>
                <c:pt idx="25">
                  <c:v>2.0832999999999999</c:v>
                </c:pt>
                <c:pt idx="26">
                  <c:v>2.1667000000000001</c:v>
                </c:pt>
                <c:pt idx="27">
                  <c:v>2.25</c:v>
                </c:pt>
                <c:pt idx="28">
                  <c:v>2.3332999999999977</c:v>
                </c:pt>
                <c:pt idx="29">
                  <c:v>2.416699999999981</c:v>
                </c:pt>
                <c:pt idx="30">
                  <c:v>2.5</c:v>
                </c:pt>
                <c:pt idx="31">
                  <c:v>2.5832999999999999</c:v>
                </c:pt>
                <c:pt idx="32">
                  <c:v>2.6667000000000001</c:v>
                </c:pt>
                <c:pt idx="33">
                  <c:v>2.75</c:v>
                </c:pt>
                <c:pt idx="34">
                  <c:v>2.8332999999999977</c:v>
                </c:pt>
                <c:pt idx="35">
                  <c:v>2.916699999999981</c:v>
                </c:pt>
                <c:pt idx="36">
                  <c:v>3</c:v>
                </c:pt>
                <c:pt idx="37">
                  <c:v>3.0832999999999999</c:v>
                </c:pt>
                <c:pt idx="38">
                  <c:v>3.1667000000000001</c:v>
                </c:pt>
                <c:pt idx="39">
                  <c:v>3.25</c:v>
                </c:pt>
                <c:pt idx="40">
                  <c:v>3.3332999999999977</c:v>
                </c:pt>
                <c:pt idx="41">
                  <c:v>3.416699999999981</c:v>
                </c:pt>
                <c:pt idx="42">
                  <c:v>3.5</c:v>
                </c:pt>
                <c:pt idx="43">
                  <c:v>3.5832999999999999</c:v>
                </c:pt>
                <c:pt idx="44">
                  <c:v>3.6667000000000001</c:v>
                </c:pt>
                <c:pt idx="45">
                  <c:v>3.75</c:v>
                </c:pt>
                <c:pt idx="46">
                  <c:v>3.8332999999999977</c:v>
                </c:pt>
                <c:pt idx="47">
                  <c:v>3.916699999999981</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numCache>
            </c:numRef>
          </c:xVal>
          <c:yVal>
            <c:numRef>
              <c:f>Sheet1!$C$2:$C$98</c:f>
              <c:numCache>
                <c:formatCode>General</c:formatCode>
                <c:ptCount val="97"/>
                <c:pt idx="0">
                  <c:v>100</c:v>
                </c:pt>
                <c:pt idx="1">
                  <c:v>100</c:v>
                </c:pt>
                <c:pt idx="2">
                  <c:v>100</c:v>
                </c:pt>
                <c:pt idx="3">
                  <c:v>100</c:v>
                </c:pt>
                <c:pt idx="4">
                  <c:v>99.827999999999989</c:v>
                </c:pt>
                <c:pt idx="5">
                  <c:v>99.656999999999982</c:v>
                </c:pt>
                <c:pt idx="6">
                  <c:v>98.97</c:v>
                </c:pt>
                <c:pt idx="7">
                  <c:v>98.283000000000001</c:v>
                </c:pt>
                <c:pt idx="8">
                  <c:v>98.111000000000004</c:v>
                </c:pt>
                <c:pt idx="9">
                  <c:v>98.111000000000004</c:v>
                </c:pt>
                <c:pt idx="10">
                  <c:v>98.111000000000004</c:v>
                </c:pt>
                <c:pt idx="11">
                  <c:v>98.111000000000004</c:v>
                </c:pt>
                <c:pt idx="12">
                  <c:v>98.111000000000004</c:v>
                </c:pt>
                <c:pt idx="13">
                  <c:v>98.111000000000004</c:v>
                </c:pt>
                <c:pt idx="14">
                  <c:v>98.111000000000004</c:v>
                </c:pt>
                <c:pt idx="15">
                  <c:v>98.111000000000004</c:v>
                </c:pt>
                <c:pt idx="16">
                  <c:v>98.111000000000004</c:v>
                </c:pt>
                <c:pt idx="17">
                  <c:v>98.111000000000004</c:v>
                </c:pt>
                <c:pt idx="18">
                  <c:v>97.718000000000004</c:v>
                </c:pt>
                <c:pt idx="19">
                  <c:v>97.519000000000005</c:v>
                </c:pt>
                <c:pt idx="20">
                  <c:v>97.519000000000005</c:v>
                </c:pt>
                <c:pt idx="21">
                  <c:v>97.519000000000005</c:v>
                </c:pt>
                <c:pt idx="22">
                  <c:v>97.519000000000005</c:v>
                </c:pt>
                <c:pt idx="23">
                  <c:v>97.519000000000005</c:v>
                </c:pt>
                <c:pt idx="24">
                  <c:v>97.519000000000005</c:v>
                </c:pt>
                <c:pt idx="25">
                  <c:v>97.519000000000005</c:v>
                </c:pt>
                <c:pt idx="26">
                  <c:v>97.519000000000005</c:v>
                </c:pt>
                <c:pt idx="27">
                  <c:v>97.519000000000005</c:v>
                </c:pt>
                <c:pt idx="28">
                  <c:v>97.519000000000005</c:v>
                </c:pt>
                <c:pt idx="29">
                  <c:v>97.519000000000005</c:v>
                </c:pt>
                <c:pt idx="30">
                  <c:v>97.519000000000005</c:v>
                </c:pt>
                <c:pt idx="31">
                  <c:v>97.251999999999995</c:v>
                </c:pt>
                <c:pt idx="32">
                  <c:v>96.983000000000004</c:v>
                </c:pt>
                <c:pt idx="33">
                  <c:v>96.983000000000004</c:v>
                </c:pt>
                <c:pt idx="34">
                  <c:v>96.983000000000004</c:v>
                </c:pt>
                <c:pt idx="35">
                  <c:v>96.691999999999993</c:v>
                </c:pt>
                <c:pt idx="36">
                  <c:v>96.691999999999993</c:v>
                </c:pt>
                <c:pt idx="37">
                  <c:v>96.691999999999993</c:v>
                </c:pt>
                <c:pt idx="38">
                  <c:v>96.691999999999993</c:v>
                </c:pt>
                <c:pt idx="39">
                  <c:v>96.691999999999993</c:v>
                </c:pt>
                <c:pt idx="40">
                  <c:v>96.334999999999994</c:v>
                </c:pt>
                <c:pt idx="41">
                  <c:v>96.334999999999994</c:v>
                </c:pt>
                <c:pt idx="42">
                  <c:v>96.334999999999994</c:v>
                </c:pt>
                <c:pt idx="43">
                  <c:v>95.971000000000004</c:v>
                </c:pt>
                <c:pt idx="44">
                  <c:v>95.971000000000004</c:v>
                </c:pt>
                <c:pt idx="45">
                  <c:v>95.971000000000004</c:v>
                </c:pt>
                <c:pt idx="46">
                  <c:v>95.971000000000004</c:v>
                </c:pt>
                <c:pt idx="47">
                  <c:v>95.971000000000004</c:v>
                </c:pt>
                <c:pt idx="48">
                  <c:v>95.971000000000004</c:v>
                </c:pt>
                <c:pt idx="49">
                  <c:v>95.971000000000004</c:v>
                </c:pt>
                <c:pt idx="50">
                  <c:v>95.971000000000004</c:v>
                </c:pt>
                <c:pt idx="51">
                  <c:v>95.971000000000004</c:v>
                </c:pt>
                <c:pt idx="52">
                  <c:v>95.971000000000004</c:v>
                </c:pt>
                <c:pt idx="53">
                  <c:v>95.971000000000004</c:v>
                </c:pt>
                <c:pt idx="54">
                  <c:v>95.971000000000004</c:v>
                </c:pt>
                <c:pt idx="55">
                  <c:v>95.456999999999994</c:v>
                </c:pt>
                <c:pt idx="56">
                  <c:v>95.456999999999994</c:v>
                </c:pt>
                <c:pt idx="57">
                  <c:v>95.456999999999994</c:v>
                </c:pt>
                <c:pt idx="58">
                  <c:v>95.456999999999994</c:v>
                </c:pt>
                <c:pt idx="59">
                  <c:v>95.456999999999994</c:v>
                </c:pt>
                <c:pt idx="60">
                  <c:v>95.456999999999994</c:v>
                </c:pt>
                <c:pt idx="61">
                  <c:v>95.456999999999994</c:v>
                </c:pt>
                <c:pt idx="62">
                  <c:v>95.456999999999994</c:v>
                </c:pt>
                <c:pt idx="63">
                  <c:v>95.456999999999994</c:v>
                </c:pt>
                <c:pt idx="64">
                  <c:v>95.456999999999994</c:v>
                </c:pt>
                <c:pt idx="65">
                  <c:v>95.456999999999994</c:v>
                </c:pt>
                <c:pt idx="66">
                  <c:v>94.760999999999996</c:v>
                </c:pt>
                <c:pt idx="67">
                  <c:v>94.760999999999996</c:v>
                </c:pt>
                <c:pt idx="68">
                  <c:v>94.048000000000002</c:v>
                </c:pt>
                <c:pt idx="69">
                  <c:v>94.048000000000002</c:v>
                </c:pt>
                <c:pt idx="70">
                  <c:v>94.048000000000002</c:v>
                </c:pt>
                <c:pt idx="71">
                  <c:v>94.048000000000002</c:v>
                </c:pt>
                <c:pt idx="72">
                  <c:v>94.048000000000002</c:v>
                </c:pt>
                <c:pt idx="73">
                  <c:v>94.048000000000002</c:v>
                </c:pt>
                <c:pt idx="74">
                  <c:v>94.048000000000002</c:v>
                </c:pt>
                <c:pt idx="75">
                  <c:v>94.048000000000002</c:v>
                </c:pt>
                <c:pt idx="76">
                  <c:v>94.048000000000002</c:v>
                </c:pt>
                <c:pt idx="77">
                  <c:v>92.915000000000006</c:v>
                </c:pt>
                <c:pt idx="78">
                  <c:v>92.915000000000006</c:v>
                </c:pt>
                <c:pt idx="79">
                  <c:v>92.915000000000006</c:v>
                </c:pt>
                <c:pt idx="80">
                  <c:v>92.915000000000006</c:v>
                </c:pt>
                <c:pt idx="81">
                  <c:v>92.915000000000006</c:v>
                </c:pt>
                <c:pt idx="82">
                  <c:v>92.915000000000006</c:v>
                </c:pt>
                <c:pt idx="83">
                  <c:v>92.915000000000006</c:v>
                </c:pt>
                <c:pt idx="84">
                  <c:v>92.915000000000006</c:v>
                </c:pt>
                <c:pt idx="85">
                  <c:v>92.915000000000006</c:v>
                </c:pt>
                <c:pt idx="86">
                  <c:v>92.915000000000006</c:v>
                </c:pt>
                <c:pt idx="87">
                  <c:v>91.057000000000002</c:v>
                </c:pt>
                <c:pt idx="88">
                  <c:v>91.057000000000002</c:v>
                </c:pt>
                <c:pt idx="89">
                  <c:v>91.057000000000002</c:v>
                </c:pt>
                <c:pt idx="90">
                  <c:v>91.057000000000002</c:v>
                </c:pt>
                <c:pt idx="91">
                  <c:v>91.057000000000002</c:v>
                </c:pt>
                <c:pt idx="92">
                  <c:v>91.057000000000002</c:v>
                </c:pt>
                <c:pt idx="93">
                  <c:v>91.057000000000002</c:v>
                </c:pt>
                <c:pt idx="94">
                  <c:v>91.057000000000002</c:v>
                </c:pt>
                <c:pt idx="95">
                  <c:v>91.057000000000002</c:v>
                </c:pt>
                <c:pt idx="96">
                  <c:v>91.057000000000002</c:v>
                </c:pt>
              </c:numCache>
            </c:numRef>
          </c:yVal>
        </c:ser>
        <c:axId val="172853888"/>
        <c:axId val="172876544"/>
      </c:scatterChart>
      <c:valAx>
        <c:axId val="172853888"/>
        <c:scaling>
          <c:orientation val="minMax"/>
          <c:max val="8"/>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172876544"/>
        <c:crosses val="autoZero"/>
        <c:crossBetween val="midCat"/>
        <c:majorUnit val="1"/>
      </c:valAx>
      <c:valAx>
        <c:axId val="172876544"/>
        <c:scaling>
          <c:orientation val="minMax"/>
          <c:max val="100"/>
          <c:min val="5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Malignancy</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172853888"/>
        <c:crosses val="autoZero"/>
        <c:crossBetween val="midCat"/>
        <c:majorUnit val="10"/>
      </c:valAx>
      <c:spPr>
        <a:solidFill>
          <a:schemeClr val="bg2"/>
        </a:solidFill>
        <a:ln>
          <a:solidFill>
            <a:schemeClr val="tx1"/>
          </a:solidFill>
        </a:ln>
      </c:spPr>
    </c:plotArea>
    <c:legend>
      <c:legendPos val="r"/>
      <c:layout>
        <c:manualLayout>
          <c:xMode val="edge"/>
          <c:yMode val="edge"/>
          <c:x val="0.12224920446891165"/>
          <c:y val="0.59946552135528042"/>
          <c:w val="0.57376106194690257"/>
          <c:h val="0.18455070388928671"/>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12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6434743223469523"/>
          <c:h val="0.82543020013123347"/>
        </c:manualLayout>
      </c:layout>
      <c:scatterChart>
        <c:scatterStyle val="lineMarker"/>
        <c:ser>
          <c:idx val="0"/>
          <c:order val="0"/>
          <c:tx>
            <c:strRef>
              <c:f>Sheet1!$B$1</c:f>
              <c:strCache>
                <c:ptCount val="1"/>
                <c:pt idx="0">
                  <c:v>Induction (N = 2,046)</c:v>
                </c:pt>
              </c:strCache>
            </c:strRef>
          </c:tx>
          <c:spPr>
            <a:ln w="41275">
              <a:solidFill>
                <a:srgbClr val="00FF00"/>
              </a:solidFill>
            </a:ln>
          </c:spPr>
          <c:marker>
            <c:symbol val="none"/>
          </c:marker>
          <c:xVal>
            <c:numRef>
              <c:f>Sheet1!$A$2:$A$182</c:f>
              <c:numCache>
                <c:formatCode>General</c:formatCode>
                <c:ptCount val="181"/>
                <c:pt idx="0">
                  <c:v>0</c:v>
                </c:pt>
                <c:pt idx="1">
                  <c:v>8.3300000000000041E-2</c:v>
                </c:pt>
                <c:pt idx="2">
                  <c:v>0.16669999999999999</c:v>
                </c:pt>
                <c:pt idx="3">
                  <c:v>0.25</c:v>
                </c:pt>
                <c:pt idx="4">
                  <c:v>0.33330000000000304</c:v>
                </c:pt>
                <c:pt idx="5">
                  <c:v>0.41670000000000001</c:v>
                </c:pt>
                <c:pt idx="6">
                  <c:v>0.5</c:v>
                </c:pt>
                <c:pt idx="7">
                  <c:v>0.58329999999999949</c:v>
                </c:pt>
                <c:pt idx="8">
                  <c:v>0.66670000000000518</c:v>
                </c:pt>
                <c:pt idx="9">
                  <c:v>0.75000000000000355</c:v>
                </c:pt>
                <c:pt idx="10">
                  <c:v>0.83330000000000004</c:v>
                </c:pt>
                <c:pt idx="11">
                  <c:v>0.91670000000000063</c:v>
                </c:pt>
                <c:pt idx="12">
                  <c:v>1</c:v>
                </c:pt>
                <c:pt idx="13">
                  <c:v>1.083299999999993</c:v>
                </c:pt>
                <c:pt idx="14">
                  <c:v>1.1667000000000001</c:v>
                </c:pt>
                <c:pt idx="15">
                  <c:v>1.25</c:v>
                </c:pt>
                <c:pt idx="16">
                  <c:v>1.333299999999993</c:v>
                </c:pt>
                <c:pt idx="17">
                  <c:v>1.4166999999999914</c:v>
                </c:pt>
                <c:pt idx="18">
                  <c:v>1.5</c:v>
                </c:pt>
                <c:pt idx="19">
                  <c:v>1.583299999999993</c:v>
                </c:pt>
                <c:pt idx="20">
                  <c:v>1.6667000000000001</c:v>
                </c:pt>
                <c:pt idx="21">
                  <c:v>1.75</c:v>
                </c:pt>
                <c:pt idx="22">
                  <c:v>1.833299999999993</c:v>
                </c:pt>
                <c:pt idx="23">
                  <c:v>1.9167000000000001</c:v>
                </c:pt>
                <c:pt idx="24">
                  <c:v>2</c:v>
                </c:pt>
                <c:pt idx="25">
                  <c:v>2.0832999999999999</c:v>
                </c:pt>
                <c:pt idx="26">
                  <c:v>2.1667000000000001</c:v>
                </c:pt>
                <c:pt idx="27">
                  <c:v>2.25</c:v>
                </c:pt>
                <c:pt idx="28">
                  <c:v>2.3332999999999977</c:v>
                </c:pt>
                <c:pt idx="29">
                  <c:v>2.416699999999981</c:v>
                </c:pt>
                <c:pt idx="30">
                  <c:v>2.5</c:v>
                </c:pt>
                <c:pt idx="31">
                  <c:v>2.5832999999999999</c:v>
                </c:pt>
                <c:pt idx="32">
                  <c:v>2.6667000000000001</c:v>
                </c:pt>
                <c:pt idx="33">
                  <c:v>2.75</c:v>
                </c:pt>
                <c:pt idx="34">
                  <c:v>2.8332999999999977</c:v>
                </c:pt>
                <c:pt idx="35">
                  <c:v>2.916699999999981</c:v>
                </c:pt>
                <c:pt idx="36">
                  <c:v>3</c:v>
                </c:pt>
                <c:pt idx="37">
                  <c:v>3.0832999999999999</c:v>
                </c:pt>
                <c:pt idx="38">
                  <c:v>3.1667000000000001</c:v>
                </c:pt>
                <c:pt idx="39">
                  <c:v>3.25</c:v>
                </c:pt>
                <c:pt idx="40">
                  <c:v>3.3332999999999977</c:v>
                </c:pt>
                <c:pt idx="41">
                  <c:v>3.416699999999981</c:v>
                </c:pt>
                <c:pt idx="42">
                  <c:v>3.5</c:v>
                </c:pt>
                <c:pt idx="43">
                  <c:v>3.5832999999999999</c:v>
                </c:pt>
                <c:pt idx="44">
                  <c:v>3.6667000000000001</c:v>
                </c:pt>
                <c:pt idx="45">
                  <c:v>3.75</c:v>
                </c:pt>
                <c:pt idx="46">
                  <c:v>3.8332999999999977</c:v>
                </c:pt>
                <c:pt idx="47">
                  <c:v>3.916699999999981</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pt idx="145">
                  <c:v>12.083300000000001</c:v>
                </c:pt>
                <c:pt idx="146">
                  <c:v>12.166700000000002</c:v>
                </c:pt>
                <c:pt idx="147">
                  <c:v>12.25</c:v>
                </c:pt>
                <c:pt idx="148">
                  <c:v>12.333300000000001</c:v>
                </c:pt>
                <c:pt idx="149">
                  <c:v>12.416700000000002</c:v>
                </c:pt>
                <c:pt idx="150">
                  <c:v>12.5</c:v>
                </c:pt>
                <c:pt idx="151">
                  <c:v>12.583300000000001</c:v>
                </c:pt>
                <c:pt idx="152">
                  <c:v>12.666700000000002</c:v>
                </c:pt>
                <c:pt idx="153">
                  <c:v>12.75</c:v>
                </c:pt>
                <c:pt idx="154">
                  <c:v>12.833300000000001</c:v>
                </c:pt>
                <c:pt idx="155">
                  <c:v>12.916700000000002</c:v>
                </c:pt>
                <c:pt idx="156">
                  <c:v>13</c:v>
                </c:pt>
                <c:pt idx="157">
                  <c:v>13.083300000000001</c:v>
                </c:pt>
                <c:pt idx="158">
                  <c:v>13.166700000000002</c:v>
                </c:pt>
                <c:pt idx="159">
                  <c:v>13.25</c:v>
                </c:pt>
                <c:pt idx="160">
                  <c:v>13.333300000000001</c:v>
                </c:pt>
                <c:pt idx="161">
                  <c:v>13.416700000000002</c:v>
                </c:pt>
                <c:pt idx="162">
                  <c:v>13.5</c:v>
                </c:pt>
                <c:pt idx="163">
                  <c:v>13.583300000000001</c:v>
                </c:pt>
                <c:pt idx="164">
                  <c:v>13.666700000000002</c:v>
                </c:pt>
                <c:pt idx="165">
                  <c:v>13.75</c:v>
                </c:pt>
                <c:pt idx="166">
                  <c:v>13.833300000000001</c:v>
                </c:pt>
                <c:pt idx="167">
                  <c:v>13.916700000000002</c:v>
                </c:pt>
                <c:pt idx="168">
                  <c:v>14</c:v>
                </c:pt>
                <c:pt idx="169">
                  <c:v>14.083300000000001</c:v>
                </c:pt>
                <c:pt idx="170">
                  <c:v>14.166700000000002</c:v>
                </c:pt>
                <c:pt idx="171">
                  <c:v>14.25</c:v>
                </c:pt>
                <c:pt idx="172">
                  <c:v>14.333300000000001</c:v>
                </c:pt>
                <c:pt idx="173">
                  <c:v>14.416700000000002</c:v>
                </c:pt>
                <c:pt idx="174">
                  <c:v>14.5</c:v>
                </c:pt>
                <c:pt idx="175">
                  <c:v>14.583300000000001</c:v>
                </c:pt>
                <c:pt idx="176">
                  <c:v>14.666700000000002</c:v>
                </c:pt>
                <c:pt idx="177">
                  <c:v>14.75</c:v>
                </c:pt>
                <c:pt idx="178">
                  <c:v>14.833300000000001</c:v>
                </c:pt>
                <c:pt idx="179">
                  <c:v>14.916700000000002</c:v>
                </c:pt>
                <c:pt idx="180">
                  <c:v>15</c:v>
                </c:pt>
              </c:numCache>
            </c:numRef>
          </c:xVal>
          <c:yVal>
            <c:numRef>
              <c:f>Sheet1!$B$2:$B$182</c:f>
              <c:numCache>
                <c:formatCode>General</c:formatCode>
                <c:ptCount val="181"/>
                <c:pt idx="0">
                  <c:v>100</c:v>
                </c:pt>
                <c:pt idx="1">
                  <c:v>100</c:v>
                </c:pt>
                <c:pt idx="2">
                  <c:v>100</c:v>
                </c:pt>
                <c:pt idx="3">
                  <c:v>100</c:v>
                </c:pt>
                <c:pt idx="4">
                  <c:v>100</c:v>
                </c:pt>
                <c:pt idx="5">
                  <c:v>99.950999999999993</c:v>
                </c:pt>
                <c:pt idx="6">
                  <c:v>99.203000000000003</c:v>
                </c:pt>
                <c:pt idx="7">
                  <c:v>98.60299999999998</c:v>
                </c:pt>
                <c:pt idx="8">
                  <c:v>98.501999999999995</c:v>
                </c:pt>
                <c:pt idx="9">
                  <c:v>98.501999999999995</c:v>
                </c:pt>
                <c:pt idx="10">
                  <c:v>98.501999999999995</c:v>
                </c:pt>
                <c:pt idx="11">
                  <c:v>98.501999999999995</c:v>
                </c:pt>
                <c:pt idx="12">
                  <c:v>98.501999999999995</c:v>
                </c:pt>
                <c:pt idx="13">
                  <c:v>98.501999999999995</c:v>
                </c:pt>
                <c:pt idx="14">
                  <c:v>98.501999999999995</c:v>
                </c:pt>
                <c:pt idx="15">
                  <c:v>98.501999999999995</c:v>
                </c:pt>
                <c:pt idx="16">
                  <c:v>98.501999999999995</c:v>
                </c:pt>
                <c:pt idx="17">
                  <c:v>98.501999999999995</c:v>
                </c:pt>
                <c:pt idx="18">
                  <c:v>98.198999999999998</c:v>
                </c:pt>
                <c:pt idx="19">
                  <c:v>97.588999999999999</c:v>
                </c:pt>
                <c:pt idx="20">
                  <c:v>97.465999999999994</c:v>
                </c:pt>
                <c:pt idx="21">
                  <c:v>97.465999999999994</c:v>
                </c:pt>
                <c:pt idx="22">
                  <c:v>97.465999999999994</c:v>
                </c:pt>
                <c:pt idx="23">
                  <c:v>97.465999999999994</c:v>
                </c:pt>
                <c:pt idx="24">
                  <c:v>97.465999999999994</c:v>
                </c:pt>
                <c:pt idx="25">
                  <c:v>97.465999999999994</c:v>
                </c:pt>
                <c:pt idx="26">
                  <c:v>97.465999999999994</c:v>
                </c:pt>
                <c:pt idx="27">
                  <c:v>97.465999999999994</c:v>
                </c:pt>
                <c:pt idx="28">
                  <c:v>97.465999999999994</c:v>
                </c:pt>
                <c:pt idx="29">
                  <c:v>97.391000000000005</c:v>
                </c:pt>
                <c:pt idx="30">
                  <c:v>97.316999999999993</c:v>
                </c:pt>
                <c:pt idx="31">
                  <c:v>97.016999999999996</c:v>
                </c:pt>
                <c:pt idx="32">
                  <c:v>97.016999999999996</c:v>
                </c:pt>
                <c:pt idx="33">
                  <c:v>97.016999999999996</c:v>
                </c:pt>
                <c:pt idx="34">
                  <c:v>97.016999999999996</c:v>
                </c:pt>
                <c:pt idx="35">
                  <c:v>97.016999999999996</c:v>
                </c:pt>
                <c:pt idx="36">
                  <c:v>97.016999999999996</c:v>
                </c:pt>
                <c:pt idx="37">
                  <c:v>97.016999999999996</c:v>
                </c:pt>
                <c:pt idx="38">
                  <c:v>97.016999999999996</c:v>
                </c:pt>
                <c:pt idx="39">
                  <c:v>97.016999999999996</c:v>
                </c:pt>
                <c:pt idx="40">
                  <c:v>96.635999999999981</c:v>
                </c:pt>
                <c:pt idx="41">
                  <c:v>96.540999999999997</c:v>
                </c:pt>
                <c:pt idx="42">
                  <c:v>96.254999999999995</c:v>
                </c:pt>
                <c:pt idx="43">
                  <c:v>95.871999999999986</c:v>
                </c:pt>
                <c:pt idx="44">
                  <c:v>95.871999999999986</c:v>
                </c:pt>
                <c:pt idx="45">
                  <c:v>95.871999999999986</c:v>
                </c:pt>
                <c:pt idx="46">
                  <c:v>95.871999999999986</c:v>
                </c:pt>
                <c:pt idx="47">
                  <c:v>95.871999999999986</c:v>
                </c:pt>
                <c:pt idx="48">
                  <c:v>95.871999999999986</c:v>
                </c:pt>
                <c:pt idx="49">
                  <c:v>95.871999999999986</c:v>
                </c:pt>
                <c:pt idx="50">
                  <c:v>95.871999999999986</c:v>
                </c:pt>
                <c:pt idx="51">
                  <c:v>95.871999999999986</c:v>
                </c:pt>
                <c:pt idx="52">
                  <c:v>95.871999999999986</c:v>
                </c:pt>
                <c:pt idx="53">
                  <c:v>95.871999999999986</c:v>
                </c:pt>
                <c:pt idx="54">
                  <c:v>95.507000000000005</c:v>
                </c:pt>
                <c:pt idx="55">
                  <c:v>94.650999999999982</c:v>
                </c:pt>
                <c:pt idx="56">
                  <c:v>94.527000000000001</c:v>
                </c:pt>
                <c:pt idx="57">
                  <c:v>94.527000000000001</c:v>
                </c:pt>
                <c:pt idx="58">
                  <c:v>94.4</c:v>
                </c:pt>
                <c:pt idx="59">
                  <c:v>94.4</c:v>
                </c:pt>
                <c:pt idx="60">
                  <c:v>94.4</c:v>
                </c:pt>
                <c:pt idx="61">
                  <c:v>94.4</c:v>
                </c:pt>
                <c:pt idx="62">
                  <c:v>94.4</c:v>
                </c:pt>
                <c:pt idx="63">
                  <c:v>94.4</c:v>
                </c:pt>
                <c:pt idx="64">
                  <c:v>94.4</c:v>
                </c:pt>
                <c:pt idx="65">
                  <c:v>94.4</c:v>
                </c:pt>
                <c:pt idx="66">
                  <c:v>94.247000000000227</c:v>
                </c:pt>
                <c:pt idx="67">
                  <c:v>93.635999999999981</c:v>
                </c:pt>
                <c:pt idx="68">
                  <c:v>93.635999999999981</c:v>
                </c:pt>
                <c:pt idx="69">
                  <c:v>93.635999999999981</c:v>
                </c:pt>
                <c:pt idx="70">
                  <c:v>93.635999999999981</c:v>
                </c:pt>
                <c:pt idx="71">
                  <c:v>93.635999999999981</c:v>
                </c:pt>
                <c:pt idx="72">
                  <c:v>93.635999999999981</c:v>
                </c:pt>
                <c:pt idx="73">
                  <c:v>93.635999999999981</c:v>
                </c:pt>
                <c:pt idx="74">
                  <c:v>93.635999999999981</c:v>
                </c:pt>
                <c:pt idx="75">
                  <c:v>93.635999999999981</c:v>
                </c:pt>
                <c:pt idx="76">
                  <c:v>93.635999999999981</c:v>
                </c:pt>
                <c:pt idx="77">
                  <c:v>93.635999999999981</c:v>
                </c:pt>
                <c:pt idx="78">
                  <c:v>93.436000000000007</c:v>
                </c:pt>
                <c:pt idx="79">
                  <c:v>93.436000000000007</c:v>
                </c:pt>
                <c:pt idx="80">
                  <c:v>93.436000000000007</c:v>
                </c:pt>
                <c:pt idx="81">
                  <c:v>93.436000000000007</c:v>
                </c:pt>
                <c:pt idx="82">
                  <c:v>93.436000000000007</c:v>
                </c:pt>
                <c:pt idx="83">
                  <c:v>93.436000000000007</c:v>
                </c:pt>
                <c:pt idx="84">
                  <c:v>93.436000000000007</c:v>
                </c:pt>
                <c:pt idx="85">
                  <c:v>93.436000000000007</c:v>
                </c:pt>
                <c:pt idx="86">
                  <c:v>93.436000000000007</c:v>
                </c:pt>
                <c:pt idx="87">
                  <c:v>93.436000000000007</c:v>
                </c:pt>
                <c:pt idx="88">
                  <c:v>93.180999999999983</c:v>
                </c:pt>
                <c:pt idx="89">
                  <c:v>92.669999999999987</c:v>
                </c:pt>
                <c:pt idx="90">
                  <c:v>92.415000000000006</c:v>
                </c:pt>
                <c:pt idx="91">
                  <c:v>92.155999999999949</c:v>
                </c:pt>
                <c:pt idx="92">
                  <c:v>91.894999999999996</c:v>
                </c:pt>
                <c:pt idx="93">
                  <c:v>91.894999999999996</c:v>
                </c:pt>
                <c:pt idx="94">
                  <c:v>91.894999999999996</c:v>
                </c:pt>
                <c:pt idx="95">
                  <c:v>91.894999999999996</c:v>
                </c:pt>
                <c:pt idx="96">
                  <c:v>91.894999999999996</c:v>
                </c:pt>
                <c:pt idx="97">
                  <c:v>91.894999999999996</c:v>
                </c:pt>
                <c:pt idx="98">
                  <c:v>91.894999999999996</c:v>
                </c:pt>
                <c:pt idx="99">
                  <c:v>91.894999999999996</c:v>
                </c:pt>
                <c:pt idx="100">
                  <c:v>91.894999999999996</c:v>
                </c:pt>
                <c:pt idx="101">
                  <c:v>91.894999999999996</c:v>
                </c:pt>
                <c:pt idx="102">
                  <c:v>91.206000000000003</c:v>
                </c:pt>
                <c:pt idx="103">
                  <c:v>90.861000000000004</c:v>
                </c:pt>
                <c:pt idx="104">
                  <c:v>90.861000000000004</c:v>
                </c:pt>
                <c:pt idx="105">
                  <c:v>90.861000000000004</c:v>
                </c:pt>
                <c:pt idx="106">
                  <c:v>90.861000000000004</c:v>
                </c:pt>
                <c:pt idx="107">
                  <c:v>90.861000000000004</c:v>
                </c:pt>
                <c:pt idx="108">
                  <c:v>90.861000000000004</c:v>
                </c:pt>
                <c:pt idx="109">
                  <c:v>90.861000000000004</c:v>
                </c:pt>
                <c:pt idx="110">
                  <c:v>90.861000000000004</c:v>
                </c:pt>
                <c:pt idx="111">
                  <c:v>90.861000000000004</c:v>
                </c:pt>
                <c:pt idx="112">
                  <c:v>89.971999999999994</c:v>
                </c:pt>
                <c:pt idx="113">
                  <c:v>89.527000000000001</c:v>
                </c:pt>
                <c:pt idx="114">
                  <c:v>89.527000000000001</c:v>
                </c:pt>
                <c:pt idx="115">
                  <c:v>89.071999999999989</c:v>
                </c:pt>
                <c:pt idx="116">
                  <c:v>89.071999999999989</c:v>
                </c:pt>
                <c:pt idx="117">
                  <c:v>89.071999999999989</c:v>
                </c:pt>
                <c:pt idx="118">
                  <c:v>89.071999999999989</c:v>
                </c:pt>
                <c:pt idx="119">
                  <c:v>89.071999999999989</c:v>
                </c:pt>
                <c:pt idx="120">
                  <c:v>89.071999999999989</c:v>
                </c:pt>
                <c:pt idx="121">
                  <c:v>89.071999999999989</c:v>
                </c:pt>
                <c:pt idx="122">
                  <c:v>89.071999999999989</c:v>
                </c:pt>
                <c:pt idx="123">
                  <c:v>89.071999999999989</c:v>
                </c:pt>
                <c:pt idx="124">
                  <c:v>89.071999999999989</c:v>
                </c:pt>
                <c:pt idx="125">
                  <c:v>89.071999999999989</c:v>
                </c:pt>
                <c:pt idx="126">
                  <c:v>88.494000000000227</c:v>
                </c:pt>
                <c:pt idx="127">
                  <c:v>88.494000000000227</c:v>
                </c:pt>
                <c:pt idx="128">
                  <c:v>87.903999999999996</c:v>
                </c:pt>
                <c:pt idx="129">
                  <c:v>87.903999999999996</c:v>
                </c:pt>
                <c:pt idx="130">
                  <c:v>87.903999999999996</c:v>
                </c:pt>
                <c:pt idx="131">
                  <c:v>87.903999999999996</c:v>
                </c:pt>
                <c:pt idx="132">
                  <c:v>87.903999999999996</c:v>
                </c:pt>
                <c:pt idx="133">
                  <c:v>87.903999999999996</c:v>
                </c:pt>
                <c:pt idx="134">
                  <c:v>87.903999999999996</c:v>
                </c:pt>
                <c:pt idx="135">
                  <c:v>87.903999999999996</c:v>
                </c:pt>
                <c:pt idx="136">
                  <c:v>87.903999999999996</c:v>
                </c:pt>
                <c:pt idx="137">
                  <c:v>87.903999999999996</c:v>
                </c:pt>
                <c:pt idx="138">
                  <c:v>87.903999999999996</c:v>
                </c:pt>
                <c:pt idx="139">
                  <c:v>87.903999999999996</c:v>
                </c:pt>
                <c:pt idx="140">
                  <c:v>87.903999999999996</c:v>
                </c:pt>
                <c:pt idx="141">
                  <c:v>87.903999999999996</c:v>
                </c:pt>
                <c:pt idx="142">
                  <c:v>87.903999999999996</c:v>
                </c:pt>
                <c:pt idx="143">
                  <c:v>87.903999999999996</c:v>
                </c:pt>
                <c:pt idx="144">
                  <c:v>87.903999999999996</c:v>
                </c:pt>
                <c:pt idx="145">
                  <c:v>87.903999999999996</c:v>
                </c:pt>
                <c:pt idx="146">
                  <c:v>87.903999999999996</c:v>
                </c:pt>
                <c:pt idx="147">
                  <c:v>87.903999999999996</c:v>
                </c:pt>
                <c:pt idx="148">
                  <c:v>87.903999999999996</c:v>
                </c:pt>
                <c:pt idx="149">
                  <c:v>85.86</c:v>
                </c:pt>
                <c:pt idx="150">
                  <c:v>85.86</c:v>
                </c:pt>
                <c:pt idx="151">
                  <c:v>84.837000000000003</c:v>
                </c:pt>
                <c:pt idx="152">
                  <c:v>84.837000000000003</c:v>
                </c:pt>
                <c:pt idx="153">
                  <c:v>84.837000000000003</c:v>
                </c:pt>
                <c:pt idx="154">
                  <c:v>84.837000000000003</c:v>
                </c:pt>
                <c:pt idx="155">
                  <c:v>84.837000000000003</c:v>
                </c:pt>
                <c:pt idx="156">
                  <c:v>84.837000000000003</c:v>
                </c:pt>
                <c:pt idx="157">
                  <c:v>84.837000000000003</c:v>
                </c:pt>
                <c:pt idx="158">
                  <c:v>84.837000000000003</c:v>
                </c:pt>
                <c:pt idx="159">
                  <c:v>84.837000000000003</c:v>
                </c:pt>
                <c:pt idx="160">
                  <c:v>84.837000000000003</c:v>
                </c:pt>
                <c:pt idx="161">
                  <c:v>84.837000000000003</c:v>
                </c:pt>
                <c:pt idx="162">
                  <c:v>84.837000000000003</c:v>
                </c:pt>
                <c:pt idx="163">
                  <c:v>83.4</c:v>
                </c:pt>
                <c:pt idx="164">
                  <c:v>83.4</c:v>
                </c:pt>
                <c:pt idx="165">
                  <c:v>83.4</c:v>
                </c:pt>
                <c:pt idx="166">
                  <c:v>83.4</c:v>
                </c:pt>
                <c:pt idx="167">
                  <c:v>83.4</c:v>
                </c:pt>
                <c:pt idx="168">
                  <c:v>83.4</c:v>
                </c:pt>
                <c:pt idx="169">
                  <c:v>83.4</c:v>
                </c:pt>
                <c:pt idx="170">
                  <c:v>83.4</c:v>
                </c:pt>
                <c:pt idx="171">
                  <c:v>83.4</c:v>
                </c:pt>
                <c:pt idx="172">
                  <c:v>83.4</c:v>
                </c:pt>
                <c:pt idx="173">
                  <c:v>81.315000000000012</c:v>
                </c:pt>
                <c:pt idx="174">
                  <c:v>81.315000000000012</c:v>
                </c:pt>
                <c:pt idx="175">
                  <c:v>81.315000000000012</c:v>
                </c:pt>
                <c:pt idx="176">
                  <c:v>81.315000000000012</c:v>
                </c:pt>
                <c:pt idx="177">
                  <c:v>81.315000000000012</c:v>
                </c:pt>
                <c:pt idx="178">
                  <c:v>81.315000000000012</c:v>
                </c:pt>
                <c:pt idx="179">
                  <c:v>81.315000000000012</c:v>
                </c:pt>
                <c:pt idx="180">
                  <c:v>81.315000000000012</c:v>
                </c:pt>
              </c:numCache>
            </c:numRef>
          </c:yVal>
        </c:ser>
        <c:ser>
          <c:idx val="1"/>
          <c:order val="1"/>
          <c:tx>
            <c:strRef>
              <c:f>Sheet1!$C$1</c:f>
              <c:strCache>
                <c:ptCount val="1"/>
                <c:pt idx="0">
                  <c:v>No Induction (N = 1,924)</c:v>
                </c:pt>
              </c:strCache>
            </c:strRef>
          </c:tx>
          <c:spPr>
            <a:ln w="41275">
              <a:solidFill>
                <a:srgbClr val="00FFFF"/>
              </a:solidFill>
              <a:prstDash val="solid"/>
            </a:ln>
          </c:spPr>
          <c:marker>
            <c:symbol val="none"/>
          </c:marker>
          <c:xVal>
            <c:numRef>
              <c:f>Sheet1!$A$2:$A$182</c:f>
              <c:numCache>
                <c:formatCode>General</c:formatCode>
                <c:ptCount val="181"/>
                <c:pt idx="0">
                  <c:v>0</c:v>
                </c:pt>
                <c:pt idx="1">
                  <c:v>8.3300000000000041E-2</c:v>
                </c:pt>
                <c:pt idx="2">
                  <c:v>0.16669999999999999</c:v>
                </c:pt>
                <c:pt idx="3">
                  <c:v>0.25</c:v>
                </c:pt>
                <c:pt idx="4">
                  <c:v>0.33330000000000304</c:v>
                </c:pt>
                <c:pt idx="5">
                  <c:v>0.41670000000000001</c:v>
                </c:pt>
                <c:pt idx="6">
                  <c:v>0.5</c:v>
                </c:pt>
                <c:pt idx="7">
                  <c:v>0.58329999999999949</c:v>
                </c:pt>
                <c:pt idx="8">
                  <c:v>0.66670000000000518</c:v>
                </c:pt>
                <c:pt idx="9">
                  <c:v>0.75000000000000355</c:v>
                </c:pt>
                <c:pt idx="10">
                  <c:v>0.83330000000000004</c:v>
                </c:pt>
                <c:pt idx="11">
                  <c:v>0.91670000000000063</c:v>
                </c:pt>
                <c:pt idx="12">
                  <c:v>1</c:v>
                </c:pt>
                <c:pt idx="13">
                  <c:v>1.083299999999993</c:v>
                </c:pt>
                <c:pt idx="14">
                  <c:v>1.1667000000000001</c:v>
                </c:pt>
                <c:pt idx="15">
                  <c:v>1.25</c:v>
                </c:pt>
                <c:pt idx="16">
                  <c:v>1.333299999999993</c:v>
                </c:pt>
                <c:pt idx="17">
                  <c:v>1.4166999999999914</c:v>
                </c:pt>
                <c:pt idx="18">
                  <c:v>1.5</c:v>
                </c:pt>
                <c:pt idx="19">
                  <c:v>1.583299999999993</c:v>
                </c:pt>
                <c:pt idx="20">
                  <c:v>1.6667000000000001</c:v>
                </c:pt>
                <c:pt idx="21">
                  <c:v>1.75</c:v>
                </c:pt>
                <c:pt idx="22">
                  <c:v>1.833299999999993</c:v>
                </c:pt>
                <c:pt idx="23">
                  <c:v>1.9167000000000001</c:v>
                </c:pt>
                <c:pt idx="24">
                  <c:v>2</c:v>
                </c:pt>
                <c:pt idx="25">
                  <c:v>2.0832999999999999</c:v>
                </c:pt>
                <c:pt idx="26">
                  <c:v>2.1667000000000001</c:v>
                </c:pt>
                <c:pt idx="27">
                  <c:v>2.25</c:v>
                </c:pt>
                <c:pt idx="28">
                  <c:v>2.3332999999999977</c:v>
                </c:pt>
                <c:pt idx="29">
                  <c:v>2.416699999999981</c:v>
                </c:pt>
                <c:pt idx="30">
                  <c:v>2.5</c:v>
                </c:pt>
                <c:pt idx="31">
                  <c:v>2.5832999999999999</c:v>
                </c:pt>
                <c:pt idx="32">
                  <c:v>2.6667000000000001</c:v>
                </c:pt>
                <c:pt idx="33">
                  <c:v>2.75</c:v>
                </c:pt>
                <c:pt idx="34">
                  <c:v>2.8332999999999977</c:v>
                </c:pt>
                <c:pt idx="35">
                  <c:v>2.916699999999981</c:v>
                </c:pt>
                <c:pt idx="36">
                  <c:v>3</c:v>
                </c:pt>
                <c:pt idx="37">
                  <c:v>3.0832999999999999</c:v>
                </c:pt>
                <c:pt idx="38">
                  <c:v>3.1667000000000001</c:v>
                </c:pt>
                <c:pt idx="39">
                  <c:v>3.25</c:v>
                </c:pt>
                <c:pt idx="40">
                  <c:v>3.3332999999999977</c:v>
                </c:pt>
                <c:pt idx="41">
                  <c:v>3.416699999999981</c:v>
                </c:pt>
                <c:pt idx="42">
                  <c:v>3.5</c:v>
                </c:pt>
                <c:pt idx="43">
                  <c:v>3.5832999999999999</c:v>
                </c:pt>
                <c:pt idx="44">
                  <c:v>3.6667000000000001</c:v>
                </c:pt>
                <c:pt idx="45">
                  <c:v>3.75</c:v>
                </c:pt>
                <c:pt idx="46">
                  <c:v>3.8332999999999977</c:v>
                </c:pt>
                <c:pt idx="47">
                  <c:v>3.916699999999981</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pt idx="145">
                  <c:v>12.083300000000001</c:v>
                </c:pt>
                <c:pt idx="146">
                  <c:v>12.166700000000002</c:v>
                </c:pt>
                <c:pt idx="147">
                  <c:v>12.25</c:v>
                </c:pt>
                <c:pt idx="148">
                  <c:v>12.333300000000001</c:v>
                </c:pt>
                <c:pt idx="149">
                  <c:v>12.416700000000002</c:v>
                </c:pt>
                <c:pt idx="150">
                  <c:v>12.5</c:v>
                </c:pt>
                <c:pt idx="151">
                  <c:v>12.583300000000001</c:v>
                </c:pt>
                <c:pt idx="152">
                  <c:v>12.666700000000002</c:v>
                </c:pt>
                <c:pt idx="153">
                  <c:v>12.75</c:v>
                </c:pt>
                <c:pt idx="154">
                  <c:v>12.833300000000001</c:v>
                </c:pt>
                <c:pt idx="155">
                  <c:v>12.916700000000002</c:v>
                </c:pt>
                <c:pt idx="156">
                  <c:v>13</c:v>
                </c:pt>
                <c:pt idx="157">
                  <c:v>13.083300000000001</c:v>
                </c:pt>
                <c:pt idx="158">
                  <c:v>13.166700000000002</c:v>
                </c:pt>
                <c:pt idx="159">
                  <c:v>13.25</c:v>
                </c:pt>
                <c:pt idx="160">
                  <c:v>13.333300000000001</c:v>
                </c:pt>
                <c:pt idx="161">
                  <c:v>13.416700000000002</c:v>
                </c:pt>
                <c:pt idx="162">
                  <c:v>13.5</c:v>
                </c:pt>
                <c:pt idx="163">
                  <c:v>13.583300000000001</c:v>
                </c:pt>
                <c:pt idx="164">
                  <c:v>13.666700000000002</c:v>
                </c:pt>
                <c:pt idx="165">
                  <c:v>13.75</c:v>
                </c:pt>
                <c:pt idx="166">
                  <c:v>13.833300000000001</c:v>
                </c:pt>
                <c:pt idx="167">
                  <c:v>13.916700000000002</c:v>
                </c:pt>
                <c:pt idx="168">
                  <c:v>14</c:v>
                </c:pt>
                <c:pt idx="169">
                  <c:v>14.083300000000001</c:v>
                </c:pt>
                <c:pt idx="170">
                  <c:v>14.166700000000002</c:v>
                </c:pt>
                <c:pt idx="171">
                  <c:v>14.25</c:v>
                </c:pt>
                <c:pt idx="172">
                  <c:v>14.333300000000001</c:v>
                </c:pt>
                <c:pt idx="173">
                  <c:v>14.416700000000002</c:v>
                </c:pt>
                <c:pt idx="174">
                  <c:v>14.5</c:v>
                </c:pt>
                <c:pt idx="175">
                  <c:v>14.583300000000001</c:v>
                </c:pt>
                <c:pt idx="176">
                  <c:v>14.666700000000002</c:v>
                </c:pt>
                <c:pt idx="177">
                  <c:v>14.75</c:v>
                </c:pt>
                <c:pt idx="178">
                  <c:v>14.833300000000001</c:v>
                </c:pt>
                <c:pt idx="179">
                  <c:v>14.916700000000002</c:v>
                </c:pt>
                <c:pt idx="180">
                  <c:v>15</c:v>
                </c:pt>
              </c:numCache>
            </c:numRef>
          </c:xVal>
          <c:yVal>
            <c:numRef>
              <c:f>Sheet1!$C$2:$C$182</c:f>
              <c:numCache>
                <c:formatCode>General</c:formatCode>
                <c:ptCount val="181"/>
                <c:pt idx="0">
                  <c:v>100</c:v>
                </c:pt>
                <c:pt idx="1">
                  <c:v>100</c:v>
                </c:pt>
                <c:pt idx="2">
                  <c:v>100</c:v>
                </c:pt>
                <c:pt idx="3">
                  <c:v>99.896000000000001</c:v>
                </c:pt>
                <c:pt idx="4">
                  <c:v>99.790999999999997</c:v>
                </c:pt>
                <c:pt idx="5">
                  <c:v>99.685999999999979</c:v>
                </c:pt>
                <c:pt idx="6">
                  <c:v>99.367000000000004</c:v>
                </c:pt>
                <c:pt idx="7">
                  <c:v>98.460000000000022</c:v>
                </c:pt>
                <c:pt idx="8">
                  <c:v>98.191999999999993</c:v>
                </c:pt>
                <c:pt idx="9">
                  <c:v>98.191999999999993</c:v>
                </c:pt>
                <c:pt idx="10">
                  <c:v>98.191999999999993</c:v>
                </c:pt>
                <c:pt idx="11">
                  <c:v>98.191999999999993</c:v>
                </c:pt>
                <c:pt idx="12">
                  <c:v>98.191999999999993</c:v>
                </c:pt>
                <c:pt idx="13">
                  <c:v>98.191999999999993</c:v>
                </c:pt>
                <c:pt idx="14">
                  <c:v>98.191999999999993</c:v>
                </c:pt>
                <c:pt idx="15">
                  <c:v>98.191999999999993</c:v>
                </c:pt>
                <c:pt idx="16">
                  <c:v>98.191999999999993</c:v>
                </c:pt>
                <c:pt idx="17">
                  <c:v>98.191999999999993</c:v>
                </c:pt>
                <c:pt idx="18">
                  <c:v>98.006</c:v>
                </c:pt>
                <c:pt idx="19">
                  <c:v>97.51</c:v>
                </c:pt>
                <c:pt idx="20">
                  <c:v>97.26</c:v>
                </c:pt>
                <c:pt idx="21">
                  <c:v>97.26</c:v>
                </c:pt>
                <c:pt idx="22">
                  <c:v>97.26</c:v>
                </c:pt>
                <c:pt idx="23">
                  <c:v>97.26</c:v>
                </c:pt>
                <c:pt idx="24">
                  <c:v>97.26</c:v>
                </c:pt>
                <c:pt idx="25">
                  <c:v>97.26</c:v>
                </c:pt>
                <c:pt idx="26">
                  <c:v>97.26</c:v>
                </c:pt>
                <c:pt idx="27">
                  <c:v>97.26</c:v>
                </c:pt>
                <c:pt idx="28">
                  <c:v>97.26</c:v>
                </c:pt>
                <c:pt idx="29">
                  <c:v>97.117000000000004</c:v>
                </c:pt>
                <c:pt idx="30">
                  <c:v>96.9</c:v>
                </c:pt>
                <c:pt idx="31">
                  <c:v>96.539000000000001</c:v>
                </c:pt>
                <c:pt idx="32">
                  <c:v>96.394000000000005</c:v>
                </c:pt>
                <c:pt idx="33">
                  <c:v>96.394000000000005</c:v>
                </c:pt>
                <c:pt idx="34">
                  <c:v>96.394000000000005</c:v>
                </c:pt>
                <c:pt idx="35">
                  <c:v>96.394000000000005</c:v>
                </c:pt>
                <c:pt idx="36">
                  <c:v>96.394000000000005</c:v>
                </c:pt>
                <c:pt idx="37">
                  <c:v>96.394000000000005</c:v>
                </c:pt>
                <c:pt idx="38">
                  <c:v>96.394000000000005</c:v>
                </c:pt>
                <c:pt idx="39">
                  <c:v>96.308999999999983</c:v>
                </c:pt>
                <c:pt idx="40">
                  <c:v>96.308999999999983</c:v>
                </c:pt>
                <c:pt idx="41">
                  <c:v>96.222999999999999</c:v>
                </c:pt>
                <c:pt idx="42">
                  <c:v>95.795000000000002</c:v>
                </c:pt>
                <c:pt idx="43">
                  <c:v>95.278999999999982</c:v>
                </c:pt>
                <c:pt idx="44">
                  <c:v>95.191999999999993</c:v>
                </c:pt>
                <c:pt idx="45">
                  <c:v>95.191999999999993</c:v>
                </c:pt>
                <c:pt idx="46">
                  <c:v>95.191999999999993</c:v>
                </c:pt>
                <c:pt idx="47">
                  <c:v>95.191999999999993</c:v>
                </c:pt>
                <c:pt idx="48">
                  <c:v>95.191999999999993</c:v>
                </c:pt>
                <c:pt idx="49">
                  <c:v>95.191999999999993</c:v>
                </c:pt>
                <c:pt idx="50">
                  <c:v>95.092000000000013</c:v>
                </c:pt>
                <c:pt idx="51">
                  <c:v>95.092000000000013</c:v>
                </c:pt>
                <c:pt idx="52">
                  <c:v>95.092000000000013</c:v>
                </c:pt>
                <c:pt idx="53">
                  <c:v>95.092000000000013</c:v>
                </c:pt>
                <c:pt idx="54">
                  <c:v>94.887999999999991</c:v>
                </c:pt>
                <c:pt idx="55">
                  <c:v>94.477000000000004</c:v>
                </c:pt>
                <c:pt idx="56">
                  <c:v>94.373999999999981</c:v>
                </c:pt>
                <c:pt idx="57">
                  <c:v>94.373999999999981</c:v>
                </c:pt>
                <c:pt idx="58">
                  <c:v>94.373999999999981</c:v>
                </c:pt>
                <c:pt idx="59">
                  <c:v>94.373999999999981</c:v>
                </c:pt>
                <c:pt idx="60">
                  <c:v>94.373999999999981</c:v>
                </c:pt>
                <c:pt idx="61">
                  <c:v>94.373999999999981</c:v>
                </c:pt>
                <c:pt idx="62">
                  <c:v>94.373999999999981</c:v>
                </c:pt>
                <c:pt idx="63">
                  <c:v>94.373999999999981</c:v>
                </c:pt>
                <c:pt idx="64">
                  <c:v>94.373999999999981</c:v>
                </c:pt>
                <c:pt idx="65">
                  <c:v>94.024000000000001</c:v>
                </c:pt>
                <c:pt idx="66">
                  <c:v>93.790999999999997</c:v>
                </c:pt>
                <c:pt idx="67">
                  <c:v>93.206000000000003</c:v>
                </c:pt>
                <c:pt idx="68">
                  <c:v>92.85199999999999</c:v>
                </c:pt>
                <c:pt idx="69">
                  <c:v>92.733000000000004</c:v>
                </c:pt>
                <c:pt idx="70">
                  <c:v>92.733000000000004</c:v>
                </c:pt>
                <c:pt idx="71">
                  <c:v>92.733000000000004</c:v>
                </c:pt>
                <c:pt idx="72">
                  <c:v>92.733000000000004</c:v>
                </c:pt>
                <c:pt idx="73">
                  <c:v>92.733000000000004</c:v>
                </c:pt>
                <c:pt idx="74">
                  <c:v>92.733000000000004</c:v>
                </c:pt>
                <c:pt idx="75">
                  <c:v>92.733000000000004</c:v>
                </c:pt>
                <c:pt idx="76">
                  <c:v>92.593000000000004</c:v>
                </c:pt>
                <c:pt idx="77">
                  <c:v>92.453000000000003</c:v>
                </c:pt>
                <c:pt idx="78">
                  <c:v>92.171999999999983</c:v>
                </c:pt>
                <c:pt idx="79">
                  <c:v>92.171999999999983</c:v>
                </c:pt>
                <c:pt idx="80">
                  <c:v>92.171999999999983</c:v>
                </c:pt>
                <c:pt idx="81">
                  <c:v>92.171999999999983</c:v>
                </c:pt>
                <c:pt idx="82">
                  <c:v>92.171999999999983</c:v>
                </c:pt>
                <c:pt idx="83">
                  <c:v>92.171999999999983</c:v>
                </c:pt>
                <c:pt idx="84">
                  <c:v>92.171999999999983</c:v>
                </c:pt>
                <c:pt idx="85">
                  <c:v>92.171999999999983</c:v>
                </c:pt>
                <c:pt idx="86">
                  <c:v>92.171999999999983</c:v>
                </c:pt>
                <c:pt idx="87">
                  <c:v>92.003</c:v>
                </c:pt>
                <c:pt idx="88">
                  <c:v>91.832999999999998</c:v>
                </c:pt>
                <c:pt idx="89">
                  <c:v>91.492999999999995</c:v>
                </c:pt>
                <c:pt idx="90">
                  <c:v>91.323999999999998</c:v>
                </c:pt>
                <c:pt idx="91">
                  <c:v>91.323999999999998</c:v>
                </c:pt>
                <c:pt idx="92">
                  <c:v>91.323999999999998</c:v>
                </c:pt>
                <c:pt idx="93">
                  <c:v>91.323999999999998</c:v>
                </c:pt>
                <c:pt idx="94">
                  <c:v>91.323999999999998</c:v>
                </c:pt>
                <c:pt idx="95">
                  <c:v>91.323999999999998</c:v>
                </c:pt>
                <c:pt idx="96">
                  <c:v>91.323999999999998</c:v>
                </c:pt>
                <c:pt idx="97">
                  <c:v>91.323999999999998</c:v>
                </c:pt>
                <c:pt idx="98">
                  <c:v>91.323999999999998</c:v>
                </c:pt>
                <c:pt idx="99">
                  <c:v>91.323999999999998</c:v>
                </c:pt>
                <c:pt idx="100">
                  <c:v>91.117999999999995</c:v>
                </c:pt>
                <c:pt idx="101">
                  <c:v>91.117999999999995</c:v>
                </c:pt>
                <c:pt idx="102">
                  <c:v>91.117999999999995</c:v>
                </c:pt>
                <c:pt idx="103">
                  <c:v>90.705000000000013</c:v>
                </c:pt>
                <c:pt idx="104">
                  <c:v>90.705000000000013</c:v>
                </c:pt>
                <c:pt idx="105">
                  <c:v>90.705000000000013</c:v>
                </c:pt>
                <c:pt idx="106">
                  <c:v>90.705000000000013</c:v>
                </c:pt>
                <c:pt idx="107">
                  <c:v>90.705000000000013</c:v>
                </c:pt>
                <c:pt idx="108">
                  <c:v>90.705000000000013</c:v>
                </c:pt>
                <c:pt idx="109">
                  <c:v>90.705000000000013</c:v>
                </c:pt>
                <c:pt idx="110">
                  <c:v>90.705000000000013</c:v>
                </c:pt>
                <c:pt idx="111">
                  <c:v>90.705000000000013</c:v>
                </c:pt>
                <c:pt idx="112">
                  <c:v>90.191000000000003</c:v>
                </c:pt>
                <c:pt idx="113">
                  <c:v>89.933999999999997</c:v>
                </c:pt>
                <c:pt idx="114">
                  <c:v>89.418999999999997</c:v>
                </c:pt>
                <c:pt idx="115">
                  <c:v>88.9</c:v>
                </c:pt>
                <c:pt idx="116">
                  <c:v>88.638999999999982</c:v>
                </c:pt>
                <c:pt idx="117">
                  <c:v>88.638999999999982</c:v>
                </c:pt>
                <c:pt idx="118">
                  <c:v>88.638999999999982</c:v>
                </c:pt>
                <c:pt idx="119">
                  <c:v>88.638999999999982</c:v>
                </c:pt>
                <c:pt idx="120">
                  <c:v>88.638999999999982</c:v>
                </c:pt>
                <c:pt idx="121">
                  <c:v>88.638999999999982</c:v>
                </c:pt>
                <c:pt idx="122">
                  <c:v>88.638999999999982</c:v>
                </c:pt>
                <c:pt idx="123">
                  <c:v>88.638999999999982</c:v>
                </c:pt>
                <c:pt idx="124">
                  <c:v>88.638999999999982</c:v>
                </c:pt>
                <c:pt idx="125">
                  <c:v>88.638999999999982</c:v>
                </c:pt>
                <c:pt idx="126">
                  <c:v>87.992000000000004</c:v>
                </c:pt>
                <c:pt idx="127">
                  <c:v>87.667000000000002</c:v>
                </c:pt>
                <c:pt idx="128">
                  <c:v>87.667000000000002</c:v>
                </c:pt>
                <c:pt idx="129">
                  <c:v>87.667000000000002</c:v>
                </c:pt>
                <c:pt idx="130">
                  <c:v>87.667000000000002</c:v>
                </c:pt>
                <c:pt idx="131">
                  <c:v>87.667000000000002</c:v>
                </c:pt>
                <c:pt idx="132">
                  <c:v>87.667000000000002</c:v>
                </c:pt>
                <c:pt idx="133">
                  <c:v>87.667000000000002</c:v>
                </c:pt>
                <c:pt idx="134">
                  <c:v>87.667000000000002</c:v>
                </c:pt>
                <c:pt idx="135">
                  <c:v>87.667000000000002</c:v>
                </c:pt>
                <c:pt idx="136">
                  <c:v>87.667000000000002</c:v>
                </c:pt>
                <c:pt idx="137">
                  <c:v>87.667000000000002</c:v>
                </c:pt>
                <c:pt idx="138">
                  <c:v>86.84</c:v>
                </c:pt>
                <c:pt idx="139">
                  <c:v>86.424000000000007</c:v>
                </c:pt>
                <c:pt idx="140">
                  <c:v>86.424000000000007</c:v>
                </c:pt>
                <c:pt idx="141">
                  <c:v>86.424000000000007</c:v>
                </c:pt>
                <c:pt idx="142">
                  <c:v>86.424000000000007</c:v>
                </c:pt>
                <c:pt idx="143">
                  <c:v>86.424000000000007</c:v>
                </c:pt>
                <c:pt idx="144">
                  <c:v>86.424000000000007</c:v>
                </c:pt>
                <c:pt idx="145">
                  <c:v>86.424000000000007</c:v>
                </c:pt>
                <c:pt idx="146">
                  <c:v>86.424000000000007</c:v>
                </c:pt>
                <c:pt idx="147">
                  <c:v>86.424000000000007</c:v>
                </c:pt>
                <c:pt idx="148">
                  <c:v>85.900999999999996</c:v>
                </c:pt>
                <c:pt idx="149">
                  <c:v>85.900999999999996</c:v>
                </c:pt>
                <c:pt idx="150">
                  <c:v>85.900999999999996</c:v>
                </c:pt>
                <c:pt idx="151">
                  <c:v>85.376999999999981</c:v>
                </c:pt>
                <c:pt idx="152">
                  <c:v>85.376999999999981</c:v>
                </c:pt>
                <c:pt idx="153">
                  <c:v>85.376999999999981</c:v>
                </c:pt>
                <c:pt idx="154">
                  <c:v>85.376999999999981</c:v>
                </c:pt>
                <c:pt idx="155">
                  <c:v>85.376999999999981</c:v>
                </c:pt>
                <c:pt idx="156">
                  <c:v>85.376999999999981</c:v>
                </c:pt>
                <c:pt idx="157">
                  <c:v>85.376999999999981</c:v>
                </c:pt>
                <c:pt idx="158">
                  <c:v>85.376999999999981</c:v>
                </c:pt>
                <c:pt idx="159">
                  <c:v>85.376999999999981</c:v>
                </c:pt>
                <c:pt idx="160">
                  <c:v>85.376999999999981</c:v>
                </c:pt>
                <c:pt idx="161">
                  <c:v>85.376999999999981</c:v>
                </c:pt>
                <c:pt idx="162">
                  <c:v>84.698999999999998</c:v>
                </c:pt>
                <c:pt idx="163">
                  <c:v>84.698999999999998</c:v>
                </c:pt>
                <c:pt idx="164">
                  <c:v>84.698999999999998</c:v>
                </c:pt>
                <c:pt idx="165">
                  <c:v>84.698999999999998</c:v>
                </c:pt>
                <c:pt idx="166">
                  <c:v>84.698999999999998</c:v>
                </c:pt>
                <c:pt idx="167">
                  <c:v>84.698999999999998</c:v>
                </c:pt>
                <c:pt idx="168">
                  <c:v>84.698999999999998</c:v>
                </c:pt>
                <c:pt idx="169">
                  <c:v>84.698999999999998</c:v>
                </c:pt>
                <c:pt idx="170">
                  <c:v>84.698999999999998</c:v>
                </c:pt>
                <c:pt idx="171">
                  <c:v>84.698999999999998</c:v>
                </c:pt>
                <c:pt idx="172">
                  <c:v>84.698999999999998</c:v>
                </c:pt>
                <c:pt idx="173">
                  <c:v>83.678999999999988</c:v>
                </c:pt>
                <c:pt idx="174">
                  <c:v>83.678999999999988</c:v>
                </c:pt>
                <c:pt idx="175">
                  <c:v>82.646000000000001</c:v>
                </c:pt>
                <c:pt idx="176">
                  <c:v>82.646000000000001</c:v>
                </c:pt>
                <c:pt idx="177">
                  <c:v>82.646000000000001</c:v>
                </c:pt>
                <c:pt idx="178">
                  <c:v>82.646000000000001</c:v>
                </c:pt>
                <c:pt idx="179">
                  <c:v>82.646000000000001</c:v>
                </c:pt>
                <c:pt idx="180">
                  <c:v>82.646000000000001</c:v>
                </c:pt>
              </c:numCache>
            </c:numRef>
          </c:yVal>
        </c:ser>
        <c:axId val="173098880"/>
        <c:axId val="173105152"/>
      </c:scatterChart>
      <c:valAx>
        <c:axId val="173098880"/>
        <c:scaling>
          <c:orientation val="minMax"/>
          <c:max val="15"/>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173105152"/>
        <c:crosses val="autoZero"/>
        <c:crossBetween val="midCat"/>
        <c:majorUnit val="1"/>
      </c:valAx>
      <c:valAx>
        <c:axId val="173105152"/>
        <c:scaling>
          <c:orientation val="minMax"/>
          <c:max val="100"/>
          <c:min val="5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Lymphoma</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173098880"/>
        <c:crosses val="autoZero"/>
        <c:crossBetween val="midCat"/>
        <c:majorUnit val="10"/>
      </c:valAx>
      <c:spPr>
        <a:solidFill>
          <a:schemeClr val="bg2"/>
        </a:solidFill>
        <a:ln>
          <a:solidFill>
            <a:schemeClr val="tx1"/>
          </a:solidFill>
        </a:ln>
      </c:spPr>
    </c:plotArea>
    <c:legend>
      <c:legendPos val="r"/>
      <c:layout>
        <c:manualLayout>
          <c:xMode val="edge"/>
          <c:yMode val="edge"/>
          <c:x val="0.15027280328896939"/>
          <c:y val="0.66075586317842161"/>
          <c:w val="0.60921828908554576"/>
          <c:h val="0.11550334434002202"/>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12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0705487122060766E-2"/>
          <c:y val="0.15028901734104091"/>
          <c:w val="0.86450167973124259"/>
          <c:h val="0.68183477404998283"/>
        </c:manualLayout>
      </c:layout>
      <c:scatterChart>
        <c:scatterStyle val="lineMarker"/>
        <c:ser>
          <c:idx val="0"/>
          <c:order val="0"/>
          <c:tx>
            <c:strRef>
              <c:f>Sheet1!$B$1</c:f>
              <c:strCache>
                <c:ptCount val="1"/>
                <c:pt idx="0">
                  <c:v>&lt;1 Year (N=60)</c:v>
                </c:pt>
              </c:strCache>
            </c:strRef>
          </c:tx>
          <c:spPr>
            <a:ln w="41275">
              <a:solidFill>
                <a:srgbClr val="00FFFF"/>
              </a:solidFill>
              <a:prstDash val="solid"/>
            </a:ln>
          </c:spPr>
          <c:marker>
            <c:symbol val="none"/>
          </c:marker>
          <c:xVal>
            <c:numRef>
              <c:f>Sheet1!$A$2:$A$62</c:f>
              <c:numCache>
                <c:formatCode>General</c:formatCode>
                <c:ptCount val="61"/>
                <c:pt idx="0">
                  <c:v>0</c:v>
                </c:pt>
                <c:pt idx="1">
                  <c:v>8.3300000000000041E-2</c:v>
                </c:pt>
                <c:pt idx="2">
                  <c:v>0.16669999999999999</c:v>
                </c:pt>
                <c:pt idx="3">
                  <c:v>0.25</c:v>
                </c:pt>
                <c:pt idx="4">
                  <c:v>0.33330000000000426</c:v>
                </c:pt>
                <c:pt idx="5">
                  <c:v>0.41670000000000001</c:v>
                </c:pt>
                <c:pt idx="6">
                  <c:v>0.5</c:v>
                </c:pt>
                <c:pt idx="7">
                  <c:v>0.58329999999999949</c:v>
                </c:pt>
                <c:pt idx="8">
                  <c:v>0.66670000000000706</c:v>
                </c:pt>
                <c:pt idx="9">
                  <c:v>0.75000000000000488</c:v>
                </c:pt>
                <c:pt idx="10">
                  <c:v>0.83330000000000004</c:v>
                </c:pt>
                <c:pt idx="11">
                  <c:v>0.91670000000000063</c:v>
                </c:pt>
                <c:pt idx="12">
                  <c:v>1</c:v>
                </c:pt>
                <c:pt idx="13">
                  <c:v>1.0832999999999904</c:v>
                </c:pt>
                <c:pt idx="14">
                  <c:v>1.1667000000000001</c:v>
                </c:pt>
                <c:pt idx="15">
                  <c:v>1.25</c:v>
                </c:pt>
                <c:pt idx="16">
                  <c:v>1.3332999999999904</c:v>
                </c:pt>
                <c:pt idx="17">
                  <c:v>1.4166999999999879</c:v>
                </c:pt>
                <c:pt idx="18">
                  <c:v>1.5</c:v>
                </c:pt>
                <c:pt idx="19">
                  <c:v>1.5832999999999904</c:v>
                </c:pt>
                <c:pt idx="20">
                  <c:v>1.6667000000000001</c:v>
                </c:pt>
                <c:pt idx="21">
                  <c:v>1.75</c:v>
                </c:pt>
                <c:pt idx="22">
                  <c:v>1.8332999999999904</c:v>
                </c:pt>
                <c:pt idx="23">
                  <c:v>1.9167000000000001</c:v>
                </c:pt>
                <c:pt idx="24">
                  <c:v>2</c:v>
                </c:pt>
                <c:pt idx="25">
                  <c:v>2.0832999999999999</c:v>
                </c:pt>
                <c:pt idx="26">
                  <c:v>2.1667000000000001</c:v>
                </c:pt>
                <c:pt idx="27">
                  <c:v>2.25</c:v>
                </c:pt>
                <c:pt idx="28">
                  <c:v>2.3332999999999977</c:v>
                </c:pt>
                <c:pt idx="29">
                  <c:v>2.4166999999999739</c:v>
                </c:pt>
                <c:pt idx="30">
                  <c:v>2.5</c:v>
                </c:pt>
                <c:pt idx="31">
                  <c:v>2.5832999999999999</c:v>
                </c:pt>
                <c:pt idx="32">
                  <c:v>2.6667000000000001</c:v>
                </c:pt>
                <c:pt idx="33">
                  <c:v>2.75</c:v>
                </c:pt>
                <c:pt idx="34">
                  <c:v>2.8332999999999977</c:v>
                </c:pt>
                <c:pt idx="35">
                  <c:v>2.9166999999999739</c:v>
                </c:pt>
                <c:pt idx="36">
                  <c:v>3</c:v>
                </c:pt>
                <c:pt idx="37">
                  <c:v>3.0832999999999999</c:v>
                </c:pt>
                <c:pt idx="38">
                  <c:v>3.1667000000000001</c:v>
                </c:pt>
                <c:pt idx="39">
                  <c:v>3.25</c:v>
                </c:pt>
                <c:pt idx="40">
                  <c:v>3.3332999999999977</c:v>
                </c:pt>
                <c:pt idx="41">
                  <c:v>3.4166999999999739</c:v>
                </c:pt>
                <c:pt idx="42">
                  <c:v>3.5</c:v>
                </c:pt>
                <c:pt idx="43">
                  <c:v>3.5832999999999999</c:v>
                </c:pt>
                <c:pt idx="44">
                  <c:v>3.6667000000000001</c:v>
                </c:pt>
                <c:pt idx="45">
                  <c:v>3.75</c:v>
                </c:pt>
                <c:pt idx="46">
                  <c:v>3.8332999999999977</c:v>
                </c:pt>
                <c:pt idx="47">
                  <c:v>3.9166999999999739</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numCache>
            </c:numRef>
          </c:xVal>
          <c:yVal>
            <c:numRef>
              <c:f>Sheet1!$B$2:$B$62</c:f>
              <c:numCache>
                <c:formatCode>General</c:formatCode>
                <c:ptCount val="61"/>
                <c:pt idx="0">
                  <c:v>100</c:v>
                </c:pt>
                <c:pt idx="1">
                  <c:v>78.332999999999998</c:v>
                </c:pt>
                <c:pt idx="2">
                  <c:v>74.927000000000007</c:v>
                </c:pt>
                <c:pt idx="3">
                  <c:v>66.412999999999997</c:v>
                </c:pt>
                <c:pt idx="4">
                  <c:v>63.007000000000005</c:v>
                </c:pt>
                <c:pt idx="5">
                  <c:v>63.007000000000005</c:v>
                </c:pt>
                <c:pt idx="6">
                  <c:v>61.303999999999995</c:v>
                </c:pt>
                <c:pt idx="7">
                  <c:v>61.303999999999995</c:v>
                </c:pt>
                <c:pt idx="8">
                  <c:v>61.303999999999995</c:v>
                </c:pt>
                <c:pt idx="9">
                  <c:v>61.303999999999995</c:v>
                </c:pt>
                <c:pt idx="10">
                  <c:v>61.303999999999995</c:v>
                </c:pt>
                <c:pt idx="11">
                  <c:v>59.553000000000004</c:v>
                </c:pt>
                <c:pt idx="12">
                  <c:v>59.553000000000004</c:v>
                </c:pt>
                <c:pt idx="13">
                  <c:v>59.553000000000004</c:v>
                </c:pt>
                <c:pt idx="14">
                  <c:v>57.800999999999995</c:v>
                </c:pt>
                <c:pt idx="15">
                  <c:v>56.05</c:v>
                </c:pt>
                <c:pt idx="16">
                  <c:v>56.05</c:v>
                </c:pt>
                <c:pt idx="17">
                  <c:v>56.05</c:v>
                </c:pt>
                <c:pt idx="18">
                  <c:v>56.05</c:v>
                </c:pt>
                <c:pt idx="19">
                  <c:v>52.434000000000005</c:v>
                </c:pt>
                <c:pt idx="20">
                  <c:v>52.434000000000005</c:v>
                </c:pt>
                <c:pt idx="21">
                  <c:v>52.434000000000005</c:v>
                </c:pt>
                <c:pt idx="22">
                  <c:v>50.492000000000012</c:v>
                </c:pt>
                <c:pt idx="23">
                  <c:v>50.492000000000012</c:v>
                </c:pt>
                <c:pt idx="24">
                  <c:v>50.492000000000012</c:v>
                </c:pt>
                <c:pt idx="25">
                  <c:v>50.492000000000012</c:v>
                </c:pt>
                <c:pt idx="26">
                  <c:v>50.492000000000012</c:v>
                </c:pt>
                <c:pt idx="27">
                  <c:v>50.492000000000012</c:v>
                </c:pt>
                <c:pt idx="28">
                  <c:v>50.492000000000012</c:v>
                </c:pt>
                <c:pt idx="29">
                  <c:v>50.492000000000012</c:v>
                </c:pt>
                <c:pt idx="30">
                  <c:v>50.492000000000012</c:v>
                </c:pt>
                <c:pt idx="31">
                  <c:v>50.492000000000012</c:v>
                </c:pt>
                <c:pt idx="32">
                  <c:v>50.492000000000012</c:v>
                </c:pt>
                <c:pt idx="33">
                  <c:v>50.492000000000012</c:v>
                </c:pt>
                <c:pt idx="34">
                  <c:v>50.492000000000012</c:v>
                </c:pt>
                <c:pt idx="35">
                  <c:v>50.492000000000012</c:v>
                </c:pt>
                <c:pt idx="36">
                  <c:v>50.492000000000012</c:v>
                </c:pt>
                <c:pt idx="37">
                  <c:v>50.492000000000012</c:v>
                </c:pt>
                <c:pt idx="38">
                  <c:v>50.492000000000012</c:v>
                </c:pt>
                <c:pt idx="39">
                  <c:v>50.492000000000012</c:v>
                </c:pt>
                <c:pt idx="40">
                  <c:v>50.492000000000012</c:v>
                </c:pt>
                <c:pt idx="41">
                  <c:v>50.492000000000012</c:v>
                </c:pt>
                <c:pt idx="42">
                  <c:v>47.967000000000006</c:v>
                </c:pt>
                <c:pt idx="43">
                  <c:v>47.967000000000006</c:v>
                </c:pt>
                <c:pt idx="44">
                  <c:v>47.967000000000006</c:v>
                </c:pt>
                <c:pt idx="45">
                  <c:v>47.967000000000006</c:v>
                </c:pt>
                <c:pt idx="46">
                  <c:v>47.967000000000006</c:v>
                </c:pt>
                <c:pt idx="47">
                  <c:v>47.967000000000006</c:v>
                </c:pt>
                <c:pt idx="48">
                  <c:v>45.145000000000003</c:v>
                </c:pt>
                <c:pt idx="49">
                  <c:v>45.145000000000003</c:v>
                </c:pt>
                <c:pt idx="50">
                  <c:v>45.145000000000003</c:v>
                </c:pt>
                <c:pt idx="51">
                  <c:v>45.145000000000003</c:v>
                </c:pt>
                <c:pt idx="52">
                  <c:v>45.145000000000003</c:v>
                </c:pt>
                <c:pt idx="53">
                  <c:v>45.145000000000003</c:v>
                </c:pt>
                <c:pt idx="54">
                  <c:v>45.145000000000003</c:v>
                </c:pt>
                <c:pt idx="55">
                  <c:v>45.145000000000003</c:v>
                </c:pt>
                <c:pt idx="56">
                  <c:v>45.145000000000003</c:v>
                </c:pt>
                <c:pt idx="57">
                  <c:v>45.145000000000003</c:v>
                </c:pt>
                <c:pt idx="58">
                  <c:v>45.145000000000003</c:v>
                </c:pt>
                <c:pt idx="59">
                  <c:v>45.145000000000003</c:v>
                </c:pt>
                <c:pt idx="60">
                  <c:v>41.921000000000006</c:v>
                </c:pt>
              </c:numCache>
            </c:numRef>
          </c:yVal>
        </c:ser>
        <c:ser>
          <c:idx val="1"/>
          <c:order val="1"/>
          <c:tx>
            <c:strRef>
              <c:f>Sheet1!$C$1</c:f>
              <c:strCache>
                <c:ptCount val="1"/>
                <c:pt idx="0">
                  <c:v>1-&lt;3 Years (N=46)</c:v>
                </c:pt>
              </c:strCache>
            </c:strRef>
          </c:tx>
          <c:spPr>
            <a:ln w="41275">
              <a:solidFill>
                <a:srgbClr val="FFFF00"/>
              </a:solidFill>
              <a:prstDash val="solid"/>
            </a:ln>
          </c:spPr>
          <c:marker>
            <c:symbol val="none"/>
          </c:marker>
          <c:xVal>
            <c:numRef>
              <c:f>Sheet1!$A$2:$A$62</c:f>
              <c:numCache>
                <c:formatCode>General</c:formatCode>
                <c:ptCount val="61"/>
                <c:pt idx="0">
                  <c:v>0</c:v>
                </c:pt>
                <c:pt idx="1">
                  <c:v>8.3300000000000041E-2</c:v>
                </c:pt>
                <c:pt idx="2">
                  <c:v>0.16669999999999999</c:v>
                </c:pt>
                <c:pt idx="3">
                  <c:v>0.25</c:v>
                </c:pt>
                <c:pt idx="4">
                  <c:v>0.33330000000000426</c:v>
                </c:pt>
                <c:pt idx="5">
                  <c:v>0.41670000000000001</c:v>
                </c:pt>
                <c:pt idx="6">
                  <c:v>0.5</c:v>
                </c:pt>
                <c:pt idx="7">
                  <c:v>0.58329999999999949</c:v>
                </c:pt>
                <c:pt idx="8">
                  <c:v>0.66670000000000706</c:v>
                </c:pt>
                <c:pt idx="9">
                  <c:v>0.75000000000000488</c:v>
                </c:pt>
                <c:pt idx="10">
                  <c:v>0.83330000000000004</c:v>
                </c:pt>
                <c:pt idx="11">
                  <c:v>0.91670000000000063</c:v>
                </c:pt>
                <c:pt idx="12">
                  <c:v>1</c:v>
                </c:pt>
                <c:pt idx="13">
                  <c:v>1.0832999999999904</c:v>
                </c:pt>
                <c:pt idx="14">
                  <c:v>1.1667000000000001</c:v>
                </c:pt>
                <c:pt idx="15">
                  <c:v>1.25</c:v>
                </c:pt>
                <c:pt idx="16">
                  <c:v>1.3332999999999904</c:v>
                </c:pt>
                <c:pt idx="17">
                  <c:v>1.4166999999999879</c:v>
                </c:pt>
                <c:pt idx="18">
                  <c:v>1.5</c:v>
                </c:pt>
                <c:pt idx="19">
                  <c:v>1.5832999999999904</c:v>
                </c:pt>
                <c:pt idx="20">
                  <c:v>1.6667000000000001</c:v>
                </c:pt>
                <c:pt idx="21">
                  <c:v>1.75</c:v>
                </c:pt>
                <c:pt idx="22">
                  <c:v>1.8332999999999904</c:v>
                </c:pt>
                <c:pt idx="23">
                  <c:v>1.9167000000000001</c:v>
                </c:pt>
                <c:pt idx="24">
                  <c:v>2</c:v>
                </c:pt>
                <c:pt idx="25">
                  <c:v>2.0832999999999999</c:v>
                </c:pt>
                <c:pt idx="26">
                  <c:v>2.1667000000000001</c:v>
                </c:pt>
                <c:pt idx="27">
                  <c:v>2.25</c:v>
                </c:pt>
                <c:pt idx="28">
                  <c:v>2.3332999999999977</c:v>
                </c:pt>
                <c:pt idx="29">
                  <c:v>2.4166999999999739</c:v>
                </c:pt>
                <c:pt idx="30">
                  <c:v>2.5</c:v>
                </c:pt>
                <c:pt idx="31">
                  <c:v>2.5832999999999999</c:v>
                </c:pt>
                <c:pt idx="32">
                  <c:v>2.6667000000000001</c:v>
                </c:pt>
                <c:pt idx="33">
                  <c:v>2.75</c:v>
                </c:pt>
                <c:pt idx="34">
                  <c:v>2.8332999999999977</c:v>
                </c:pt>
                <c:pt idx="35">
                  <c:v>2.9166999999999739</c:v>
                </c:pt>
                <c:pt idx="36">
                  <c:v>3</c:v>
                </c:pt>
                <c:pt idx="37">
                  <c:v>3.0832999999999999</c:v>
                </c:pt>
                <c:pt idx="38">
                  <c:v>3.1667000000000001</c:v>
                </c:pt>
                <c:pt idx="39">
                  <c:v>3.25</c:v>
                </c:pt>
                <c:pt idx="40">
                  <c:v>3.3332999999999977</c:v>
                </c:pt>
                <c:pt idx="41">
                  <c:v>3.4166999999999739</c:v>
                </c:pt>
                <c:pt idx="42">
                  <c:v>3.5</c:v>
                </c:pt>
                <c:pt idx="43">
                  <c:v>3.5832999999999999</c:v>
                </c:pt>
                <c:pt idx="44">
                  <c:v>3.6667000000000001</c:v>
                </c:pt>
                <c:pt idx="45">
                  <c:v>3.75</c:v>
                </c:pt>
                <c:pt idx="46">
                  <c:v>3.8332999999999977</c:v>
                </c:pt>
                <c:pt idx="47">
                  <c:v>3.9166999999999739</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numCache>
            </c:numRef>
          </c:xVal>
          <c:yVal>
            <c:numRef>
              <c:f>Sheet1!$C$2:$C$62</c:f>
              <c:numCache>
                <c:formatCode>General</c:formatCode>
                <c:ptCount val="61"/>
                <c:pt idx="0">
                  <c:v>100</c:v>
                </c:pt>
                <c:pt idx="1">
                  <c:v>93.477999999999994</c:v>
                </c:pt>
                <c:pt idx="2">
                  <c:v>93.477999999999994</c:v>
                </c:pt>
                <c:pt idx="3">
                  <c:v>93.477999999999994</c:v>
                </c:pt>
                <c:pt idx="4">
                  <c:v>93.477999999999994</c:v>
                </c:pt>
                <c:pt idx="5">
                  <c:v>91.304000000000002</c:v>
                </c:pt>
                <c:pt idx="6">
                  <c:v>91.304000000000002</c:v>
                </c:pt>
                <c:pt idx="7">
                  <c:v>91.304000000000002</c:v>
                </c:pt>
                <c:pt idx="8">
                  <c:v>89.13</c:v>
                </c:pt>
                <c:pt idx="9">
                  <c:v>86.956000000000003</c:v>
                </c:pt>
                <c:pt idx="10">
                  <c:v>86.956000000000003</c:v>
                </c:pt>
                <c:pt idx="11">
                  <c:v>84.783000000000001</c:v>
                </c:pt>
                <c:pt idx="12">
                  <c:v>84.783000000000001</c:v>
                </c:pt>
                <c:pt idx="13">
                  <c:v>84.783000000000001</c:v>
                </c:pt>
                <c:pt idx="14">
                  <c:v>84.783000000000001</c:v>
                </c:pt>
                <c:pt idx="15">
                  <c:v>84.783000000000001</c:v>
                </c:pt>
                <c:pt idx="16">
                  <c:v>82.491000000000227</c:v>
                </c:pt>
                <c:pt idx="17">
                  <c:v>80.2</c:v>
                </c:pt>
                <c:pt idx="18">
                  <c:v>80.2</c:v>
                </c:pt>
                <c:pt idx="19">
                  <c:v>80.2</c:v>
                </c:pt>
                <c:pt idx="20">
                  <c:v>77.908000000000001</c:v>
                </c:pt>
                <c:pt idx="21">
                  <c:v>75.617000000000004</c:v>
                </c:pt>
                <c:pt idx="22">
                  <c:v>73.324999999999989</c:v>
                </c:pt>
                <c:pt idx="23">
                  <c:v>73.324999999999989</c:v>
                </c:pt>
                <c:pt idx="24">
                  <c:v>70.959999999999994</c:v>
                </c:pt>
                <c:pt idx="25">
                  <c:v>70.959999999999994</c:v>
                </c:pt>
                <c:pt idx="26">
                  <c:v>70.959999999999994</c:v>
                </c:pt>
                <c:pt idx="27">
                  <c:v>70.959999999999994</c:v>
                </c:pt>
                <c:pt idx="28">
                  <c:v>70.959999999999994</c:v>
                </c:pt>
                <c:pt idx="29">
                  <c:v>70.959999999999994</c:v>
                </c:pt>
                <c:pt idx="30">
                  <c:v>70.959999999999994</c:v>
                </c:pt>
                <c:pt idx="31">
                  <c:v>70.959999999999994</c:v>
                </c:pt>
                <c:pt idx="32">
                  <c:v>70.959999999999994</c:v>
                </c:pt>
                <c:pt idx="33">
                  <c:v>70.959999999999994</c:v>
                </c:pt>
                <c:pt idx="34">
                  <c:v>68.426000000000002</c:v>
                </c:pt>
                <c:pt idx="35">
                  <c:v>65.891999999999996</c:v>
                </c:pt>
                <c:pt idx="36">
                  <c:v>65.891999999999996</c:v>
                </c:pt>
                <c:pt idx="37">
                  <c:v>65.891999999999996</c:v>
                </c:pt>
                <c:pt idx="38">
                  <c:v>62.896000000000001</c:v>
                </c:pt>
                <c:pt idx="39">
                  <c:v>59.752000000000002</c:v>
                </c:pt>
                <c:pt idx="40">
                  <c:v>56.607000000000006</c:v>
                </c:pt>
                <c:pt idx="41">
                  <c:v>56.607000000000006</c:v>
                </c:pt>
                <c:pt idx="42">
                  <c:v>56.607000000000006</c:v>
                </c:pt>
                <c:pt idx="43">
                  <c:v>56.607000000000006</c:v>
                </c:pt>
                <c:pt idx="44">
                  <c:v>56.607000000000006</c:v>
                </c:pt>
                <c:pt idx="45">
                  <c:v>56.607000000000006</c:v>
                </c:pt>
                <c:pt idx="46">
                  <c:v>56.607000000000006</c:v>
                </c:pt>
                <c:pt idx="47">
                  <c:v>56.607000000000006</c:v>
                </c:pt>
                <c:pt idx="48">
                  <c:v>56.607000000000006</c:v>
                </c:pt>
                <c:pt idx="49">
                  <c:v>53.462000000000003</c:v>
                </c:pt>
                <c:pt idx="50">
                  <c:v>53.462000000000003</c:v>
                </c:pt>
                <c:pt idx="51">
                  <c:v>53.462000000000003</c:v>
                </c:pt>
                <c:pt idx="52">
                  <c:v>53.462000000000003</c:v>
                </c:pt>
                <c:pt idx="53">
                  <c:v>53.462000000000003</c:v>
                </c:pt>
                <c:pt idx="54">
                  <c:v>53.462000000000003</c:v>
                </c:pt>
                <c:pt idx="55">
                  <c:v>50.121000000000002</c:v>
                </c:pt>
                <c:pt idx="56">
                  <c:v>50.121000000000002</c:v>
                </c:pt>
                <c:pt idx="57">
                  <c:v>50.121000000000002</c:v>
                </c:pt>
                <c:pt idx="58">
                  <c:v>50.121000000000002</c:v>
                </c:pt>
                <c:pt idx="59">
                  <c:v>50.121000000000002</c:v>
                </c:pt>
                <c:pt idx="60">
                  <c:v>50.121000000000002</c:v>
                </c:pt>
              </c:numCache>
            </c:numRef>
          </c:yVal>
        </c:ser>
        <c:ser>
          <c:idx val="2"/>
          <c:order val="2"/>
          <c:tx>
            <c:strRef>
              <c:f>Sheet1!$D$1</c:f>
              <c:strCache>
                <c:ptCount val="1"/>
                <c:pt idx="0">
                  <c:v>3-&lt;5 Years (N=53)</c:v>
                </c:pt>
              </c:strCache>
            </c:strRef>
          </c:tx>
          <c:spPr>
            <a:ln w="41275">
              <a:solidFill>
                <a:srgbClr val="00FF00"/>
              </a:solidFill>
              <a:prstDash val="solid"/>
            </a:ln>
          </c:spPr>
          <c:marker>
            <c:symbol val="none"/>
          </c:marker>
          <c:xVal>
            <c:numRef>
              <c:f>Sheet1!$A$2:$A$62</c:f>
              <c:numCache>
                <c:formatCode>General</c:formatCode>
                <c:ptCount val="61"/>
                <c:pt idx="0">
                  <c:v>0</c:v>
                </c:pt>
                <c:pt idx="1">
                  <c:v>8.3300000000000041E-2</c:v>
                </c:pt>
                <c:pt idx="2">
                  <c:v>0.16669999999999999</c:v>
                </c:pt>
                <c:pt idx="3">
                  <c:v>0.25</c:v>
                </c:pt>
                <c:pt idx="4">
                  <c:v>0.33330000000000426</c:v>
                </c:pt>
                <c:pt idx="5">
                  <c:v>0.41670000000000001</c:v>
                </c:pt>
                <c:pt idx="6">
                  <c:v>0.5</c:v>
                </c:pt>
                <c:pt idx="7">
                  <c:v>0.58329999999999949</c:v>
                </c:pt>
                <c:pt idx="8">
                  <c:v>0.66670000000000706</c:v>
                </c:pt>
                <c:pt idx="9">
                  <c:v>0.75000000000000488</c:v>
                </c:pt>
                <c:pt idx="10">
                  <c:v>0.83330000000000004</c:v>
                </c:pt>
                <c:pt idx="11">
                  <c:v>0.91670000000000063</c:v>
                </c:pt>
                <c:pt idx="12">
                  <c:v>1</c:v>
                </c:pt>
                <c:pt idx="13">
                  <c:v>1.0832999999999904</c:v>
                </c:pt>
                <c:pt idx="14">
                  <c:v>1.1667000000000001</c:v>
                </c:pt>
                <c:pt idx="15">
                  <c:v>1.25</c:v>
                </c:pt>
                <c:pt idx="16">
                  <c:v>1.3332999999999904</c:v>
                </c:pt>
                <c:pt idx="17">
                  <c:v>1.4166999999999879</c:v>
                </c:pt>
                <c:pt idx="18">
                  <c:v>1.5</c:v>
                </c:pt>
                <c:pt idx="19">
                  <c:v>1.5832999999999904</c:v>
                </c:pt>
                <c:pt idx="20">
                  <c:v>1.6667000000000001</c:v>
                </c:pt>
                <c:pt idx="21">
                  <c:v>1.75</c:v>
                </c:pt>
                <c:pt idx="22">
                  <c:v>1.8332999999999904</c:v>
                </c:pt>
                <c:pt idx="23">
                  <c:v>1.9167000000000001</c:v>
                </c:pt>
                <c:pt idx="24">
                  <c:v>2</c:v>
                </c:pt>
                <c:pt idx="25">
                  <c:v>2.0832999999999999</c:v>
                </c:pt>
                <c:pt idx="26">
                  <c:v>2.1667000000000001</c:v>
                </c:pt>
                <c:pt idx="27">
                  <c:v>2.25</c:v>
                </c:pt>
                <c:pt idx="28">
                  <c:v>2.3332999999999977</c:v>
                </c:pt>
                <c:pt idx="29">
                  <c:v>2.4166999999999739</c:v>
                </c:pt>
                <c:pt idx="30">
                  <c:v>2.5</c:v>
                </c:pt>
                <c:pt idx="31">
                  <c:v>2.5832999999999999</c:v>
                </c:pt>
                <c:pt idx="32">
                  <c:v>2.6667000000000001</c:v>
                </c:pt>
                <c:pt idx="33">
                  <c:v>2.75</c:v>
                </c:pt>
                <c:pt idx="34">
                  <c:v>2.8332999999999977</c:v>
                </c:pt>
                <c:pt idx="35">
                  <c:v>2.9166999999999739</c:v>
                </c:pt>
                <c:pt idx="36">
                  <c:v>3</c:v>
                </c:pt>
                <c:pt idx="37">
                  <c:v>3.0832999999999999</c:v>
                </c:pt>
                <c:pt idx="38">
                  <c:v>3.1667000000000001</c:v>
                </c:pt>
                <c:pt idx="39">
                  <c:v>3.25</c:v>
                </c:pt>
                <c:pt idx="40">
                  <c:v>3.3332999999999977</c:v>
                </c:pt>
                <c:pt idx="41">
                  <c:v>3.4166999999999739</c:v>
                </c:pt>
                <c:pt idx="42">
                  <c:v>3.5</c:v>
                </c:pt>
                <c:pt idx="43">
                  <c:v>3.5832999999999999</c:v>
                </c:pt>
                <c:pt idx="44">
                  <c:v>3.6667000000000001</c:v>
                </c:pt>
                <c:pt idx="45">
                  <c:v>3.75</c:v>
                </c:pt>
                <c:pt idx="46">
                  <c:v>3.8332999999999977</c:v>
                </c:pt>
                <c:pt idx="47">
                  <c:v>3.9166999999999739</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numCache>
            </c:numRef>
          </c:xVal>
          <c:yVal>
            <c:numRef>
              <c:f>Sheet1!$D$2:$D$62</c:f>
              <c:numCache>
                <c:formatCode>General</c:formatCode>
                <c:ptCount val="61"/>
                <c:pt idx="0">
                  <c:v>100</c:v>
                </c:pt>
                <c:pt idx="1">
                  <c:v>96.225999999999999</c:v>
                </c:pt>
                <c:pt idx="2">
                  <c:v>92.453000000000003</c:v>
                </c:pt>
                <c:pt idx="3">
                  <c:v>92.453000000000003</c:v>
                </c:pt>
                <c:pt idx="4">
                  <c:v>90.527000000000001</c:v>
                </c:pt>
                <c:pt idx="5">
                  <c:v>88.600999999999999</c:v>
                </c:pt>
                <c:pt idx="6">
                  <c:v>88.600999999999999</c:v>
                </c:pt>
                <c:pt idx="7">
                  <c:v>88.600999999999999</c:v>
                </c:pt>
                <c:pt idx="8">
                  <c:v>88.600999999999999</c:v>
                </c:pt>
                <c:pt idx="9">
                  <c:v>84.748000000000005</c:v>
                </c:pt>
                <c:pt idx="10">
                  <c:v>84.748000000000005</c:v>
                </c:pt>
                <c:pt idx="11">
                  <c:v>84.748000000000005</c:v>
                </c:pt>
                <c:pt idx="12">
                  <c:v>84.748000000000005</c:v>
                </c:pt>
                <c:pt idx="13">
                  <c:v>84.748000000000005</c:v>
                </c:pt>
                <c:pt idx="14">
                  <c:v>84.748000000000005</c:v>
                </c:pt>
                <c:pt idx="15">
                  <c:v>82.777999999999992</c:v>
                </c:pt>
                <c:pt idx="16">
                  <c:v>82.777999999999992</c:v>
                </c:pt>
                <c:pt idx="17">
                  <c:v>82.777999999999992</c:v>
                </c:pt>
                <c:pt idx="18">
                  <c:v>80.807000000000002</c:v>
                </c:pt>
                <c:pt idx="19">
                  <c:v>80.807000000000002</c:v>
                </c:pt>
                <c:pt idx="20">
                  <c:v>80.807000000000002</c:v>
                </c:pt>
                <c:pt idx="21">
                  <c:v>80.807000000000002</c:v>
                </c:pt>
                <c:pt idx="22">
                  <c:v>80.807000000000002</c:v>
                </c:pt>
                <c:pt idx="23">
                  <c:v>80.807000000000002</c:v>
                </c:pt>
                <c:pt idx="24">
                  <c:v>80.807000000000002</c:v>
                </c:pt>
                <c:pt idx="25">
                  <c:v>80.807000000000002</c:v>
                </c:pt>
                <c:pt idx="26">
                  <c:v>80.807000000000002</c:v>
                </c:pt>
                <c:pt idx="27">
                  <c:v>80.807000000000002</c:v>
                </c:pt>
                <c:pt idx="28">
                  <c:v>80.807000000000002</c:v>
                </c:pt>
                <c:pt idx="29">
                  <c:v>76.864999999999995</c:v>
                </c:pt>
                <c:pt idx="30">
                  <c:v>76.864999999999995</c:v>
                </c:pt>
                <c:pt idx="31">
                  <c:v>76.864999999999995</c:v>
                </c:pt>
                <c:pt idx="32">
                  <c:v>76.864999999999995</c:v>
                </c:pt>
                <c:pt idx="33">
                  <c:v>76.864999999999995</c:v>
                </c:pt>
                <c:pt idx="34">
                  <c:v>76.864999999999995</c:v>
                </c:pt>
                <c:pt idx="35">
                  <c:v>76.864999999999995</c:v>
                </c:pt>
                <c:pt idx="36">
                  <c:v>76.864999999999995</c:v>
                </c:pt>
                <c:pt idx="37">
                  <c:v>76.864999999999995</c:v>
                </c:pt>
                <c:pt idx="38">
                  <c:v>76.864999999999995</c:v>
                </c:pt>
                <c:pt idx="39">
                  <c:v>76.864999999999995</c:v>
                </c:pt>
                <c:pt idx="40">
                  <c:v>74.842000000000013</c:v>
                </c:pt>
                <c:pt idx="41">
                  <c:v>72.819000000000003</c:v>
                </c:pt>
                <c:pt idx="42">
                  <c:v>72.819000000000003</c:v>
                </c:pt>
                <c:pt idx="43">
                  <c:v>72.819000000000003</c:v>
                </c:pt>
                <c:pt idx="44">
                  <c:v>72.819000000000003</c:v>
                </c:pt>
                <c:pt idx="45">
                  <c:v>72.819000000000003</c:v>
                </c:pt>
                <c:pt idx="46">
                  <c:v>72.819000000000003</c:v>
                </c:pt>
                <c:pt idx="47">
                  <c:v>70.739000000000004</c:v>
                </c:pt>
                <c:pt idx="48">
                  <c:v>70.739000000000004</c:v>
                </c:pt>
                <c:pt idx="49">
                  <c:v>70.739000000000004</c:v>
                </c:pt>
                <c:pt idx="50">
                  <c:v>68.456999999999994</c:v>
                </c:pt>
                <c:pt idx="51">
                  <c:v>68.456999999999994</c:v>
                </c:pt>
                <c:pt idx="52">
                  <c:v>68.456999999999994</c:v>
                </c:pt>
                <c:pt idx="53">
                  <c:v>68.456999999999994</c:v>
                </c:pt>
                <c:pt idx="54">
                  <c:v>68.456999999999994</c:v>
                </c:pt>
                <c:pt idx="55">
                  <c:v>68.456999999999994</c:v>
                </c:pt>
                <c:pt idx="56">
                  <c:v>66.012</c:v>
                </c:pt>
                <c:pt idx="57">
                  <c:v>66.012</c:v>
                </c:pt>
                <c:pt idx="58">
                  <c:v>66.012</c:v>
                </c:pt>
                <c:pt idx="59">
                  <c:v>66.012</c:v>
                </c:pt>
                <c:pt idx="60">
                  <c:v>63.473000000000006</c:v>
                </c:pt>
              </c:numCache>
            </c:numRef>
          </c:yVal>
        </c:ser>
        <c:ser>
          <c:idx val="3"/>
          <c:order val="3"/>
          <c:tx>
            <c:strRef>
              <c:f>Sheet1!$E$1</c:f>
              <c:strCache>
                <c:ptCount val="1"/>
                <c:pt idx="0">
                  <c:v>5+ Years (N=212)</c:v>
                </c:pt>
              </c:strCache>
            </c:strRef>
          </c:tx>
          <c:spPr>
            <a:ln w="41275">
              <a:solidFill>
                <a:srgbClr val="0000FF"/>
              </a:solidFill>
              <a:prstDash val="solid"/>
            </a:ln>
          </c:spPr>
          <c:marker>
            <c:symbol val="none"/>
          </c:marker>
          <c:xVal>
            <c:numRef>
              <c:f>Sheet1!$A$2:$A$62</c:f>
              <c:numCache>
                <c:formatCode>General</c:formatCode>
                <c:ptCount val="61"/>
                <c:pt idx="0">
                  <c:v>0</c:v>
                </c:pt>
                <c:pt idx="1">
                  <c:v>8.3300000000000041E-2</c:v>
                </c:pt>
                <c:pt idx="2">
                  <c:v>0.16669999999999999</c:v>
                </c:pt>
                <c:pt idx="3">
                  <c:v>0.25</c:v>
                </c:pt>
                <c:pt idx="4">
                  <c:v>0.33330000000000426</c:v>
                </c:pt>
                <c:pt idx="5">
                  <c:v>0.41670000000000001</c:v>
                </c:pt>
                <c:pt idx="6">
                  <c:v>0.5</c:v>
                </c:pt>
                <c:pt idx="7">
                  <c:v>0.58329999999999949</c:v>
                </c:pt>
                <c:pt idx="8">
                  <c:v>0.66670000000000706</c:v>
                </c:pt>
                <c:pt idx="9">
                  <c:v>0.75000000000000488</c:v>
                </c:pt>
                <c:pt idx="10">
                  <c:v>0.83330000000000004</c:v>
                </c:pt>
                <c:pt idx="11">
                  <c:v>0.91670000000000063</c:v>
                </c:pt>
                <c:pt idx="12">
                  <c:v>1</c:v>
                </c:pt>
                <c:pt idx="13">
                  <c:v>1.0832999999999904</c:v>
                </c:pt>
                <c:pt idx="14">
                  <c:v>1.1667000000000001</c:v>
                </c:pt>
                <c:pt idx="15">
                  <c:v>1.25</c:v>
                </c:pt>
                <c:pt idx="16">
                  <c:v>1.3332999999999904</c:v>
                </c:pt>
                <c:pt idx="17">
                  <c:v>1.4166999999999879</c:v>
                </c:pt>
                <c:pt idx="18">
                  <c:v>1.5</c:v>
                </c:pt>
                <c:pt idx="19">
                  <c:v>1.5832999999999904</c:v>
                </c:pt>
                <c:pt idx="20">
                  <c:v>1.6667000000000001</c:v>
                </c:pt>
                <c:pt idx="21">
                  <c:v>1.75</c:v>
                </c:pt>
                <c:pt idx="22">
                  <c:v>1.8332999999999904</c:v>
                </c:pt>
                <c:pt idx="23">
                  <c:v>1.9167000000000001</c:v>
                </c:pt>
                <c:pt idx="24">
                  <c:v>2</c:v>
                </c:pt>
                <c:pt idx="25">
                  <c:v>2.0832999999999999</c:v>
                </c:pt>
                <c:pt idx="26">
                  <c:v>2.1667000000000001</c:v>
                </c:pt>
                <c:pt idx="27">
                  <c:v>2.25</c:v>
                </c:pt>
                <c:pt idx="28">
                  <c:v>2.3332999999999977</c:v>
                </c:pt>
                <c:pt idx="29">
                  <c:v>2.4166999999999739</c:v>
                </c:pt>
                <c:pt idx="30">
                  <c:v>2.5</c:v>
                </c:pt>
                <c:pt idx="31">
                  <c:v>2.5832999999999999</c:v>
                </c:pt>
                <c:pt idx="32">
                  <c:v>2.6667000000000001</c:v>
                </c:pt>
                <c:pt idx="33">
                  <c:v>2.75</c:v>
                </c:pt>
                <c:pt idx="34">
                  <c:v>2.8332999999999977</c:v>
                </c:pt>
                <c:pt idx="35">
                  <c:v>2.9166999999999739</c:v>
                </c:pt>
                <c:pt idx="36">
                  <c:v>3</c:v>
                </c:pt>
                <c:pt idx="37">
                  <c:v>3.0832999999999999</c:v>
                </c:pt>
                <c:pt idx="38">
                  <c:v>3.1667000000000001</c:v>
                </c:pt>
                <c:pt idx="39">
                  <c:v>3.25</c:v>
                </c:pt>
                <c:pt idx="40">
                  <c:v>3.3332999999999977</c:v>
                </c:pt>
                <c:pt idx="41">
                  <c:v>3.4166999999999739</c:v>
                </c:pt>
                <c:pt idx="42">
                  <c:v>3.5</c:v>
                </c:pt>
                <c:pt idx="43">
                  <c:v>3.5832999999999999</c:v>
                </c:pt>
                <c:pt idx="44">
                  <c:v>3.6667000000000001</c:v>
                </c:pt>
                <c:pt idx="45">
                  <c:v>3.75</c:v>
                </c:pt>
                <c:pt idx="46">
                  <c:v>3.8332999999999977</c:v>
                </c:pt>
                <c:pt idx="47">
                  <c:v>3.9166999999999739</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numCache>
            </c:numRef>
          </c:xVal>
          <c:yVal>
            <c:numRef>
              <c:f>Sheet1!$E$2:$E$62</c:f>
              <c:numCache>
                <c:formatCode>General</c:formatCode>
                <c:ptCount val="61"/>
                <c:pt idx="0">
                  <c:v>100</c:v>
                </c:pt>
                <c:pt idx="1">
                  <c:v>95.75</c:v>
                </c:pt>
                <c:pt idx="2">
                  <c:v>93.843999999999994</c:v>
                </c:pt>
                <c:pt idx="3">
                  <c:v>93.363</c:v>
                </c:pt>
                <c:pt idx="4">
                  <c:v>92.400999999999996</c:v>
                </c:pt>
                <c:pt idx="5">
                  <c:v>92.400999999999996</c:v>
                </c:pt>
                <c:pt idx="6">
                  <c:v>91.438000000000002</c:v>
                </c:pt>
                <c:pt idx="7">
                  <c:v>90.956999999999994</c:v>
                </c:pt>
                <c:pt idx="8">
                  <c:v>90.956999999999994</c:v>
                </c:pt>
                <c:pt idx="9">
                  <c:v>89.983999999999995</c:v>
                </c:pt>
                <c:pt idx="10">
                  <c:v>89.983999999999995</c:v>
                </c:pt>
                <c:pt idx="11">
                  <c:v>89.983999999999995</c:v>
                </c:pt>
                <c:pt idx="12">
                  <c:v>89.983999999999995</c:v>
                </c:pt>
                <c:pt idx="13">
                  <c:v>89.983999999999995</c:v>
                </c:pt>
                <c:pt idx="14">
                  <c:v>89.478999999999999</c:v>
                </c:pt>
                <c:pt idx="15">
                  <c:v>89.478999999999999</c:v>
                </c:pt>
                <c:pt idx="16">
                  <c:v>89.478999999999999</c:v>
                </c:pt>
                <c:pt idx="17">
                  <c:v>89.478999999999999</c:v>
                </c:pt>
                <c:pt idx="18">
                  <c:v>89.478999999999999</c:v>
                </c:pt>
                <c:pt idx="19">
                  <c:v>89.478999999999999</c:v>
                </c:pt>
                <c:pt idx="20">
                  <c:v>88.964000000000027</c:v>
                </c:pt>
                <c:pt idx="21">
                  <c:v>88.45</c:v>
                </c:pt>
                <c:pt idx="22">
                  <c:v>88.45</c:v>
                </c:pt>
                <c:pt idx="23">
                  <c:v>88.45</c:v>
                </c:pt>
                <c:pt idx="24">
                  <c:v>88.45</c:v>
                </c:pt>
                <c:pt idx="25">
                  <c:v>88.45</c:v>
                </c:pt>
                <c:pt idx="26">
                  <c:v>87.89</c:v>
                </c:pt>
                <c:pt idx="27">
                  <c:v>87.89</c:v>
                </c:pt>
                <c:pt idx="28">
                  <c:v>87.322999999999979</c:v>
                </c:pt>
                <c:pt idx="29">
                  <c:v>86.756</c:v>
                </c:pt>
                <c:pt idx="30">
                  <c:v>86.756</c:v>
                </c:pt>
                <c:pt idx="31">
                  <c:v>86.188999999999979</c:v>
                </c:pt>
                <c:pt idx="32">
                  <c:v>86.188999999999979</c:v>
                </c:pt>
                <c:pt idx="33">
                  <c:v>85.614999999999995</c:v>
                </c:pt>
                <c:pt idx="34">
                  <c:v>85.031999999999996</c:v>
                </c:pt>
                <c:pt idx="35">
                  <c:v>85.031999999999996</c:v>
                </c:pt>
                <c:pt idx="36">
                  <c:v>84.438000000000002</c:v>
                </c:pt>
                <c:pt idx="37">
                  <c:v>83.825999999999979</c:v>
                </c:pt>
                <c:pt idx="38">
                  <c:v>83.185999999999979</c:v>
                </c:pt>
                <c:pt idx="39">
                  <c:v>83.185999999999979</c:v>
                </c:pt>
                <c:pt idx="40">
                  <c:v>82.540999999999997</c:v>
                </c:pt>
                <c:pt idx="41">
                  <c:v>81.891000000000005</c:v>
                </c:pt>
                <c:pt idx="42">
                  <c:v>81.891000000000005</c:v>
                </c:pt>
                <c:pt idx="43">
                  <c:v>81.236000000000004</c:v>
                </c:pt>
                <c:pt idx="44">
                  <c:v>81.236000000000004</c:v>
                </c:pt>
                <c:pt idx="45">
                  <c:v>81.236000000000004</c:v>
                </c:pt>
                <c:pt idx="46">
                  <c:v>81.236000000000004</c:v>
                </c:pt>
                <c:pt idx="47">
                  <c:v>81.236000000000004</c:v>
                </c:pt>
                <c:pt idx="48">
                  <c:v>79.864000000000004</c:v>
                </c:pt>
                <c:pt idx="49">
                  <c:v>79.864000000000004</c:v>
                </c:pt>
                <c:pt idx="50">
                  <c:v>79.137999999999991</c:v>
                </c:pt>
                <c:pt idx="51">
                  <c:v>78.406000000000006</c:v>
                </c:pt>
                <c:pt idx="52">
                  <c:v>77.672999999999988</c:v>
                </c:pt>
                <c:pt idx="53">
                  <c:v>77.672999999999988</c:v>
                </c:pt>
                <c:pt idx="54">
                  <c:v>77.672999999999988</c:v>
                </c:pt>
                <c:pt idx="55">
                  <c:v>76.940000000000026</c:v>
                </c:pt>
                <c:pt idx="56">
                  <c:v>75.453000000000003</c:v>
                </c:pt>
                <c:pt idx="57">
                  <c:v>75.453000000000003</c:v>
                </c:pt>
                <c:pt idx="58">
                  <c:v>74.682999999999979</c:v>
                </c:pt>
                <c:pt idx="59">
                  <c:v>73.905000000000001</c:v>
                </c:pt>
                <c:pt idx="60">
                  <c:v>72.244000000000227</c:v>
                </c:pt>
              </c:numCache>
            </c:numRef>
          </c:yVal>
        </c:ser>
        <c:ser>
          <c:idx val="4"/>
          <c:order val="4"/>
          <c:tx>
            <c:strRef>
              <c:f>Sheet1!$F$1</c:f>
              <c:strCache>
                <c:ptCount val="1"/>
                <c:pt idx="0">
                  <c:v>Primary TX (N=7,374)</c:v>
                </c:pt>
              </c:strCache>
            </c:strRef>
          </c:tx>
          <c:spPr>
            <a:ln w="41275">
              <a:solidFill>
                <a:srgbClr val="FF0000"/>
              </a:solidFill>
              <a:prstDash val="solid"/>
            </a:ln>
          </c:spPr>
          <c:marker>
            <c:symbol val="none"/>
          </c:marker>
          <c:xVal>
            <c:numRef>
              <c:f>Sheet1!$A$2:$A$62</c:f>
              <c:numCache>
                <c:formatCode>General</c:formatCode>
                <c:ptCount val="61"/>
                <c:pt idx="0">
                  <c:v>0</c:v>
                </c:pt>
                <c:pt idx="1">
                  <c:v>8.3300000000000041E-2</c:v>
                </c:pt>
                <c:pt idx="2">
                  <c:v>0.16669999999999999</c:v>
                </c:pt>
                <c:pt idx="3">
                  <c:v>0.25</c:v>
                </c:pt>
                <c:pt idx="4">
                  <c:v>0.33330000000000426</c:v>
                </c:pt>
                <c:pt idx="5">
                  <c:v>0.41670000000000001</c:v>
                </c:pt>
                <c:pt idx="6">
                  <c:v>0.5</c:v>
                </c:pt>
                <c:pt idx="7">
                  <c:v>0.58329999999999949</c:v>
                </c:pt>
                <c:pt idx="8">
                  <c:v>0.66670000000000706</c:v>
                </c:pt>
                <c:pt idx="9">
                  <c:v>0.75000000000000488</c:v>
                </c:pt>
                <c:pt idx="10">
                  <c:v>0.83330000000000004</c:v>
                </c:pt>
                <c:pt idx="11">
                  <c:v>0.91670000000000063</c:v>
                </c:pt>
                <c:pt idx="12">
                  <c:v>1</c:v>
                </c:pt>
                <c:pt idx="13">
                  <c:v>1.0832999999999904</c:v>
                </c:pt>
                <c:pt idx="14">
                  <c:v>1.1667000000000001</c:v>
                </c:pt>
                <c:pt idx="15">
                  <c:v>1.25</c:v>
                </c:pt>
                <c:pt idx="16">
                  <c:v>1.3332999999999904</c:v>
                </c:pt>
                <c:pt idx="17">
                  <c:v>1.4166999999999879</c:v>
                </c:pt>
                <c:pt idx="18">
                  <c:v>1.5</c:v>
                </c:pt>
                <c:pt idx="19">
                  <c:v>1.5832999999999904</c:v>
                </c:pt>
                <c:pt idx="20">
                  <c:v>1.6667000000000001</c:v>
                </c:pt>
                <c:pt idx="21">
                  <c:v>1.75</c:v>
                </c:pt>
                <c:pt idx="22">
                  <c:v>1.8332999999999904</c:v>
                </c:pt>
                <c:pt idx="23">
                  <c:v>1.9167000000000001</c:v>
                </c:pt>
                <c:pt idx="24">
                  <c:v>2</c:v>
                </c:pt>
                <c:pt idx="25">
                  <c:v>2.0832999999999999</c:v>
                </c:pt>
                <c:pt idx="26">
                  <c:v>2.1667000000000001</c:v>
                </c:pt>
                <c:pt idx="27">
                  <c:v>2.25</c:v>
                </c:pt>
                <c:pt idx="28">
                  <c:v>2.3332999999999977</c:v>
                </c:pt>
                <c:pt idx="29">
                  <c:v>2.4166999999999739</c:v>
                </c:pt>
                <c:pt idx="30">
                  <c:v>2.5</c:v>
                </c:pt>
                <c:pt idx="31">
                  <c:v>2.5832999999999999</c:v>
                </c:pt>
                <c:pt idx="32">
                  <c:v>2.6667000000000001</c:v>
                </c:pt>
                <c:pt idx="33">
                  <c:v>2.75</c:v>
                </c:pt>
                <c:pt idx="34">
                  <c:v>2.8332999999999977</c:v>
                </c:pt>
                <c:pt idx="35">
                  <c:v>2.9166999999999739</c:v>
                </c:pt>
                <c:pt idx="36">
                  <c:v>3</c:v>
                </c:pt>
                <c:pt idx="37">
                  <c:v>3.0832999999999999</c:v>
                </c:pt>
                <c:pt idx="38">
                  <c:v>3.1667000000000001</c:v>
                </c:pt>
                <c:pt idx="39">
                  <c:v>3.25</c:v>
                </c:pt>
                <c:pt idx="40">
                  <c:v>3.3332999999999977</c:v>
                </c:pt>
                <c:pt idx="41">
                  <c:v>3.4166999999999739</c:v>
                </c:pt>
                <c:pt idx="42">
                  <c:v>3.5</c:v>
                </c:pt>
                <c:pt idx="43">
                  <c:v>3.5832999999999999</c:v>
                </c:pt>
                <c:pt idx="44">
                  <c:v>3.6667000000000001</c:v>
                </c:pt>
                <c:pt idx="45">
                  <c:v>3.75</c:v>
                </c:pt>
                <c:pt idx="46">
                  <c:v>3.8332999999999977</c:v>
                </c:pt>
                <c:pt idx="47">
                  <c:v>3.9166999999999739</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numCache>
            </c:numRef>
          </c:xVal>
          <c:yVal>
            <c:numRef>
              <c:f>Sheet1!$F$2:$F$62</c:f>
              <c:numCache>
                <c:formatCode>General</c:formatCode>
                <c:ptCount val="61"/>
                <c:pt idx="0">
                  <c:v>100</c:v>
                </c:pt>
                <c:pt idx="1">
                  <c:v>93.087000000000003</c:v>
                </c:pt>
                <c:pt idx="2">
                  <c:v>91.301999999999992</c:v>
                </c:pt>
                <c:pt idx="3">
                  <c:v>90.328999999999979</c:v>
                </c:pt>
                <c:pt idx="4">
                  <c:v>89.620999999999981</c:v>
                </c:pt>
                <c:pt idx="5">
                  <c:v>88.995999999999995</c:v>
                </c:pt>
                <c:pt idx="6">
                  <c:v>88.36999999999999</c:v>
                </c:pt>
                <c:pt idx="7">
                  <c:v>87.998999999999995</c:v>
                </c:pt>
                <c:pt idx="8">
                  <c:v>87.570999999999998</c:v>
                </c:pt>
                <c:pt idx="9">
                  <c:v>87.27</c:v>
                </c:pt>
                <c:pt idx="10">
                  <c:v>86.912000000000006</c:v>
                </c:pt>
                <c:pt idx="11">
                  <c:v>86.551999999999992</c:v>
                </c:pt>
                <c:pt idx="12">
                  <c:v>86.304999999999993</c:v>
                </c:pt>
                <c:pt idx="13">
                  <c:v>86.052999999999983</c:v>
                </c:pt>
                <c:pt idx="14">
                  <c:v>85.825999999999979</c:v>
                </c:pt>
                <c:pt idx="15">
                  <c:v>85.507999999999996</c:v>
                </c:pt>
                <c:pt idx="16">
                  <c:v>85.248999999999995</c:v>
                </c:pt>
                <c:pt idx="17">
                  <c:v>85.004999999999995</c:v>
                </c:pt>
                <c:pt idx="18">
                  <c:v>84.745000000000005</c:v>
                </c:pt>
                <c:pt idx="19">
                  <c:v>84.391000000000005</c:v>
                </c:pt>
                <c:pt idx="20">
                  <c:v>84.144000000000005</c:v>
                </c:pt>
                <c:pt idx="21">
                  <c:v>83.927000000000007</c:v>
                </c:pt>
                <c:pt idx="22">
                  <c:v>83.756</c:v>
                </c:pt>
                <c:pt idx="23">
                  <c:v>83.394999999999996</c:v>
                </c:pt>
                <c:pt idx="24">
                  <c:v>83.170999999999978</c:v>
                </c:pt>
                <c:pt idx="25">
                  <c:v>83.087999999999994</c:v>
                </c:pt>
                <c:pt idx="26">
                  <c:v>82.870999999999981</c:v>
                </c:pt>
                <c:pt idx="27">
                  <c:v>82.533000000000001</c:v>
                </c:pt>
                <c:pt idx="28">
                  <c:v>82.295000000000002</c:v>
                </c:pt>
                <c:pt idx="29">
                  <c:v>81.971999999999994</c:v>
                </c:pt>
                <c:pt idx="30">
                  <c:v>81.768000000000001</c:v>
                </c:pt>
                <c:pt idx="31">
                  <c:v>81.596000000000004</c:v>
                </c:pt>
                <c:pt idx="32">
                  <c:v>81.372999999999948</c:v>
                </c:pt>
                <c:pt idx="33">
                  <c:v>81.147999999999996</c:v>
                </c:pt>
                <c:pt idx="34">
                  <c:v>80.818000000000012</c:v>
                </c:pt>
                <c:pt idx="35">
                  <c:v>80.641999999999996</c:v>
                </c:pt>
                <c:pt idx="36">
                  <c:v>80.427999999999997</c:v>
                </c:pt>
                <c:pt idx="37">
                  <c:v>80.242999999999995</c:v>
                </c:pt>
                <c:pt idx="38">
                  <c:v>80.090999999999994</c:v>
                </c:pt>
                <c:pt idx="39">
                  <c:v>79.768000000000001</c:v>
                </c:pt>
                <c:pt idx="40">
                  <c:v>79.576999999999998</c:v>
                </c:pt>
                <c:pt idx="41">
                  <c:v>79.403999999999996</c:v>
                </c:pt>
                <c:pt idx="42">
                  <c:v>79.230999999999995</c:v>
                </c:pt>
                <c:pt idx="43">
                  <c:v>78.998999999999995</c:v>
                </c:pt>
                <c:pt idx="44">
                  <c:v>78.786000000000001</c:v>
                </c:pt>
                <c:pt idx="45">
                  <c:v>78.649000000000001</c:v>
                </c:pt>
                <c:pt idx="46">
                  <c:v>78.453000000000003</c:v>
                </c:pt>
                <c:pt idx="47">
                  <c:v>78.153999999999982</c:v>
                </c:pt>
                <c:pt idx="48">
                  <c:v>77.86999999999999</c:v>
                </c:pt>
                <c:pt idx="49">
                  <c:v>77.64</c:v>
                </c:pt>
                <c:pt idx="50">
                  <c:v>77.447000000000671</c:v>
                </c:pt>
                <c:pt idx="51">
                  <c:v>77.209999999999994</c:v>
                </c:pt>
                <c:pt idx="52">
                  <c:v>77.015000000000001</c:v>
                </c:pt>
                <c:pt idx="53">
                  <c:v>76.775999999999982</c:v>
                </c:pt>
                <c:pt idx="54">
                  <c:v>76.60199999999999</c:v>
                </c:pt>
                <c:pt idx="55">
                  <c:v>76.448000000000022</c:v>
                </c:pt>
                <c:pt idx="56">
                  <c:v>76.316000000000003</c:v>
                </c:pt>
                <c:pt idx="57">
                  <c:v>76.096000000000004</c:v>
                </c:pt>
                <c:pt idx="58">
                  <c:v>75.807000000000002</c:v>
                </c:pt>
                <c:pt idx="59">
                  <c:v>75.537999999999997</c:v>
                </c:pt>
                <c:pt idx="60">
                  <c:v>75.287999999999997</c:v>
                </c:pt>
              </c:numCache>
            </c:numRef>
          </c:yVal>
        </c:ser>
        <c:axId val="173782144"/>
        <c:axId val="173783680"/>
      </c:scatterChart>
      <c:valAx>
        <c:axId val="173782144"/>
        <c:scaling>
          <c:orientation val="minMax"/>
          <c:max val="5"/>
        </c:scaling>
        <c:axPos val="b"/>
        <c:numFmt formatCode="General" sourceLinked="1"/>
        <c:tickLblPos val="nextTo"/>
        <c:spPr>
          <a:ln w="3191">
            <a:solidFill>
              <a:schemeClr val="tx1"/>
            </a:solidFill>
            <a:prstDash val="solid"/>
          </a:ln>
        </c:spPr>
        <c:txPr>
          <a:bodyPr rot="0" vert="horz"/>
          <a:lstStyle/>
          <a:p>
            <a:pPr>
              <a:defRPr sz="1500" b="1" i="0" u="none" strike="noStrike" baseline="0">
                <a:solidFill>
                  <a:schemeClr val="tx1"/>
                </a:solidFill>
                <a:latin typeface="Arial"/>
                <a:ea typeface="Arial"/>
                <a:cs typeface="Arial"/>
              </a:defRPr>
            </a:pPr>
            <a:endParaRPr lang="en-US"/>
          </a:p>
        </c:txPr>
        <c:crossAx val="173783680"/>
        <c:crosses val="autoZero"/>
        <c:crossBetween val="midCat"/>
      </c:valAx>
      <c:valAx>
        <c:axId val="173783680"/>
        <c:scaling>
          <c:orientation val="minMax"/>
          <c:max val="100"/>
          <c:min val="40"/>
        </c:scaling>
        <c:axPos val="l"/>
        <c:majorGridlines>
          <c:spPr>
            <a:ln w="3191">
              <a:solidFill>
                <a:schemeClr val="tx1"/>
              </a:solidFill>
              <a:prstDash val="sysDash"/>
            </a:ln>
          </c:spPr>
        </c:majorGridlines>
        <c:title>
          <c:tx>
            <c:rich>
              <a:bodyPr/>
              <a:lstStyle/>
              <a:p>
                <a:pPr>
                  <a:defRPr sz="1700" b="1" i="0" u="none" strike="noStrike" baseline="0">
                    <a:solidFill>
                      <a:schemeClr val="tx1"/>
                    </a:solidFill>
                    <a:latin typeface="Arial"/>
                    <a:ea typeface="Arial"/>
                    <a:cs typeface="Arial"/>
                  </a:defRPr>
                </a:pPr>
                <a:r>
                  <a:rPr lang="en-US" sz="1700"/>
                  <a:t>Surrvival (%)</a:t>
                </a:r>
              </a:p>
            </c:rich>
          </c:tx>
          <c:layout>
            <c:manualLayout>
              <c:xMode val="edge"/>
              <c:yMode val="edge"/>
              <c:x val="0"/>
              <c:y val="0.33718689788055234"/>
            </c:manualLayout>
          </c:layout>
          <c:spPr>
            <a:noFill/>
            <a:ln w="25528">
              <a:noFill/>
            </a:ln>
          </c:spPr>
        </c:title>
        <c:numFmt formatCode="General" sourceLinked="1"/>
        <c:tickLblPos val="nextTo"/>
        <c:spPr>
          <a:ln w="3191">
            <a:solidFill>
              <a:schemeClr val="tx1"/>
            </a:solidFill>
            <a:prstDash val="solid"/>
          </a:ln>
        </c:spPr>
        <c:txPr>
          <a:bodyPr rot="0" vert="horz"/>
          <a:lstStyle/>
          <a:p>
            <a:pPr>
              <a:defRPr sz="1500" b="1" i="0" u="none" strike="noStrike" baseline="0">
                <a:solidFill>
                  <a:schemeClr val="tx1"/>
                </a:solidFill>
                <a:latin typeface="Arial"/>
                <a:ea typeface="Arial"/>
                <a:cs typeface="Arial"/>
              </a:defRPr>
            </a:pPr>
            <a:endParaRPr lang="en-US"/>
          </a:p>
        </c:txPr>
        <c:crossAx val="173782144"/>
        <c:crosses val="autoZero"/>
        <c:crossBetween val="midCat"/>
        <c:majorUnit val="10"/>
        <c:minorUnit val="10"/>
      </c:valAx>
      <c:spPr>
        <a:solidFill>
          <a:srgbClr val="000000"/>
        </a:solidFill>
        <a:ln w="12764">
          <a:solidFill>
            <a:schemeClr val="tx1"/>
          </a:solidFill>
          <a:prstDash val="solid"/>
        </a:ln>
      </c:spPr>
    </c:plotArea>
    <c:legend>
      <c:legendPos val="r"/>
      <c:layout>
        <c:manualLayout>
          <c:xMode val="edge"/>
          <c:yMode val="edge"/>
          <c:x val="8.9219900085241166E-2"/>
          <c:y val="1.7142031838411505E-2"/>
          <c:w val="0.86338185890258523"/>
          <c:h val="0.11694197192742212"/>
        </c:manualLayout>
      </c:layout>
      <c:spPr>
        <a:solidFill>
          <a:srgbClr val="000000"/>
        </a:solidFill>
        <a:ln w="3191">
          <a:solidFill>
            <a:schemeClr val="tx1"/>
          </a:solidFill>
          <a:prstDash val="solid"/>
        </a:ln>
      </c:spPr>
      <c:txPr>
        <a:bodyPr/>
        <a:lstStyle/>
        <a:p>
          <a:pPr>
            <a:defRPr sz="1500" b="1" i="0" u="none" strike="noStrike" baseline="0">
              <a:solidFill>
                <a:schemeClr val="tx1"/>
              </a:solidFill>
              <a:latin typeface="Arial"/>
              <a:ea typeface="Arial"/>
              <a:cs typeface="Arial"/>
            </a:defRPr>
          </a:pPr>
          <a:endParaRPr lang="en-US"/>
        </a:p>
      </c:txPr>
    </c:legend>
    <c:plotVisOnly val="1"/>
    <c:dispBlanksAs val="gap"/>
  </c:chart>
  <c:spPr>
    <a:noFill/>
    <a:ln>
      <a:noFill/>
    </a:ln>
  </c:spPr>
  <c:txPr>
    <a:bodyPr/>
    <a:lstStyle/>
    <a:p>
      <a:pPr>
        <a:defRPr sz="1709" b="1" i="0" u="none" strike="noStrike" baseline="0">
          <a:solidFill>
            <a:schemeClr val="tx1"/>
          </a:solidFill>
          <a:latin typeface="Futura XBlkCn BT"/>
          <a:ea typeface="Futura XBlkCn BT"/>
          <a:cs typeface="Futura XBlkCn BT"/>
        </a:defRPr>
      </a:pPr>
      <a:endParaRPr lang="en-US"/>
    </a:p>
  </c:txPr>
  <c:externalData r:id="rId1"/>
  <c:userShapes r:id="rId2"/>
</c:chartSpace>
</file>

<file path=ppt/charts/chart12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0321864594894579"/>
          <c:y val="5.2325581395349013E-2"/>
          <c:w val="0.86295532838224753"/>
          <c:h val="0.70555542069305865"/>
        </c:manualLayout>
      </c:layout>
      <c:barChart>
        <c:barDir val="col"/>
        <c:grouping val="clustered"/>
        <c:ser>
          <c:idx val="0"/>
          <c:order val="0"/>
          <c:tx>
            <c:strRef>
              <c:f>Sheet1!$B$1</c:f>
              <c:strCache>
                <c:ptCount val="1"/>
                <c:pt idx="0">
                  <c:v>Number</c:v>
                </c:pt>
              </c:strCache>
            </c:strRef>
          </c:tx>
          <c:spPr>
            <a:gradFill rotWithShape="0">
              <a:gsLst>
                <a:gs pos="0">
                  <a:srgbClr val="00FF00">
                    <a:gamma/>
                    <a:shade val="46275"/>
                    <a:invGamma/>
                  </a:srgbClr>
                </a:gs>
                <a:gs pos="50000">
                  <a:srgbClr val="00FF00"/>
                </a:gs>
                <a:gs pos="100000">
                  <a:srgbClr val="00FF00">
                    <a:gamma/>
                    <a:shade val="46275"/>
                    <a:invGamma/>
                  </a:srgbClr>
                </a:gs>
              </a:gsLst>
              <a:lin ang="0" scaled="1"/>
            </a:gradFill>
            <a:ln w="12769">
              <a:solidFill>
                <a:schemeClr val="bg2"/>
              </a:solidFill>
              <a:prstDash val="solid"/>
            </a:ln>
          </c:spPr>
          <c:cat>
            <c:numRef>
              <c:f>Sheet1!$A$2:$A$19</c:f>
              <c:numCache>
                <c:formatCode>General</c:formatCode>
                <c:ptCount val="18"/>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numCache>
            </c:numRef>
          </c:cat>
          <c:val>
            <c:numRef>
              <c:f>Sheet1!$B$2:$B$19</c:f>
              <c:numCache>
                <c:formatCode>General</c:formatCode>
                <c:ptCount val="18"/>
                <c:pt idx="0">
                  <c:v>14</c:v>
                </c:pt>
                <c:pt idx="1">
                  <c:v>18</c:v>
                </c:pt>
                <c:pt idx="2">
                  <c:v>16</c:v>
                </c:pt>
                <c:pt idx="3">
                  <c:v>16</c:v>
                </c:pt>
                <c:pt idx="4">
                  <c:v>17</c:v>
                </c:pt>
                <c:pt idx="5">
                  <c:v>22</c:v>
                </c:pt>
                <c:pt idx="6">
                  <c:v>28</c:v>
                </c:pt>
                <c:pt idx="7">
                  <c:v>24</c:v>
                </c:pt>
                <c:pt idx="8">
                  <c:v>24</c:v>
                </c:pt>
                <c:pt idx="9">
                  <c:v>27</c:v>
                </c:pt>
                <c:pt idx="10">
                  <c:v>26</c:v>
                </c:pt>
                <c:pt idx="11">
                  <c:v>36</c:v>
                </c:pt>
                <c:pt idx="12">
                  <c:v>25</c:v>
                </c:pt>
                <c:pt idx="13">
                  <c:v>39</c:v>
                </c:pt>
                <c:pt idx="14">
                  <c:v>26</c:v>
                </c:pt>
                <c:pt idx="15">
                  <c:v>34</c:v>
                </c:pt>
                <c:pt idx="16">
                  <c:v>25</c:v>
                </c:pt>
                <c:pt idx="17">
                  <c:v>32</c:v>
                </c:pt>
              </c:numCache>
            </c:numRef>
          </c:val>
        </c:ser>
        <c:gapWidth val="50"/>
        <c:axId val="174863104"/>
        <c:axId val="174864640"/>
      </c:barChart>
      <c:catAx>
        <c:axId val="174863104"/>
        <c:scaling>
          <c:orientation val="minMax"/>
        </c:scaling>
        <c:axPos val="b"/>
        <c:numFmt formatCode="General" sourceLinked="1"/>
        <c:tickLblPos val="nextTo"/>
        <c:spPr>
          <a:ln w="3192">
            <a:solidFill>
              <a:schemeClr val="tx1"/>
            </a:solidFill>
            <a:prstDash val="solid"/>
          </a:ln>
        </c:spPr>
        <c:txPr>
          <a:bodyPr rot="-2700000" vert="horz"/>
          <a:lstStyle/>
          <a:p>
            <a:pPr>
              <a:defRPr sz="1357" b="1" i="0" u="none" strike="noStrike" baseline="0">
                <a:solidFill>
                  <a:schemeClr val="tx1"/>
                </a:solidFill>
                <a:latin typeface="Arial"/>
                <a:ea typeface="Arial"/>
                <a:cs typeface="Arial"/>
              </a:defRPr>
            </a:pPr>
            <a:endParaRPr lang="en-US"/>
          </a:p>
        </c:txPr>
        <c:crossAx val="174864640"/>
        <c:crosses val="autoZero"/>
        <c:auto val="1"/>
        <c:lblAlgn val="ctr"/>
        <c:lblOffset val="100"/>
        <c:tickLblSkip val="1"/>
        <c:tickMarkSkip val="1"/>
      </c:catAx>
      <c:valAx>
        <c:axId val="174864640"/>
        <c:scaling>
          <c:orientation val="minMax"/>
        </c:scaling>
        <c:axPos val="l"/>
        <c:majorGridlines>
          <c:spPr>
            <a:ln w="3192">
              <a:solidFill>
                <a:schemeClr val="tx1"/>
              </a:solidFill>
              <a:prstDash val="solid"/>
            </a:ln>
          </c:spPr>
        </c:majorGridlines>
        <c:title>
          <c:tx>
            <c:rich>
              <a:bodyPr/>
              <a:lstStyle/>
              <a:p>
                <a:pPr>
                  <a:defRPr sz="1700" b="1" i="0" u="none" strike="noStrike" baseline="0">
                    <a:solidFill>
                      <a:schemeClr val="tx1"/>
                    </a:solidFill>
                    <a:latin typeface="Arial"/>
                    <a:ea typeface="Arial"/>
                    <a:cs typeface="Arial"/>
                  </a:defRPr>
                </a:pPr>
                <a:r>
                  <a:rPr lang="en-US" sz="1700"/>
                  <a:t>Number of transplants</a:t>
                </a:r>
              </a:p>
            </c:rich>
          </c:tx>
          <c:layout>
            <c:manualLayout>
              <c:xMode val="edge"/>
              <c:yMode val="edge"/>
              <c:x val="1.5538290788013319E-2"/>
              <c:y val="0.18992248062015804"/>
            </c:manualLayout>
          </c:layout>
          <c:spPr>
            <a:noFill/>
            <a:ln w="25537">
              <a:noFill/>
            </a:ln>
          </c:spPr>
        </c:title>
        <c:numFmt formatCode="General" sourceLinked="1"/>
        <c:tickLblPos val="nextTo"/>
        <c:spPr>
          <a:ln w="3192">
            <a:solidFill>
              <a:schemeClr val="tx1"/>
            </a:solidFill>
            <a:prstDash val="solid"/>
          </a:ln>
        </c:spPr>
        <c:txPr>
          <a:bodyPr rot="0" vert="horz"/>
          <a:lstStyle/>
          <a:p>
            <a:pPr>
              <a:defRPr sz="1500" b="1" i="0" u="none" strike="noStrike" baseline="0">
                <a:solidFill>
                  <a:schemeClr val="tx1"/>
                </a:solidFill>
                <a:latin typeface="Arial"/>
                <a:ea typeface="Arial"/>
                <a:cs typeface="Arial"/>
              </a:defRPr>
            </a:pPr>
            <a:endParaRPr lang="en-US"/>
          </a:p>
        </c:txPr>
        <c:crossAx val="174863104"/>
        <c:crosses val="autoZero"/>
        <c:crossBetween val="between"/>
      </c:valAx>
      <c:spPr>
        <a:solidFill>
          <a:srgbClr val="000000"/>
        </a:solidFill>
        <a:ln w="12769">
          <a:solidFill>
            <a:schemeClr val="tx1"/>
          </a:solidFill>
          <a:prstDash val="solid"/>
        </a:ln>
      </c:spPr>
    </c:plotArea>
    <c:plotVisOnly val="1"/>
    <c:dispBlanksAs val="gap"/>
  </c:chart>
  <c:spPr>
    <a:noFill/>
    <a:ln>
      <a:noFill/>
    </a:ln>
  </c:spPr>
  <c:txPr>
    <a:bodyPr/>
    <a:lstStyle/>
    <a:p>
      <a:pPr>
        <a:defRPr sz="1910" b="1" i="0" u="none" strike="noStrike" baseline="0">
          <a:solidFill>
            <a:schemeClr val="tx1"/>
          </a:solidFill>
          <a:latin typeface="Arial"/>
          <a:ea typeface="Arial"/>
          <a:cs typeface="Arial"/>
        </a:defRPr>
      </a:pPr>
      <a:endParaRPr lang="en-US"/>
    </a:p>
  </c:txPr>
  <c:externalData r:id="rId1"/>
  <c:userShapes r:id="rId2"/>
</c:chartSpace>
</file>

<file path=ppt/charts/chart12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7669256381798006E-2"/>
          <c:y val="8.4955752212389768E-2"/>
          <c:w val="0.84461709211988234"/>
          <c:h val="0.6991150442477877"/>
        </c:manualLayout>
      </c:layout>
      <c:barChart>
        <c:barDir val="col"/>
        <c:grouping val="stacked"/>
        <c:ser>
          <c:idx val="0"/>
          <c:order val="0"/>
          <c:tx>
            <c:strRef>
              <c:f>Sheet1!$B$1</c:f>
              <c:strCache>
                <c:ptCount val="1"/>
                <c:pt idx="0">
                  <c:v>&lt;1 Year</c:v>
                </c:pt>
              </c:strCache>
            </c:strRef>
          </c:tx>
          <c:spPr>
            <a:gradFill rotWithShape="0">
              <a:gsLst>
                <a:gs pos="0">
                  <a:srgbClr val="7030A0"/>
                </a:gs>
                <a:gs pos="50000">
                  <a:srgbClr val="9933FF"/>
                </a:gs>
                <a:gs pos="100000">
                  <a:srgbClr val="7030A0"/>
                </a:gs>
              </a:gsLst>
              <a:lin ang="0" scaled="1"/>
            </a:gradFill>
            <a:ln w="9525">
              <a:solidFill>
                <a:schemeClr val="bg2"/>
              </a:solidFill>
              <a:prstDash val="solid"/>
            </a:ln>
          </c:spPr>
          <c:cat>
            <c:strRef>
              <c:f>Sheet1!$A$2:$A$7</c:f>
              <c:strCache>
                <c:ptCount val="6"/>
                <c:pt idx="0">
                  <c:v>&lt;1 month</c:v>
                </c:pt>
                <c:pt idx="1">
                  <c:v>1-&lt;12 months</c:v>
                </c:pt>
                <c:pt idx="2">
                  <c:v>12-&lt;36 months</c:v>
                </c:pt>
                <c:pt idx="3">
                  <c:v>36-&lt;60 months</c:v>
                </c:pt>
                <c:pt idx="4">
                  <c:v>60+ months</c:v>
                </c:pt>
                <c:pt idx="5">
                  <c:v>Not reported</c:v>
                </c:pt>
              </c:strCache>
            </c:strRef>
          </c:cat>
          <c:val>
            <c:numRef>
              <c:f>Sheet1!$B$2:$B$7</c:f>
              <c:numCache>
                <c:formatCode>General</c:formatCode>
                <c:ptCount val="6"/>
                <c:pt idx="0">
                  <c:v>1.7429199999999998</c:v>
                </c:pt>
                <c:pt idx="1">
                  <c:v>1.3071899999999999</c:v>
                </c:pt>
                <c:pt idx="2">
                  <c:v>0</c:v>
                </c:pt>
                <c:pt idx="3">
                  <c:v>0</c:v>
                </c:pt>
                <c:pt idx="4">
                  <c:v>0</c:v>
                </c:pt>
                <c:pt idx="5">
                  <c:v>0.65359000000000178</c:v>
                </c:pt>
              </c:numCache>
            </c:numRef>
          </c:val>
        </c:ser>
        <c:ser>
          <c:idx val="1"/>
          <c:order val="1"/>
          <c:tx>
            <c:strRef>
              <c:f>Sheet1!$C$1</c:f>
              <c:strCache>
                <c:ptCount val="1"/>
                <c:pt idx="0">
                  <c:v>1-5 years</c:v>
                </c:pt>
              </c:strCache>
            </c:strRef>
          </c:tx>
          <c:spPr>
            <a:gradFill rotWithShape="0">
              <a:gsLst>
                <a:gs pos="0">
                  <a:srgbClr val="FFCC00">
                    <a:lumMod val="75000"/>
                  </a:srgbClr>
                </a:gs>
                <a:gs pos="50000">
                  <a:srgbClr val="FFFF00"/>
                </a:gs>
                <a:gs pos="100000">
                  <a:srgbClr val="FFCC00">
                    <a:lumMod val="75000"/>
                  </a:srgbClr>
                </a:gs>
              </a:gsLst>
              <a:lin ang="0" scaled="1"/>
            </a:gradFill>
            <a:ln w="9525">
              <a:solidFill>
                <a:schemeClr val="bg2"/>
              </a:solidFill>
              <a:prstDash val="solid"/>
            </a:ln>
          </c:spPr>
          <c:cat>
            <c:strRef>
              <c:f>Sheet1!$A$2:$A$7</c:f>
              <c:strCache>
                <c:ptCount val="6"/>
                <c:pt idx="0">
                  <c:v>&lt;1 month</c:v>
                </c:pt>
                <c:pt idx="1">
                  <c:v>1-&lt;12 months</c:v>
                </c:pt>
                <c:pt idx="2">
                  <c:v>12-&lt;36 months</c:v>
                </c:pt>
                <c:pt idx="3">
                  <c:v>36-&lt;60 months</c:v>
                </c:pt>
                <c:pt idx="4">
                  <c:v>60+ months</c:v>
                </c:pt>
                <c:pt idx="5">
                  <c:v>Not reported</c:v>
                </c:pt>
              </c:strCache>
            </c:strRef>
          </c:cat>
          <c:val>
            <c:numRef>
              <c:f>Sheet1!$C$2:$C$7</c:f>
              <c:numCache>
                <c:formatCode>General</c:formatCode>
                <c:ptCount val="6"/>
                <c:pt idx="0">
                  <c:v>2.3965099999999939</c:v>
                </c:pt>
                <c:pt idx="1">
                  <c:v>2.8322399999999925</c:v>
                </c:pt>
                <c:pt idx="2">
                  <c:v>3.4858399999999987</c:v>
                </c:pt>
                <c:pt idx="3">
                  <c:v>2.3965099999999939</c:v>
                </c:pt>
                <c:pt idx="4">
                  <c:v>0.87146000000000001</c:v>
                </c:pt>
                <c:pt idx="5">
                  <c:v>1.52505</c:v>
                </c:pt>
              </c:numCache>
            </c:numRef>
          </c:val>
        </c:ser>
        <c:ser>
          <c:idx val="2"/>
          <c:order val="2"/>
          <c:tx>
            <c:strRef>
              <c:f>Sheet1!$D$1</c:f>
              <c:strCache>
                <c:ptCount val="1"/>
                <c:pt idx="0">
                  <c:v>6-10 Years</c:v>
                </c:pt>
              </c:strCache>
            </c:strRef>
          </c:tx>
          <c:spPr>
            <a:gradFill>
              <a:gsLst>
                <a:gs pos="0">
                  <a:srgbClr val="C00000"/>
                </a:gs>
                <a:gs pos="50000">
                  <a:srgbClr val="FF0000"/>
                </a:gs>
                <a:gs pos="100000">
                  <a:srgbClr val="C00000"/>
                </a:gs>
              </a:gsLst>
              <a:lin ang="0" scaled="1"/>
            </a:gradFill>
            <a:ln>
              <a:solidFill>
                <a:srgbClr val="000000"/>
              </a:solidFill>
            </a:ln>
          </c:spPr>
          <c:val>
            <c:numRef>
              <c:f>Sheet1!$D$2:$D$7</c:f>
              <c:numCache>
                <c:formatCode>General</c:formatCode>
                <c:ptCount val="6"/>
                <c:pt idx="0">
                  <c:v>0.87150000000000005</c:v>
                </c:pt>
                <c:pt idx="1">
                  <c:v>0</c:v>
                </c:pt>
                <c:pt idx="2">
                  <c:v>1.0892999999999968</c:v>
                </c:pt>
                <c:pt idx="3">
                  <c:v>3.9215999999999998</c:v>
                </c:pt>
                <c:pt idx="4">
                  <c:v>18.082799999999896</c:v>
                </c:pt>
                <c:pt idx="5">
                  <c:v>2.396499999999993</c:v>
                </c:pt>
              </c:numCache>
            </c:numRef>
          </c:val>
        </c:ser>
        <c:ser>
          <c:idx val="3"/>
          <c:order val="3"/>
          <c:tx>
            <c:strRef>
              <c:f>Sheet1!$E$1</c:f>
              <c:strCache>
                <c:ptCount val="1"/>
                <c:pt idx="0">
                  <c:v>11-17 Years</c:v>
                </c:pt>
              </c:strCache>
            </c:strRef>
          </c:tx>
          <c:spPr>
            <a:gradFill>
              <a:gsLst>
                <a:gs pos="0">
                  <a:srgbClr val="00B050"/>
                </a:gs>
                <a:gs pos="50000">
                  <a:srgbClr val="00FF00"/>
                </a:gs>
                <a:gs pos="100000">
                  <a:srgbClr val="00B050"/>
                </a:gs>
              </a:gsLst>
              <a:lin ang="0" scaled="1"/>
            </a:gradFill>
            <a:ln>
              <a:solidFill>
                <a:srgbClr val="000000"/>
              </a:solidFill>
            </a:ln>
          </c:spPr>
          <c:val>
            <c:numRef>
              <c:f>Sheet1!$E$2:$E$7</c:f>
              <c:numCache>
                <c:formatCode>General</c:formatCode>
                <c:ptCount val="6"/>
                <c:pt idx="0">
                  <c:v>3.2680000000000002</c:v>
                </c:pt>
                <c:pt idx="1">
                  <c:v>1.5250999999999966</c:v>
                </c:pt>
                <c:pt idx="2">
                  <c:v>5.6644999999999852</c:v>
                </c:pt>
                <c:pt idx="3">
                  <c:v>5.6644999999999852</c:v>
                </c:pt>
                <c:pt idx="4">
                  <c:v>31.154699999999988</c:v>
                </c:pt>
                <c:pt idx="5">
                  <c:v>9.1503000000000014</c:v>
                </c:pt>
              </c:numCache>
            </c:numRef>
          </c:val>
        </c:ser>
        <c:gapWidth val="40"/>
        <c:overlap val="100"/>
        <c:axId val="174914560"/>
        <c:axId val="174957312"/>
      </c:barChart>
      <c:catAx>
        <c:axId val="174914560"/>
        <c:scaling>
          <c:orientation val="minMax"/>
        </c:scaling>
        <c:axPos val="b"/>
        <c:numFmt formatCode="General" sourceLinked="1"/>
        <c:tickLblPos val="nextTo"/>
        <c:spPr>
          <a:ln w="3144">
            <a:solidFill>
              <a:schemeClr val="tx1"/>
            </a:solidFill>
            <a:prstDash val="solid"/>
          </a:ln>
        </c:spPr>
        <c:txPr>
          <a:bodyPr rot="0" vert="horz"/>
          <a:lstStyle/>
          <a:p>
            <a:pPr>
              <a:defRPr sz="1500" b="1" i="0" u="none" strike="noStrike" baseline="0">
                <a:solidFill>
                  <a:schemeClr val="tx1"/>
                </a:solidFill>
                <a:latin typeface="Arial"/>
                <a:ea typeface="Arial"/>
                <a:cs typeface="Arial"/>
              </a:defRPr>
            </a:pPr>
            <a:endParaRPr lang="en-US"/>
          </a:p>
        </c:txPr>
        <c:crossAx val="174957312"/>
        <c:crosses val="autoZero"/>
        <c:auto val="1"/>
        <c:lblAlgn val="ctr"/>
        <c:lblOffset val="100"/>
        <c:tickLblSkip val="1"/>
        <c:tickMarkSkip val="1"/>
      </c:catAx>
      <c:valAx>
        <c:axId val="174957312"/>
        <c:scaling>
          <c:orientation val="minMax"/>
          <c:max val="60"/>
          <c:min val="0"/>
        </c:scaling>
        <c:axPos val="l"/>
        <c:majorGridlines>
          <c:spPr>
            <a:ln w="3144">
              <a:solidFill>
                <a:schemeClr val="tx1"/>
              </a:solidFill>
              <a:prstDash val="sysDash"/>
            </a:ln>
          </c:spPr>
        </c:majorGridlines>
        <c:title>
          <c:tx>
            <c:rich>
              <a:bodyPr/>
              <a:lstStyle/>
              <a:p>
                <a:pPr>
                  <a:defRPr sz="1807" b="1" i="0" u="none" strike="noStrike" baseline="0">
                    <a:solidFill>
                      <a:schemeClr val="tx1"/>
                    </a:solidFill>
                    <a:latin typeface="Arial"/>
                    <a:ea typeface="Arial"/>
                    <a:cs typeface="Arial"/>
                  </a:defRPr>
                </a:pPr>
                <a:r>
                  <a:rPr lang="en-US"/>
                  <a:t>% of Re-Transplants</a:t>
                </a:r>
              </a:p>
            </c:rich>
          </c:tx>
          <c:layout>
            <c:manualLayout>
              <c:xMode val="edge"/>
              <c:yMode val="edge"/>
              <c:x val="0"/>
              <c:y val="0.18230088495575222"/>
            </c:manualLayout>
          </c:layout>
          <c:spPr>
            <a:noFill/>
            <a:ln w="25149">
              <a:noFill/>
            </a:ln>
          </c:spPr>
        </c:title>
        <c:numFmt formatCode="General" sourceLinked="1"/>
        <c:tickLblPos val="nextTo"/>
        <c:spPr>
          <a:ln w="3144">
            <a:solidFill>
              <a:schemeClr val="tx1"/>
            </a:solidFill>
            <a:prstDash val="solid"/>
          </a:ln>
        </c:spPr>
        <c:txPr>
          <a:bodyPr rot="0" vert="horz"/>
          <a:lstStyle/>
          <a:p>
            <a:pPr>
              <a:defRPr sz="1584" b="1" i="0" u="none" strike="noStrike" baseline="0">
                <a:solidFill>
                  <a:schemeClr val="tx1"/>
                </a:solidFill>
                <a:latin typeface="Arial"/>
                <a:ea typeface="Arial"/>
                <a:cs typeface="Arial"/>
              </a:defRPr>
            </a:pPr>
            <a:endParaRPr lang="en-US"/>
          </a:p>
        </c:txPr>
        <c:crossAx val="174914560"/>
        <c:crosses val="autoZero"/>
        <c:crossBetween val="between"/>
        <c:majorUnit val="10"/>
      </c:valAx>
      <c:spPr>
        <a:solidFill>
          <a:srgbClr val="000000"/>
        </a:solidFill>
        <a:ln w="12574">
          <a:solidFill>
            <a:schemeClr val="tx1"/>
          </a:solidFill>
          <a:prstDash val="solid"/>
        </a:ln>
      </c:spPr>
    </c:plotArea>
    <c:legend>
      <c:legendPos val="b"/>
      <c:layout>
        <c:manualLayout>
          <c:xMode val="edge"/>
          <c:yMode val="edge"/>
          <c:x val="0.11644996807831454"/>
          <c:y val="0.10424381795159172"/>
          <c:w val="0.60339555933887379"/>
          <c:h val="5.7559200663687776E-2"/>
        </c:manualLayout>
      </c:layout>
      <c:spPr>
        <a:noFill/>
        <a:ln w="3144">
          <a:solidFill>
            <a:schemeClr val="tx1"/>
          </a:solidFill>
          <a:prstDash val="solid"/>
        </a:ln>
      </c:spPr>
      <c:txPr>
        <a:bodyPr/>
        <a:lstStyle/>
        <a:p>
          <a:pPr>
            <a:defRPr sz="1569" b="1" i="0" u="none" strike="noStrike" baseline="0">
              <a:solidFill>
                <a:schemeClr val="tx1"/>
              </a:solidFill>
              <a:latin typeface="Futura XBlkCn BT"/>
              <a:ea typeface="Futura XBlkCn BT"/>
              <a:cs typeface="Futura XBlkCn BT"/>
            </a:defRPr>
          </a:pPr>
          <a:endParaRPr lang="en-US"/>
        </a:p>
      </c:txPr>
    </c:legend>
    <c:plotVisOnly val="1"/>
    <c:dispBlanksAs val="gap"/>
  </c:chart>
  <c:spPr>
    <a:noFill/>
    <a:ln>
      <a:noFill/>
    </a:ln>
  </c:spPr>
  <c:txPr>
    <a:bodyPr/>
    <a:lstStyle/>
    <a:p>
      <a:pPr>
        <a:defRPr sz="1708" b="1" i="0" u="none" strike="noStrike" baseline="0">
          <a:solidFill>
            <a:schemeClr val="tx1"/>
          </a:solidFill>
          <a:latin typeface="Futura XBlkCn BT"/>
          <a:ea typeface="Futura XBlkCn BT"/>
          <a:cs typeface="Futura XBlkCn BT"/>
        </a:defRPr>
      </a:pPr>
      <a:endParaRPr lang="en-US"/>
    </a:p>
  </c:txPr>
  <c:externalData r:id="rId1"/>
  <c:userShapes r:id="rId2"/>
</c:chartSpace>
</file>

<file path=ppt/charts/chart12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7669256381798006E-2"/>
          <c:y val="3.8461538461538464E-2"/>
          <c:w val="0.87922221204909412"/>
          <c:h val="0.83621834432858511"/>
        </c:manualLayout>
      </c:layout>
      <c:lineChart>
        <c:grouping val="standard"/>
        <c:ser>
          <c:idx val="0"/>
          <c:order val="0"/>
          <c:tx>
            <c:strRef>
              <c:f>Sheet1!$A$2</c:f>
              <c:strCache>
                <c:ptCount val="1"/>
                <c:pt idx="0">
                  <c:v>CAV</c:v>
                </c:pt>
              </c:strCache>
            </c:strRef>
          </c:tx>
          <c:spPr>
            <a:ln w="41275">
              <a:solidFill>
                <a:srgbClr val="FF0000"/>
              </a:solidFill>
              <a:prstDash val="solid"/>
            </a:ln>
          </c:spPr>
          <c:marker>
            <c:symbol val="diamond"/>
            <c:size val="12"/>
            <c:spPr>
              <a:solidFill>
                <a:srgbClr val="FF0000"/>
              </a:solidFill>
              <a:ln>
                <a:solidFill>
                  <a:srgbClr val="FF0000"/>
                </a:solidFill>
                <a:prstDash val="solid"/>
              </a:ln>
            </c:spPr>
          </c:marker>
          <c:cat>
            <c:strRef>
              <c:f>Sheet1!$B$1:$G$1</c:f>
              <c:strCache>
                <c:ptCount val="6"/>
                <c:pt idx="0">
                  <c:v>0-30 Days
(N = 290)</c:v>
                </c:pt>
                <c:pt idx="1">
                  <c:v>31 Days - 1 Year
(N = 320)</c:v>
                </c:pt>
                <c:pt idx="2">
                  <c:v>&gt;1 Year - 3 Years (N = 262)</c:v>
                </c:pt>
                <c:pt idx="3">
                  <c:v>&gt;3 Years - 5 Years (N = 215)</c:v>
                </c:pt>
                <c:pt idx="4">
                  <c:v>&gt;5 Years - 10 Years (N = 379)</c:v>
                </c:pt>
                <c:pt idx="5">
                  <c:v>&gt;10 Years
(N = 320)</c:v>
                </c:pt>
              </c:strCache>
            </c:strRef>
          </c:cat>
          <c:val>
            <c:numRef>
              <c:f>Sheet1!$B$2:$G$2</c:f>
              <c:numCache>
                <c:formatCode>General</c:formatCode>
                <c:ptCount val="6"/>
                <c:pt idx="0">
                  <c:v>1</c:v>
                </c:pt>
                <c:pt idx="1">
                  <c:v>4.4000000000000004</c:v>
                </c:pt>
                <c:pt idx="2">
                  <c:v>16</c:v>
                </c:pt>
                <c:pt idx="3">
                  <c:v>24.2</c:v>
                </c:pt>
                <c:pt idx="4">
                  <c:v>23.7</c:v>
                </c:pt>
                <c:pt idx="5">
                  <c:v>26.3</c:v>
                </c:pt>
              </c:numCache>
            </c:numRef>
          </c:val>
        </c:ser>
        <c:ser>
          <c:idx val="1"/>
          <c:order val="1"/>
          <c:tx>
            <c:strRef>
              <c:f>Sheet1!$A$3</c:f>
              <c:strCache>
                <c:ptCount val="1"/>
                <c:pt idx="0">
                  <c:v>Acute Rejection</c:v>
                </c:pt>
              </c:strCache>
            </c:strRef>
          </c:tx>
          <c:spPr>
            <a:ln w="41275">
              <a:solidFill>
                <a:srgbClr val="FFFF00"/>
              </a:solidFill>
              <a:prstDash val="solid"/>
            </a:ln>
          </c:spPr>
          <c:marker>
            <c:symbol val="diamond"/>
            <c:size val="12"/>
            <c:spPr>
              <a:solidFill>
                <a:srgbClr val="FFFF00"/>
              </a:solidFill>
              <a:ln>
                <a:solidFill>
                  <a:srgbClr val="FFFF00"/>
                </a:solidFill>
                <a:prstDash val="solid"/>
              </a:ln>
            </c:spPr>
          </c:marker>
          <c:cat>
            <c:strRef>
              <c:f>Sheet1!$B$1:$G$1</c:f>
              <c:strCache>
                <c:ptCount val="6"/>
                <c:pt idx="0">
                  <c:v>0-30 Days
(N = 290)</c:v>
                </c:pt>
                <c:pt idx="1">
                  <c:v>31 Days - 1 Year
(N = 320)</c:v>
                </c:pt>
                <c:pt idx="2">
                  <c:v>&gt;1 Year - 3 Years (N = 262)</c:v>
                </c:pt>
                <c:pt idx="3">
                  <c:v>&gt;3 Years - 5 Years (N = 215)</c:v>
                </c:pt>
                <c:pt idx="4">
                  <c:v>&gt;5 Years - 10 Years (N = 379)</c:v>
                </c:pt>
                <c:pt idx="5">
                  <c:v>&gt;10 Years
(N = 320)</c:v>
                </c:pt>
              </c:strCache>
            </c:strRef>
          </c:cat>
          <c:val>
            <c:numRef>
              <c:f>Sheet1!$B$3:$G$3</c:f>
              <c:numCache>
                <c:formatCode>General</c:formatCode>
                <c:ptCount val="6"/>
                <c:pt idx="0">
                  <c:v>8.3000000000000007</c:v>
                </c:pt>
                <c:pt idx="1">
                  <c:v>15.6</c:v>
                </c:pt>
                <c:pt idx="2">
                  <c:v>19.5</c:v>
                </c:pt>
                <c:pt idx="3">
                  <c:v>13</c:v>
                </c:pt>
                <c:pt idx="4">
                  <c:v>12.9</c:v>
                </c:pt>
                <c:pt idx="5">
                  <c:v>5</c:v>
                </c:pt>
              </c:numCache>
            </c:numRef>
          </c:val>
        </c:ser>
        <c:ser>
          <c:idx val="4"/>
          <c:order val="2"/>
          <c:tx>
            <c:strRef>
              <c:f>Sheet1!$A$4</c:f>
              <c:strCache>
                <c:ptCount val="1"/>
                <c:pt idx="0">
                  <c:v>Infection (non-CMV)</c:v>
                </c:pt>
              </c:strCache>
            </c:strRef>
          </c:tx>
          <c:spPr>
            <a:ln w="41275">
              <a:solidFill>
                <a:srgbClr val="0000FF"/>
              </a:solidFill>
              <a:prstDash val="solid"/>
            </a:ln>
          </c:spPr>
          <c:marker>
            <c:symbol val="diamond"/>
            <c:size val="12"/>
            <c:spPr>
              <a:solidFill>
                <a:srgbClr val="0000FF"/>
              </a:solidFill>
              <a:ln>
                <a:solidFill>
                  <a:srgbClr val="0000FF"/>
                </a:solidFill>
                <a:prstDash val="solid"/>
              </a:ln>
            </c:spPr>
          </c:marker>
          <c:cat>
            <c:strRef>
              <c:f>Sheet1!$B$1:$G$1</c:f>
              <c:strCache>
                <c:ptCount val="6"/>
                <c:pt idx="0">
                  <c:v>0-30 Days
(N = 290)</c:v>
                </c:pt>
                <c:pt idx="1">
                  <c:v>31 Days - 1 Year
(N = 320)</c:v>
                </c:pt>
                <c:pt idx="2">
                  <c:v>&gt;1 Year - 3 Years (N = 262)</c:v>
                </c:pt>
                <c:pt idx="3">
                  <c:v>&gt;3 Years - 5 Years (N = 215)</c:v>
                </c:pt>
                <c:pt idx="4">
                  <c:v>&gt;5 Years - 10 Years (N = 379)</c:v>
                </c:pt>
                <c:pt idx="5">
                  <c:v>&gt;10 Years
(N = 320)</c:v>
                </c:pt>
              </c:strCache>
            </c:strRef>
          </c:cat>
          <c:val>
            <c:numRef>
              <c:f>Sheet1!$B$4:$G$4</c:f>
              <c:numCache>
                <c:formatCode>General</c:formatCode>
                <c:ptCount val="6"/>
                <c:pt idx="0">
                  <c:v>12.1</c:v>
                </c:pt>
                <c:pt idx="1">
                  <c:v>12.8</c:v>
                </c:pt>
                <c:pt idx="2">
                  <c:v>6.1</c:v>
                </c:pt>
                <c:pt idx="3">
                  <c:v>3.7</c:v>
                </c:pt>
                <c:pt idx="4">
                  <c:v>4.2</c:v>
                </c:pt>
                <c:pt idx="5">
                  <c:v>7.2</c:v>
                </c:pt>
              </c:numCache>
            </c:numRef>
          </c:val>
        </c:ser>
        <c:ser>
          <c:idx val="2"/>
          <c:order val="3"/>
          <c:tx>
            <c:strRef>
              <c:f>Sheet1!$A$5</c:f>
              <c:strCache>
                <c:ptCount val="1"/>
                <c:pt idx="0">
                  <c:v>Graft Failure</c:v>
                </c:pt>
              </c:strCache>
            </c:strRef>
          </c:tx>
          <c:spPr>
            <a:ln w="41275">
              <a:solidFill>
                <a:srgbClr val="00FF00"/>
              </a:solidFill>
              <a:prstDash val="solid"/>
            </a:ln>
          </c:spPr>
          <c:marker>
            <c:symbol val="diamond"/>
            <c:size val="12"/>
            <c:spPr>
              <a:solidFill>
                <a:srgbClr val="00FF00"/>
              </a:solidFill>
              <a:ln>
                <a:solidFill>
                  <a:srgbClr val="00FF00"/>
                </a:solidFill>
                <a:prstDash val="solid"/>
              </a:ln>
            </c:spPr>
          </c:marker>
          <c:cat>
            <c:strRef>
              <c:f>Sheet1!$B$1:$G$1</c:f>
              <c:strCache>
                <c:ptCount val="6"/>
                <c:pt idx="0">
                  <c:v>0-30 Days
(N = 290)</c:v>
                </c:pt>
                <c:pt idx="1">
                  <c:v>31 Days - 1 Year
(N = 320)</c:v>
                </c:pt>
                <c:pt idx="2">
                  <c:v>&gt;1 Year - 3 Years (N = 262)</c:v>
                </c:pt>
                <c:pt idx="3">
                  <c:v>&gt;3 Years - 5 Years (N = 215)</c:v>
                </c:pt>
                <c:pt idx="4">
                  <c:v>&gt;5 Years - 10 Years (N = 379)</c:v>
                </c:pt>
                <c:pt idx="5">
                  <c:v>&gt;10 Years
(N = 320)</c:v>
                </c:pt>
              </c:strCache>
            </c:strRef>
          </c:cat>
          <c:val>
            <c:numRef>
              <c:f>Sheet1!$B$5:$G$5</c:f>
              <c:numCache>
                <c:formatCode>General</c:formatCode>
                <c:ptCount val="6"/>
                <c:pt idx="0">
                  <c:v>35.5</c:v>
                </c:pt>
                <c:pt idx="1">
                  <c:v>18.399999999999999</c:v>
                </c:pt>
                <c:pt idx="2">
                  <c:v>34</c:v>
                </c:pt>
                <c:pt idx="3">
                  <c:v>35.300000000000004</c:v>
                </c:pt>
                <c:pt idx="4">
                  <c:v>34</c:v>
                </c:pt>
                <c:pt idx="5">
                  <c:v>30.6</c:v>
                </c:pt>
              </c:numCache>
            </c:numRef>
          </c:val>
        </c:ser>
        <c:marker val="1"/>
        <c:axId val="177699456"/>
        <c:axId val="177825664"/>
      </c:lineChart>
      <c:catAx>
        <c:axId val="177699456"/>
        <c:scaling>
          <c:orientation val="minMax"/>
        </c:scaling>
        <c:axPos val="b"/>
        <c:numFmt formatCode="General" sourceLinked="1"/>
        <c:tickLblPos val="nextTo"/>
        <c:txPr>
          <a:bodyPr rot="0" vert="horz"/>
          <a:lstStyle/>
          <a:p>
            <a:pPr>
              <a:defRPr sz="1200"/>
            </a:pPr>
            <a:endParaRPr lang="en-US"/>
          </a:p>
        </c:txPr>
        <c:crossAx val="177825664"/>
        <c:crosses val="autoZero"/>
        <c:auto val="1"/>
        <c:lblAlgn val="ctr"/>
        <c:lblOffset val="100"/>
        <c:tickLblSkip val="1"/>
        <c:tickMarkSkip val="1"/>
      </c:catAx>
      <c:valAx>
        <c:axId val="177825664"/>
        <c:scaling>
          <c:orientation val="minMax"/>
          <c:max val="50"/>
          <c:min val="0"/>
        </c:scaling>
        <c:axPos val="l"/>
        <c:majorGridlines>
          <c:spPr>
            <a:ln w="3175">
              <a:solidFill>
                <a:schemeClr val="tx1"/>
              </a:solidFill>
              <a:prstDash val="sysDash"/>
            </a:ln>
          </c:spPr>
        </c:majorGridlines>
        <c:numFmt formatCode="0" sourceLinked="0"/>
        <c:tickLblPos val="nextTo"/>
        <c:spPr>
          <a:ln w="3175">
            <a:solidFill>
              <a:schemeClr val="tx1"/>
            </a:solidFill>
            <a:prstDash val="solid"/>
          </a:ln>
        </c:spPr>
        <c:txPr>
          <a:bodyPr rot="0" vert="horz"/>
          <a:lstStyle/>
          <a:p>
            <a:pPr>
              <a:defRPr sz="1500" b="1" i="0" u="none" strike="noStrike" baseline="0">
                <a:solidFill>
                  <a:schemeClr val="tx1"/>
                </a:solidFill>
                <a:latin typeface="Arial"/>
                <a:ea typeface="Arial"/>
                <a:cs typeface="Arial"/>
              </a:defRPr>
            </a:pPr>
            <a:endParaRPr lang="en-US"/>
          </a:p>
        </c:txPr>
        <c:crossAx val="177699456"/>
        <c:crosses val="autoZero"/>
        <c:crossBetween val="between"/>
        <c:majorUnit val="10"/>
      </c:valAx>
      <c:spPr>
        <a:solidFill>
          <a:srgbClr val="000000"/>
        </a:solidFill>
        <a:ln w="12700">
          <a:solidFill>
            <a:schemeClr val="tx1"/>
          </a:solidFill>
          <a:prstDash val="solid"/>
        </a:ln>
      </c:spPr>
    </c:plotArea>
    <c:legend>
      <c:legendPos val="r"/>
      <c:layout>
        <c:manualLayout>
          <c:xMode val="edge"/>
          <c:yMode val="edge"/>
          <c:x val="0.13878959897454668"/>
          <c:y val="4.6613321983400804E-2"/>
          <c:w val="0.81974649789415865"/>
          <c:h val="0.12416024686103688"/>
        </c:manualLayout>
      </c:layout>
      <c:spPr>
        <a:solidFill>
          <a:srgbClr val="000000"/>
        </a:solidFill>
        <a:ln w="3175">
          <a:solidFill>
            <a:schemeClr val="tx1"/>
          </a:solidFill>
          <a:prstDash val="solid"/>
        </a:ln>
      </c:spPr>
      <c:txPr>
        <a:bodyPr/>
        <a:lstStyle/>
        <a:p>
          <a:pPr>
            <a:defRPr sz="1400" b="1" i="0" u="none" strike="noStrike" baseline="0">
              <a:solidFill>
                <a:schemeClr val="tx1"/>
              </a:solidFill>
              <a:latin typeface="Arial"/>
              <a:ea typeface="Arial"/>
              <a:cs typeface="Arial"/>
            </a:defRPr>
          </a:pPr>
          <a:endParaRPr lang="en-US"/>
        </a:p>
      </c:txPr>
    </c:legend>
    <c:plotVisOnly val="1"/>
    <c:dispBlanksAs val="gap"/>
  </c:chart>
  <c:spPr>
    <a:noFill/>
    <a:ln>
      <a:noFill/>
    </a:ln>
  </c:spPr>
  <c:txPr>
    <a:bodyPr/>
    <a:lstStyle/>
    <a:p>
      <a:pPr>
        <a:defRPr sz="2150" b="1" i="0" u="none" strike="noStrike" baseline="0">
          <a:solidFill>
            <a:schemeClr val="tx1"/>
          </a:solidFill>
          <a:latin typeface="Arial"/>
          <a:ea typeface="Arial"/>
          <a:cs typeface="Arial"/>
        </a:defRPr>
      </a:pPr>
      <a:endParaRPr lang="en-US"/>
    </a:p>
  </c:txPr>
  <c:externalData r:id="rId1"/>
  <c:userShapes r:id="rId2"/>
</c:chartSpace>
</file>

<file path=ppt/charts/chart12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7669256381798006E-2"/>
          <c:y val="3.8461538461538464E-2"/>
          <c:w val="0.87922221204909456"/>
          <c:h val="0.8200021281123584"/>
        </c:manualLayout>
      </c:layout>
      <c:lineChart>
        <c:grouping val="standard"/>
        <c:ser>
          <c:idx val="0"/>
          <c:order val="0"/>
          <c:tx>
            <c:strRef>
              <c:f>Sheet1!$A$2</c:f>
              <c:strCache>
                <c:ptCount val="1"/>
                <c:pt idx="0">
                  <c:v>CAV</c:v>
                </c:pt>
              </c:strCache>
            </c:strRef>
          </c:tx>
          <c:spPr>
            <a:ln w="41275">
              <a:solidFill>
                <a:srgbClr val="FF0000"/>
              </a:solidFill>
              <a:prstDash val="solid"/>
            </a:ln>
          </c:spPr>
          <c:marker>
            <c:symbol val="diamond"/>
            <c:size val="12"/>
            <c:spPr>
              <a:solidFill>
                <a:srgbClr val="FF0000"/>
              </a:solidFill>
              <a:ln>
                <a:solidFill>
                  <a:srgbClr val="FF0000"/>
                </a:solidFill>
                <a:prstDash val="solid"/>
              </a:ln>
            </c:spPr>
          </c:marker>
          <c:cat>
            <c:strRef>
              <c:f>Sheet1!$B$1:$G$1</c:f>
              <c:strCache>
                <c:ptCount val="6"/>
                <c:pt idx="0">
                  <c:v>0-30 Days
(N = 90)</c:v>
                </c:pt>
                <c:pt idx="1">
                  <c:v>31 Days - 1 Year
(N = 116)</c:v>
                </c:pt>
                <c:pt idx="2">
                  <c:v>&gt;1 Year - 3 Years (N = 59)</c:v>
                </c:pt>
                <c:pt idx="3">
                  <c:v>&gt;3 Years - 5 Years (N = 37)</c:v>
                </c:pt>
                <c:pt idx="4">
                  <c:v>&gt;5 Years - 10 Years (N = 52)</c:v>
                </c:pt>
                <c:pt idx="5">
                  <c:v>&gt;10 Years
(N = 50)</c:v>
                </c:pt>
              </c:strCache>
            </c:strRef>
          </c:cat>
          <c:val>
            <c:numRef>
              <c:f>Sheet1!$B$2:$G$2</c:f>
              <c:numCache>
                <c:formatCode>General</c:formatCode>
                <c:ptCount val="6"/>
                <c:pt idx="0">
                  <c:v>2.2000000000000002</c:v>
                </c:pt>
                <c:pt idx="1">
                  <c:v>2.6</c:v>
                </c:pt>
                <c:pt idx="2">
                  <c:v>13.6</c:v>
                </c:pt>
                <c:pt idx="3">
                  <c:v>18.899999999999999</c:v>
                </c:pt>
                <c:pt idx="4">
                  <c:v>25</c:v>
                </c:pt>
                <c:pt idx="5">
                  <c:v>32</c:v>
                </c:pt>
              </c:numCache>
            </c:numRef>
          </c:val>
        </c:ser>
        <c:ser>
          <c:idx val="1"/>
          <c:order val="1"/>
          <c:tx>
            <c:strRef>
              <c:f>Sheet1!$A$3</c:f>
              <c:strCache>
                <c:ptCount val="1"/>
                <c:pt idx="0">
                  <c:v>Acute Rejection</c:v>
                </c:pt>
              </c:strCache>
            </c:strRef>
          </c:tx>
          <c:spPr>
            <a:ln w="41275">
              <a:solidFill>
                <a:srgbClr val="FFFF00"/>
              </a:solidFill>
              <a:prstDash val="solid"/>
            </a:ln>
          </c:spPr>
          <c:marker>
            <c:symbol val="diamond"/>
            <c:size val="12"/>
            <c:spPr>
              <a:solidFill>
                <a:srgbClr val="FFFF00"/>
              </a:solidFill>
              <a:ln>
                <a:solidFill>
                  <a:srgbClr val="FFFF00"/>
                </a:solidFill>
                <a:prstDash val="solid"/>
              </a:ln>
            </c:spPr>
          </c:marker>
          <c:cat>
            <c:strRef>
              <c:f>Sheet1!$B$1:$G$1</c:f>
              <c:strCache>
                <c:ptCount val="6"/>
                <c:pt idx="0">
                  <c:v>0-30 Days
(N = 90)</c:v>
                </c:pt>
                <c:pt idx="1">
                  <c:v>31 Days - 1 Year
(N = 116)</c:v>
                </c:pt>
                <c:pt idx="2">
                  <c:v>&gt;1 Year - 3 Years (N = 59)</c:v>
                </c:pt>
                <c:pt idx="3">
                  <c:v>&gt;3 Years - 5 Years (N = 37)</c:v>
                </c:pt>
                <c:pt idx="4">
                  <c:v>&gt;5 Years - 10 Years (N = 52)</c:v>
                </c:pt>
                <c:pt idx="5">
                  <c:v>&gt;10 Years
(N = 50)</c:v>
                </c:pt>
              </c:strCache>
            </c:strRef>
          </c:cat>
          <c:val>
            <c:numRef>
              <c:f>Sheet1!$B$3:$G$3</c:f>
              <c:numCache>
                <c:formatCode>General</c:formatCode>
                <c:ptCount val="6"/>
                <c:pt idx="0">
                  <c:v>10</c:v>
                </c:pt>
                <c:pt idx="1">
                  <c:v>8.6</c:v>
                </c:pt>
                <c:pt idx="2">
                  <c:v>16.899999999999999</c:v>
                </c:pt>
                <c:pt idx="3">
                  <c:v>5.4</c:v>
                </c:pt>
                <c:pt idx="4">
                  <c:v>5.8</c:v>
                </c:pt>
                <c:pt idx="5">
                  <c:v>6</c:v>
                </c:pt>
              </c:numCache>
            </c:numRef>
          </c:val>
        </c:ser>
        <c:ser>
          <c:idx val="4"/>
          <c:order val="2"/>
          <c:tx>
            <c:strRef>
              <c:f>Sheet1!$A$4</c:f>
              <c:strCache>
                <c:ptCount val="1"/>
                <c:pt idx="0">
                  <c:v>Infection (non-CMV)</c:v>
                </c:pt>
              </c:strCache>
            </c:strRef>
          </c:tx>
          <c:spPr>
            <a:ln w="41275">
              <a:solidFill>
                <a:srgbClr val="0000FF"/>
              </a:solidFill>
              <a:prstDash val="solid"/>
            </a:ln>
          </c:spPr>
          <c:marker>
            <c:symbol val="diamond"/>
            <c:size val="12"/>
            <c:spPr>
              <a:solidFill>
                <a:srgbClr val="0000FF"/>
              </a:solidFill>
              <a:ln>
                <a:solidFill>
                  <a:srgbClr val="0000FF"/>
                </a:solidFill>
                <a:prstDash val="solid"/>
              </a:ln>
            </c:spPr>
          </c:marker>
          <c:cat>
            <c:strRef>
              <c:f>Sheet1!$B$1:$G$1</c:f>
              <c:strCache>
                <c:ptCount val="6"/>
                <c:pt idx="0">
                  <c:v>0-30 Days
(N = 90)</c:v>
                </c:pt>
                <c:pt idx="1">
                  <c:v>31 Days - 1 Year
(N = 116)</c:v>
                </c:pt>
                <c:pt idx="2">
                  <c:v>&gt;1 Year - 3 Years (N = 59)</c:v>
                </c:pt>
                <c:pt idx="3">
                  <c:v>&gt;3 Years - 5 Years (N = 37)</c:v>
                </c:pt>
                <c:pt idx="4">
                  <c:v>&gt;5 Years - 10 Years (N = 52)</c:v>
                </c:pt>
                <c:pt idx="5">
                  <c:v>&gt;10 Years
(N = 50)</c:v>
                </c:pt>
              </c:strCache>
            </c:strRef>
          </c:cat>
          <c:val>
            <c:numRef>
              <c:f>Sheet1!$B$4:$G$4</c:f>
              <c:numCache>
                <c:formatCode>General</c:formatCode>
                <c:ptCount val="6"/>
                <c:pt idx="0">
                  <c:v>14.4</c:v>
                </c:pt>
                <c:pt idx="1">
                  <c:v>8.6</c:v>
                </c:pt>
                <c:pt idx="2">
                  <c:v>6.8</c:v>
                </c:pt>
                <c:pt idx="3">
                  <c:v>5.4</c:v>
                </c:pt>
                <c:pt idx="4">
                  <c:v>7.7</c:v>
                </c:pt>
                <c:pt idx="5">
                  <c:v>10</c:v>
                </c:pt>
              </c:numCache>
            </c:numRef>
          </c:val>
        </c:ser>
        <c:ser>
          <c:idx val="2"/>
          <c:order val="3"/>
          <c:tx>
            <c:strRef>
              <c:f>Sheet1!$A$5</c:f>
              <c:strCache>
                <c:ptCount val="1"/>
                <c:pt idx="0">
                  <c:v>Graft Failure</c:v>
                </c:pt>
              </c:strCache>
            </c:strRef>
          </c:tx>
          <c:spPr>
            <a:ln w="41275">
              <a:solidFill>
                <a:srgbClr val="00FF00"/>
              </a:solidFill>
              <a:prstDash val="solid"/>
            </a:ln>
          </c:spPr>
          <c:marker>
            <c:symbol val="diamond"/>
            <c:size val="12"/>
            <c:spPr>
              <a:solidFill>
                <a:srgbClr val="00FF00"/>
              </a:solidFill>
              <a:ln>
                <a:solidFill>
                  <a:srgbClr val="00FF00"/>
                </a:solidFill>
                <a:prstDash val="solid"/>
              </a:ln>
            </c:spPr>
          </c:marker>
          <c:cat>
            <c:strRef>
              <c:f>Sheet1!$B$1:$G$1</c:f>
              <c:strCache>
                <c:ptCount val="6"/>
                <c:pt idx="0">
                  <c:v>0-30 Days
(N = 90)</c:v>
                </c:pt>
                <c:pt idx="1">
                  <c:v>31 Days - 1 Year
(N = 116)</c:v>
                </c:pt>
                <c:pt idx="2">
                  <c:v>&gt;1 Year - 3 Years (N = 59)</c:v>
                </c:pt>
                <c:pt idx="3">
                  <c:v>&gt;3 Years - 5 Years (N = 37)</c:v>
                </c:pt>
                <c:pt idx="4">
                  <c:v>&gt;5 Years - 10 Years (N = 52)</c:v>
                </c:pt>
                <c:pt idx="5">
                  <c:v>&gt;10 Years
(N = 50)</c:v>
                </c:pt>
              </c:strCache>
            </c:strRef>
          </c:cat>
          <c:val>
            <c:numRef>
              <c:f>Sheet1!$B$5:$G$5</c:f>
              <c:numCache>
                <c:formatCode>General</c:formatCode>
                <c:ptCount val="6"/>
                <c:pt idx="0">
                  <c:v>38.9</c:v>
                </c:pt>
                <c:pt idx="1">
                  <c:v>21.6</c:v>
                </c:pt>
                <c:pt idx="2">
                  <c:v>23.7</c:v>
                </c:pt>
                <c:pt idx="3">
                  <c:v>27</c:v>
                </c:pt>
                <c:pt idx="4">
                  <c:v>30.8</c:v>
                </c:pt>
                <c:pt idx="5">
                  <c:v>22</c:v>
                </c:pt>
              </c:numCache>
            </c:numRef>
          </c:val>
        </c:ser>
        <c:marker val="1"/>
        <c:axId val="115589120"/>
        <c:axId val="115591040"/>
      </c:lineChart>
      <c:catAx>
        <c:axId val="115589120"/>
        <c:scaling>
          <c:orientation val="minMax"/>
        </c:scaling>
        <c:axPos val="b"/>
        <c:numFmt formatCode="General" sourceLinked="1"/>
        <c:tickLblPos val="nextTo"/>
        <c:spPr>
          <a:ln w="12700">
            <a:solidFill>
              <a:schemeClr val="tx1"/>
            </a:solidFill>
            <a:prstDash val="solid"/>
          </a:ln>
        </c:spPr>
        <c:txPr>
          <a:bodyPr rot="0" vert="horz"/>
          <a:lstStyle/>
          <a:p>
            <a:pPr>
              <a:defRPr sz="1200" b="1" i="0" u="none" strike="noStrike" baseline="0">
                <a:solidFill>
                  <a:schemeClr val="tx1"/>
                </a:solidFill>
                <a:latin typeface="Arial"/>
                <a:ea typeface="Arial"/>
                <a:cs typeface="Arial"/>
              </a:defRPr>
            </a:pPr>
            <a:endParaRPr lang="en-US"/>
          </a:p>
        </c:txPr>
        <c:crossAx val="115591040"/>
        <c:crosses val="autoZero"/>
        <c:auto val="1"/>
        <c:lblAlgn val="ctr"/>
        <c:lblOffset val="100"/>
        <c:tickLblSkip val="1"/>
        <c:tickMarkSkip val="1"/>
      </c:catAx>
      <c:valAx>
        <c:axId val="115591040"/>
        <c:scaling>
          <c:orientation val="minMax"/>
          <c:max val="50"/>
          <c:min val="0"/>
        </c:scaling>
        <c:axPos val="l"/>
        <c:majorGridlines>
          <c:spPr>
            <a:ln w="3175">
              <a:solidFill>
                <a:schemeClr val="tx1"/>
              </a:solidFill>
              <a:prstDash val="sysDash"/>
            </a:ln>
          </c:spPr>
        </c:majorGridlines>
        <c:numFmt formatCode="0" sourceLinked="0"/>
        <c:tickLblPos val="nextTo"/>
        <c:spPr>
          <a:ln w="3175">
            <a:solidFill>
              <a:schemeClr val="tx1"/>
            </a:solidFill>
            <a:prstDash val="solid"/>
          </a:ln>
        </c:spPr>
        <c:txPr>
          <a:bodyPr rot="0" vert="horz"/>
          <a:lstStyle/>
          <a:p>
            <a:pPr>
              <a:defRPr sz="1500" b="1" i="0" u="none" strike="noStrike" baseline="0">
                <a:solidFill>
                  <a:schemeClr val="tx1"/>
                </a:solidFill>
                <a:latin typeface="Arial"/>
                <a:ea typeface="Arial"/>
                <a:cs typeface="Arial"/>
              </a:defRPr>
            </a:pPr>
            <a:endParaRPr lang="en-US"/>
          </a:p>
        </c:txPr>
        <c:crossAx val="115589120"/>
        <c:crosses val="autoZero"/>
        <c:crossBetween val="between"/>
        <c:majorUnit val="10"/>
      </c:valAx>
      <c:spPr>
        <a:solidFill>
          <a:srgbClr val="000000"/>
        </a:solidFill>
        <a:ln w="12700">
          <a:solidFill>
            <a:schemeClr val="tx1"/>
          </a:solidFill>
          <a:prstDash val="solid"/>
        </a:ln>
      </c:spPr>
    </c:plotArea>
    <c:legend>
      <c:legendPos val="r"/>
      <c:layout>
        <c:manualLayout>
          <c:xMode val="edge"/>
          <c:yMode val="edge"/>
          <c:x val="0.13878959897454668"/>
          <c:y val="4.6613321983400804E-2"/>
          <c:w val="0.81974649789415865"/>
          <c:h val="0.12416024686103695"/>
        </c:manualLayout>
      </c:layout>
      <c:spPr>
        <a:solidFill>
          <a:srgbClr val="000000"/>
        </a:solidFill>
        <a:ln w="3175">
          <a:solidFill>
            <a:schemeClr val="tx1"/>
          </a:solidFill>
          <a:prstDash val="solid"/>
        </a:ln>
      </c:spPr>
      <c:txPr>
        <a:bodyPr/>
        <a:lstStyle/>
        <a:p>
          <a:pPr>
            <a:defRPr sz="1400" b="1" i="0" u="none" strike="noStrike" baseline="0">
              <a:solidFill>
                <a:schemeClr val="tx1"/>
              </a:solidFill>
              <a:latin typeface="Arial"/>
              <a:ea typeface="Arial"/>
              <a:cs typeface="Arial"/>
            </a:defRPr>
          </a:pPr>
          <a:endParaRPr lang="en-US"/>
        </a:p>
      </c:txPr>
    </c:legend>
    <c:plotVisOnly val="1"/>
    <c:dispBlanksAs val="gap"/>
  </c:chart>
  <c:spPr>
    <a:noFill/>
    <a:ln>
      <a:noFill/>
    </a:ln>
  </c:spPr>
  <c:txPr>
    <a:bodyPr/>
    <a:lstStyle/>
    <a:p>
      <a:pPr>
        <a:defRPr sz="2150" b="1" i="0" u="none" strike="noStrike" baseline="0">
          <a:solidFill>
            <a:schemeClr val="tx1"/>
          </a:solidFill>
          <a:latin typeface="Arial"/>
          <a:ea typeface="Arial"/>
          <a:cs typeface="Arial"/>
        </a:defRPr>
      </a:pPr>
      <a:endParaRPr lang="en-US"/>
    </a:p>
  </c:txPr>
  <c:externalData r:id="rId1"/>
  <c:userShapes r:id="rId2"/>
</c:chartSpace>
</file>

<file path=ppt/charts/chart12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7669256381798006E-2"/>
          <c:y val="3.8461538461538464E-2"/>
          <c:w val="0.87922221204909512"/>
          <c:h val="0.85243456054479672"/>
        </c:manualLayout>
      </c:layout>
      <c:lineChart>
        <c:grouping val="standard"/>
        <c:ser>
          <c:idx val="0"/>
          <c:order val="0"/>
          <c:tx>
            <c:strRef>
              <c:f>Sheet1!$A$2</c:f>
              <c:strCache>
                <c:ptCount val="1"/>
                <c:pt idx="0">
                  <c:v>CAV</c:v>
                </c:pt>
              </c:strCache>
            </c:strRef>
          </c:tx>
          <c:spPr>
            <a:ln w="41275">
              <a:solidFill>
                <a:srgbClr val="FF0000"/>
              </a:solidFill>
              <a:prstDash val="solid"/>
            </a:ln>
          </c:spPr>
          <c:marker>
            <c:symbol val="diamond"/>
            <c:size val="12"/>
            <c:spPr>
              <a:solidFill>
                <a:srgbClr val="FF0000"/>
              </a:solidFill>
              <a:ln>
                <a:solidFill>
                  <a:srgbClr val="FF0000"/>
                </a:solidFill>
                <a:prstDash val="solid"/>
              </a:ln>
            </c:spPr>
          </c:marker>
          <c:cat>
            <c:strRef>
              <c:f>Sheet1!$B$1:$G$1</c:f>
              <c:strCache>
                <c:ptCount val="6"/>
                <c:pt idx="0">
                  <c:v>0-30 Days
(N = 55)</c:v>
                </c:pt>
                <c:pt idx="1">
                  <c:v>31 Days - 1 Year
(N = 77)</c:v>
                </c:pt>
                <c:pt idx="2">
                  <c:v>&gt;1 Year - 3 Years (N = 60)</c:v>
                </c:pt>
                <c:pt idx="3">
                  <c:v>&gt;3 Years - 5 Years (N = 43)</c:v>
                </c:pt>
                <c:pt idx="4">
                  <c:v>&gt;5 Years - 10 Years (N = 58)</c:v>
                </c:pt>
                <c:pt idx="5">
                  <c:v>&gt;10 Years
(N = 78)</c:v>
                </c:pt>
              </c:strCache>
            </c:strRef>
          </c:cat>
          <c:val>
            <c:numRef>
              <c:f>Sheet1!$B$2:$G$2</c:f>
              <c:numCache>
                <c:formatCode>General</c:formatCode>
                <c:ptCount val="6"/>
                <c:pt idx="0">
                  <c:v>0</c:v>
                </c:pt>
                <c:pt idx="1">
                  <c:v>5.2</c:v>
                </c:pt>
                <c:pt idx="2">
                  <c:v>23.3</c:v>
                </c:pt>
                <c:pt idx="3">
                  <c:v>20.9</c:v>
                </c:pt>
                <c:pt idx="4">
                  <c:v>24.1</c:v>
                </c:pt>
                <c:pt idx="5">
                  <c:v>19.2</c:v>
                </c:pt>
              </c:numCache>
            </c:numRef>
          </c:val>
        </c:ser>
        <c:ser>
          <c:idx val="1"/>
          <c:order val="1"/>
          <c:tx>
            <c:strRef>
              <c:f>Sheet1!$A$3</c:f>
              <c:strCache>
                <c:ptCount val="1"/>
                <c:pt idx="0">
                  <c:v>Acute Rejection</c:v>
                </c:pt>
              </c:strCache>
            </c:strRef>
          </c:tx>
          <c:spPr>
            <a:ln w="41275">
              <a:solidFill>
                <a:srgbClr val="FFFF00"/>
              </a:solidFill>
              <a:prstDash val="solid"/>
            </a:ln>
          </c:spPr>
          <c:marker>
            <c:symbol val="diamond"/>
            <c:size val="12"/>
            <c:spPr>
              <a:solidFill>
                <a:srgbClr val="FFFF00"/>
              </a:solidFill>
              <a:ln>
                <a:solidFill>
                  <a:srgbClr val="FFFF00"/>
                </a:solidFill>
                <a:prstDash val="solid"/>
              </a:ln>
            </c:spPr>
          </c:marker>
          <c:cat>
            <c:strRef>
              <c:f>Sheet1!$B$1:$G$1</c:f>
              <c:strCache>
                <c:ptCount val="6"/>
                <c:pt idx="0">
                  <c:v>0-30 Days
(N = 55)</c:v>
                </c:pt>
                <c:pt idx="1">
                  <c:v>31 Days - 1 Year
(N = 77)</c:v>
                </c:pt>
                <c:pt idx="2">
                  <c:v>&gt;1 Year - 3 Years (N = 60)</c:v>
                </c:pt>
                <c:pt idx="3">
                  <c:v>&gt;3 Years - 5 Years (N = 43)</c:v>
                </c:pt>
                <c:pt idx="4">
                  <c:v>&gt;5 Years - 10 Years (N = 58)</c:v>
                </c:pt>
                <c:pt idx="5">
                  <c:v>&gt;10 Years
(N = 78)</c:v>
                </c:pt>
              </c:strCache>
            </c:strRef>
          </c:cat>
          <c:val>
            <c:numRef>
              <c:f>Sheet1!$B$3:$G$3</c:f>
              <c:numCache>
                <c:formatCode>General</c:formatCode>
                <c:ptCount val="6"/>
                <c:pt idx="0">
                  <c:v>16.399999999999999</c:v>
                </c:pt>
                <c:pt idx="1">
                  <c:v>28.6</c:v>
                </c:pt>
                <c:pt idx="2">
                  <c:v>20</c:v>
                </c:pt>
                <c:pt idx="3">
                  <c:v>18.600000000000001</c:v>
                </c:pt>
                <c:pt idx="4">
                  <c:v>12.1</c:v>
                </c:pt>
                <c:pt idx="5">
                  <c:v>7.7</c:v>
                </c:pt>
              </c:numCache>
            </c:numRef>
          </c:val>
        </c:ser>
        <c:ser>
          <c:idx val="4"/>
          <c:order val="2"/>
          <c:tx>
            <c:strRef>
              <c:f>Sheet1!$A$4</c:f>
              <c:strCache>
                <c:ptCount val="1"/>
                <c:pt idx="0">
                  <c:v>Infection (non-CMV)</c:v>
                </c:pt>
              </c:strCache>
            </c:strRef>
          </c:tx>
          <c:spPr>
            <a:ln w="41275">
              <a:solidFill>
                <a:srgbClr val="0000FF"/>
              </a:solidFill>
              <a:prstDash val="solid"/>
            </a:ln>
          </c:spPr>
          <c:marker>
            <c:symbol val="diamond"/>
            <c:size val="12"/>
            <c:spPr>
              <a:solidFill>
                <a:srgbClr val="0000FF"/>
              </a:solidFill>
              <a:ln>
                <a:solidFill>
                  <a:srgbClr val="0000FF"/>
                </a:solidFill>
                <a:prstDash val="solid"/>
              </a:ln>
            </c:spPr>
          </c:marker>
          <c:cat>
            <c:strRef>
              <c:f>Sheet1!$B$1:$G$1</c:f>
              <c:strCache>
                <c:ptCount val="6"/>
                <c:pt idx="0">
                  <c:v>0-30 Days
(N = 55)</c:v>
                </c:pt>
                <c:pt idx="1">
                  <c:v>31 Days - 1 Year
(N = 77)</c:v>
                </c:pt>
                <c:pt idx="2">
                  <c:v>&gt;1 Year - 3 Years (N = 60)</c:v>
                </c:pt>
                <c:pt idx="3">
                  <c:v>&gt;3 Years - 5 Years (N = 43)</c:v>
                </c:pt>
                <c:pt idx="4">
                  <c:v>&gt;5 Years - 10 Years (N = 58)</c:v>
                </c:pt>
                <c:pt idx="5">
                  <c:v>&gt;10 Years
(N = 78)</c:v>
                </c:pt>
              </c:strCache>
            </c:strRef>
          </c:cat>
          <c:val>
            <c:numRef>
              <c:f>Sheet1!$B$4:$G$4</c:f>
              <c:numCache>
                <c:formatCode>General</c:formatCode>
                <c:ptCount val="6"/>
                <c:pt idx="0">
                  <c:v>9.1</c:v>
                </c:pt>
                <c:pt idx="1">
                  <c:v>14.3</c:v>
                </c:pt>
                <c:pt idx="2">
                  <c:v>10</c:v>
                </c:pt>
                <c:pt idx="3">
                  <c:v>0</c:v>
                </c:pt>
                <c:pt idx="4">
                  <c:v>5.2</c:v>
                </c:pt>
                <c:pt idx="5">
                  <c:v>3.8</c:v>
                </c:pt>
              </c:numCache>
            </c:numRef>
          </c:val>
        </c:ser>
        <c:ser>
          <c:idx val="2"/>
          <c:order val="3"/>
          <c:tx>
            <c:strRef>
              <c:f>Sheet1!$A$5</c:f>
              <c:strCache>
                <c:ptCount val="1"/>
                <c:pt idx="0">
                  <c:v>Graft Failure</c:v>
                </c:pt>
              </c:strCache>
            </c:strRef>
          </c:tx>
          <c:spPr>
            <a:ln w="41275">
              <a:solidFill>
                <a:srgbClr val="00FF00"/>
              </a:solidFill>
              <a:prstDash val="solid"/>
            </a:ln>
          </c:spPr>
          <c:marker>
            <c:symbol val="diamond"/>
            <c:size val="12"/>
            <c:spPr>
              <a:solidFill>
                <a:srgbClr val="00FF00"/>
              </a:solidFill>
              <a:ln>
                <a:solidFill>
                  <a:srgbClr val="00FF00"/>
                </a:solidFill>
                <a:prstDash val="solid"/>
              </a:ln>
            </c:spPr>
          </c:marker>
          <c:cat>
            <c:strRef>
              <c:f>Sheet1!$B$1:$G$1</c:f>
              <c:strCache>
                <c:ptCount val="6"/>
                <c:pt idx="0">
                  <c:v>0-30 Days
(N = 55)</c:v>
                </c:pt>
                <c:pt idx="1">
                  <c:v>31 Days - 1 Year
(N = 77)</c:v>
                </c:pt>
                <c:pt idx="2">
                  <c:v>&gt;1 Year - 3 Years (N = 60)</c:v>
                </c:pt>
                <c:pt idx="3">
                  <c:v>&gt;3 Years - 5 Years (N = 43)</c:v>
                </c:pt>
                <c:pt idx="4">
                  <c:v>&gt;5 Years - 10 Years (N = 58)</c:v>
                </c:pt>
                <c:pt idx="5">
                  <c:v>&gt;10 Years
(N = 78)</c:v>
                </c:pt>
              </c:strCache>
            </c:strRef>
          </c:cat>
          <c:val>
            <c:numRef>
              <c:f>Sheet1!$B$5:$G$5</c:f>
              <c:numCache>
                <c:formatCode>General</c:formatCode>
                <c:ptCount val="6"/>
                <c:pt idx="0">
                  <c:v>41.8</c:v>
                </c:pt>
                <c:pt idx="1">
                  <c:v>18.2</c:v>
                </c:pt>
                <c:pt idx="2">
                  <c:v>31.7</c:v>
                </c:pt>
                <c:pt idx="3">
                  <c:v>30.2</c:v>
                </c:pt>
                <c:pt idx="4">
                  <c:v>34.5</c:v>
                </c:pt>
                <c:pt idx="5">
                  <c:v>30.8</c:v>
                </c:pt>
              </c:numCache>
            </c:numRef>
          </c:val>
        </c:ser>
        <c:marker val="1"/>
        <c:axId val="175041536"/>
        <c:axId val="175043712"/>
      </c:lineChart>
      <c:catAx>
        <c:axId val="175041536"/>
        <c:scaling>
          <c:orientation val="minMax"/>
        </c:scaling>
        <c:axPos val="b"/>
        <c:numFmt formatCode="General" sourceLinked="1"/>
        <c:tickLblPos val="nextTo"/>
        <c:spPr>
          <a:ln w="12700">
            <a:solidFill>
              <a:schemeClr val="tx1"/>
            </a:solidFill>
            <a:prstDash val="solid"/>
          </a:ln>
        </c:spPr>
        <c:txPr>
          <a:bodyPr rot="0" vert="horz"/>
          <a:lstStyle/>
          <a:p>
            <a:pPr>
              <a:defRPr sz="1200" b="1" i="0" u="none" strike="noStrike" baseline="0">
                <a:solidFill>
                  <a:schemeClr val="tx1"/>
                </a:solidFill>
                <a:latin typeface="Arial"/>
                <a:ea typeface="Arial"/>
                <a:cs typeface="Arial"/>
              </a:defRPr>
            </a:pPr>
            <a:endParaRPr lang="en-US"/>
          </a:p>
        </c:txPr>
        <c:crossAx val="175043712"/>
        <c:crosses val="autoZero"/>
        <c:auto val="1"/>
        <c:lblAlgn val="ctr"/>
        <c:lblOffset val="100"/>
        <c:tickLblSkip val="1"/>
        <c:tickMarkSkip val="1"/>
      </c:catAx>
      <c:valAx>
        <c:axId val="175043712"/>
        <c:scaling>
          <c:orientation val="minMax"/>
          <c:max val="50"/>
          <c:min val="0"/>
        </c:scaling>
        <c:axPos val="l"/>
        <c:majorGridlines>
          <c:spPr>
            <a:ln w="3175">
              <a:solidFill>
                <a:schemeClr val="tx1"/>
              </a:solidFill>
              <a:prstDash val="sysDash"/>
            </a:ln>
          </c:spPr>
        </c:majorGridlines>
        <c:numFmt formatCode="0" sourceLinked="0"/>
        <c:tickLblPos val="nextTo"/>
        <c:spPr>
          <a:ln w="3175">
            <a:solidFill>
              <a:schemeClr val="tx1"/>
            </a:solidFill>
            <a:prstDash val="solid"/>
          </a:ln>
        </c:spPr>
        <c:txPr>
          <a:bodyPr rot="0" vert="horz"/>
          <a:lstStyle/>
          <a:p>
            <a:pPr>
              <a:defRPr sz="1500" b="1" i="0" u="none" strike="noStrike" baseline="0">
                <a:solidFill>
                  <a:schemeClr val="tx1"/>
                </a:solidFill>
                <a:latin typeface="Arial"/>
                <a:ea typeface="Arial"/>
                <a:cs typeface="Arial"/>
              </a:defRPr>
            </a:pPr>
            <a:endParaRPr lang="en-US"/>
          </a:p>
        </c:txPr>
        <c:crossAx val="175041536"/>
        <c:crosses val="autoZero"/>
        <c:crossBetween val="between"/>
        <c:majorUnit val="10"/>
      </c:valAx>
      <c:spPr>
        <a:solidFill>
          <a:srgbClr val="000000"/>
        </a:solidFill>
        <a:ln w="12700">
          <a:solidFill>
            <a:schemeClr val="tx1"/>
          </a:solidFill>
          <a:prstDash val="solid"/>
        </a:ln>
      </c:spPr>
    </c:plotArea>
    <c:legend>
      <c:legendPos val="r"/>
      <c:layout>
        <c:manualLayout>
          <c:xMode val="edge"/>
          <c:yMode val="edge"/>
          <c:x val="0.13878959897454668"/>
          <c:y val="4.6613321983400804E-2"/>
          <c:w val="0.81974649789415865"/>
          <c:h val="9.9835922536711225E-2"/>
        </c:manualLayout>
      </c:layout>
      <c:spPr>
        <a:solidFill>
          <a:srgbClr val="000000"/>
        </a:solidFill>
        <a:ln w="3175">
          <a:solidFill>
            <a:schemeClr val="tx1"/>
          </a:solidFill>
          <a:prstDash val="solid"/>
        </a:ln>
      </c:spPr>
      <c:txPr>
        <a:bodyPr/>
        <a:lstStyle/>
        <a:p>
          <a:pPr>
            <a:defRPr sz="1400" b="1" i="0" u="none" strike="noStrike" baseline="0">
              <a:solidFill>
                <a:schemeClr val="tx1"/>
              </a:solidFill>
              <a:latin typeface="Arial"/>
              <a:ea typeface="Arial"/>
              <a:cs typeface="Arial"/>
            </a:defRPr>
          </a:pPr>
          <a:endParaRPr lang="en-US"/>
        </a:p>
      </c:txPr>
    </c:legend>
    <c:plotVisOnly val="1"/>
    <c:dispBlanksAs val="gap"/>
  </c:chart>
  <c:spPr>
    <a:noFill/>
    <a:ln>
      <a:noFill/>
    </a:ln>
  </c:spPr>
  <c:txPr>
    <a:bodyPr/>
    <a:lstStyle/>
    <a:p>
      <a:pPr>
        <a:defRPr sz="2150" b="1" i="0" u="none" strike="noStrike" baseline="0">
          <a:solidFill>
            <a:schemeClr val="tx1"/>
          </a:solidFill>
          <a:latin typeface="Arial"/>
          <a:ea typeface="Arial"/>
          <a:cs typeface="Arial"/>
        </a:defRPr>
      </a:pPr>
      <a:endParaRPr lang="en-US"/>
    </a:p>
  </c:txPr>
  <c:externalData r:id="rId1"/>
  <c:userShapes r:id="rId2"/>
</c:chartSpace>
</file>

<file path=ppt/charts/chart12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7669256381798006E-2"/>
          <c:y val="3.8461538461538464E-2"/>
          <c:w val="0.87922221204909556"/>
          <c:h val="0.85243456054479672"/>
        </c:manualLayout>
      </c:layout>
      <c:lineChart>
        <c:grouping val="standard"/>
        <c:ser>
          <c:idx val="0"/>
          <c:order val="0"/>
          <c:tx>
            <c:strRef>
              <c:f>Sheet1!$A$2</c:f>
              <c:strCache>
                <c:ptCount val="1"/>
                <c:pt idx="0">
                  <c:v>CAV</c:v>
                </c:pt>
              </c:strCache>
            </c:strRef>
          </c:tx>
          <c:spPr>
            <a:ln w="41275">
              <a:solidFill>
                <a:srgbClr val="FF0000"/>
              </a:solidFill>
              <a:prstDash val="solid"/>
            </a:ln>
          </c:spPr>
          <c:marker>
            <c:symbol val="diamond"/>
            <c:size val="12"/>
            <c:spPr>
              <a:solidFill>
                <a:srgbClr val="FF0000"/>
              </a:solidFill>
              <a:ln>
                <a:solidFill>
                  <a:srgbClr val="FF0000"/>
                </a:solidFill>
                <a:prstDash val="solid"/>
              </a:ln>
            </c:spPr>
          </c:marker>
          <c:cat>
            <c:strRef>
              <c:f>Sheet1!$B$1:$G$1</c:f>
              <c:strCache>
                <c:ptCount val="6"/>
                <c:pt idx="0">
                  <c:v>0-30 Days
(N = 44)</c:v>
                </c:pt>
                <c:pt idx="1">
                  <c:v>31 Days - 1 Year
(N = 20)</c:v>
                </c:pt>
                <c:pt idx="2">
                  <c:v>&gt;1 Year - 3 Years (N = 20)</c:v>
                </c:pt>
                <c:pt idx="3">
                  <c:v>&gt;3 Years - 5 Years (N = 38)</c:v>
                </c:pt>
                <c:pt idx="4">
                  <c:v>&gt;5 Years - 10 Years (N = 61)</c:v>
                </c:pt>
                <c:pt idx="5">
                  <c:v>&gt;10 Years
(N = 64)</c:v>
                </c:pt>
              </c:strCache>
            </c:strRef>
          </c:cat>
          <c:val>
            <c:numRef>
              <c:f>Sheet1!$B$2:$G$2</c:f>
              <c:numCache>
                <c:formatCode>General</c:formatCode>
                <c:ptCount val="6"/>
                <c:pt idx="0">
                  <c:v>2.2999999999999998</c:v>
                </c:pt>
                <c:pt idx="1">
                  <c:v>0</c:v>
                </c:pt>
                <c:pt idx="2">
                  <c:v>25</c:v>
                </c:pt>
                <c:pt idx="3">
                  <c:v>23.7</c:v>
                </c:pt>
                <c:pt idx="4">
                  <c:v>24.6</c:v>
                </c:pt>
                <c:pt idx="5">
                  <c:v>21.9</c:v>
                </c:pt>
              </c:numCache>
            </c:numRef>
          </c:val>
        </c:ser>
        <c:ser>
          <c:idx val="1"/>
          <c:order val="1"/>
          <c:tx>
            <c:strRef>
              <c:f>Sheet1!$A$3</c:f>
              <c:strCache>
                <c:ptCount val="1"/>
                <c:pt idx="0">
                  <c:v>Acute Rejection</c:v>
                </c:pt>
              </c:strCache>
            </c:strRef>
          </c:tx>
          <c:spPr>
            <a:ln w="41275">
              <a:solidFill>
                <a:srgbClr val="FFFF00"/>
              </a:solidFill>
              <a:prstDash val="solid"/>
            </a:ln>
          </c:spPr>
          <c:marker>
            <c:symbol val="diamond"/>
            <c:size val="12"/>
            <c:spPr>
              <a:solidFill>
                <a:srgbClr val="FFFF00"/>
              </a:solidFill>
              <a:ln>
                <a:solidFill>
                  <a:srgbClr val="FFFF00"/>
                </a:solidFill>
                <a:prstDash val="solid"/>
              </a:ln>
            </c:spPr>
          </c:marker>
          <c:cat>
            <c:strRef>
              <c:f>Sheet1!$B$1:$G$1</c:f>
              <c:strCache>
                <c:ptCount val="6"/>
                <c:pt idx="0">
                  <c:v>0-30 Days
(N = 44)</c:v>
                </c:pt>
                <c:pt idx="1">
                  <c:v>31 Days - 1 Year
(N = 20)</c:v>
                </c:pt>
                <c:pt idx="2">
                  <c:v>&gt;1 Year - 3 Years (N = 20)</c:v>
                </c:pt>
                <c:pt idx="3">
                  <c:v>&gt;3 Years - 5 Years (N = 38)</c:v>
                </c:pt>
                <c:pt idx="4">
                  <c:v>&gt;5 Years - 10 Years (N = 61)</c:v>
                </c:pt>
                <c:pt idx="5">
                  <c:v>&gt;10 Years
(N = 64)</c:v>
                </c:pt>
              </c:strCache>
            </c:strRef>
          </c:cat>
          <c:val>
            <c:numRef>
              <c:f>Sheet1!$B$3:$G$3</c:f>
              <c:numCache>
                <c:formatCode>General</c:formatCode>
                <c:ptCount val="6"/>
                <c:pt idx="0">
                  <c:v>2.2999999999999998</c:v>
                </c:pt>
                <c:pt idx="1">
                  <c:v>10</c:v>
                </c:pt>
                <c:pt idx="2">
                  <c:v>15</c:v>
                </c:pt>
                <c:pt idx="3">
                  <c:v>26.3</c:v>
                </c:pt>
                <c:pt idx="4">
                  <c:v>13.1</c:v>
                </c:pt>
                <c:pt idx="5">
                  <c:v>3.1</c:v>
                </c:pt>
              </c:numCache>
            </c:numRef>
          </c:val>
        </c:ser>
        <c:ser>
          <c:idx val="4"/>
          <c:order val="2"/>
          <c:tx>
            <c:strRef>
              <c:f>Sheet1!$A$4</c:f>
              <c:strCache>
                <c:ptCount val="1"/>
                <c:pt idx="0">
                  <c:v>Infection (non-CMV)</c:v>
                </c:pt>
              </c:strCache>
            </c:strRef>
          </c:tx>
          <c:spPr>
            <a:ln w="41275">
              <a:solidFill>
                <a:srgbClr val="0000FF"/>
              </a:solidFill>
              <a:prstDash val="solid"/>
            </a:ln>
          </c:spPr>
          <c:marker>
            <c:symbol val="diamond"/>
            <c:size val="12"/>
            <c:spPr>
              <a:solidFill>
                <a:srgbClr val="0000FF"/>
              </a:solidFill>
              <a:ln>
                <a:solidFill>
                  <a:srgbClr val="0000FF"/>
                </a:solidFill>
                <a:prstDash val="solid"/>
              </a:ln>
            </c:spPr>
          </c:marker>
          <c:cat>
            <c:strRef>
              <c:f>Sheet1!$B$1:$G$1</c:f>
              <c:strCache>
                <c:ptCount val="6"/>
                <c:pt idx="0">
                  <c:v>0-30 Days
(N = 44)</c:v>
                </c:pt>
                <c:pt idx="1">
                  <c:v>31 Days - 1 Year
(N = 20)</c:v>
                </c:pt>
                <c:pt idx="2">
                  <c:v>&gt;1 Year - 3 Years (N = 20)</c:v>
                </c:pt>
                <c:pt idx="3">
                  <c:v>&gt;3 Years - 5 Years (N = 38)</c:v>
                </c:pt>
                <c:pt idx="4">
                  <c:v>&gt;5 Years - 10 Years (N = 61)</c:v>
                </c:pt>
                <c:pt idx="5">
                  <c:v>&gt;10 Years
(N = 64)</c:v>
                </c:pt>
              </c:strCache>
            </c:strRef>
          </c:cat>
          <c:val>
            <c:numRef>
              <c:f>Sheet1!$B$4:$G$4</c:f>
              <c:numCache>
                <c:formatCode>General</c:formatCode>
                <c:ptCount val="6"/>
                <c:pt idx="0">
                  <c:v>9.1</c:v>
                </c:pt>
                <c:pt idx="1">
                  <c:v>25</c:v>
                </c:pt>
                <c:pt idx="2">
                  <c:v>10</c:v>
                </c:pt>
                <c:pt idx="3">
                  <c:v>5.3</c:v>
                </c:pt>
                <c:pt idx="4">
                  <c:v>4.9000000000000004</c:v>
                </c:pt>
                <c:pt idx="5">
                  <c:v>6.3</c:v>
                </c:pt>
              </c:numCache>
            </c:numRef>
          </c:val>
        </c:ser>
        <c:ser>
          <c:idx val="2"/>
          <c:order val="3"/>
          <c:tx>
            <c:strRef>
              <c:f>Sheet1!$A$5</c:f>
              <c:strCache>
                <c:ptCount val="1"/>
                <c:pt idx="0">
                  <c:v>Graft Failure</c:v>
                </c:pt>
              </c:strCache>
            </c:strRef>
          </c:tx>
          <c:spPr>
            <a:ln w="41275">
              <a:solidFill>
                <a:srgbClr val="00FF00"/>
              </a:solidFill>
              <a:prstDash val="solid"/>
            </a:ln>
          </c:spPr>
          <c:marker>
            <c:symbol val="diamond"/>
            <c:size val="12"/>
            <c:spPr>
              <a:solidFill>
                <a:srgbClr val="00FF00"/>
              </a:solidFill>
              <a:ln>
                <a:solidFill>
                  <a:srgbClr val="00FF00"/>
                </a:solidFill>
                <a:prstDash val="solid"/>
              </a:ln>
            </c:spPr>
          </c:marker>
          <c:cat>
            <c:strRef>
              <c:f>Sheet1!$B$1:$G$1</c:f>
              <c:strCache>
                <c:ptCount val="6"/>
                <c:pt idx="0">
                  <c:v>0-30 Days
(N = 44)</c:v>
                </c:pt>
                <c:pt idx="1">
                  <c:v>31 Days - 1 Year
(N = 20)</c:v>
                </c:pt>
                <c:pt idx="2">
                  <c:v>&gt;1 Year - 3 Years (N = 20)</c:v>
                </c:pt>
                <c:pt idx="3">
                  <c:v>&gt;3 Years - 5 Years (N = 38)</c:v>
                </c:pt>
                <c:pt idx="4">
                  <c:v>&gt;5 Years - 10 Years (N = 61)</c:v>
                </c:pt>
                <c:pt idx="5">
                  <c:v>&gt;10 Years
(N = 64)</c:v>
                </c:pt>
              </c:strCache>
            </c:strRef>
          </c:cat>
          <c:val>
            <c:numRef>
              <c:f>Sheet1!$B$5:$G$5</c:f>
              <c:numCache>
                <c:formatCode>General</c:formatCode>
                <c:ptCount val="6"/>
                <c:pt idx="0">
                  <c:v>27.3</c:v>
                </c:pt>
                <c:pt idx="1">
                  <c:v>5</c:v>
                </c:pt>
                <c:pt idx="2">
                  <c:v>30</c:v>
                </c:pt>
                <c:pt idx="3">
                  <c:v>31.6</c:v>
                </c:pt>
                <c:pt idx="4">
                  <c:v>27.9</c:v>
                </c:pt>
                <c:pt idx="5">
                  <c:v>35.9</c:v>
                </c:pt>
              </c:numCache>
            </c:numRef>
          </c:val>
        </c:ser>
        <c:marker val="1"/>
        <c:axId val="178428928"/>
        <c:axId val="178431104"/>
      </c:lineChart>
      <c:catAx>
        <c:axId val="178428928"/>
        <c:scaling>
          <c:orientation val="minMax"/>
        </c:scaling>
        <c:axPos val="b"/>
        <c:numFmt formatCode="General" sourceLinked="1"/>
        <c:tickLblPos val="nextTo"/>
        <c:spPr>
          <a:ln w="12700">
            <a:solidFill>
              <a:schemeClr val="tx1"/>
            </a:solidFill>
            <a:prstDash val="solid"/>
          </a:ln>
        </c:spPr>
        <c:txPr>
          <a:bodyPr rot="0" vert="horz"/>
          <a:lstStyle/>
          <a:p>
            <a:pPr>
              <a:defRPr sz="1200" b="1" i="0" u="none" strike="noStrike" baseline="0">
                <a:solidFill>
                  <a:schemeClr val="tx1"/>
                </a:solidFill>
                <a:latin typeface="Arial"/>
                <a:ea typeface="Arial"/>
                <a:cs typeface="Arial"/>
              </a:defRPr>
            </a:pPr>
            <a:endParaRPr lang="en-US"/>
          </a:p>
        </c:txPr>
        <c:crossAx val="178431104"/>
        <c:crosses val="autoZero"/>
        <c:auto val="1"/>
        <c:lblAlgn val="ctr"/>
        <c:lblOffset val="100"/>
        <c:tickLblSkip val="1"/>
        <c:tickMarkSkip val="1"/>
      </c:catAx>
      <c:valAx>
        <c:axId val="178431104"/>
        <c:scaling>
          <c:orientation val="minMax"/>
          <c:max val="50"/>
          <c:min val="0"/>
        </c:scaling>
        <c:axPos val="l"/>
        <c:majorGridlines>
          <c:spPr>
            <a:ln w="3175">
              <a:solidFill>
                <a:schemeClr val="tx1"/>
              </a:solidFill>
              <a:prstDash val="sysDash"/>
            </a:ln>
          </c:spPr>
        </c:majorGridlines>
        <c:numFmt formatCode="0" sourceLinked="0"/>
        <c:tickLblPos val="nextTo"/>
        <c:spPr>
          <a:ln w="3175">
            <a:solidFill>
              <a:schemeClr val="tx1"/>
            </a:solidFill>
            <a:prstDash val="solid"/>
          </a:ln>
        </c:spPr>
        <c:txPr>
          <a:bodyPr rot="0" vert="horz"/>
          <a:lstStyle/>
          <a:p>
            <a:pPr>
              <a:defRPr sz="1500" b="1" i="0" u="none" strike="noStrike" baseline="0">
                <a:solidFill>
                  <a:schemeClr val="tx1"/>
                </a:solidFill>
                <a:latin typeface="Arial"/>
                <a:ea typeface="Arial"/>
                <a:cs typeface="Arial"/>
              </a:defRPr>
            </a:pPr>
            <a:endParaRPr lang="en-US"/>
          </a:p>
        </c:txPr>
        <c:crossAx val="178428928"/>
        <c:crosses val="autoZero"/>
        <c:crossBetween val="between"/>
        <c:majorUnit val="10"/>
      </c:valAx>
      <c:spPr>
        <a:solidFill>
          <a:srgbClr val="000000"/>
        </a:solidFill>
        <a:ln w="12700">
          <a:solidFill>
            <a:schemeClr val="tx1"/>
          </a:solidFill>
          <a:prstDash val="solid"/>
        </a:ln>
      </c:spPr>
    </c:plotArea>
    <c:legend>
      <c:legendPos val="r"/>
      <c:layout>
        <c:manualLayout>
          <c:xMode val="edge"/>
          <c:yMode val="edge"/>
          <c:x val="0.13878959897454668"/>
          <c:y val="4.6613321983400804E-2"/>
          <c:w val="0.81974649789415865"/>
          <c:h val="0.12416024686103709"/>
        </c:manualLayout>
      </c:layout>
      <c:spPr>
        <a:solidFill>
          <a:srgbClr val="000000"/>
        </a:solidFill>
        <a:ln w="3175">
          <a:solidFill>
            <a:schemeClr val="tx1"/>
          </a:solidFill>
          <a:prstDash val="solid"/>
        </a:ln>
      </c:spPr>
      <c:txPr>
        <a:bodyPr/>
        <a:lstStyle/>
        <a:p>
          <a:pPr>
            <a:defRPr sz="1400" b="1" i="0" u="none" strike="noStrike" baseline="0">
              <a:solidFill>
                <a:schemeClr val="tx1"/>
              </a:solidFill>
              <a:latin typeface="Arial"/>
              <a:ea typeface="Arial"/>
              <a:cs typeface="Arial"/>
            </a:defRPr>
          </a:pPr>
          <a:endParaRPr lang="en-US"/>
        </a:p>
      </c:txPr>
    </c:legend>
    <c:plotVisOnly val="1"/>
    <c:dispBlanksAs val="gap"/>
  </c:chart>
  <c:spPr>
    <a:noFill/>
    <a:ln>
      <a:noFill/>
    </a:ln>
  </c:spPr>
  <c:txPr>
    <a:bodyPr/>
    <a:lstStyle/>
    <a:p>
      <a:pPr>
        <a:defRPr sz="2150" b="1" i="0" u="none" strike="noStrike" baseline="0">
          <a:solidFill>
            <a:schemeClr val="tx1"/>
          </a:solidFill>
          <a:latin typeface="Arial"/>
          <a:ea typeface="Arial"/>
          <a:cs typeface="Arial"/>
        </a:defRPr>
      </a:pPr>
      <a:endParaRPr lang="en-US"/>
    </a:p>
  </c:txPr>
  <c:externalData r:id="rId1"/>
  <c:userShapes r:id="rId2"/>
</c:chartSpace>
</file>

<file path=ppt/charts/chart129.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7669256381798006E-2"/>
          <c:y val="3.8461538461538464E-2"/>
          <c:w val="0.87922221204909612"/>
          <c:h val="0.85243456054479672"/>
        </c:manualLayout>
      </c:layout>
      <c:lineChart>
        <c:grouping val="standard"/>
        <c:ser>
          <c:idx val="0"/>
          <c:order val="0"/>
          <c:tx>
            <c:strRef>
              <c:f>Sheet1!$A$2</c:f>
              <c:strCache>
                <c:ptCount val="1"/>
                <c:pt idx="0">
                  <c:v>CAV</c:v>
                </c:pt>
              </c:strCache>
            </c:strRef>
          </c:tx>
          <c:spPr>
            <a:ln w="41275">
              <a:solidFill>
                <a:srgbClr val="FF0000"/>
              </a:solidFill>
              <a:prstDash val="solid"/>
            </a:ln>
          </c:spPr>
          <c:marker>
            <c:symbol val="diamond"/>
            <c:size val="12"/>
            <c:spPr>
              <a:solidFill>
                <a:srgbClr val="FF0000"/>
              </a:solidFill>
              <a:ln>
                <a:solidFill>
                  <a:srgbClr val="FF0000"/>
                </a:solidFill>
                <a:prstDash val="solid"/>
              </a:ln>
            </c:spPr>
          </c:marker>
          <c:cat>
            <c:strRef>
              <c:f>Sheet1!$B$1:$G$1</c:f>
              <c:strCache>
                <c:ptCount val="6"/>
                <c:pt idx="0">
                  <c:v>0-30 Days
(N = 101)</c:v>
                </c:pt>
                <c:pt idx="1">
                  <c:v>31 Days - 1 Year
(N = 107)</c:v>
                </c:pt>
                <c:pt idx="2">
                  <c:v>&gt;1 Year - 3 Years (N = 123)</c:v>
                </c:pt>
                <c:pt idx="3">
                  <c:v>&gt;3 Years - 5 Years (N = 97)</c:v>
                </c:pt>
                <c:pt idx="4">
                  <c:v>&gt;5 Years - 10 Years (N = 208)</c:v>
                </c:pt>
                <c:pt idx="5">
                  <c:v>&gt;10 Years
(N = 128)</c:v>
                </c:pt>
              </c:strCache>
            </c:strRef>
          </c:cat>
          <c:val>
            <c:numRef>
              <c:f>Sheet1!$B$2:$G$2</c:f>
              <c:numCache>
                <c:formatCode>General</c:formatCode>
                <c:ptCount val="6"/>
                <c:pt idx="0">
                  <c:v>0</c:v>
                </c:pt>
                <c:pt idx="1">
                  <c:v>6.5</c:v>
                </c:pt>
                <c:pt idx="2">
                  <c:v>12.2</c:v>
                </c:pt>
                <c:pt idx="3">
                  <c:v>27.8</c:v>
                </c:pt>
                <c:pt idx="4">
                  <c:v>23.1</c:v>
                </c:pt>
                <c:pt idx="5">
                  <c:v>30.5</c:v>
                </c:pt>
              </c:numCache>
            </c:numRef>
          </c:val>
        </c:ser>
        <c:ser>
          <c:idx val="1"/>
          <c:order val="1"/>
          <c:tx>
            <c:strRef>
              <c:f>Sheet1!$A$3</c:f>
              <c:strCache>
                <c:ptCount val="1"/>
                <c:pt idx="0">
                  <c:v>Acute Rejection</c:v>
                </c:pt>
              </c:strCache>
            </c:strRef>
          </c:tx>
          <c:spPr>
            <a:ln w="41275">
              <a:solidFill>
                <a:srgbClr val="FFFF00"/>
              </a:solidFill>
              <a:prstDash val="solid"/>
            </a:ln>
          </c:spPr>
          <c:marker>
            <c:symbol val="diamond"/>
            <c:size val="12"/>
            <c:spPr>
              <a:solidFill>
                <a:srgbClr val="FFFF00"/>
              </a:solidFill>
              <a:ln>
                <a:solidFill>
                  <a:srgbClr val="FFFF00"/>
                </a:solidFill>
                <a:prstDash val="solid"/>
              </a:ln>
            </c:spPr>
          </c:marker>
          <c:cat>
            <c:strRef>
              <c:f>Sheet1!$B$1:$G$1</c:f>
              <c:strCache>
                <c:ptCount val="6"/>
                <c:pt idx="0">
                  <c:v>0-30 Days
(N = 101)</c:v>
                </c:pt>
                <c:pt idx="1">
                  <c:v>31 Days - 1 Year
(N = 107)</c:v>
                </c:pt>
                <c:pt idx="2">
                  <c:v>&gt;1 Year - 3 Years (N = 123)</c:v>
                </c:pt>
                <c:pt idx="3">
                  <c:v>&gt;3 Years - 5 Years (N = 97)</c:v>
                </c:pt>
                <c:pt idx="4">
                  <c:v>&gt;5 Years - 10 Years (N = 208)</c:v>
                </c:pt>
                <c:pt idx="5">
                  <c:v>&gt;10 Years
(N = 128)</c:v>
                </c:pt>
              </c:strCache>
            </c:strRef>
          </c:cat>
          <c:val>
            <c:numRef>
              <c:f>Sheet1!$B$3:$G$3</c:f>
              <c:numCache>
                <c:formatCode>General</c:formatCode>
                <c:ptCount val="6"/>
                <c:pt idx="0">
                  <c:v>5</c:v>
                </c:pt>
                <c:pt idx="1">
                  <c:v>15</c:v>
                </c:pt>
                <c:pt idx="2">
                  <c:v>21.1</c:v>
                </c:pt>
                <c:pt idx="3">
                  <c:v>8.2000000000000011</c:v>
                </c:pt>
                <c:pt idx="4">
                  <c:v>14.9</c:v>
                </c:pt>
                <c:pt idx="5">
                  <c:v>3.9</c:v>
                </c:pt>
              </c:numCache>
            </c:numRef>
          </c:val>
        </c:ser>
        <c:ser>
          <c:idx val="4"/>
          <c:order val="2"/>
          <c:tx>
            <c:strRef>
              <c:f>Sheet1!$A$4</c:f>
              <c:strCache>
                <c:ptCount val="1"/>
                <c:pt idx="0">
                  <c:v>Infection (non-CMV)</c:v>
                </c:pt>
              </c:strCache>
            </c:strRef>
          </c:tx>
          <c:spPr>
            <a:ln w="41275">
              <a:solidFill>
                <a:srgbClr val="0000FF"/>
              </a:solidFill>
              <a:prstDash val="solid"/>
            </a:ln>
          </c:spPr>
          <c:marker>
            <c:symbol val="diamond"/>
            <c:size val="12"/>
            <c:spPr>
              <a:solidFill>
                <a:srgbClr val="0000FF"/>
              </a:solidFill>
              <a:ln>
                <a:solidFill>
                  <a:srgbClr val="0000FF"/>
                </a:solidFill>
                <a:prstDash val="solid"/>
              </a:ln>
            </c:spPr>
          </c:marker>
          <c:cat>
            <c:strRef>
              <c:f>Sheet1!$B$1:$G$1</c:f>
              <c:strCache>
                <c:ptCount val="6"/>
                <c:pt idx="0">
                  <c:v>0-30 Days
(N = 101)</c:v>
                </c:pt>
                <c:pt idx="1">
                  <c:v>31 Days - 1 Year
(N = 107)</c:v>
                </c:pt>
                <c:pt idx="2">
                  <c:v>&gt;1 Year - 3 Years (N = 123)</c:v>
                </c:pt>
                <c:pt idx="3">
                  <c:v>&gt;3 Years - 5 Years (N = 97)</c:v>
                </c:pt>
                <c:pt idx="4">
                  <c:v>&gt;5 Years - 10 Years (N = 208)</c:v>
                </c:pt>
                <c:pt idx="5">
                  <c:v>&gt;10 Years
(N = 128)</c:v>
                </c:pt>
              </c:strCache>
            </c:strRef>
          </c:cat>
          <c:val>
            <c:numRef>
              <c:f>Sheet1!$B$4:$G$4</c:f>
              <c:numCache>
                <c:formatCode>General</c:formatCode>
                <c:ptCount val="6"/>
                <c:pt idx="0">
                  <c:v>12.9</c:v>
                </c:pt>
                <c:pt idx="1">
                  <c:v>14</c:v>
                </c:pt>
                <c:pt idx="2">
                  <c:v>3.3</c:v>
                </c:pt>
                <c:pt idx="3">
                  <c:v>4.0999999999999996</c:v>
                </c:pt>
                <c:pt idx="4">
                  <c:v>2.9</c:v>
                </c:pt>
                <c:pt idx="5">
                  <c:v>8.6</c:v>
                </c:pt>
              </c:numCache>
            </c:numRef>
          </c:val>
        </c:ser>
        <c:ser>
          <c:idx val="2"/>
          <c:order val="3"/>
          <c:tx>
            <c:strRef>
              <c:f>Sheet1!$A$5</c:f>
              <c:strCache>
                <c:ptCount val="1"/>
                <c:pt idx="0">
                  <c:v>Graft Failure</c:v>
                </c:pt>
              </c:strCache>
            </c:strRef>
          </c:tx>
          <c:spPr>
            <a:ln w="41275">
              <a:solidFill>
                <a:srgbClr val="00FF00"/>
              </a:solidFill>
              <a:prstDash val="solid"/>
            </a:ln>
          </c:spPr>
          <c:marker>
            <c:symbol val="diamond"/>
            <c:size val="12"/>
            <c:spPr>
              <a:solidFill>
                <a:srgbClr val="00FF00"/>
              </a:solidFill>
              <a:ln>
                <a:solidFill>
                  <a:srgbClr val="00FF00"/>
                </a:solidFill>
                <a:prstDash val="solid"/>
              </a:ln>
            </c:spPr>
          </c:marker>
          <c:cat>
            <c:strRef>
              <c:f>Sheet1!$B$1:$G$1</c:f>
              <c:strCache>
                <c:ptCount val="6"/>
                <c:pt idx="0">
                  <c:v>0-30 Days
(N = 101)</c:v>
                </c:pt>
                <c:pt idx="1">
                  <c:v>31 Days - 1 Year
(N = 107)</c:v>
                </c:pt>
                <c:pt idx="2">
                  <c:v>&gt;1 Year - 3 Years (N = 123)</c:v>
                </c:pt>
                <c:pt idx="3">
                  <c:v>&gt;3 Years - 5 Years (N = 97)</c:v>
                </c:pt>
                <c:pt idx="4">
                  <c:v>&gt;5 Years - 10 Years (N = 208)</c:v>
                </c:pt>
                <c:pt idx="5">
                  <c:v>&gt;10 Years
(N = 128)</c:v>
                </c:pt>
              </c:strCache>
            </c:strRef>
          </c:cat>
          <c:val>
            <c:numRef>
              <c:f>Sheet1!$B$5:$G$5</c:f>
              <c:numCache>
                <c:formatCode>General</c:formatCode>
                <c:ptCount val="6"/>
                <c:pt idx="0">
                  <c:v>32.700000000000003</c:v>
                </c:pt>
                <c:pt idx="1">
                  <c:v>17.8</c:v>
                </c:pt>
                <c:pt idx="2">
                  <c:v>40.700000000000003</c:v>
                </c:pt>
                <c:pt idx="3">
                  <c:v>42.3</c:v>
                </c:pt>
                <c:pt idx="4">
                  <c:v>36.5</c:v>
                </c:pt>
                <c:pt idx="5">
                  <c:v>31.3</c:v>
                </c:pt>
              </c:numCache>
            </c:numRef>
          </c:val>
        </c:ser>
        <c:marker val="1"/>
        <c:axId val="178506752"/>
        <c:axId val="178513024"/>
      </c:lineChart>
      <c:catAx>
        <c:axId val="178506752"/>
        <c:scaling>
          <c:orientation val="minMax"/>
        </c:scaling>
        <c:axPos val="b"/>
        <c:numFmt formatCode="General" sourceLinked="1"/>
        <c:tickLblPos val="nextTo"/>
        <c:spPr>
          <a:ln w="12700">
            <a:solidFill>
              <a:schemeClr val="tx1"/>
            </a:solidFill>
            <a:prstDash val="solid"/>
          </a:ln>
        </c:spPr>
        <c:txPr>
          <a:bodyPr rot="0" vert="horz"/>
          <a:lstStyle/>
          <a:p>
            <a:pPr>
              <a:defRPr sz="1200" b="1" i="0" u="none" strike="noStrike" baseline="0">
                <a:solidFill>
                  <a:schemeClr val="tx1"/>
                </a:solidFill>
                <a:latin typeface="Arial"/>
                <a:ea typeface="Arial"/>
                <a:cs typeface="Arial"/>
              </a:defRPr>
            </a:pPr>
            <a:endParaRPr lang="en-US"/>
          </a:p>
        </c:txPr>
        <c:crossAx val="178513024"/>
        <c:crosses val="autoZero"/>
        <c:auto val="1"/>
        <c:lblAlgn val="ctr"/>
        <c:lblOffset val="100"/>
        <c:tickLblSkip val="1"/>
        <c:tickMarkSkip val="1"/>
      </c:catAx>
      <c:valAx>
        <c:axId val="178513024"/>
        <c:scaling>
          <c:orientation val="minMax"/>
          <c:max val="50"/>
          <c:min val="0"/>
        </c:scaling>
        <c:axPos val="l"/>
        <c:majorGridlines>
          <c:spPr>
            <a:ln w="3175">
              <a:solidFill>
                <a:schemeClr val="tx1"/>
              </a:solidFill>
              <a:prstDash val="sysDash"/>
            </a:ln>
          </c:spPr>
        </c:majorGridlines>
        <c:numFmt formatCode="0" sourceLinked="0"/>
        <c:tickLblPos val="nextTo"/>
        <c:spPr>
          <a:ln w="3175">
            <a:solidFill>
              <a:schemeClr val="tx1"/>
            </a:solidFill>
            <a:prstDash val="solid"/>
          </a:ln>
        </c:spPr>
        <c:txPr>
          <a:bodyPr rot="0" vert="horz"/>
          <a:lstStyle/>
          <a:p>
            <a:pPr>
              <a:defRPr sz="1500" b="1" i="0" u="none" strike="noStrike" baseline="0">
                <a:solidFill>
                  <a:schemeClr val="tx1"/>
                </a:solidFill>
                <a:latin typeface="Arial"/>
                <a:ea typeface="Arial"/>
                <a:cs typeface="Arial"/>
              </a:defRPr>
            </a:pPr>
            <a:endParaRPr lang="en-US"/>
          </a:p>
        </c:txPr>
        <c:crossAx val="178506752"/>
        <c:crosses val="autoZero"/>
        <c:crossBetween val="between"/>
        <c:majorUnit val="10"/>
      </c:valAx>
      <c:spPr>
        <a:solidFill>
          <a:srgbClr val="000000"/>
        </a:solidFill>
        <a:ln w="12700">
          <a:solidFill>
            <a:schemeClr val="tx1"/>
          </a:solidFill>
          <a:prstDash val="solid"/>
        </a:ln>
      </c:spPr>
    </c:plotArea>
    <c:legend>
      <c:legendPos val="r"/>
      <c:layout>
        <c:manualLayout>
          <c:xMode val="edge"/>
          <c:yMode val="edge"/>
          <c:x val="0.13878959897454668"/>
          <c:y val="4.6613321983400804E-2"/>
          <c:w val="0.81974649789415865"/>
          <c:h val="8.3619706320493745E-2"/>
        </c:manualLayout>
      </c:layout>
      <c:spPr>
        <a:solidFill>
          <a:srgbClr val="000000"/>
        </a:solidFill>
        <a:ln w="3175">
          <a:solidFill>
            <a:schemeClr val="tx1"/>
          </a:solidFill>
          <a:prstDash val="solid"/>
        </a:ln>
      </c:spPr>
      <c:txPr>
        <a:bodyPr/>
        <a:lstStyle/>
        <a:p>
          <a:pPr>
            <a:defRPr sz="1400" b="1" i="0" u="none" strike="noStrike" baseline="0">
              <a:solidFill>
                <a:schemeClr val="tx1"/>
              </a:solidFill>
              <a:latin typeface="Arial"/>
              <a:ea typeface="Arial"/>
              <a:cs typeface="Arial"/>
            </a:defRPr>
          </a:pPr>
          <a:endParaRPr lang="en-US"/>
        </a:p>
      </c:txPr>
    </c:legend>
    <c:plotVisOnly val="1"/>
    <c:dispBlanksAs val="gap"/>
  </c:chart>
  <c:spPr>
    <a:noFill/>
    <a:ln>
      <a:noFill/>
    </a:ln>
  </c:spPr>
  <c:txPr>
    <a:bodyPr/>
    <a:lstStyle/>
    <a:p>
      <a:pPr>
        <a:defRPr sz="2150" b="1" i="0" u="none" strike="noStrike" baseline="0">
          <a:solidFill>
            <a:schemeClr val="tx1"/>
          </a:solidFill>
          <a:latin typeface="Arial"/>
          <a:ea typeface="Arial"/>
          <a:cs typeface="Arial"/>
        </a:defRPr>
      </a:pPr>
      <a:endParaRPr lang="en-US"/>
    </a:p>
  </c:txPr>
  <c:externalData r:id="rId1"/>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501707198104663"/>
          <c:y val="3.7226668387763256E-2"/>
          <c:w val="0.86875873922840674"/>
          <c:h val="0.74977711802420521"/>
        </c:manualLayout>
      </c:layout>
      <c:barChart>
        <c:barDir val="col"/>
        <c:grouping val="clustered"/>
        <c:ser>
          <c:idx val="0"/>
          <c:order val="0"/>
          <c:tx>
            <c:strRef>
              <c:f>Sheet1!$B$1</c:f>
              <c:strCache>
                <c:ptCount val="1"/>
                <c:pt idx="0">
                  <c:v>2000-2005</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cat>
            <c:strRef>
              <c:f>Sheet1!$A$2:$A$7</c:f>
              <c:strCache>
                <c:ptCount val="6"/>
                <c:pt idx="0">
                  <c:v>&lt;0.75</c:v>
                </c:pt>
                <c:pt idx="1">
                  <c:v>0.75-&lt;1.0</c:v>
                </c:pt>
                <c:pt idx="2">
                  <c:v>1.0-&lt;1.5</c:v>
                </c:pt>
                <c:pt idx="3">
                  <c:v>1.5-&lt;2.0</c:v>
                </c:pt>
                <c:pt idx="4">
                  <c:v>2.0-&lt;2.5</c:v>
                </c:pt>
                <c:pt idx="5">
                  <c:v>2.5+</c:v>
                </c:pt>
              </c:strCache>
            </c:strRef>
          </c:cat>
          <c:val>
            <c:numRef>
              <c:f>Sheet1!$B$2:$B$7</c:f>
              <c:numCache>
                <c:formatCode>General</c:formatCode>
                <c:ptCount val="6"/>
                <c:pt idx="0">
                  <c:v>3.6259999999999999</c:v>
                </c:pt>
                <c:pt idx="1">
                  <c:v>17.709900000000001</c:v>
                </c:pt>
                <c:pt idx="2">
                  <c:v>46.259500000000003</c:v>
                </c:pt>
                <c:pt idx="3">
                  <c:v>18.8931</c:v>
                </c:pt>
                <c:pt idx="4">
                  <c:v>7.5953999999999997</c:v>
                </c:pt>
                <c:pt idx="5">
                  <c:v>5.9160000000000004</c:v>
                </c:pt>
              </c:numCache>
            </c:numRef>
          </c:val>
        </c:ser>
        <c:ser>
          <c:idx val="1"/>
          <c:order val="1"/>
          <c:tx>
            <c:strRef>
              <c:f>Sheet1!$C$1</c:f>
              <c:strCache>
                <c:ptCount val="1"/>
                <c:pt idx="0">
                  <c:v>2006-June 2012</c:v>
                </c:pt>
              </c:strCache>
            </c:strRef>
          </c:tx>
          <c:spPr>
            <a:gradFill flip="none" rotWithShape="1">
              <a:gsLst>
                <a:gs pos="0">
                  <a:srgbClr val="6600CC"/>
                </a:gs>
                <a:gs pos="50000">
                  <a:srgbClr val="9933FF"/>
                </a:gs>
                <a:gs pos="100000">
                  <a:srgbClr val="6600CC"/>
                </a:gs>
              </a:gsLst>
              <a:lin ang="10800000" scaled="1"/>
              <a:tileRect/>
            </a:gradFill>
            <a:ln>
              <a:solidFill>
                <a:schemeClr val="bg2"/>
              </a:solidFill>
            </a:ln>
          </c:spPr>
          <c:cat>
            <c:strRef>
              <c:f>Sheet1!$A$2:$A$7</c:f>
              <c:strCache>
                <c:ptCount val="6"/>
                <c:pt idx="0">
                  <c:v>&lt;0.75</c:v>
                </c:pt>
                <c:pt idx="1">
                  <c:v>0.75-&lt;1.0</c:v>
                </c:pt>
                <c:pt idx="2">
                  <c:v>1.0-&lt;1.5</c:v>
                </c:pt>
                <c:pt idx="3">
                  <c:v>1.5-&lt;2.0</c:v>
                </c:pt>
                <c:pt idx="4">
                  <c:v>2.0-&lt;2.5</c:v>
                </c:pt>
                <c:pt idx="5">
                  <c:v>2.5+</c:v>
                </c:pt>
              </c:strCache>
            </c:strRef>
          </c:cat>
          <c:val>
            <c:numRef>
              <c:f>Sheet1!$C$2:$C$7</c:f>
              <c:numCache>
                <c:formatCode>General</c:formatCode>
                <c:ptCount val="6"/>
                <c:pt idx="0">
                  <c:v>3.4553999999999987</c:v>
                </c:pt>
                <c:pt idx="1">
                  <c:v>16.213799999999889</c:v>
                </c:pt>
                <c:pt idx="2">
                  <c:v>46.072100000000013</c:v>
                </c:pt>
                <c:pt idx="3">
                  <c:v>21.500299999999989</c:v>
                </c:pt>
                <c:pt idx="4">
                  <c:v>7.1765999999999996</c:v>
                </c:pt>
                <c:pt idx="5">
                  <c:v>5.5818000000000003</c:v>
                </c:pt>
              </c:numCache>
            </c:numRef>
          </c:val>
        </c:ser>
        <c:gapWidth val="25"/>
        <c:axId val="141766016"/>
        <c:axId val="144279808"/>
      </c:barChart>
      <c:catAx>
        <c:axId val="141766016"/>
        <c:scaling>
          <c:orientation val="minMax"/>
        </c:scaling>
        <c:axPos val="b"/>
        <c:title>
          <c:tx>
            <c:rich>
              <a:bodyPr/>
              <a:lstStyle/>
              <a:p>
                <a:pPr>
                  <a:defRPr sz="1700"/>
                </a:pPr>
                <a:r>
                  <a:rPr lang="en-US" sz="1700" dirty="0" smtClean="0"/>
                  <a:t>Donor/Recipient Weight Ratio</a:t>
                </a:r>
                <a:endParaRPr lang="en-US" sz="1700" dirty="0"/>
              </a:p>
            </c:rich>
          </c:tx>
          <c:layout>
            <c:manualLayout>
              <c:xMode val="edge"/>
              <c:yMode val="edge"/>
              <c:x val="0.39034039439762058"/>
              <c:y val="0.90286885245903348"/>
            </c:manualLayout>
          </c:layout>
        </c:title>
        <c:numFmt formatCode="General" sourceLinked="1"/>
        <c:tickLblPos val="nextTo"/>
        <c:txPr>
          <a:bodyPr rot="0"/>
          <a:lstStyle/>
          <a:p>
            <a:pPr>
              <a:defRPr sz="1500" b="1"/>
            </a:pPr>
            <a:endParaRPr lang="en-US"/>
          </a:p>
        </c:txPr>
        <c:crossAx val="144279808"/>
        <c:crosses val="autoZero"/>
        <c:auto val="1"/>
        <c:lblAlgn val="ctr"/>
        <c:lblOffset val="100"/>
        <c:tickLblSkip val="1"/>
      </c:catAx>
      <c:valAx>
        <c:axId val="144279808"/>
        <c:scaling>
          <c:orientation val="minMax"/>
          <c:max val="50"/>
        </c:scaling>
        <c:axPos val="l"/>
        <c:majorGridlines>
          <c:spPr>
            <a:ln>
              <a:prstDash val="sysDash"/>
            </a:ln>
          </c:spPr>
        </c:majorGridlines>
        <c:title>
          <c:tx>
            <c:rich>
              <a:bodyPr rot="-5400000" vert="horz"/>
              <a:lstStyle/>
              <a:p>
                <a:pPr>
                  <a:defRPr sz="1700"/>
                </a:pPr>
                <a:r>
                  <a:rPr lang="en-US" sz="1700" dirty="0" smtClean="0"/>
                  <a:t>% of Transplants</a:t>
                </a:r>
                <a:endParaRPr lang="en-US" sz="1700" dirty="0"/>
              </a:p>
            </c:rich>
          </c:tx>
          <c:layout>
            <c:manualLayout>
              <c:xMode val="edge"/>
              <c:yMode val="edge"/>
              <c:x val="1.8207906533807171E-2"/>
              <c:y val="0.2153528247493654"/>
            </c:manualLayout>
          </c:layout>
        </c:title>
        <c:numFmt formatCode="#,##0" sourceLinked="0"/>
        <c:tickLblPos val="nextTo"/>
        <c:txPr>
          <a:bodyPr/>
          <a:lstStyle/>
          <a:p>
            <a:pPr>
              <a:defRPr sz="1500" b="1"/>
            </a:pPr>
            <a:endParaRPr lang="en-US"/>
          </a:p>
        </c:txPr>
        <c:crossAx val="141766016"/>
        <c:crosses val="autoZero"/>
        <c:crossBetween val="between"/>
        <c:majorUnit val="5"/>
      </c:valAx>
      <c:spPr>
        <a:solidFill>
          <a:schemeClr val="bg2"/>
        </a:solidFill>
        <a:ln>
          <a:solidFill>
            <a:schemeClr val="tx1"/>
          </a:solidFill>
        </a:ln>
      </c:spPr>
    </c:plotArea>
    <c:legend>
      <c:legendPos val="r"/>
      <c:layout>
        <c:manualLayout>
          <c:xMode val="edge"/>
          <c:yMode val="edge"/>
          <c:x val="0.59999396093187451"/>
          <c:y val="7.9483886235533596E-2"/>
          <c:w val="0.37050751399438903"/>
          <c:h val="0.11425627124478509"/>
        </c:manualLayout>
      </c:layout>
      <c:spPr>
        <a:solidFill>
          <a:schemeClr val="bg2"/>
        </a:solidFill>
        <a:ln>
          <a:solidFill>
            <a:schemeClr val="tx1"/>
          </a:solidFill>
        </a:ln>
      </c:spPr>
      <c:txPr>
        <a:bodyPr/>
        <a:lstStyle/>
        <a:p>
          <a:pPr>
            <a:defRPr sz="1500" b="1"/>
          </a:pPr>
          <a:endParaRPr lang="en-US"/>
        </a:p>
      </c:txPr>
    </c:legend>
    <c:plotVisOnly val="1"/>
  </c:chart>
  <c:txPr>
    <a:bodyPr/>
    <a:lstStyle/>
    <a:p>
      <a:pPr>
        <a:defRPr sz="1800"/>
      </a:pPr>
      <a:endParaRPr lang="en-US"/>
    </a:p>
  </c:txPr>
  <c:externalData r:id="rId1"/>
</c:chartSpace>
</file>

<file path=ppt/charts/chart130.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3218892992357914"/>
          <c:y val="3.3590508847684365E-2"/>
          <c:w val="0.84050646877104096"/>
          <c:h val="0.77074260114040871"/>
        </c:manualLayout>
      </c:layout>
      <c:scatterChart>
        <c:scatterStyle val="smoothMarker"/>
        <c:ser>
          <c:idx val="0"/>
          <c:order val="0"/>
          <c:tx>
            <c:strRef>
              <c:f>Sheet1!$A$1</c:f>
              <c:strCache>
                <c:ptCount val="1"/>
                <c:pt idx="0">
                  <c:v>Donor height</c:v>
                </c:pt>
              </c:strCache>
            </c:strRef>
          </c:tx>
          <c:spPr>
            <a:ln w="38100">
              <a:solidFill>
                <a:srgbClr val="00FF00"/>
              </a:solidFill>
            </a:ln>
          </c:spPr>
          <c:marker>
            <c:symbol val="none"/>
          </c:marker>
          <c:xVal>
            <c:numRef>
              <c:f>Sheet1!$A$2:$A$142</c:f>
              <c:numCache>
                <c:formatCode>General</c:formatCode>
                <c:ptCount val="141"/>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91</c:v>
                </c:pt>
                <c:pt idx="42">
                  <c:v>92</c:v>
                </c:pt>
                <c:pt idx="43">
                  <c:v>93</c:v>
                </c:pt>
                <c:pt idx="44">
                  <c:v>94</c:v>
                </c:pt>
                <c:pt idx="45">
                  <c:v>95</c:v>
                </c:pt>
                <c:pt idx="46">
                  <c:v>96</c:v>
                </c:pt>
                <c:pt idx="47">
                  <c:v>97</c:v>
                </c:pt>
                <c:pt idx="48">
                  <c:v>98</c:v>
                </c:pt>
                <c:pt idx="49">
                  <c:v>99</c:v>
                </c:pt>
                <c:pt idx="50">
                  <c:v>100</c:v>
                </c:pt>
                <c:pt idx="51">
                  <c:v>101</c:v>
                </c:pt>
                <c:pt idx="52">
                  <c:v>102</c:v>
                </c:pt>
                <c:pt idx="53">
                  <c:v>103</c:v>
                </c:pt>
                <c:pt idx="54">
                  <c:v>104</c:v>
                </c:pt>
                <c:pt idx="55">
                  <c:v>105</c:v>
                </c:pt>
                <c:pt idx="56">
                  <c:v>106</c:v>
                </c:pt>
                <c:pt idx="57">
                  <c:v>107</c:v>
                </c:pt>
                <c:pt idx="58">
                  <c:v>108</c:v>
                </c:pt>
                <c:pt idx="59">
                  <c:v>109</c:v>
                </c:pt>
                <c:pt idx="60">
                  <c:v>110</c:v>
                </c:pt>
                <c:pt idx="61">
                  <c:v>111</c:v>
                </c:pt>
                <c:pt idx="62">
                  <c:v>112</c:v>
                </c:pt>
                <c:pt idx="63">
                  <c:v>113</c:v>
                </c:pt>
                <c:pt idx="64">
                  <c:v>114</c:v>
                </c:pt>
                <c:pt idx="65">
                  <c:v>115</c:v>
                </c:pt>
                <c:pt idx="66">
                  <c:v>116</c:v>
                </c:pt>
                <c:pt idx="67">
                  <c:v>117</c:v>
                </c:pt>
                <c:pt idx="68">
                  <c:v>118</c:v>
                </c:pt>
                <c:pt idx="69">
                  <c:v>119</c:v>
                </c:pt>
                <c:pt idx="70">
                  <c:v>120</c:v>
                </c:pt>
                <c:pt idx="71">
                  <c:v>121</c:v>
                </c:pt>
                <c:pt idx="72">
                  <c:v>122</c:v>
                </c:pt>
                <c:pt idx="73">
                  <c:v>123</c:v>
                </c:pt>
                <c:pt idx="74">
                  <c:v>124</c:v>
                </c:pt>
                <c:pt idx="75">
                  <c:v>125</c:v>
                </c:pt>
                <c:pt idx="76">
                  <c:v>126</c:v>
                </c:pt>
                <c:pt idx="77">
                  <c:v>127</c:v>
                </c:pt>
                <c:pt idx="78">
                  <c:v>128</c:v>
                </c:pt>
                <c:pt idx="79">
                  <c:v>129</c:v>
                </c:pt>
                <c:pt idx="80">
                  <c:v>130</c:v>
                </c:pt>
                <c:pt idx="81">
                  <c:v>131</c:v>
                </c:pt>
                <c:pt idx="82">
                  <c:v>132</c:v>
                </c:pt>
                <c:pt idx="83">
                  <c:v>133</c:v>
                </c:pt>
                <c:pt idx="84">
                  <c:v>134</c:v>
                </c:pt>
                <c:pt idx="85">
                  <c:v>135</c:v>
                </c:pt>
                <c:pt idx="86">
                  <c:v>136</c:v>
                </c:pt>
                <c:pt idx="87">
                  <c:v>137</c:v>
                </c:pt>
                <c:pt idx="88">
                  <c:v>138</c:v>
                </c:pt>
                <c:pt idx="89">
                  <c:v>139</c:v>
                </c:pt>
                <c:pt idx="90">
                  <c:v>140</c:v>
                </c:pt>
                <c:pt idx="91">
                  <c:v>141</c:v>
                </c:pt>
                <c:pt idx="92">
                  <c:v>142</c:v>
                </c:pt>
                <c:pt idx="93">
                  <c:v>143</c:v>
                </c:pt>
                <c:pt idx="94">
                  <c:v>144</c:v>
                </c:pt>
                <c:pt idx="95">
                  <c:v>145</c:v>
                </c:pt>
                <c:pt idx="96">
                  <c:v>146</c:v>
                </c:pt>
                <c:pt idx="97">
                  <c:v>147</c:v>
                </c:pt>
                <c:pt idx="98">
                  <c:v>148</c:v>
                </c:pt>
                <c:pt idx="99">
                  <c:v>149</c:v>
                </c:pt>
                <c:pt idx="100">
                  <c:v>150</c:v>
                </c:pt>
                <c:pt idx="101">
                  <c:v>151</c:v>
                </c:pt>
                <c:pt idx="102">
                  <c:v>152</c:v>
                </c:pt>
                <c:pt idx="103">
                  <c:v>153</c:v>
                </c:pt>
                <c:pt idx="104">
                  <c:v>154</c:v>
                </c:pt>
                <c:pt idx="105">
                  <c:v>155</c:v>
                </c:pt>
                <c:pt idx="106">
                  <c:v>156</c:v>
                </c:pt>
                <c:pt idx="107">
                  <c:v>157</c:v>
                </c:pt>
                <c:pt idx="108">
                  <c:v>158</c:v>
                </c:pt>
                <c:pt idx="109">
                  <c:v>159</c:v>
                </c:pt>
                <c:pt idx="110">
                  <c:v>160</c:v>
                </c:pt>
                <c:pt idx="111">
                  <c:v>161</c:v>
                </c:pt>
                <c:pt idx="112">
                  <c:v>162</c:v>
                </c:pt>
                <c:pt idx="113">
                  <c:v>163</c:v>
                </c:pt>
                <c:pt idx="114">
                  <c:v>164</c:v>
                </c:pt>
                <c:pt idx="115">
                  <c:v>165</c:v>
                </c:pt>
                <c:pt idx="116">
                  <c:v>166</c:v>
                </c:pt>
                <c:pt idx="117">
                  <c:v>167</c:v>
                </c:pt>
                <c:pt idx="118">
                  <c:v>168</c:v>
                </c:pt>
                <c:pt idx="119">
                  <c:v>169</c:v>
                </c:pt>
                <c:pt idx="120">
                  <c:v>170</c:v>
                </c:pt>
                <c:pt idx="121">
                  <c:v>171</c:v>
                </c:pt>
                <c:pt idx="122">
                  <c:v>172</c:v>
                </c:pt>
                <c:pt idx="123">
                  <c:v>173</c:v>
                </c:pt>
                <c:pt idx="124">
                  <c:v>174</c:v>
                </c:pt>
                <c:pt idx="125">
                  <c:v>175</c:v>
                </c:pt>
                <c:pt idx="126">
                  <c:v>176</c:v>
                </c:pt>
                <c:pt idx="127">
                  <c:v>177</c:v>
                </c:pt>
                <c:pt idx="128">
                  <c:v>178</c:v>
                </c:pt>
                <c:pt idx="129">
                  <c:v>179</c:v>
                </c:pt>
                <c:pt idx="130">
                  <c:v>180</c:v>
                </c:pt>
                <c:pt idx="131">
                  <c:v>181</c:v>
                </c:pt>
                <c:pt idx="132">
                  <c:v>182</c:v>
                </c:pt>
                <c:pt idx="133">
                  <c:v>183</c:v>
                </c:pt>
                <c:pt idx="134">
                  <c:v>184</c:v>
                </c:pt>
                <c:pt idx="135">
                  <c:v>185</c:v>
                </c:pt>
                <c:pt idx="136">
                  <c:v>186</c:v>
                </c:pt>
                <c:pt idx="137">
                  <c:v>187</c:v>
                </c:pt>
                <c:pt idx="138">
                  <c:v>188</c:v>
                </c:pt>
                <c:pt idx="139">
                  <c:v>189</c:v>
                </c:pt>
                <c:pt idx="140">
                  <c:v>190</c:v>
                </c:pt>
              </c:numCache>
            </c:numRef>
          </c:xVal>
          <c:yVal>
            <c:numRef>
              <c:f>Sheet1!$B$2:$B$142</c:f>
              <c:numCache>
                <c:formatCode>General</c:formatCode>
                <c:ptCount val="141"/>
                <c:pt idx="0">
                  <c:v>2.7472142633578032</c:v>
                </c:pt>
                <c:pt idx="1">
                  <c:v>2.7054148723099232</c:v>
                </c:pt>
                <c:pt idx="2">
                  <c:v>2.6642514670004602</c:v>
                </c:pt>
                <c:pt idx="3">
                  <c:v>2.6237143707847195</c:v>
                </c:pt>
                <c:pt idx="4">
                  <c:v>2.5837940542498212</c:v>
                </c:pt>
                <c:pt idx="5">
                  <c:v>2.54448113297487</c:v>
                </c:pt>
                <c:pt idx="6">
                  <c:v>2.5057663653246798</c:v>
                </c:pt>
                <c:pt idx="7">
                  <c:v>2.4676406502773212</c:v>
                </c:pt>
                <c:pt idx="8">
                  <c:v>2.4300950252846167</c:v>
                </c:pt>
                <c:pt idx="9">
                  <c:v>2.3931206641653602</c:v>
                </c:pt>
                <c:pt idx="10">
                  <c:v>2.3567088750302547</c:v>
                </c:pt>
                <c:pt idx="11">
                  <c:v>2.3208510982389599</c:v>
                </c:pt>
                <c:pt idx="12">
                  <c:v>2.2855400764677012</c:v>
                </c:pt>
                <c:pt idx="13">
                  <c:v>2.2507732263178202</c:v>
                </c:pt>
                <c:pt idx="14">
                  <c:v>2.2165488779024498</c:v>
                </c:pt>
                <c:pt idx="15">
                  <c:v>2.1828650806851977</c:v>
                </c:pt>
                <c:pt idx="16">
                  <c:v>2.1497196175998998</c:v>
                </c:pt>
                <c:pt idx="17">
                  <c:v>2.117110018876974</c:v>
                </c:pt>
                <c:pt idx="18">
                  <c:v>2.0850335756592502</c:v>
                </c:pt>
                <c:pt idx="19">
                  <c:v>2.0534873530628501</c:v>
                </c:pt>
                <c:pt idx="20">
                  <c:v>2.0224682033373598</c:v>
                </c:pt>
                <c:pt idx="21">
                  <c:v>1.9919727783424799</c:v>
                </c:pt>
                <c:pt idx="22">
                  <c:v>1.9619975418302988</c:v>
                </c:pt>
                <c:pt idx="23">
                  <c:v>1.93253878138937</c:v>
                </c:pt>
                <c:pt idx="24">
                  <c:v>1.9035926206787601</c:v>
                </c:pt>
                <c:pt idx="25">
                  <c:v>1.8751550296458757</c:v>
                </c:pt>
                <c:pt idx="26">
                  <c:v>1.8472218364181199</c:v>
                </c:pt>
                <c:pt idx="27">
                  <c:v>1.8197887383574698</c:v>
                </c:pt>
                <c:pt idx="28">
                  <c:v>1.7928513111922799</c:v>
                </c:pt>
                <c:pt idx="29">
                  <c:v>1.7664050201850801</c:v>
                </c:pt>
                <c:pt idx="30">
                  <c:v>1.7404452298738988</c:v>
                </c:pt>
                <c:pt idx="31">
                  <c:v>1.7149672118310599</c:v>
                </c:pt>
                <c:pt idx="32">
                  <c:v>1.6899661565499478</c:v>
                </c:pt>
                <c:pt idx="33">
                  <c:v>1.6654371815423901</c:v>
                </c:pt>
                <c:pt idx="34">
                  <c:v>1.6413753366357988</c:v>
                </c:pt>
                <c:pt idx="35">
                  <c:v>1.61777561683108</c:v>
                </c:pt>
                <c:pt idx="36">
                  <c:v>1.5946329688784489</c:v>
                </c:pt>
                <c:pt idx="37">
                  <c:v>1.5719422970682198</c:v>
                </c:pt>
                <c:pt idx="38">
                  <c:v>1.5496984713201398</c:v>
                </c:pt>
                <c:pt idx="39">
                  <c:v>1.5278963361342111</c:v>
                </c:pt>
                <c:pt idx="40">
                  <c:v>1.5065307150043969</c:v>
                </c:pt>
                <c:pt idx="41">
                  <c:v>1.4855964205690901</c:v>
                </c:pt>
                <c:pt idx="42">
                  <c:v>1.46508825620651</c:v>
                </c:pt>
                <c:pt idx="43">
                  <c:v>1.4450010267901399</c:v>
                </c:pt>
                <c:pt idx="44">
                  <c:v>1.4253295388089398</c:v>
                </c:pt>
                <c:pt idx="45">
                  <c:v>1.4060686116874688</c:v>
                </c:pt>
                <c:pt idx="46">
                  <c:v>1.3872130808402101</c:v>
                </c:pt>
                <c:pt idx="47">
                  <c:v>1.3687578028222998</c:v>
                </c:pt>
                <c:pt idx="48">
                  <c:v>1.3506976602644898</c:v>
                </c:pt>
                <c:pt idx="49">
                  <c:v>1.3330275665993601</c:v>
                </c:pt>
                <c:pt idx="50">
                  <c:v>1.31574246647745</c:v>
                </c:pt>
                <c:pt idx="51">
                  <c:v>1.2988373525280499</c:v>
                </c:pt>
                <c:pt idx="52">
                  <c:v>1.2823072549605601</c:v>
                </c:pt>
                <c:pt idx="53">
                  <c:v>1.26614725184793</c:v>
                </c:pt>
                <c:pt idx="54">
                  <c:v>1.2503524807198001</c:v>
                </c:pt>
                <c:pt idx="55">
                  <c:v>1.2349181224202901</c:v>
                </c:pt>
                <c:pt idx="56">
                  <c:v>1.2198394205337499</c:v>
                </c:pt>
                <c:pt idx="57">
                  <c:v>1.2051116882175688</c:v>
                </c:pt>
                <c:pt idx="58">
                  <c:v>1.1907302960488</c:v>
                </c:pt>
                <c:pt idx="59">
                  <c:v>1.1766906755153399</c:v>
                </c:pt>
                <c:pt idx="60">
                  <c:v>1.16298835139734</c:v>
                </c:pt>
                <c:pt idx="61">
                  <c:v>1.1496189037888012</c:v>
                </c:pt>
                <c:pt idx="62">
                  <c:v>1.1365779966656488</c:v>
                </c:pt>
                <c:pt idx="63">
                  <c:v>1.1238613660005099</c:v>
                </c:pt>
                <c:pt idx="64">
                  <c:v>1.1114648365005599</c:v>
                </c:pt>
                <c:pt idx="65">
                  <c:v>1.0993843167204698</c:v>
                </c:pt>
                <c:pt idx="66">
                  <c:v>1.0876157945598799</c:v>
                </c:pt>
                <c:pt idx="67">
                  <c:v>1.07615535999305</c:v>
                </c:pt>
                <c:pt idx="68">
                  <c:v>1.0649991732372799</c:v>
                </c:pt>
                <c:pt idx="69">
                  <c:v>1.0541435073601</c:v>
                </c:pt>
                <c:pt idx="70">
                  <c:v>1.0435847231997599</c:v>
                </c:pt>
                <c:pt idx="71">
                  <c:v>1.0333192652154501</c:v>
                </c:pt>
                <c:pt idx="72">
                  <c:v>1.0233437023743788</c:v>
                </c:pt>
                <c:pt idx="73">
                  <c:v>1.01365354504687</c:v>
                </c:pt>
                <c:pt idx="74">
                  <c:v>1.0042399956301638</c:v>
                </c:pt>
                <c:pt idx="75">
                  <c:v>0.99509344343386863</c:v>
                </c:pt>
                <c:pt idx="76">
                  <c:v>0.98620461014242899</c:v>
                </c:pt>
                <c:pt idx="77">
                  <c:v>0.97756452231774849</c:v>
                </c:pt>
                <c:pt idx="78">
                  <c:v>0.96916453369482281</c:v>
                </c:pt>
                <c:pt idx="79">
                  <c:v>0.96099627428809486</c:v>
                </c:pt>
                <c:pt idx="80">
                  <c:v>0.95305163775013702</c:v>
                </c:pt>
                <c:pt idx="81">
                  <c:v>0.94532281655133865</c:v>
                </c:pt>
                <c:pt idx="82">
                  <c:v>0.93780220662736702</c:v>
                </c:pt>
                <c:pt idx="83">
                  <c:v>0.93048247925607996</c:v>
                </c:pt>
                <c:pt idx="84">
                  <c:v>0.92335652273450497</c:v>
                </c:pt>
                <c:pt idx="85">
                  <c:v>0.91641744399167457</c:v>
                </c:pt>
                <c:pt idx="86">
                  <c:v>0.90965855879068902</c:v>
                </c:pt>
                <c:pt idx="87">
                  <c:v>0.90307337112033059</c:v>
                </c:pt>
                <c:pt idx="88">
                  <c:v>0.89665558711104998</c:v>
                </c:pt>
                <c:pt idx="89">
                  <c:v>0.89039912840809965</c:v>
                </c:pt>
                <c:pt idx="90">
                  <c:v>0.88429802357414389</c:v>
                </c:pt>
                <c:pt idx="91">
                  <c:v>0.87834651241325301</c:v>
                </c:pt>
                <c:pt idx="92">
                  <c:v>0.87253897177980499</c:v>
                </c:pt>
                <c:pt idx="93">
                  <c:v>0.86686995266639588</c:v>
                </c:pt>
                <c:pt idx="94">
                  <c:v>0.86133415136959002</c:v>
                </c:pt>
                <c:pt idx="95">
                  <c:v>0.85592636045593296</c:v>
                </c:pt>
                <c:pt idx="96">
                  <c:v>0.8506415703585184</c:v>
                </c:pt>
                <c:pt idx="97">
                  <c:v>0.84547485610939488</c:v>
                </c:pt>
                <c:pt idx="98">
                  <c:v>0.840421415225027</c:v>
                </c:pt>
                <c:pt idx="99">
                  <c:v>0.83547660429383264</c:v>
                </c:pt>
                <c:pt idx="100">
                  <c:v>0.83063580838051698</c:v>
                </c:pt>
                <c:pt idx="101">
                  <c:v>0.82589462447522444</c:v>
                </c:pt>
                <c:pt idx="102">
                  <c:v>0.82124866950720998</c:v>
                </c:pt>
                <c:pt idx="103">
                  <c:v>0.81669370091708304</c:v>
                </c:pt>
                <c:pt idx="104">
                  <c:v>0.81222557098255799</c:v>
                </c:pt>
                <c:pt idx="105">
                  <c:v>0.80784018273498204</c:v>
                </c:pt>
                <c:pt idx="106">
                  <c:v>0.80353358787257156</c:v>
                </c:pt>
                <c:pt idx="107">
                  <c:v>0.79930188197857865</c:v>
                </c:pt>
                <c:pt idx="108">
                  <c:v>0.79514124216486382</c:v>
                </c:pt>
                <c:pt idx="109">
                  <c:v>0.79104796361700502</c:v>
                </c:pt>
                <c:pt idx="110">
                  <c:v>0.78701835749200599</c:v>
                </c:pt>
                <c:pt idx="111">
                  <c:v>0.783048828048162</c:v>
                </c:pt>
                <c:pt idx="112">
                  <c:v>0.77913590860144344</c:v>
                </c:pt>
                <c:pt idx="113">
                  <c:v>0.77527608347851173</c:v>
                </c:pt>
                <c:pt idx="114">
                  <c:v>0.77146602000793518</c:v>
                </c:pt>
                <c:pt idx="115">
                  <c:v>0.76770241024383401</c:v>
                </c:pt>
                <c:pt idx="116">
                  <c:v>0.76398197006787882</c:v>
                </c:pt>
                <c:pt idx="117">
                  <c:v>0.76030151436436844</c:v>
                </c:pt>
                <c:pt idx="118">
                  <c:v>0.75665791671048088</c:v>
                </c:pt>
                <c:pt idx="119">
                  <c:v>0.75304807030643572</c:v>
                </c:pt>
                <c:pt idx="120">
                  <c:v>0.74946899987541149</c:v>
                </c:pt>
                <c:pt idx="121">
                  <c:v>0.74591767234689288</c:v>
                </c:pt>
                <c:pt idx="122">
                  <c:v>0.74239125805464601</c:v>
                </c:pt>
                <c:pt idx="123">
                  <c:v>0.73888679401619695</c:v>
                </c:pt>
                <c:pt idx="124">
                  <c:v>0.73540155485008563</c:v>
                </c:pt>
                <c:pt idx="125">
                  <c:v>0.73193319393487544</c:v>
                </c:pt>
                <c:pt idx="126">
                  <c:v>0.72848122718121</c:v>
                </c:pt>
                <c:pt idx="127">
                  <c:v>0.72504550448092664</c:v>
                </c:pt>
                <c:pt idx="128">
                  <c:v>0.72162598561683744</c:v>
                </c:pt>
                <c:pt idx="129">
                  <c:v>0.71822259416707401</c:v>
                </c:pt>
                <c:pt idx="130">
                  <c:v>0.71483525407021964</c:v>
                </c:pt>
                <c:pt idx="131">
                  <c:v>0.71146388962356699</c:v>
                </c:pt>
                <c:pt idx="132">
                  <c:v>0.70810842548145003</c:v>
                </c:pt>
                <c:pt idx="133">
                  <c:v>0.7047687866535578</c:v>
                </c:pt>
                <c:pt idx="134">
                  <c:v>0.70144489850323744</c:v>
                </c:pt>
                <c:pt idx="135">
                  <c:v>0.69813668674586049</c:v>
                </c:pt>
                <c:pt idx="136">
                  <c:v>0.69484407744715482</c:v>
                </c:pt>
                <c:pt idx="137">
                  <c:v>0.69156699702150659</c:v>
                </c:pt>
                <c:pt idx="138">
                  <c:v>0.6883053722304</c:v>
                </c:pt>
                <c:pt idx="139">
                  <c:v>0.68505913018068665</c:v>
                </c:pt>
                <c:pt idx="140">
                  <c:v>0.68182819832303865</c:v>
                </c:pt>
              </c:numCache>
            </c:numRef>
          </c:yVal>
        </c:ser>
        <c:ser>
          <c:idx val="1"/>
          <c:order val="1"/>
          <c:tx>
            <c:strRef>
              <c:f>Sheet1!$C$1</c:f>
              <c:strCache>
                <c:ptCount val="1"/>
                <c:pt idx="0">
                  <c:v>Column2</c:v>
                </c:pt>
              </c:strCache>
            </c:strRef>
          </c:tx>
          <c:spPr>
            <a:ln w="41275">
              <a:solidFill>
                <a:srgbClr val="00FF00"/>
              </a:solidFill>
              <a:prstDash val="sysDot"/>
            </a:ln>
          </c:spPr>
          <c:marker>
            <c:symbol val="none"/>
          </c:marker>
          <c:xVal>
            <c:numRef>
              <c:f>Sheet1!$A$2:$A$142</c:f>
              <c:numCache>
                <c:formatCode>General</c:formatCode>
                <c:ptCount val="141"/>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91</c:v>
                </c:pt>
                <c:pt idx="42">
                  <c:v>92</c:v>
                </c:pt>
                <c:pt idx="43">
                  <c:v>93</c:v>
                </c:pt>
                <c:pt idx="44">
                  <c:v>94</c:v>
                </c:pt>
                <c:pt idx="45">
                  <c:v>95</c:v>
                </c:pt>
                <c:pt idx="46">
                  <c:v>96</c:v>
                </c:pt>
                <c:pt idx="47">
                  <c:v>97</c:v>
                </c:pt>
                <c:pt idx="48">
                  <c:v>98</c:v>
                </c:pt>
                <c:pt idx="49">
                  <c:v>99</c:v>
                </c:pt>
                <c:pt idx="50">
                  <c:v>100</c:v>
                </c:pt>
                <c:pt idx="51">
                  <c:v>101</c:v>
                </c:pt>
                <c:pt idx="52">
                  <c:v>102</c:v>
                </c:pt>
                <c:pt idx="53">
                  <c:v>103</c:v>
                </c:pt>
                <c:pt idx="54">
                  <c:v>104</c:v>
                </c:pt>
                <c:pt idx="55">
                  <c:v>105</c:v>
                </c:pt>
                <c:pt idx="56">
                  <c:v>106</c:v>
                </c:pt>
                <c:pt idx="57">
                  <c:v>107</c:v>
                </c:pt>
                <c:pt idx="58">
                  <c:v>108</c:v>
                </c:pt>
                <c:pt idx="59">
                  <c:v>109</c:v>
                </c:pt>
                <c:pt idx="60">
                  <c:v>110</c:v>
                </c:pt>
                <c:pt idx="61">
                  <c:v>111</c:v>
                </c:pt>
                <c:pt idx="62">
                  <c:v>112</c:v>
                </c:pt>
                <c:pt idx="63">
                  <c:v>113</c:v>
                </c:pt>
                <c:pt idx="64">
                  <c:v>114</c:v>
                </c:pt>
                <c:pt idx="65">
                  <c:v>115</c:v>
                </c:pt>
                <c:pt idx="66">
                  <c:v>116</c:v>
                </c:pt>
                <c:pt idx="67">
                  <c:v>117</c:v>
                </c:pt>
                <c:pt idx="68">
                  <c:v>118</c:v>
                </c:pt>
                <c:pt idx="69">
                  <c:v>119</c:v>
                </c:pt>
                <c:pt idx="70">
                  <c:v>120</c:v>
                </c:pt>
                <c:pt idx="71">
                  <c:v>121</c:v>
                </c:pt>
                <c:pt idx="72">
                  <c:v>122</c:v>
                </c:pt>
                <c:pt idx="73">
                  <c:v>123</c:v>
                </c:pt>
                <c:pt idx="74">
                  <c:v>124</c:v>
                </c:pt>
                <c:pt idx="75">
                  <c:v>125</c:v>
                </c:pt>
                <c:pt idx="76">
                  <c:v>126</c:v>
                </c:pt>
                <c:pt idx="77">
                  <c:v>127</c:v>
                </c:pt>
                <c:pt idx="78">
                  <c:v>128</c:v>
                </c:pt>
                <c:pt idx="79">
                  <c:v>129</c:v>
                </c:pt>
                <c:pt idx="80">
                  <c:v>130</c:v>
                </c:pt>
                <c:pt idx="81">
                  <c:v>131</c:v>
                </c:pt>
                <c:pt idx="82">
                  <c:v>132</c:v>
                </c:pt>
                <c:pt idx="83">
                  <c:v>133</c:v>
                </c:pt>
                <c:pt idx="84">
                  <c:v>134</c:v>
                </c:pt>
                <c:pt idx="85">
                  <c:v>135</c:v>
                </c:pt>
                <c:pt idx="86">
                  <c:v>136</c:v>
                </c:pt>
                <c:pt idx="87">
                  <c:v>137</c:v>
                </c:pt>
                <c:pt idx="88">
                  <c:v>138</c:v>
                </c:pt>
                <c:pt idx="89">
                  <c:v>139</c:v>
                </c:pt>
                <c:pt idx="90">
                  <c:v>140</c:v>
                </c:pt>
                <c:pt idx="91">
                  <c:v>141</c:v>
                </c:pt>
                <c:pt idx="92">
                  <c:v>142</c:v>
                </c:pt>
                <c:pt idx="93">
                  <c:v>143</c:v>
                </c:pt>
                <c:pt idx="94">
                  <c:v>144</c:v>
                </c:pt>
                <c:pt idx="95">
                  <c:v>145</c:v>
                </c:pt>
                <c:pt idx="96">
                  <c:v>146</c:v>
                </c:pt>
                <c:pt idx="97">
                  <c:v>147</c:v>
                </c:pt>
                <c:pt idx="98">
                  <c:v>148</c:v>
                </c:pt>
                <c:pt idx="99">
                  <c:v>149</c:v>
                </c:pt>
                <c:pt idx="100">
                  <c:v>150</c:v>
                </c:pt>
                <c:pt idx="101">
                  <c:v>151</c:v>
                </c:pt>
                <c:pt idx="102">
                  <c:v>152</c:v>
                </c:pt>
                <c:pt idx="103">
                  <c:v>153</c:v>
                </c:pt>
                <c:pt idx="104">
                  <c:v>154</c:v>
                </c:pt>
                <c:pt idx="105">
                  <c:v>155</c:v>
                </c:pt>
                <c:pt idx="106">
                  <c:v>156</c:v>
                </c:pt>
                <c:pt idx="107">
                  <c:v>157</c:v>
                </c:pt>
                <c:pt idx="108">
                  <c:v>158</c:v>
                </c:pt>
                <c:pt idx="109">
                  <c:v>159</c:v>
                </c:pt>
                <c:pt idx="110">
                  <c:v>160</c:v>
                </c:pt>
                <c:pt idx="111">
                  <c:v>161</c:v>
                </c:pt>
                <c:pt idx="112">
                  <c:v>162</c:v>
                </c:pt>
                <c:pt idx="113">
                  <c:v>163</c:v>
                </c:pt>
                <c:pt idx="114">
                  <c:v>164</c:v>
                </c:pt>
                <c:pt idx="115">
                  <c:v>165</c:v>
                </c:pt>
                <c:pt idx="116">
                  <c:v>166</c:v>
                </c:pt>
                <c:pt idx="117">
                  <c:v>167</c:v>
                </c:pt>
                <c:pt idx="118">
                  <c:v>168</c:v>
                </c:pt>
                <c:pt idx="119">
                  <c:v>169</c:v>
                </c:pt>
                <c:pt idx="120">
                  <c:v>170</c:v>
                </c:pt>
                <c:pt idx="121">
                  <c:v>171</c:v>
                </c:pt>
                <c:pt idx="122">
                  <c:v>172</c:v>
                </c:pt>
                <c:pt idx="123">
                  <c:v>173</c:v>
                </c:pt>
                <c:pt idx="124">
                  <c:v>174</c:v>
                </c:pt>
                <c:pt idx="125">
                  <c:v>175</c:v>
                </c:pt>
                <c:pt idx="126">
                  <c:v>176</c:v>
                </c:pt>
                <c:pt idx="127">
                  <c:v>177</c:v>
                </c:pt>
                <c:pt idx="128">
                  <c:v>178</c:v>
                </c:pt>
                <c:pt idx="129">
                  <c:v>179</c:v>
                </c:pt>
                <c:pt idx="130">
                  <c:v>180</c:v>
                </c:pt>
                <c:pt idx="131">
                  <c:v>181</c:v>
                </c:pt>
                <c:pt idx="132">
                  <c:v>182</c:v>
                </c:pt>
                <c:pt idx="133">
                  <c:v>183</c:v>
                </c:pt>
                <c:pt idx="134">
                  <c:v>184</c:v>
                </c:pt>
                <c:pt idx="135">
                  <c:v>185</c:v>
                </c:pt>
                <c:pt idx="136">
                  <c:v>186</c:v>
                </c:pt>
                <c:pt idx="137">
                  <c:v>187</c:v>
                </c:pt>
                <c:pt idx="138">
                  <c:v>188</c:v>
                </c:pt>
                <c:pt idx="139">
                  <c:v>189</c:v>
                </c:pt>
                <c:pt idx="140">
                  <c:v>190</c:v>
                </c:pt>
              </c:numCache>
            </c:numRef>
          </c:xVal>
          <c:yVal>
            <c:numRef>
              <c:f>Sheet1!$C$2:$C$142</c:f>
              <c:numCache>
                <c:formatCode>General</c:formatCode>
                <c:ptCount val="141"/>
                <c:pt idx="0">
                  <c:v>1.7886964030843198</c:v>
                </c:pt>
                <c:pt idx="1">
                  <c:v>1.7748847086719</c:v>
                </c:pt>
                <c:pt idx="2">
                  <c:v>1.76116237420611</c:v>
                </c:pt>
                <c:pt idx="3">
                  <c:v>1.7475280184219211</c:v>
                </c:pt>
                <c:pt idx="4">
                  <c:v>1.7339802196620511</c:v>
                </c:pt>
                <c:pt idx="5">
                  <c:v>1.7205175116525788</c:v>
                </c:pt>
                <c:pt idx="6">
                  <c:v>1.70713837882679</c:v>
                </c:pt>
                <c:pt idx="7">
                  <c:v>1.6938412511414498</c:v>
                </c:pt>
                <c:pt idx="8">
                  <c:v>1.680624498320971</c:v>
                </c:pt>
                <c:pt idx="9">
                  <c:v>1.6674864234573701</c:v>
                </c:pt>
                <c:pt idx="10">
                  <c:v>1.6544252558822399</c:v>
                </c:pt>
                <c:pt idx="11">
                  <c:v>1.6414391432161899</c:v>
                </c:pt>
                <c:pt idx="12">
                  <c:v>1.6285261820606298</c:v>
                </c:pt>
                <c:pt idx="13">
                  <c:v>1.6156845853950199</c:v>
                </c:pt>
                <c:pt idx="14">
                  <c:v>1.60291266241421</c:v>
                </c:pt>
                <c:pt idx="15">
                  <c:v>1.5902087970274787</c:v>
                </c:pt>
                <c:pt idx="16">
                  <c:v>1.5775714522595199</c:v>
                </c:pt>
                <c:pt idx="17">
                  <c:v>1.5649991749243299</c:v>
                </c:pt>
                <c:pt idx="18">
                  <c:v>1.5524906006134498</c:v>
                </c:pt>
                <c:pt idx="19">
                  <c:v>1.5400444590086699</c:v>
                </c:pt>
                <c:pt idx="20">
                  <c:v>1.52765957960617</c:v>
                </c:pt>
                <c:pt idx="21">
                  <c:v>1.5153348978316388</c:v>
                </c:pt>
                <c:pt idx="22">
                  <c:v>1.5030694616201199</c:v>
                </c:pt>
                <c:pt idx="23">
                  <c:v>1.49086243849033</c:v>
                </c:pt>
                <c:pt idx="24">
                  <c:v>1.4787131232462809</c:v>
                </c:pt>
                <c:pt idx="25">
                  <c:v>1.4666209460289699</c:v>
                </c:pt>
                <c:pt idx="26">
                  <c:v>1.45458548125097</c:v>
                </c:pt>
                <c:pt idx="27">
                  <c:v>1.4426064571619204</c:v>
                </c:pt>
                <c:pt idx="28">
                  <c:v>1.43068376581146</c:v>
                </c:pt>
                <c:pt idx="29">
                  <c:v>1.4188174741482791</c:v>
                </c:pt>
                <c:pt idx="30">
                  <c:v>1.4070078357087201</c:v>
                </c:pt>
                <c:pt idx="31">
                  <c:v>1.3952553026427901</c:v>
                </c:pt>
                <c:pt idx="32">
                  <c:v>1.3835605395680501</c:v>
                </c:pt>
                <c:pt idx="33">
                  <c:v>1.3719244374644977</c:v>
                </c:pt>
                <c:pt idx="34">
                  <c:v>1.3603481274403588</c:v>
                </c:pt>
                <c:pt idx="35">
                  <c:v>1.3488329974849298</c:v>
                </c:pt>
                <c:pt idx="36">
                  <c:v>1.3373807082721099</c:v>
                </c:pt>
                <c:pt idx="37">
                  <c:v>1.3259932091501088</c:v>
                </c:pt>
                <c:pt idx="38">
                  <c:v>1.3146727553612301</c:v>
                </c:pt>
                <c:pt idx="39">
                  <c:v>1.3034219261321798</c:v>
                </c:pt>
                <c:pt idx="40">
                  <c:v>1.2922436411254798</c:v>
                </c:pt>
                <c:pt idx="41">
                  <c:v>1.2811411793401699</c:v>
                </c:pt>
                <c:pt idx="42">
                  <c:v>1.2701181937936901</c:v>
                </c:pt>
                <c:pt idx="43">
                  <c:v>1.2591787298966288</c:v>
                </c:pt>
                <c:pt idx="44">
                  <c:v>1.2483272373951901</c:v>
                </c:pt>
                <c:pt idx="45">
                  <c:v>1.2375685868774611</c:v>
                </c:pt>
                <c:pt idx="46">
                  <c:v>1.2269080801346501</c:v>
                </c:pt>
                <c:pt idx="47">
                  <c:v>1.2163514592882001</c:v>
                </c:pt>
                <c:pt idx="48">
                  <c:v>1.2059049130594302</c:v>
                </c:pt>
                <c:pt idx="49">
                  <c:v>1.1955750797302112</c:v>
                </c:pt>
                <c:pt idx="50">
                  <c:v>1.1853690430230999</c:v>
                </c:pt>
                <c:pt idx="51">
                  <c:v>1.1752943370151088</c:v>
                </c:pt>
                <c:pt idx="52">
                  <c:v>1.165358925486133</c:v>
                </c:pt>
                <c:pt idx="53">
                  <c:v>1.1555711926582599</c:v>
                </c:pt>
                <c:pt idx="54">
                  <c:v>1.1459399322135599</c:v>
                </c:pt>
                <c:pt idx="55">
                  <c:v>1.13647430547024</c:v>
                </c:pt>
                <c:pt idx="56">
                  <c:v>1.1271838280879101</c:v>
                </c:pt>
                <c:pt idx="57">
                  <c:v>1.1180783429915297</c:v>
                </c:pt>
                <c:pt idx="58">
                  <c:v>1.1091679689231588</c:v>
                </c:pt>
                <c:pt idx="59">
                  <c:v>1.1004630609538189</c:v>
                </c:pt>
                <c:pt idx="60">
                  <c:v>1.0919742051577599</c:v>
                </c:pt>
                <c:pt idx="61">
                  <c:v>1.0837121294644501</c:v>
                </c:pt>
                <c:pt idx="62">
                  <c:v>1.0756876924000798</c:v>
                </c:pt>
                <c:pt idx="63">
                  <c:v>1.06791182403541</c:v>
                </c:pt>
                <c:pt idx="64">
                  <c:v>1.0603955059567511</c:v>
                </c:pt>
                <c:pt idx="65">
                  <c:v>1.05314972640312</c:v>
                </c:pt>
                <c:pt idx="66">
                  <c:v>1.0461854380756801</c:v>
                </c:pt>
                <c:pt idx="67">
                  <c:v>1.03951356145799</c:v>
                </c:pt>
                <c:pt idx="68">
                  <c:v>1.03314491166117</c:v>
                </c:pt>
                <c:pt idx="69">
                  <c:v>1.0270902449121198</c:v>
                </c:pt>
                <c:pt idx="70">
                  <c:v>1.0213602077002311</c:v>
                </c:pt>
                <c:pt idx="71">
                  <c:v>1.0159653216815701</c:v>
                </c:pt>
                <c:pt idx="72">
                  <c:v>1.0109160531451811</c:v>
                </c:pt>
                <c:pt idx="73">
                  <c:v>1.0062206820457811</c:v>
                </c:pt>
                <c:pt idx="74">
                  <c:v>1.0018790765885799</c:v>
                </c:pt>
                <c:pt idx="75">
                  <c:v>0.99230624716499549</c:v>
                </c:pt>
                <c:pt idx="76">
                  <c:v>0.97822870248022564</c:v>
                </c:pt>
                <c:pt idx="77">
                  <c:v>0.96436323373708099</c:v>
                </c:pt>
                <c:pt idx="78">
                  <c:v>0.95070040575571202</c:v>
                </c:pt>
                <c:pt idx="79">
                  <c:v>0.93723183071049065</c:v>
                </c:pt>
                <c:pt idx="80">
                  <c:v>0.92395005677003395</c:v>
                </c:pt>
                <c:pt idx="81">
                  <c:v>0.91084846624201665</c:v>
                </c:pt>
                <c:pt idx="82">
                  <c:v>0.89792118281974798</c:v>
                </c:pt>
                <c:pt idx="83">
                  <c:v>0.88516298843200036</c:v>
                </c:pt>
                <c:pt idx="84">
                  <c:v>0.87256924862664598</c:v>
                </c:pt>
                <c:pt idx="85">
                  <c:v>0.86013584552499889</c:v>
                </c:pt>
                <c:pt idx="86">
                  <c:v>0.847859117726383</c:v>
                </c:pt>
                <c:pt idx="87">
                  <c:v>0.83573580772185363</c:v>
                </c:pt>
                <c:pt idx="88">
                  <c:v>0.82376301181353395</c:v>
                </c:pt>
                <c:pt idx="89">
                  <c:v>0.81193813373287105</c:v>
                </c:pt>
                <c:pt idx="90">
                  <c:v>0.800258858480833</c:v>
                </c:pt>
                <c:pt idx="91">
                  <c:v>0.78872310515029298</c:v>
                </c:pt>
                <c:pt idx="92">
                  <c:v>0.77732900471186495</c:v>
                </c:pt>
                <c:pt idx="93">
                  <c:v>0.76607486675204794</c:v>
                </c:pt>
                <c:pt idx="94">
                  <c:v>0.75495915829145444</c:v>
                </c:pt>
                <c:pt idx="95">
                  <c:v>0.74398048990247201</c:v>
                </c:pt>
                <c:pt idx="96">
                  <c:v>0.73313757858041495</c:v>
                </c:pt>
                <c:pt idx="97">
                  <c:v>0.72242924893626659</c:v>
                </c:pt>
                <c:pt idx="98">
                  <c:v>0.71185441115519088</c:v>
                </c:pt>
                <c:pt idx="99">
                  <c:v>0.70141203951065856</c:v>
                </c:pt>
                <c:pt idx="100">
                  <c:v>0.69110118473222137</c:v>
                </c:pt>
                <c:pt idx="101">
                  <c:v>0.68092092712297203</c:v>
                </c:pt>
                <c:pt idx="102">
                  <c:v>0.67087040409858834</c:v>
                </c:pt>
                <c:pt idx="103">
                  <c:v>0.66094877743424973</c:v>
                </c:pt>
                <c:pt idx="104">
                  <c:v>0.65115523431203381</c:v>
                </c:pt>
                <c:pt idx="105">
                  <c:v>0.64148898971082757</c:v>
                </c:pt>
                <c:pt idx="106">
                  <c:v>0.6319492594857864</c:v>
                </c:pt>
                <c:pt idx="107">
                  <c:v>0.62253527701398781</c:v>
                </c:pt>
                <c:pt idx="108">
                  <c:v>0.61324628048138463</c:v>
                </c:pt>
                <c:pt idx="109">
                  <c:v>0.60408150055694798</c:v>
                </c:pt>
                <c:pt idx="110">
                  <c:v>0.59504017899772055</c:v>
                </c:pt>
                <c:pt idx="111">
                  <c:v>0.58612154860017995</c:v>
                </c:pt>
                <c:pt idx="112">
                  <c:v>0.57732482227270265</c:v>
                </c:pt>
                <c:pt idx="113">
                  <c:v>0.56864923012171298</c:v>
                </c:pt>
                <c:pt idx="114">
                  <c:v>0.56009396588868998</c:v>
                </c:pt>
                <c:pt idx="115">
                  <c:v>0.55165822033001843</c:v>
                </c:pt>
                <c:pt idx="116">
                  <c:v>0.54334118000914</c:v>
                </c:pt>
                <c:pt idx="117">
                  <c:v>0.53514200931068301</c:v>
                </c:pt>
                <c:pt idx="118">
                  <c:v>0.52705985844724401</c:v>
                </c:pt>
                <c:pt idx="119">
                  <c:v>0.51909387136818685</c:v>
                </c:pt>
                <c:pt idx="120">
                  <c:v>0.51124316030184358</c:v>
                </c:pt>
                <c:pt idx="121">
                  <c:v>0.5035068473444595</c:v>
                </c:pt>
                <c:pt idx="122">
                  <c:v>0.49588400635392493</c:v>
                </c:pt>
                <c:pt idx="123">
                  <c:v>0.4883737371723269</c:v>
                </c:pt>
                <c:pt idx="124">
                  <c:v>0.48097508388968302</c:v>
                </c:pt>
                <c:pt idx="125">
                  <c:v>0.47368700514247136</c:v>
                </c:pt>
                <c:pt idx="126">
                  <c:v>0.46650805551909702</c:v>
                </c:pt>
                <c:pt idx="127">
                  <c:v>0.45943672500293098</c:v>
                </c:pt>
                <c:pt idx="128">
                  <c:v>0.452471490173389</c:v>
                </c:pt>
                <c:pt idx="129">
                  <c:v>0.44561084720426808</c:v>
                </c:pt>
                <c:pt idx="130">
                  <c:v>0.43885330501855091</c:v>
                </c:pt>
                <c:pt idx="131">
                  <c:v>0.43219738620301101</c:v>
                </c:pt>
                <c:pt idx="132">
                  <c:v>0.42564162776841602</c:v>
                </c:pt>
                <c:pt idx="133">
                  <c:v>0.41918458177785067</c:v>
                </c:pt>
                <c:pt idx="134">
                  <c:v>0.41282481586210107</c:v>
                </c:pt>
                <c:pt idx="135">
                  <c:v>0.40656091363816432</c:v>
                </c:pt>
                <c:pt idx="136">
                  <c:v>0.40039147504433298</c:v>
                </c:pt>
                <c:pt idx="137">
                  <c:v>0.39431511660343532</c:v>
                </c:pt>
                <c:pt idx="138">
                  <c:v>0.38833047162410289</c:v>
                </c:pt>
                <c:pt idx="139">
                  <c:v>0.38243619034838122</c:v>
                </c:pt>
                <c:pt idx="140">
                  <c:v>0.37663094005298398</c:v>
                </c:pt>
              </c:numCache>
            </c:numRef>
          </c:yVal>
        </c:ser>
        <c:ser>
          <c:idx val="2"/>
          <c:order val="2"/>
          <c:tx>
            <c:strRef>
              <c:f>Sheet1!$D$1</c:f>
              <c:strCache>
                <c:ptCount val="1"/>
                <c:pt idx="0">
                  <c:v>Column3</c:v>
                </c:pt>
              </c:strCache>
            </c:strRef>
          </c:tx>
          <c:spPr>
            <a:ln w="41275">
              <a:solidFill>
                <a:srgbClr val="00FF00"/>
              </a:solidFill>
              <a:prstDash val="sysDot"/>
            </a:ln>
          </c:spPr>
          <c:marker>
            <c:symbol val="none"/>
          </c:marker>
          <c:xVal>
            <c:numRef>
              <c:f>Sheet1!$A$2:$A$142</c:f>
              <c:numCache>
                <c:formatCode>General</c:formatCode>
                <c:ptCount val="141"/>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91</c:v>
                </c:pt>
                <c:pt idx="42">
                  <c:v>92</c:v>
                </c:pt>
                <c:pt idx="43">
                  <c:v>93</c:v>
                </c:pt>
                <c:pt idx="44">
                  <c:v>94</c:v>
                </c:pt>
                <c:pt idx="45">
                  <c:v>95</c:v>
                </c:pt>
                <c:pt idx="46">
                  <c:v>96</c:v>
                </c:pt>
                <c:pt idx="47">
                  <c:v>97</c:v>
                </c:pt>
                <c:pt idx="48">
                  <c:v>98</c:v>
                </c:pt>
                <c:pt idx="49">
                  <c:v>99</c:v>
                </c:pt>
                <c:pt idx="50">
                  <c:v>100</c:v>
                </c:pt>
                <c:pt idx="51">
                  <c:v>101</c:v>
                </c:pt>
                <c:pt idx="52">
                  <c:v>102</c:v>
                </c:pt>
                <c:pt idx="53">
                  <c:v>103</c:v>
                </c:pt>
                <c:pt idx="54">
                  <c:v>104</c:v>
                </c:pt>
                <c:pt idx="55">
                  <c:v>105</c:v>
                </c:pt>
                <c:pt idx="56">
                  <c:v>106</c:v>
                </c:pt>
                <c:pt idx="57">
                  <c:v>107</c:v>
                </c:pt>
                <c:pt idx="58">
                  <c:v>108</c:v>
                </c:pt>
                <c:pt idx="59">
                  <c:v>109</c:v>
                </c:pt>
                <c:pt idx="60">
                  <c:v>110</c:v>
                </c:pt>
                <c:pt idx="61">
                  <c:v>111</c:v>
                </c:pt>
                <c:pt idx="62">
                  <c:v>112</c:v>
                </c:pt>
                <c:pt idx="63">
                  <c:v>113</c:v>
                </c:pt>
                <c:pt idx="64">
                  <c:v>114</c:v>
                </c:pt>
                <c:pt idx="65">
                  <c:v>115</c:v>
                </c:pt>
                <c:pt idx="66">
                  <c:v>116</c:v>
                </c:pt>
                <c:pt idx="67">
                  <c:v>117</c:v>
                </c:pt>
                <c:pt idx="68">
                  <c:v>118</c:v>
                </c:pt>
                <c:pt idx="69">
                  <c:v>119</c:v>
                </c:pt>
                <c:pt idx="70">
                  <c:v>120</c:v>
                </c:pt>
                <c:pt idx="71">
                  <c:v>121</c:v>
                </c:pt>
                <c:pt idx="72">
                  <c:v>122</c:v>
                </c:pt>
                <c:pt idx="73">
                  <c:v>123</c:v>
                </c:pt>
                <c:pt idx="74">
                  <c:v>124</c:v>
                </c:pt>
                <c:pt idx="75">
                  <c:v>125</c:v>
                </c:pt>
                <c:pt idx="76">
                  <c:v>126</c:v>
                </c:pt>
                <c:pt idx="77">
                  <c:v>127</c:v>
                </c:pt>
                <c:pt idx="78">
                  <c:v>128</c:v>
                </c:pt>
                <c:pt idx="79">
                  <c:v>129</c:v>
                </c:pt>
                <c:pt idx="80">
                  <c:v>130</c:v>
                </c:pt>
                <c:pt idx="81">
                  <c:v>131</c:v>
                </c:pt>
                <c:pt idx="82">
                  <c:v>132</c:v>
                </c:pt>
                <c:pt idx="83">
                  <c:v>133</c:v>
                </c:pt>
                <c:pt idx="84">
                  <c:v>134</c:v>
                </c:pt>
                <c:pt idx="85">
                  <c:v>135</c:v>
                </c:pt>
                <c:pt idx="86">
                  <c:v>136</c:v>
                </c:pt>
                <c:pt idx="87">
                  <c:v>137</c:v>
                </c:pt>
                <c:pt idx="88">
                  <c:v>138</c:v>
                </c:pt>
                <c:pt idx="89">
                  <c:v>139</c:v>
                </c:pt>
                <c:pt idx="90">
                  <c:v>140</c:v>
                </c:pt>
                <c:pt idx="91">
                  <c:v>141</c:v>
                </c:pt>
                <c:pt idx="92">
                  <c:v>142</c:v>
                </c:pt>
                <c:pt idx="93">
                  <c:v>143</c:v>
                </c:pt>
                <c:pt idx="94">
                  <c:v>144</c:v>
                </c:pt>
                <c:pt idx="95">
                  <c:v>145</c:v>
                </c:pt>
                <c:pt idx="96">
                  <c:v>146</c:v>
                </c:pt>
                <c:pt idx="97">
                  <c:v>147</c:v>
                </c:pt>
                <c:pt idx="98">
                  <c:v>148</c:v>
                </c:pt>
                <c:pt idx="99">
                  <c:v>149</c:v>
                </c:pt>
                <c:pt idx="100">
                  <c:v>150</c:v>
                </c:pt>
                <c:pt idx="101">
                  <c:v>151</c:v>
                </c:pt>
                <c:pt idx="102">
                  <c:v>152</c:v>
                </c:pt>
                <c:pt idx="103">
                  <c:v>153</c:v>
                </c:pt>
                <c:pt idx="104">
                  <c:v>154</c:v>
                </c:pt>
                <c:pt idx="105">
                  <c:v>155</c:v>
                </c:pt>
                <c:pt idx="106">
                  <c:v>156</c:v>
                </c:pt>
                <c:pt idx="107">
                  <c:v>157</c:v>
                </c:pt>
                <c:pt idx="108">
                  <c:v>158</c:v>
                </c:pt>
                <c:pt idx="109">
                  <c:v>159</c:v>
                </c:pt>
                <c:pt idx="110">
                  <c:v>160</c:v>
                </c:pt>
                <c:pt idx="111">
                  <c:v>161</c:v>
                </c:pt>
                <c:pt idx="112">
                  <c:v>162</c:v>
                </c:pt>
                <c:pt idx="113">
                  <c:v>163</c:v>
                </c:pt>
                <c:pt idx="114">
                  <c:v>164</c:v>
                </c:pt>
                <c:pt idx="115">
                  <c:v>165</c:v>
                </c:pt>
                <c:pt idx="116">
                  <c:v>166</c:v>
                </c:pt>
                <c:pt idx="117">
                  <c:v>167</c:v>
                </c:pt>
                <c:pt idx="118">
                  <c:v>168</c:v>
                </c:pt>
                <c:pt idx="119">
                  <c:v>169</c:v>
                </c:pt>
                <c:pt idx="120">
                  <c:v>170</c:v>
                </c:pt>
                <c:pt idx="121">
                  <c:v>171</c:v>
                </c:pt>
                <c:pt idx="122">
                  <c:v>172</c:v>
                </c:pt>
                <c:pt idx="123">
                  <c:v>173</c:v>
                </c:pt>
                <c:pt idx="124">
                  <c:v>174</c:v>
                </c:pt>
                <c:pt idx="125">
                  <c:v>175</c:v>
                </c:pt>
                <c:pt idx="126">
                  <c:v>176</c:v>
                </c:pt>
                <c:pt idx="127">
                  <c:v>177</c:v>
                </c:pt>
                <c:pt idx="128">
                  <c:v>178</c:v>
                </c:pt>
                <c:pt idx="129">
                  <c:v>179</c:v>
                </c:pt>
                <c:pt idx="130">
                  <c:v>180</c:v>
                </c:pt>
                <c:pt idx="131">
                  <c:v>181</c:v>
                </c:pt>
                <c:pt idx="132">
                  <c:v>182</c:v>
                </c:pt>
                <c:pt idx="133">
                  <c:v>183</c:v>
                </c:pt>
                <c:pt idx="134">
                  <c:v>184</c:v>
                </c:pt>
                <c:pt idx="135">
                  <c:v>185</c:v>
                </c:pt>
                <c:pt idx="136">
                  <c:v>186</c:v>
                </c:pt>
                <c:pt idx="137">
                  <c:v>187</c:v>
                </c:pt>
                <c:pt idx="138">
                  <c:v>188</c:v>
                </c:pt>
                <c:pt idx="139">
                  <c:v>189</c:v>
                </c:pt>
                <c:pt idx="140">
                  <c:v>190</c:v>
                </c:pt>
              </c:numCache>
            </c:numRef>
          </c:xVal>
          <c:yVal>
            <c:numRef>
              <c:f>Sheet1!$D$2:$D$142</c:f>
              <c:numCache>
                <c:formatCode>General</c:formatCode>
                <c:ptCount val="141"/>
                <c:pt idx="0">
                  <c:v>4.2193779759284702</c:v>
                </c:pt>
                <c:pt idx="1">
                  <c:v>4.1238000392669365</c:v>
                </c:pt>
                <c:pt idx="2">
                  <c:v>4.0304267132744434</c:v>
                </c:pt>
                <c:pt idx="3">
                  <c:v>3.9392084286456623</c:v>
                </c:pt>
                <c:pt idx="4">
                  <c:v>3.8500968114144998</c:v>
                </c:pt>
                <c:pt idx="5">
                  <c:v>3.7630446608162802</c:v>
                </c:pt>
                <c:pt idx="6">
                  <c:v>3.6780059282057187</c:v>
                </c:pt>
                <c:pt idx="7">
                  <c:v>3.5949356970717301</c:v>
                </c:pt>
                <c:pt idx="8">
                  <c:v>3.5137901641995501</c:v>
                </c:pt>
                <c:pt idx="9">
                  <c:v>3.4345266220403601</c:v>
                </c:pt>
                <c:pt idx="10">
                  <c:v>3.3571034423581398</c:v>
                </c:pt>
                <c:pt idx="11">
                  <c:v>3.2814800612364938</c:v>
                </c:pt>
                <c:pt idx="12">
                  <c:v>3.2076201774848299</c:v>
                </c:pt>
                <c:pt idx="13">
                  <c:v>3.1355006800850997</c:v>
                </c:pt>
                <c:pt idx="14">
                  <c:v>3.0651008275964804</c:v>
                </c:pt>
                <c:pt idx="15">
                  <c:v>2.99639894420259</c:v>
                </c:pt>
                <c:pt idx="16">
                  <c:v>2.9293725033340468</c:v>
                </c:pt>
                <c:pt idx="17">
                  <c:v>2.8639982076960795</c:v>
                </c:pt>
                <c:pt idx="18">
                  <c:v>2.8002520658795667</c:v>
                </c:pt>
                <c:pt idx="19">
                  <c:v>2.7381094646471702</c:v>
                </c:pt>
                <c:pt idx="20">
                  <c:v>2.6775452385570899</c:v>
                </c:pt>
                <c:pt idx="21">
                  <c:v>2.6185337349092799</c:v>
                </c:pt>
                <c:pt idx="22">
                  <c:v>2.5610488752787428</c:v>
                </c:pt>
                <c:pt idx="23">
                  <c:v>2.5050642132722398</c:v>
                </c:pt>
                <c:pt idx="24">
                  <c:v>2.4505529899859377</c:v>
                </c:pt>
                <c:pt idx="25">
                  <c:v>2.39748818174639</c:v>
                </c:pt>
                <c:pt idx="26">
                  <c:v>2.3458425489063499</c:v>
                </c:pt>
                <c:pt idx="27">
                  <c:v>2.2955886796512077</c:v>
                </c:pt>
                <c:pt idx="28">
                  <c:v>2.2466990266159601</c:v>
                </c:pt>
                <c:pt idx="29">
                  <c:v>2.1991459452584787</c:v>
                </c:pt>
                <c:pt idx="30">
                  <c:v>2.15290172614068</c:v>
                </c:pt>
                <c:pt idx="31">
                  <c:v>2.1079386203261499</c:v>
                </c:pt>
                <c:pt idx="32">
                  <c:v>2.0642288708059202</c:v>
                </c:pt>
                <c:pt idx="33">
                  <c:v>2.0217447331064098</c:v>
                </c:pt>
                <c:pt idx="34">
                  <c:v>1.980458488067713</c:v>
                </c:pt>
                <c:pt idx="35">
                  <c:v>1.9403424673723801</c:v>
                </c:pt>
                <c:pt idx="36">
                  <c:v>1.90136906395144</c:v>
                </c:pt>
                <c:pt idx="37">
                  <c:v>1.8635107391657681</c:v>
                </c:pt>
                <c:pt idx="38">
                  <c:v>1.8267400326190699</c:v>
                </c:pt>
                <c:pt idx="39">
                  <c:v>1.79102957159832</c:v>
                </c:pt>
                <c:pt idx="40">
                  <c:v>1.7563520709414888</c:v>
                </c:pt>
                <c:pt idx="41">
                  <c:v>1.72268034186865</c:v>
                </c:pt>
                <c:pt idx="42">
                  <c:v>1.68998728540605</c:v>
                </c:pt>
                <c:pt idx="43">
                  <c:v>1.6582459009579888</c:v>
                </c:pt>
                <c:pt idx="44">
                  <c:v>1.6274292776310999</c:v>
                </c:pt>
                <c:pt idx="45">
                  <c:v>1.5975106040474398</c:v>
                </c:pt>
                <c:pt idx="46">
                  <c:v>1.56846316591459</c:v>
                </c:pt>
                <c:pt idx="47">
                  <c:v>1.5402603486686799</c:v>
                </c:pt>
                <c:pt idx="48">
                  <c:v>1.51287564192387</c:v>
                </c:pt>
                <c:pt idx="49">
                  <c:v>1.4862826462682801</c:v>
                </c:pt>
                <c:pt idx="50">
                  <c:v>1.4604550779199099</c:v>
                </c:pt>
                <c:pt idx="51">
                  <c:v>1.4353667972283801</c:v>
                </c:pt>
                <c:pt idx="52">
                  <c:v>1.4109918070422462</c:v>
                </c:pt>
                <c:pt idx="53">
                  <c:v>1.3873042816810399</c:v>
                </c:pt>
                <c:pt idx="54">
                  <c:v>1.3642785996838798</c:v>
                </c:pt>
                <c:pt idx="55">
                  <c:v>1.3418893517799511</c:v>
                </c:pt>
                <c:pt idx="56">
                  <c:v>1.3201113916017588</c:v>
                </c:pt>
                <c:pt idx="57">
                  <c:v>1.2989198746063588</c:v>
                </c:pt>
                <c:pt idx="58">
                  <c:v>1.2782902839368699</c:v>
                </c:pt>
                <c:pt idx="59">
                  <c:v>1.2581984756895599</c:v>
                </c:pt>
                <c:pt idx="60">
                  <c:v>1.2386207468064498</c:v>
                </c:pt>
                <c:pt idx="61">
                  <c:v>1.2195338485337999</c:v>
                </c:pt>
                <c:pt idx="62">
                  <c:v>1.2009150533480399</c:v>
                </c:pt>
                <c:pt idx="63">
                  <c:v>1.1827421904700601</c:v>
                </c:pt>
                <c:pt idx="64">
                  <c:v>1.164993698895961</c:v>
                </c:pt>
                <c:pt idx="65">
                  <c:v>1.1476486633851</c:v>
                </c:pt>
                <c:pt idx="66">
                  <c:v>1.13068684912296</c:v>
                </c:pt>
                <c:pt idx="67">
                  <c:v>1.1140887447561811</c:v>
                </c:pt>
                <c:pt idx="68">
                  <c:v>1.0978355758171399</c:v>
                </c:pt>
                <c:pt idx="69">
                  <c:v>1.0819093449812001</c:v>
                </c:pt>
                <c:pt idx="70">
                  <c:v>1.0662928380068288</c:v>
                </c:pt>
                <c:pt idx="71">
                  <c:v>1.0509696355561911</c:v>
                </c:pt>
                <c:pt idx="72">
                  <c:v>1.0359241303282698</c:v>
                </c:pt>
                <c:pt idx="73">
                  <c:v>1.0211413139481818</c:v>
                </c:pt>
                <c:pt idx="74">
                  <c:v>1.00660647815628</c:v>
                </c:pt>
                <c:pt idx="75">
                  <c:v>0.99788846839782597</c:v>
                </c:pt>
                <c:pt idx="76">
                  <c:v>0.99424554871496018</c:v>
                </c:pt>
                <c:pt idx="77">
                  <c:v>0.99094652498423919</c:v>
                </c:pt>
                <c:pt idx="78">
                  <c:v>0.98798726463701958</c:v>
                </c:pt>
                <c:pt idx="79">
                  <c:v>0.98536328892659197</c:v>
                </c:pt>
                <c:pt idx="80">
                  <c:v>0.98306982889690697</c:v>
                </c:pt>
                <c:pt idx="81">
                  <c:v>0.98110197317400205</c:v>
                </c:pt>
                <c:pt idx="82">
                  <c:v>0.97945453964383389</c:v>
                </c:pt>
                <c:pt idx="83">
                  <c:v>0.97812228427696757</c:v>
                </c:pt>
                <c:pt idx="84">
                  <c:v>0.97709983410286982</c:v>
                </c:pt>
                <c:pt idx="85">
                  <c:v>0.97638173786332505</c:v>
                </c:pt>
                <c:pt idx="86">
                  <c:v>0.97596248749453063</c:v>
                </c:pt>
                <c:pt idx="87">
                  <c:v>0.97583650968568303</c:v>
                </c:pt>
                <c:pt idx="88">
                  <c:v>0.97599823051955614</c:v>
                </c:pt>
                <c:pt idx="89">
                  <c:v>0.9764421387932215</c:v>
                </c:pt>
                <c:pt idx="90">
                  <c:v>0.977162559601785</c:v>
                </c:pt>
                <c:pt idx="91">
                  <c:v>0.97815391844201904</c:v>
                </c:pt>
                <c:pt idx="92">
                  <c:v>0.97941058761439403</c:v>
                </c:pt>
                <c:pt idx="93">
                  <c:v>0.98092699219049795</c:v>
                </c:pt>
                <c:pt idx="94">
                  <c:v>0.98269755677188064</c:v>
                </c:pt>
                <c:pt idx="95">
                  <c:v>0.98471659467760098</c:v>
                </c:pt>
                <c:pt idx="96">
                  <c:v>0.98697857313914605</c:v>
                </c:pt>
                <c:pt idx="97">
                  <c:v>0.9894778393396001</c:v>
                </c:pt>
                <c:pt idx="98">
                  <c:v>0.99220872147529049</c:v>
                </c:pt>
                <c:pt idx="99">
                  <c:v>0.99516563304121097</c:v>
                </c:pt>
                <c:pt idx="100">
                  <c:v>0.99834273389542749</c:v>
                </c:pt>
                <c:pt idx="101">
                  <c:v>1.00173442108628</c:v>
                </c:pt>
                <c:pt idx="102">
                  <c:v>1.0053348203273298</c:v>
                </c:pt>
                <c:pt idx="103">
                  <c:v>1.0091381115898999</c:v>
                </c:pt>
                <c:pt idx="104">
                  <c:v>1.0131384090845199</c:v>
                </c:pt>
                <c:pt idx="105">
                  <c:v>1.0173296366870888</c:v>
                </c:pt>
                <c:pt idx="106">
                  <c:v>1.0217058049324299</c:v>
                </c:pt>
                <c:pt idx="107">
                  <c:v>1.0262607150536498</c:v>
                </c:pt>
                <c:pt idx="108">
                  <c:v>1.0309880632218111</c:v>
                </c:pt>
                <c:pt idx="109">
                  <c:v>1.0358815493698799</c:v>
                </c:pt>
                <c:pt idx="110">
                  <c:v>1.0409345736496598</c:v>
                </c:pt>
                <c:pt idx="111">
                  <c:v>1.0461404610903788</c:v>
                </c:pt>
                <c:pt idx="112">
                  <c:v>1.0514925751545898</c:v>
                </c:pt>
                <c:pt idx="113">
                  <c:v>1.05698376745385</c:v>
                </c:pt>
                <c:pt idx="114">
                  <c:v>1.06260709144146</c:v>
                </c:pt>
                <c:pt idx="115">
                  <c:v>1.06835531308063</c:v>
                </c:pt>
                <c:pt idx="116">
                  <c:v>1.0742208985134698</c:v>
                </c:pt>
                <c:pt idx="117">
                  <c:v>1.0801962519992498</c:v>
                </c:pt>
                <c:pt idx="118">
                  <c:v>1.0862735868509301</c:v>
                </c:pt>
                <c:pt idx="119">
                  <c:v>1.0924447917244298</c:v>
                </c:pt>
                <c:pt idx="120">
                  <c:v>1.0987018025681099</c:v>
                </c:pt>
                <c:pt idx="121">
                  <c:v>1.1050359629742101</c:v>
                </c:pt>
                <c:pt idx="122">
                  <c:v>1.1114389110637901</c:v>
                </c:pt>
                <c:pt idx="123">
                  <c:v>1.11790142019634</c:v>
                </c:pt>
                <c:pt idx="124">
                  <c:v>1.12441468381753</c:v>
                </c:pt>
                <c:pt idx="125">
                  <c:v>1.1309708617034588</c:v>
                </c:pt>
                <c:pt idx="126">
                  <c:v>1.13756856302285</c:v>
                </c:pt>
                <c:pt idx="127">
                  <c:v>1.1442075806296201</c:v>
                </c:pt>
                <c:pt idx="128">
                  <c:v>1.1508881209685022</c:v>
                </c:pt>
                <c:pt idx="129">
                  <c:v>1.1576102736467389</c:v>
                </c:pt>
                <c:pt idx="130">
                  <c:v>1.1643741419243501</c:v>
                </c:pt>
                <c:pt idx="131">
                  <c:v>1.1711798414267511</c:v>
                </c:pt>
                <c:pt idx="132">
                  <c:v>1.17802749901763</c:v>
                </c:pt>
                <c:pt idx="133">
                  <c:v>1.1849172518095101</c:v>
                </c:pt>
                <c:pt idx="134">
                  <c:v>1.1918492462928199</c:v>
                </c:pt>
                <c:pt idx="135">
                  <c:v>1.1988236375675398</c:v>
                </c:pt>
                <c:pt idx="136">
                  <c:v>1.2058405886636898</c:v>
                </c:pt>
                <c:pt idx="137">
                  <c:v>1.2129002699390299</c:v>
                </c:pt>
                <c:pt idx="138">
                  <c:v>1.22000285854421</c:v>
                </c:pt>
                <c:pt idx="139">
                  <c:v>1.2271485379467097</c:v>
                </c:pt>
                <c:pt idx="140">
                  <c:v>1.23433749750628</c:v>
                </c:pt>
              </c:numCache>
            </c:numRef>
          </c:yVal>
          <c:smooth val="1"/>
        </c:ser>
        <c:axId val="178750208"/>
        <c:axId val="178752128"/>
      </c:scatterChart>
      <c:valAx>
        <c:axId val="178750208"/>
        <c:scaling>
          <c:orientation val="minMax"/>
          <c:max val="190"/>
          <c:min val="50"/>
        </c:scaling>
        <c:axPos val="b"/>
        <c:title>
          <c:tx>
            <c:rich>
              <a:bodyPr/>
              <a:lstStyle/>
              <a:p>
                <a:pPr>
                  <a:defRPr sz="1700"/>
                </a:pPr>
                <a:r>
                  <a:rPr lang="en-US" sz="1700" dirty="0" smtClean="0"/>
                  <a:t>Donor  height (cm)</a:t>
                </a:r>
                <a:endParaRPr lang="en-US" sz="1700" dirty="0"/>
              </a:p>
            </c:rich>
          </c:tx>
        </c:title>
        <c:numFmt formatCode="#,##0" sourceLinked="0"/>
        <c:tickLblPos val="nextTo"/>
        <c:txPr>
          <a:bodyPr rot="0"/>
          <a:lstStyle/>
          <a:p>
            <a:pPr>
              <a:defRPr sz="1500" b="1"/>
            </a:pPr>
            <a:endParaRPr lang="en-US"/>
          </a:p>
        </c:txPr>
        <c:crossAx val="178752128"/>
        <c:crosses val="autoZero"/>
        <c:crossBetween val="midCat"/>
        <c:majorUnit val="20"/>
      </c:valAx>
      <c:valAx>
        <c:axId val="178752128"/>
        <c:scaling>
          <c:orientation val="minMax"/>
          <c:max val="3"/>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 </a:t>
                </a:r>
                <a:endParaRPr lang="en-US" sz="1700" b="1" i="0" baseline="0" dirty="0">
                  <a:solidFill>
                    <a:schemeClr val="tx1"/>
                  </a:solidFill>
                </a:endParaRPr>
              </a:p>
            </c:rich>
          </c:tx>
          <c:layout>
            <c:manualLayout>
              <c:xMode val="edge"/>
              <c:yMode val="edge"/>
              <c:x val="1.0062713399763251E-2"/>
              <c:y val="9.544026754720171E-2"/>
            </c:manualLayout>
          </c:layout>
        </c:title>
        <c:numFmt formatCode="#,##0.0" sourceLinked="0"/>
        <c:tickLblPos val="nextTo"/>
        <c:txPr>
          <a:bodyPr/>
          <a:lstStyle/>
          <a:p>
            <a:pPr>
              <a:defRPr sz="1500" b="1"/>
            </a:pPr>
            <a:endParaRPr lang="en-US"/>
          </a:p>
        </c:txPr>
        <c:crossAx val="178750208"/>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3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3218892992357908"/>
          <c:y val="3.3590508847684365E-2"/>
          <c:w val="0.84050646877104085"/>
          <c:h val="0.77074260114040882"/>
        </c:manualLayout>
      </c:layout>
      <c:scatterChart>
        <c:scatterStyle val="smoothMarker"/>
        <c:ser>
          <c:idx val="0"/>
          <c:order val="0"/>
          <c:tx>
            <c:strRef>
              <c:f>Sheet1!$A$1</c:f>
              <c:strCache>
                <c:ptCount val="1"/>
                <c:pt idx="0">
                  <c:v>Recipient BMI</c:v>
                </c:pt>
              </c:strCache>
            </c:strRef>
          </c:tx>
          <c:spPr>
            <a:ln w="38100">
              <a:solidFill>
                <a:srgbClr val="00FF00"/>
              </a:solidFill>
            </a:ln>
          </c:spPr>
          <c:marker>
            <c:symbol val="none"/>
          </c:marker>
          <c:xVal>
            <c:numRef>
              <c:f>Sheet1!$A$2:$A$18</c:f>
              <c:numCache>
                <c:formatCode>General</c:formatCode>
                <c:ptCount val="17"/>
                <c:pt idx="0">
                  <c:v>12</c:v>
                </c:pt>
                <c:pt idx="1">
                  <c:v>13</c:v>
                </c:pt>
                <c:pt idx="2">
                  <c:v>14</c:v>
                </c:pt>
                <c:pt idx="3">
                  <c:v>15</c:v>
                </c:pt>
                <c:pt idx="4">
                  <c:v>16</c:v>
                </c:pt>
                <c:pt idx="5">
                  <c:v>17</c:v>
                </c:pt>
                <c:pt idx="6">
                  <c:v>18</c:v>
                </c:pt>
                <c:pt idx="7">
                  <c:v>19</c:v>
                </c:pt>
                <c:pt idx="8">
                  <c:v>20</c:v>
                </c:pt>
                <c:pt idx="9">
                  <c:v>21</c:v>
                </c:pt>
                <c:pt idx="10">
                  <c:v>22</c:v>
                </c:pt>
                <c:pt idx="11">
                  <c:v>23</c:v>
                </c:pt>
                <c:pt idx="12">
                  <c:v>24</c:v>
                </c:pt>
                <c:pt idx="13">
                  <c:v>25</c:v>
                </c:pt>
                <c:pt idx="14">
                  <c:v>26</c:v>
                </c:pt>
                <c:pt idx="15">
                  <c:v>27</c:v>
                </c:pt>
                <c:pt idx="16">
                  <c:v>28</c:v>
                </c:pt>
              </c:numCache>
            </c:numRef>
          </c:xVal>
          <c:yVal>
            <c:numRef>
              <c:f>Sheet1!$B$2:$B$18</c:f>
              <c:numCache>
                <c:formatCode>General</c:formatCode>
                <c:ptCount val="17"/>
                <c:pt idx="0">
                  <c:v>0.78244469426769803</c:v>
                </c:pt>
                <c:pt idx="1">
                  <c:v>0.82738269348589544</c:v>
                </c:pt>
                <c:pt idx="2">
                  <c:v>0.87490160837586672</c:v>
                </c:pt>
                <c:pt idx="3">
                  <c:v>0.92514966818280564</c:v>
                </c:pt>
                <c:pt idx="4">
                  <c:v>0.97828361537433095</c:v>
                </c:pt>
                <c:pt idx="5">
                  <c:v>1.0344691945787601</c:v>
                </c:pt>
                <c:pt idx="6">
                  <c:v>1.0938816696045299</c:v>
                </c:pt>
                <c:pt idx="7">
                  <c:v>1.1567063701534799</c:v>
                </c:pt>
                <c:pt idx="8">
                  <c:v>1.2231392699334198</c:v>
                </c:pt>
                <c:pt idx="9">
                  <c:v>1.29338759797334</c:v>
                </c:pt>
                <c:pt idx="10">
                  <c:v>1.3676704850481098</c:v>
                </c:pt>
                <c:pt idx="11">
                  <c:v>1.4462196472292788</c:v>
                </c:pt>
                <c:pt idx="12">
                  <c:v>1.52928010869405</c:v>
                </c:pt>
                <c:pt idx="13">
                  <c:v>1.6171109660471201</c:v>
                </c:pt>
                <c:pt idx="14">
                  <c:v>1.7099861965398711</c:v>
                </c:pt>
                <c:pt idx="15">
                  <c:v>1.80819551270778</c:v>
                </c:pt>
                <c:pt idx="16">
                  <c:v>1.912045266091903</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Sheet1!$A$2:$A$18</c:f>
              <c:numCache>
                <c:formatCode>General</c:formatCode>
                <c:ptCount val="17"/>
                <c:pt idx="0">
                  <c:v>12</c:v>
                </c:pt>
                <c:pt idx="1">
                  <c:v>13</c:v>
                </c:pt>
                <c:pt idx="2">
                  <c:v>14</c:v>
                </c:pt>
                <c:pt idx="3">
                  <c:v>15</c:v>
                </c:pt>
                <c:pt idx="4">
                  <c:v>16</c:v>
                </c:pt>
                <c:pt idx="5">
                  <c:v>17</c:v>
                </c:pt>
                <c:pt idx="6">
                  <c:v>18</c:v>
                </c:pt>
                <c:pt idx="7">
                  <c:v>19</c:v>
                </c:pt>
                <c:pt idx="8">
                  <c:v>20</c:v>
                </c:pt>
                <c:pt idx="9">
                  <c:v>21</c:v>
                </c:pt>
                <c:pt idx="10">
                  <c:v>22</c:v>
                </c:pt>
                <c:pt idx="11">
                  <c:v>23</c:v>
                </c:pt>
                <c:pt idx="12">
                  <c:v>24</c:v>
                </c:pt>
                <c:pt idx="13">
                  <c:v>25</c:v>
                </c:pt>
                <c:pt idx="14">
                  <c:v>26</c:v>
                </c:pt>
                <c:pt idx="15">
                  <c:v>27</c:v>
                </c:pt>
                <c:pt idx="16">
                  <c:v>28</c:v>
                </c:pt>
              </c:numCache>
            </c:numRef>
          </c:xVal>
          <c:yVal>
            <c:numRef>
              <c:f>Sheet1!$C$2:$C$18</c:f>
              <c:numCache>
                <c:formatCode>General</c:formatCode>
                <c:ptCount val="17"/>
                <c:pt idx="0">
                  <c:v>0.627347203742186</c:v>
                </c:pt>
                <c:pt idx="1">
                  <c:v>0.69759046835266558</c:v>
                </c:pt>
                <c:pt idx="2">
                  <c:v>0.77569878152590765</c:v>
                </c:pt>
                <c:pt idx="3">
                  <c:v>0.86255278269739499</c:v>
                </c:pt>
                <c:pt idx="4">
                  <c:v>0.95913171537472064</c:v>
                </c:pt>
                <c:pt idx="5">
                  <c:v>1.0033773691387591</c:v>
                </c:pt>
                <c:pt idx="6">
                  <c:v>1.0089677734498499</c:v>
                </c:pt>
                <c:pt idx="7">
                  <c:v>1.0145893251849598</c:v>
                </c:pt>
                <c:pt idx="8">
                  <c:v>1.0202421978846699</c:v>
                </c:pt>
                <c:pt idx="9">
                  <c:v>1.0259265660564498</c:v>
                </c:pt>
                <c:pt idx="10">
                  <c:v>1.0316426051800698</c:v>
                </c:pt>
                <c:pt idx="11">
                  <c:v>1.0373904917129901</c:v>
                </c:pt>
                <c:pt idx="12">
                  <c:v>1.04317040309583</c:v>
                </c:pt>
                <c:pt idx="13">
                  <c:v>1.04898251775782</c:v>
                </c:pt>
                <c:pt idx="14">
                  <c:v>1.0548270151223298</c:v>
                </c:pt>
                <c:pt idx="15">
                  <c:v>1.0607040756124098</c:v>
                </c:pt>
                <c:pt idx="16">
                  <c:v>1.0666138806563401</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Sheet1!$A$2:$A$18</c:f>
              <c:numCache>
                <c:formatCode>General</c:formatCode>
                <c:ptCount val="17"/>
                <c:pt idx="0">
                  <c:v>12</c:v>
                </c:pt>
                <c:pt idx="1">
                  <c:v>13</c:v>
                </c:pt>
                <c:pt idx="2">
                  <c:v>14</c:v>
                </c:pt>
                <c:pt idx="3">
                  <c:v>15</c:v>
                </c:pt>
                <c:pt idx="4">
                  <c:v>16</c:v>
                </c:pt>
                <c:pt idx="5">
                  <c:v>17</c:v>
                </c:pt>
                <c:pt idx="6">
                  <c:v>18</c:v>
                </c:pt>
                <c:pt idx="7">
                  <c:v>19</c:v>
                </c:pt>
                <c:pt idx="8">
                  <c:v>20</c:v>
                </c:pt>
                <c:pt idx="9">
                  <c:v>21</c:v>
                </c:pt>
                <c:pt idx="10">
                  <c:v>22</c:v>
                </c:pt>
                <c:pt idx="11">
                  <c:v>23</c:v>
                </c:pt>
                <c:pt idx="12">
                  <c:v>24</c:v>
                </c:pt>
                <c:pt idx="13">
                  <c:v>25</c:v>
                </c:pt>
                <c:pt idx="14">
                  <c:v>26</c:v>
                </c:pt>
                <c:pt idx="15">
                  <c:v>27</c:v>
                </c:pt>
                <c:pt idx="16">
                  <c:v>28</c:v>
                </c:pt>
              </c:numCache>
            </c:numRef>
          </c:xVal>
          <c:yVal>
            <c:numRef>
              <c:f>Sheet1!$D$2:$D$18</c:f>
              <c:numCache>
                <c:formatCode>General</c:formatCode>
                <c:ptCount val="17"/>
                <c:pt idx="0">
                  <c:v>0.97588655203327801</c:v>
                </c:pt>
                <c:pt idx="1">
                  <c:v>0.98132378886502036</c:v>
                </c:pt>
                <c:pt idx="2">
                  <c:v>0.98679131973485701</c:v>
                </c:pt>
                <c:pt idx="3">
                  <c:v>0.99228931342863103</c:v>
                </c:pt>
                <c:pt idx="4">
                  <c:v>0.99781793967262256</c:v>
                </c:pt>
                <c:pt idx="5">
                  <c:v>1.0665244677094488</c:v>
                </c:pt>
                <c:pt idx="6">
                  <c:v>1.1859418492678599</c:v>
                </c:pt>
                <c:pt idx="7">
                  <c:v>1.3187302424157799</c:v>
                </c:pt>
                <c:pt idx="8">
                  <c:v>1.4663867822318599</c:v>
                </c:pt>
                <c:pt idx="9">
                  <c:v>1.6305762360960101</c:v>
                </c:pt>
                <c:pt idx="10">
                  <c:v>1.8131497732640098</c:v>
                </c:pt>
                <c:pt idx="11">
                  <c:v>2.0161658360472567</c:v>
                </c:pt>
                <c:pt idx="12">
                  <c:v>2.2419133479120359</c:v>
                </c:pt>
                <c:pt idx="13">
                  <c:v>2.4929375201594901</c:v>
                </c:pt>
                <c:pt idx="14">
                  <c:v>2.7720685481475202</c:v>
                </c:pt>
                <c:pt idx="15">
                  <c:v>3.0824535205908568</c:v>
                </c:pt>
                <c:pt idx="16">
                  <c:v>3.4275919017055632</c:v>
                </c:pt>
              </c:numCache>
            </c:numRef>
          </c:yVal>
          <c:smooth val="1"/>
        </c:ser>
        <c:axId val="179556736"/>
        <c:axId val="179558656"/>
      </c:scatterChart>
      <c:valAx>
        <c:axId val="179556736"/>
        <c:scaling>
          <c:orientation val="minMax"/>
          <c:max val="28"/>
          <c:min val="12"/>
        </c:scaling>
        <c:axPos val="b"/>
        <c:title>
          <c:tx>
            <c:rich>
              <a:bodyPr/>
              <a:lstStyle/>
              <a:p>
                <a:pPr>
                  <a:defRPr sz="1700"/>
                </a:pPr>
                <a:r>
                  <a:rPr lang="en-US" sz="1700" dirty="0" smtClean="0"/>
                  <a:t>Recipient BMI (kg/m</a:t>
                </a:r>
                <a:r>
                  <a:rPr lang="en-US" sz="1700" baseline="30000" dirty="0" smtClean="0"/>
                  <a:t>2</a:t>
                </a:r>
                <a:r>
                  <a:rPr lang="en-US" sz="1700" dirty="0" smtClean="0"/>
                  <a:t>)</a:t>
                </a:r>
                <a:endParaRPr lang="en-US" sz="1700" dirty="0"/>
              </a:p>
            </c:rich>
          </c:tx>
        </c:title>
        <c:numFmt formatCode="#,##0" sourceLinked="0"/>
        <c:tickLblPos val="nextTo"/>
        <c:txPr>
          <a:bodyPr rot="0"/>
          <a:lstStyle/>
          <a:p>
            <a:pPr>
              <a:defRPr sz="1500" b="1"/>
            </a:pPr>
            <a:endParaRPr lang="en-US"/>
          </a:p>
        </c:txPr>
        <c:crossAx val="179558656"/>
        <c:crosses val="autoZero"/>
        <c:crossBetween val="midCat"/>
        <c:majorUnit val="2"/>
      </c:valAx>
      <c:valAx>
        <c:axId val="179558656"/>
        <c:scaling>
          <c:orientation val="minMax"/>
          <c:max val="3"/>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 </a:t>
                </a:r>
                <a:endParaRPr lang="en-US" sz="1700" b="1" i="0" baseline="0" dirty="0">
                  <a:solidFill>
                    <a:schemeClr val="tx1"/>
                  </a:solidFill>
                </a:endParaRPr>
              </a:p>
            </c:rich>
          </c:tx>
          <c:layout>
            <c:manualLayout>
              <c:xMode val="edge"/>
              <c:yMode val="edge"/>
              <c:x val="1.0062713399763253E-2"/>
              <c:y val="9.544026754720171E-2"/>
            </c:manualLayout>
          </c:layout>
        </c:title>
        <c:numFmt formatCode="#,##0.0" sourceLinked="0"/>
        <c:tickLblPos val="nextTo"/>
        <c:txPr>
          <a:bodyPr/>
          <a:lstStyle/>
          <a:p>
            <a:pPr>
              <a:defRPr sz="1500" b="1"/>
            </a:pPr>
            <a:endParaRPr lang="en-US"/>
          </a:p>
        </c:txPr>
        <c:crossAx val="179556736"/>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3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3218892992357908"/>
          <c:y val="3.3590508847684365E-2"/>
          <c:w val="0.84050646877104085"/>
          <c:h val="0.77074260114040882"/>
        </c:manualLayout>
      </c:layout>
      <c:scatterChart>
        <c:scatterStyle val="smoothMarker"/>
        <c:ser>
          <c:idx val="0"/>
          <c:order val="0"/>
          <c:tx>
            <c:strRef>
              <c:f>Sheet1!$A$1</c:f>
              <c:strCache>
                <c:ptCount val="1"/>
                <c:pt idx="0">
                  <c:v>Recipient creatinine</c:v>
                </c:pt>
              </c:strCache>
            </c:strRef>
          </c:tx>
          <c:spPr>
            <a:ln w="38100">
              <a:solidFill>
                <a:srgbClr val="00FF00"/>
              </a:solidFill>
            </a:ln>
          </c:spPr>
          <c:marker>
            <c:symbol val="none"/>
          </c:marker>
          <c:xVal>
            <c:numRef>
              <c:f>Sheet1!$A$2:$A$26</c:f>
              <c:numCache>
                <c:formatCode>General</c:formatCode>
                <c:ptCount val="25"/>
                <c:pt idx="0">
                  <c:v>0.1</c:v>
                </c:pt>
                <c:pt idx="1">
                  <c:v>0.2</c:v>
                </c:pt>
                <c:pt idx="2">
                  <c:v>0.30000000000000032</c:v>
                </c:pt>
                <c:pt idx="3">
                  <c:v>0.4</c:v>
                </c:pt>
                <c:pt idx="4">
                  <c:v>0.5</c:v>
                </c:pt>
                <c:pt idx="5">
                  <c:v>0.60000000000000064</c:v>
                </c:pt>
                <c:pt idx="6">
                  <c:v>0.70000000000000062</c:v>
                </c:pt>
                <c:pt idx="7">
                  <c:v>0.8</c:v>
                </c:pt>
                <c:pt idx="8">
                  <c:v>0.9</c:v>
                </c:pt>
                <c:pt idx="9">
                  <c:v>1</c:v>
                </c:pt>
                <c:pt idx="10">
                  <c:v>1.1000000000000001</c:v>
                </c:pt>
                <c:pt idx="11">
                  <c:v>1.2</c:v>
                </c:pt>
                <c:pt idx="12">
                  <c:v>1.3</c:v>
                </c:pt>
                <c:pt idx="13">
                  <c:v>1.4</c:v>
                </c:pt>
                <c:pt idx="14">
                  <c:v>1.5</c:v>
                </c:pt>
                <c:pt idx="15">
                  <c:v>1.6</c:v>
                </c:pt>
                <c:pt idx="16">
                  <c:v>1.7</c:v>
                </c:pt>
                <c:pt idx="17">
                  <c:v>1.8</c:v>
                </c:pt>
                <c:pt idx="18">
                  <c:v>1.9000000000000001</c:v>
                </c:pt>
                <c:pt idx="19">
                  <c:v>2</c:v>
                </c:pt>
                <c:pt idx="20">
                  <c:v>2.1</c:v>
                </c:pt>
                <c:pt idx="21">
                  <c:v>2.2000000000000002</c:v>
                </c:pt>
                <c:pt idx="22">
                  <c:v>2.2999999999999998</c:v>
                </c:pt>
                <c:pt idx="23">
                  <c:v>2.4</c:v>
                </c:pt>
                <c:pt idx="24">
                  <c:v>2.5</c:v>
                </c:pt>
              </c:numCache>
            </c:numRef>
          </c:xVal>
          <c:yVal>
            <c:numRef>
              <c:f>Sheet1!$B$2:$B$26</c:f>
              <c:numCache>
                <c:formatCode>General</c:formatCode>
                <c:ptCount val="25"/>
                <c:pt idx="0">
                  <c:v>0.61012790457532062</c:v>
                </c:pt>
                <c:pt idx="1">
                  <c:v>0.69267956776162498</c:v>
                </c:pt>
                <c:pt idx="2">
                  <c:v>0.78640066211168402</c:v>
                </c:pt>
                <c:pt idx="3">
                  <c:v>0.89129608811432959</c:v>
                </c:pt>
                <c:pt idx="4">
                  <c:v>1</c:v>
                </c:pt>
                <c:pt idx="5">
                  <c:v>1.1020580001699201</c:v>
                </c:pt>
                <c:pt idx="6">
                  <c:v>1.19500208114462</c:v>
                </c:pt>
                <c:pt idx="7">
                  <c:v>1.28012608178582</c:v>
                </c:pt>
                <c:pt idx="8">
                  <c:v>1.3602436144591699</c:v>
                </c:pt>
                <c:pt idx="9">
                  <c:v>1.4395296793606069</c:v>
                </c:pt>
                <c:pt idx="10">
                  <c:v>1.5224085446188798</c:v>
                </c:pt>
                <c:pt idx="11">
                  <c:v>1.6100590024688088</c:v>
                </c:pt>
                <c:pt idx="12">
                  <c:v>1.7027555923589799</c:v>
                </c:pt>
                <c:pt idx="13">
                  <c:v>1.80078931360155</c:v>
                </c:pt>
                <c:pt idx="14">
                  <c:v>1.9044671863264688</c:v>
                </c:pt>
                <c:pt idx="15">
                  <c:v>2.01411416449394</c:v>
                </c:pt>
                <c:pt idx="16">
                  <c:v>2.1300739108243998</c:v>
                </c:pt>
                <c:pt idx="17">
                  <c:v>2.2527094220499198</c:v>
                </c:pt>
                <c:pt idx="18">
                  <c:v>2.3824060670524201</c:v>
                </c:pt>
                <c:pt idx="19">
                  <c:v>2.5195695693936178</c:v>
                </c:pt>
                <c:pt idx="20">
                  <c:v>2.6646299170583601</c:v>
                </c:pt>
                <c:pt idx="21">
                  <c:v>2.8180424660529977</c:v>
                </c:pt>
                <c:pt idx="22">
                  <c:v>2.9802869322607797</c:v>
                </c:pt>
                <c:pt idx="23">
                  <c:v>3.1518730171000198</c:v>
                </c:pt>
                <c:pt idx="24">
                  <c:v>3.3333372644895802</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Sheet1!$A$2:$A$26</c:f>
              <c:numCache>
                <c:formatCode>General</c:formatCode>
                <c:ptCount val="25"/>
                <c:pt idx="0">
                  <c:v>0.1</c:v>
                </c:pt>
                <c:pt idx="1">
                  <c:v>0.2</c:v>
                </c:pt>
                <c:pt idx="2">
                  <c:v>0.30000000000000032</c:v>
                </c:pt>
                <c:pt idx="3">
                  <c:v>0.4</c:v>
                </c:pt>
                <c:pt idx="4">
                  <c:v>0.5</c:v>
                </c:pt>
                <c:pt idx="5">
                  <c:v>0.60000000000000064</c:v>
                </c:pt>
                <c:pt idx="6">
                  <c:v>0.70000000000000062</c:v>
                </c:pt>
                <c:pt idx="7">
                  <c:v>0.8</c:v>
                </c:pt>
                <c:pt idx="8">
                  <c:v>0.9</c:v>
                </c:pt>
                <c:pt idx="9">
                  <c:v>1</c:v>
                </c:pt>
                <c:pt idx="10">
                  <c:v>1.1000000000000001</c:v>
                </c:pt>
                <c:pt idx="11">
                  <c:v>1.2</c:v>
                </c:pt>
                <c:pt idx="12">
                  <c:v>1.3</c:v>
                </c:pt>
                <c:pt idx="13">
                  <c:v>1.4</c:v>
                </c:pt>
                <c:pt idx="14">
                  <c:v>1.5</c:v>
                </c:pt>
                <c:pt idx="15">
                  <c:v>1.6</c:v>
                </c:pt>
                <c:pt idx="16">
                  <c:v>1.7</c:v>
                </c:pt>
                <c:pt idx="17">
                  <c:v>1.8</c:v>
                </c:pt>
                <c:pt idx="18">
                  <c:v>1.9000000000000001</c:v>
                </c:pt>
                <c:pt idx="19">
                  <c:v>2</c:v>
                </c:pt>
                <c:pt idx="20">
                  <c:v>2.1</c:v>
                </c:pt>
                <c:pt idx="21">
                  <c:v>2.2000000000000002</c:v>
                </c:pt>
                <c:pt idx="22">
                  <c:v>2.2999999999999998</c:v>
                </c:pt>
                <c:pt idx="23">
                  <c:v>2.4</c:v>
                </c:pt>
                <c:pt idx="24">
                  <c:v>2.5</c:v>
                </c:pt>
              </c:numCache>
            </c:numRef>
          </c:xVal>
          <c:yVal>
            <c:numRef>
              <c:f>Sheet1!$C$2:$C$26</c:f>
              <c:numCache>
                <c:formatCode>General</c:formatCode>
                <c:ptCount val="25"/>
                <c:pt idx="0">
                  <c:v>0.39268401841417488</c:v>
                </c:pt>
                <c:pt idx="1">
                  <c:v>0.5007996566173909</c:v>
                </c:pt>
                <c:pt idx="2">
                  <c:v>0.63866078071253196</c:v>
                </c:pt>
                <c:pt idx="3">
                  <c:v>0.81054080902660008</c:v>
                </c:pt>
                <c:pt idx="4">
                  <c:v>1</c:v>
                </c:pt>
                <c:pt idx="5">
                  <c:v>1.0330062167602398</c:v>
                </c:pt>
                <c:pt idx="6">
                  <c:v>1.0751839679368405</c:v>
                </c:pt>
                <c:pt idx="7">
                  <c:v>1.1192199003343399</c:v>
                </c:pt>
                <c:pt idx="8">
                  <c:v>1.1577879088978598</c:v>
                </c:pt>
                <c:pt idx="9">
                  <c:v>1.1875591337059801</c:v>
                </c:pt>
                <c:pt idx="10">
                  <c:v>1.21098504506189</c:v>
                </c:pt>
                <c:pt idx="11">
                  <c:v>1.2307627624102699</c:v>
                </c:pt>
                <c:pt idx="12">
                  <c:v>1.2482952161816099</c:v>
                </c:pt>
                <c:pt idx="13">
                  <c:v>1.26439912087482</c:v>
                </c:pt>
                <c:pt idx="14">
                  <c:v>1.2795651621123698</c:v>
                </c:pt>
                <c:pt idx="15">
                  <c:v>1.2941006449051899</c:v>
                </c:pt>
                <c:pt idx="16">
                  <c:v>1.308205766668783</c:v>
                </c:pt>
                <c:pt idx="17">
                  <c:v>1.3220154390608232</c:v>
                </c:pt>
                <c:pt idx="18">
                  <c:v>1.335624744537689</c:v>
                </c:pt>
                <c:pt idx="19">
                  <c:v>1.3491007437094298</c:v>
                </c:pt>
                <c:pt idx="20">
                  <c:v>1.3624935282302388</c:v>
                </c:pt>
                <c:pt idx="21">
                  <c:v>1.3758408243289488</c:v>
                </c:pt>
                <c:pt idx="22">
                  <c:v>1.3891710577875798</c:v>
                </c:pt>
                <c:pt idx="23">
                  <c:v>1.4025072208256999</c:v>
                </c:pt>
                <c:pt idx="24">
                  <c:v>1.4158668489052999</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Sheet1!$A$2:$A$26</c:f>
              <c:numCache>
                <c:formatCode>General</c:formatCode>
                <c:ptCount val="25"/>
                <c:pt idx="0">
                  <c:v>0.1</c:v>
                </c:pt>
                <c:pt idx="1">
                  <c:v>0.2</c:v>
                </c:pt>
                <c:pt idx="2">
                  <c:v>0.30000000000000032</c:v>
                </c:pt>
                <c:pt idx="3">
                  <c:v>0.4</c:v>
                </c:pt>
                <c:pt idx="4">
                  <c:v>0.5</c:v>
                </c:pt>
                <c:pt idx="5">
                  <c:v>0.60000000000000064</c:v>
                </c:pt>
                <c:pt idx="6">
                  <c:v>0.70000000000000062</c:v>
                </c:pt>
                <c:pt idx="7">
                  <c:v>0.8</c:v>
                </c:pt>
                <c:pt idx="8">
                  <c:v>0.9</c:v>
                </c:pt>
                <c:pt idx="9">
                  <c:v>1</c:v>
                </c:pt>
                <c:pt idx="10">
                  <c:v>1.1000000000000001</c:v>
                </c:pt>
                <c:pt idx="11">
                  <c:v>1.2</c:v>
                </c:pt>
                <c:pt idx="12">
                  <c:v>1.3</c:v>
                </c:pt>
                <c:pt idx="13">
                  <c:v>1.4</c:v>
                </c:pt>
                <c:pt idx="14">
                  <c:v>1.5</c:v>
                </c:pt>
                <c:pt idx="15">
                  <c:v>1.6</c:v>
                </c:pt>
                <c:pt idx="16">
                  <c:v>1.7</c:v>
                </c:pt>
                <c:pt idx="17">
                  <c:v>1.8</c:v>
                </c:pt>
                <c:pt idx="18">
                  <c:v>1.9000000000000001</c:v>
                </c:pt>
                <c:pt idx="19">
                  <c:v>2</c:v>
                </c:pt>
                <c:pt idx="20">
                  <c:v>2.1</c:v>
                </c:pt>
                <c:pt idx="21">
                  <c:v>2.2000000000000002</c:v>
                </c:pt>
                <c:pt idx="22">
                  <c:v>2.2999999999999998</c:v>
                </c:pt>
                <c:pt idx="23">
                  <c:v>2.4</c:v>
                </c:pt>
                <c:pt idx="24">
                  <c:v>2.5</c:v>
                </c:pt>
              </c:numCache>
            </c:numRef>
          </c:xVal>
          <c:yVal>
            <c:numRef>
              <c:f>Sheet1!$D$2:$D$26</c:f>
              <c:numCache>
                <c:formatCode>General</c:formatCode>
                <c:ptCount val="25"/>
                <c:pt idx="0">
                  <c:v>0.94797863545555594</c:v>
                </c:pt>
                <c:pt idx="1">
                  <c:v>0.95807770084197497</c:v>
                </c:pt>
                <c:pt idx="2">
                  <c:v>0.96831685935018263</c:v>
                </c:pt>
                <c:pt idx="3">
                  <c:v>0.98009712508113456</c:v>
                </c:pt>
                <c:pt idx="4">
                  <c:v>1</c:v>
                </c:pt>
                <c:pt idx="5">
                  <c:v>1.1757255823179698</c:v>
                </c:pt>
                <c:pt idx="6">
                  <c:v>1.3281726816297401</c:v>
                </c:pt>
                <c:pt idx="7">
                  <c:v>1.4641651607327588</c:v>
                </c:pt>
                <c:pt idx="8">
                  <c:v>1.59810158359513</c:v>
                </c:pt>
                <c:pt idx="9">
                  <c:v>1.74496211510184</c:v>
                </c:pt>
                <c:pt idx="10">
                  <c:v>1.9139194048511801</c:v>
                </c:pt>
                <c:pt idx="11">
                  <c:v>2.1062466875047368</c:v>
                </c:pt>
                <c:pt idx="12">
                  <c:v>2.3226690046755367</c:v>
                </c:pt>
                <c:pt idx="13">
                  <c:v>2.5647298376306011</c:v>
                </c:pt>
                <c:pt idx="14">
                  <c:v>2.8345529959619777</c:v>
                </c:pt>
                <c:pt idx="15">
                  <c:v>3.1347298091427298</c:v>
                </c:pt>
                <c:pt idx="16">
                  <c:v>3.4682730967685198</c:v>
                </c:pt>
                <c:pt idx="17">
                  <c:v>3.8386085292601502</c:v>
                </c:pt>
                <c:pt idx="18">
                  <c:v>4.2495908312126804</c:v>
                </c:pt>
                <c:pt idx="19">
                  <c:v>4.7055276224661897</c:v>
                </c:pt>
                <c:pt idx="20">
                  <c:v>5.2112193179406434</c:v>
                </c:pt>
                <c:pt idx="21">
                  <c:v>5.7720073427472496</c:v>
                </c:pt>
                <c:pt idx="22">
                  <c:v>6.3938203641747497</c:v>
                </c:pt>
                <c:pt idx="23">
                  <c:v>7.0832458959281732</c:v>
                </c:pt>
                <c:pt idx="24">
                  <c:v>7.8475863231245375</c:v>
                </c:pt>
              </c:numCache>
            </c:numRef>
          </c:yVal>
          <c:smooth val="1"/>
        </c:ser>
        <c:axId val="179621888"/>
        <c:axId val="179623808"/>
      </c:scatterChart>
      <c:valAx>
        <c:axId val="179621888"/>
        <c:scaling>
          <c:orientation val="minMax"/>
          <c:max val="2.5"/>
          <c:min val="0"/>
        </c:scaling>
        <c:axPos val="b"/>
        <c:title>
          <c:tx>
            <c:rich>
              <a:bodyPr/>
              <a:lstStyle/>
              <a:p>
                <a:pPr>
                  <a:defRPr sz="1700"/>
                </a:pPr>
                <a:r>
                  <a:rPr lang="en-US" sz="1700" dirty="0" smtClean="0"/>
                  <a:t>Recipient creatinine</a:t>
                </a:r>
                <a:r>
                  <a:rPr lang="en-US" sz="1700" baseline="0" dirty="0" smtClean="0"/>
                  <a:t> (mg/dl)</a:t>
                </a:r>
                <a:endParaRPr lang="en-US" sz="1700" dirty="0"/>
              </a:p>
            </c:rich>
          </c:tx>
        </c:title>
        <c:numFmt formatCode="#,##0.0" sourceLinked="0"/>
        <c:tickLblPos val="nextTo"/>
        <c:txPr>
          <a:bodyPr rot="0"/>
          <a:lstStyle/>
          <a:p>
            <a:pPr>
              <a:defRPr sz="1500" b="1"/>
            </a:pPr>
            <a:endParaRPr lang="en-US"/>
          </a:p>
        </c:txPr>
        <c:crossAx val="179623808"/>
        <c:crosses val="autoZero"/>
        <c:crossBetween val="midCat"/>
        <c:majorUnit val="0.5"/>
      </c:valAx>
      <c:valAx>
        <c:axId val="179623808"/>
        <c:scaling>
          <c:orientation val="minMax"/>
          <c:max val="5"/>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 </a:t>
                </a:r>
                <a:endParaRPr lang="en-US" sz="1700" b="1" i="0" baseline="0" dirty="0">
                  <a:solidFill>
                    <a:schemeClr val="tx1"/>
                  </a:solidFill>
                </a:endParaRPr>
              </a:p>
            </c:rich>
          </c:tx>
          <c:layout>
            <c:manualLayout>
              <c:xMode val="edge"/>
              <c:yMode val="edge"/>
              <c:x val="1.0062713399763253E-2"/>
              <c:y val="9.544026754720171E-2"/>
            </c:manualLayout>
          </c:layout>
        </c:title>
        <c:numFmt formatCode="#,##0.0" sourceLinked="0"/>
        <c:tickLblPos val="nextTo"/>
        <c:txPr>
          <a:bodyPr/>
          <a:lstStyle/>
          <a:p>
            <a:pPr>
              <a:defRPr sz="1500" b="1"/>
            </a:pPr>
            <a:endParaRPr lang="en-US"/>
          </a:p>
        </c:txPr>
        <c:crossAx val="179621888"/>
        <c:crosses val="autoZero"/>
        <c:crossBetween val="midCat"/>
        <c:majorUnit val="1"/>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3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3218892992357897"/>
          <c:y val="3.3590508847684365E-2"/>
          <c:w val="0.8405064687710404"/>
          <c:h val="0.77074260114040904"/>
        </c:manualLayout>
      </c:layout>
      <c:scatterChart>
        <c:scatterStyle val="smoothMarker"/>
        <c:ser>
          <c:idx val="0"/>
          <c:order val="0"/>
          <c:tx>
            <c:strRef>
              <c:f>Sheet1!$A$1</c:f>
              <c:strCache>
                <c:ptCount val="1"/>
                <c:pt idx="0">
                  <c:v>Ischemia time</c:v>
                </c:pt>
              </c:strCache>
            </c:strRef>
          </c:tx>
          <c:spPr>
            <a:ln w="38100">
              <a:solidFill>
                <a:srgbClr val="00FF00"/>
              </a:solidFill>
            </a:ln>
          </c:spPr>
          <c:marker>
            <c:symbol val="none"/>
          </c:marker>
          <c:xVal>
            <c:numRef>
              <c:f>Sheet1!$A$2:$A$42</c:f>
              <c:numCache>
                <c:formatCode>General</c:formatCode>
                <c:ptCount val="41"/>
                <c:pt idx="0">
                  <c:v>2</c:v>
                </c:pt>
                <c:pt idx="1">
                  <c:v>2.1</c:v>
                </c:pt>
                <c:pt idx="2">
                  <c:v>2.2000000000000002</c:v>
                </c:pt>
                <c:pt idx="3">
                  <c:v>2.2999999999999998</c:v>
                </c:pt>
                <c:pt idx="4">
                  <c:v>2.4</c:v>
                </c:pt>
                <c:pt idx="5">
                  <c:v>2.5</c:v>
                </c:pt>
                <c:pt idx="6">
                  <c:v>2.6</c:v>
                </c:pt>
                <c:pt idx="7">
                  <c:v>2.7</c:v>
                </c:pt>
                <c:pt idx="8">
                  <c:v>2.8</c:v>
                </c:pt>
                <c:pt idx="9">
                  <c:v>2.9</c:v>
                </c:pt>
                <c:pt idx="10">
                  <c:v>3</c:v>
                </c:pt>
                <c:pt idx="11">
                  <c:v>3.1</c:v>
                </c:pt>
                <c:pt idx="12">
                  <c:v>3.2</c:v>
                </c:pt>
                <c:pt idx="13">
                  <c:v>3.3</c:v>
                </c:pt>
                <c:pt idx="14">
                  <c:v>3.4</c:v>
                </c:pt>
                <c:pt idx="15">
                  <c:v>3.5</c:v>
                </c:pt>
                <c:pt idx="16">
                  <c:v>3.6</c:v>
                </c:pt>
                <c:pt idx="17">
                  <c:v>3.7</c:v>
                </c:pt>
                <c:pt idx="18">
                  <c:v>3.8</c:v>
                </c:pt>
                <c:pt idx="19">
                  <c:v>3.9</c:v>
                </c:pt>
                <c:pt idx="20">
                  <c:v>4</c:v>
                </c:pt>
                <c:pt idx="21">
                  <c:v>4.0999999999999996</c:v>
                </c:pt>
                <c:pt idx="22">
                  <c:v>4.2</c:v>
                </c:pt>
                <c:pt idx="23">
                  <c:v>4.3</c:v>
                </c:pt>
                <c:pt idx="24">
                  <c:v>4.4000000000000004</c:v>
                </c:pt>
                <c:pt idx="25">
                  <c:v>4.5</c:v>
                </c:pt>
                <c:pt idx="26">
                  <c:v>4.5999999999999996</c:v>
                </c:pt>
                <c:pt idx="27">
                  <c:v>4.7</c:v>
                </c:pt>
                <c:pt idx="28">
                  <c:v>4.8</c:v>
                </c:pt>
                <c:pt idx="29">
                  <c:v>4.9000000000000004</c:v>
                </c:pt>
                <c:pt idx="30">
                  <c:v>5</c:v>
                </c:pt>
                <c:pt idx="31">
                  <c:v>5.0999999999999996</c:v>
                </c:pt>
                <c:pt idx="32">
                  <c:v>5.2</c:v>
                </c:pt>
                <c:pt idx="33">
                  <c:v>5.3</c:v>
                </c:pt>
                <c:pt idx="34">
                  <c:v>5.4</c:v>
                </c:pt>
                <c:pt idx="35">
                  <c:v>5.5</c:v>
                </c:pt>
                <c:pt idx="36">
                  <c:v>5.6</c:v>
                </c:pt>
                <c:pt idx="37">
                  <c:v>5.7</c:v>
                </c:pt>
                <c:pt idx="38">
                  <c:v>5.8</c:v>
                </c:pt>
                <c:pt idx="39">
                  <c:v>5.9</c:v>
                </c:pt>
                <c:pt idx="40">
                  <c:v>6</c:v>
                </c:pt>
              </c:numCache>
            </c:numRef>
          </c:xVal>
          <c:yVal>
            <c:numRef>
              <c:f>Sheet1!$B$2:$B$42</c:f>
              <c:numCache>
                <c:formatCode>General</c:formatCode>
                <c:ptCount val="41"/>
                <c:pt idx="0">
                  <c:v>0.89754709549908662</c:v>
                </c:pt>
                <c:pt idx="1">
                  <c:v>0.90160432619693298</c:v>
                </c:pt>
                <c:pt idx="2">
                  <c:v>0.90567990675308419</c:v>
                </c:pt>
                <c:pt idx="3">
                  <c:v>0.90977823865204743</c:v>
                </c:pt>
                <c:pt idx="4">
                  <c:v>0.91395373071694919</c:v>
                </c:pt>
                <c:pt idx="5">
                  <c:v>0.91829373320493302</c:v>
                </c:pt>
                <c:pt idx="6">
                  <c:v>0.92288784560069703</c:v>
                </c:pt>
                <c:pt idx="7">
                  <c:v>0.9278275794276265</c:v>
                </c:pt>
                <c:pt idx="8">
                  <c:v>0.93320661883127598</c:v>
                </c:pt>
                <c:pt idx="9">
                  <c:v>0.93912127537567947</c:v>
                </c:pt>
                <c:pt idx="10">
                  <c:v>0.94567089047356589</c:v>
                </c:pt>
                <c:pt idx="11">
                  <c:v>0.95295849290566104</c:v>
                </c:pt>
                <c:pt idx="12">
                  <c:v>0.96109146678160795</c:v>
                </c:pt>
                <c:pt idx="13">
                  <c:v>0.97018234256844504</c:v>
                </c:pt>
                <c:pt idx="14">
                  <c:v>0.98034982307598795</c:v>
                </c:pt>
                <c:pt idx="15">
                  <c:v>0.99171979681563749</c:v>
                </c:pt>
                <c:pt idx="16">
                  <c:v>1.0044228533048298</c:v>
                </c:pt>
                <c:pt idx="17">
                  <c:v>1.0185108612528688</c:v>
                </c:pt>
                <c:pt idx="18">
                  <c:v>1.03395220132473</c:v>
                </c:pt>
                <c:pt idx="19">
                  <c:v>1.0507118388487398</c:v>
                </c:pt>
                <c:pt idx="20">
                  <c:v>1.06875406792648</c:v>
                </c:pt>
                <c:pt idx="21">
                  <c:v>1.0880417749064388</c:v>
                </c:pt>
                <c:pt idx="22">
                  <c:v>1.1085355678895901</c:v>
                </c:pt>
                <c:pt idx="23">
                  <c:v>1.1301929783469598</c:v>
                </c:pt>
                <c:pt idx="24">
                  <c:v>1.15296763610338</c:v>
                </c:pt>
                <c:pt idx="25">
                  <c:v>1.1768085262087877</c:v>
                </c:pt>
                <c:pt idx="26">
                  <c:v>1.2016592051567099</c:v>
                </c:pt>
                <c:pt idx="27">
                  <c:v>1.2274569705652401</c:v>
                </c:pt>
                <c:pt idx="28">
                  <c:v>1.2541322522145111</c:v>
                </c:pt>
                <c:pt idx="29">
                  <c:v>1.28160772767355</c:v>
                </c:pt>
                <c:pt idx="30">
                  <c:v>1.3097977913993011</c:v>
                </c:pt>
                <c:pt idx="31">
                  <c:v>1.3386271549097801</c:v>
                </c:pt>
                <c:pt idx="32">
                  <c:v>1.3680910289938089</c:v>
                </c:pt>
                <c:pt idx="33">
                  <c:v>1.3982034885161001</c:v>
                </c:pt>
                <c:pt idx="34">
                  <c:v>1.4289786684296111</c:v>
                </c:pt>
                <c:pt idx="35">
                  <c:v>1.4604312259254901</c:v>
                </c:pt>
                <c:pt idx="36">
                  <c:v>1.4925761134575499</c:v>
                </c:pt>
                <c:pt idx="37">
                  <c:v>1.5254284835192298</c:v>
                </c:pt>
                <c:pt idx="38">
                  <c:v>1.55900398471798</c:v>
                </c:pt>
                <c:pt idx="39">
                  <c:v>1.5933185124144298</c:v>
                </c:pt>
                <c:pt idx="40">
                  <c:v>1.6283882746356195</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Sheet1!$A$2:$A$42</c:f>
              <c:numCache>
                <c:formatCode>General</c:formatCode>
                <c:ptCount val="41"/>
                <c:pt idx="0">
                  <c:v>2</c:v>
                </c:pt>
                <c:pt idx="1">
                  <c:v>2.1</c:v>
                </c:pt>
                <c:pt idx="2">
                  <c:v>2.2000000000000002</c:v>
                </c:pt>
                <c:pt idx="3">
                  <c:v>2.2999999999999998</c:v>
                </c:pt>
                <c:pt idx="4">
                  <c:v>2.4</c:v>
                </c:pt>
                <c:pt idx="5">
                  <c:v>2.5</c:v>
                </c:pt>
                <c:pt idx="6">
                  <c:v>2.6</c:v>
                </c:pt>
                <c:pt idx="7">
                  <c:v>2.7</c:v>
                </c:pt>
                <c:pt idx="8">
                  <c:v>2.8</c:v>
                </c:pt>
                <c:pt idx="9">
                  <c:v>2.9</c:v>
                </c:pt>
                <c:pt idx="10">
                  <c:v>3</c:v>
                </c:pt>
                <c:pt idx="11">
                  <c:v>3.1</c:v>
                </c:pt>
                <c:pt idx="12">
                  <c:v>3.2</c:v>
                </c:pt>
                <c:pt idx="13">
                  <c:v>3.3</c:v>
                </c:pt>
                <c:pt idx="14">
                  <c:v>3.4</c:v>
                </c:pt>
                <c:pt idx="15">
                  <c:v>3.5</c:v>
                </c:pt>
                <c:pt idx="16">
                  <c:v>3.6</c:v>
                </c:pt>
                <c:pt idx="17">
                  <c:v>3.7</c:v>
                </c:pt>
                <c:pt idx="18">
                  <c:v>3.8</c:v>
                </c:pt>
                <c:pt idx="19">
                  <c:v>3.9</c:v>
                </c:pt>
                <c:pt idx="20">
                  <c:v>4</c:v>
                </c:pt>
                <c:pt idx="21">
                  <c:v>4.0999999999999996</c:v>
                </c:pt>
                <c:pt idx="22">
                  <c:v>4.2</c:v>
                </c:pt>
                <c:pt idx="23">
                  <c:v>4.3</c:v>
                </c:pt>
                <c:pt idx="24">
                  <c:v>4.4000000000000004</c:v>
                </c:pt>
                <c:pt idx="25">
                  <c:v>4.5</c:v>
                </c:pt>
                <c:pt idx="26">
                  <c:v>4.5999999999999996</c:v>
                </c:pt>
                <c:pt idx="27">
                  <c:v>4.7</c:v>
                </c:pt>
                <c:pt idx="28">
                  <c:v>4.8</c:v>
                </c:pt>
                <c:pt idx="29">
                  <c:v>4.9000000000000004</c:v>
                </c:pt>
                <c:pt idx="30">
                  <c:v>5</c:v>
                </c:pt>
                <c:pt idx="31">
                  <c:v>5.0999999999999996</c:v>
                </c:pt>
                <c:pt idx="32">
                  <c:v>5.2</c:v>
                </c:pt>
                <c:pt idx="33">
                  <c:v>5.3</c:v>
                </c:pt>
                <c:pt idx="34">
                  <c:v>5.4</c:v>
                </c:pt>
                <c:pt idx="35">
                  <c:v>5.5</c:v>
                </c:pt>
                <c:pt idx="36">
                  <c:v>5.6</c:v>
                </c:pt>
                <c:pt idx="37">
                  <c:v>5.7</c:v>
                </c:pt>
                <c:pt idx="38">
                  <c:v>5.8</c:v>
                </c:pt>
                <c:pt idx="39">
                  <c:v>5.9</c:v>
                </c:pt>
                <c:pt idx="40">
                  <c:v>6</c:v>
                </c:pt>
              </c:numCache>
            </c:numRef>
          </c:xVal>
          <c:yVal>
            <c:numRef>
              <c:f>Sheet1!$C$2:$C$42</c:f>
              <c:numCache>
                <c:formatCode>General</c:formatCode>
                <c:ptCount val="41"/>
                <c:pt idx="0">
                  <c:v>0.65227388557554</c:v>
                </c:pt>
                <c:pt idx="1">
                  <c:v>0.6718302678701078</c:v>
                </c:pt>
                <c:pt idx="2">
                  <c:v>0.691957490379977</c:v>
                </c:pt>
                <c:pt idx="3">
                  <c:v>0.71266358996237456</c:v>
                </c:pt>
                <c:pt idx="4">
                  <c:v>0.73391786772395251</c:v>
                </c:pt>
                <c:pt idx="5">
                  <c:v>0.75566043332123001</c:v>
                </c:pt>
                <c:pt idx="6">
                  <c:v>0.77782450411846582</c:v>
                </c:pt>
                <c:pt idx="7">
                  <c:v>0.80033730711874296</c:v>
                </c:pt>
                <c:pt idx="8">
                  <c:v>0.82312117139890795</c:v>
                </c:pt>
                <c:pt idx="9">
                  <c:v>0.84609603114974263</c:v>
                </c:pt>
                <c:pt idx="10">
                  <c:v>0.86918236268186599</c:v>
                </c:pt>
                <c:pt idx="11">
                  <c:v>0.89230690338345697</c:v>
                </c:pt>
                <c:pt idx="12">
                  <c:v>0.91541077690445449</c:v>
                </c:pt>
                <c:pt idx="13">
                  <c:v>0.93846221155869403</c:v>
                </c:pt>
                <c:pt idx="14">
                  <c:v>0.96147696726897003</c:v>
                </c:pt>
                <c:pt idx="15">
                  <c:v>0.98454841651761704</c:v>
                </c:pt>
                <c:pt idx="16">
                  <c:v>1.0009648701123699</c:v>
                </c:pt>
                <c:pt idx="17">
                  <c:v>1.00531496853812</c:v>
                </c:pt>
                <c:pt idx="18">
                  <c:v>1.0114422324756098</c:v>
                </c:pt>
                <c:pt idx="19">
                  <c:v>1.0188073761876999</c:v>
                </c:pt>
                <c:pt idx="20">
                  <c:v>1.0269235141042299</c:v>
                </c:pt>
                <c:pt idx="21">
                  <c:v>1.0353845827851598</c:v>
                </c:pt>
                <c:pt idx="22">
                  <c:v>1.0438806642074798</c:v>
                </c:pt>
                <c:pt idx="23">
                  <c:v>1.0521973640070201</c:v>
                </c:pt>
                <c:pt idx="24">
                  <c:v>1.0602036048707189</c:v>
                </c:pt>
                <c:pt idx="25">
                  <c:v>1.0678345435665999</c:v>
                </c:pt>
                <c:pt idx="26">
                  <c:v>1.07507462276571</c:v>
                </c:pt>
                <c:pt idx="27">
                  <c:v>1.0819433884173999</c:v>
                </c:pt>
                <c:pt idx="28">
                  <c:v>1.0884847016988701</c:v>
                </c:pt>
                <c:pt idx="29">
                  <c:v>1.0947586449289801</c:v>
                </c:pt>
                <c:pt idx="30">
                  <c:v>1.1008362785279198</c:v>
                </c:pt>
                <c:pt idx="31">
                  <c:v>1.1067880409135598</c:v>
                </c:pt>
                <c:pt idx="32">
                  <c:v>1.1126542115923399</c:v>
                </c:pt>
                <c:pt idx="33">
                  <c:v>1.1184593650135801</c:v>
                </c:pt>
                <c:pt idx="34">
                  <c:v>1.1242213015893698</c:v>
                </c:pt>
                <c:pt idx="35">
                  <c:v>1.12995345903584</c:v>
                </c:pt>
                <c:pt idx="36">
                  <c:v>1.1356660077048011</c:v>
                </c:pt>
                <c:pt idx="37">
                  <c:v>1.1413668831576098</c:v>
                </c:pt>
                <c:pt idx="38">
                  <c:v>1.1470623706840599</c:v>
                </c:pt>
                <c:pt idx="39">
                  <c:v>1.1527572450422701</c:v>
                </c:pt>
                <c:pt idx="40">
                  <c:v>1.1584556511127098</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Sheet1!$A$2:$A$42</c:f>
              <c:numCache>
                <c:formatCode>General</c:formatCode>
                <c:ptCount val="41"/>
                <c:pt idx="0">
                  <c:v>2</c:v>
                </c:pt>
                <c:pt idx="1">
                  <c:v>2.1</c:v>
                </c:pt>
                <c:pt idx="2">
                  <c:v>2.2000000000000002</c:v>
                </c:pt>
                <c:pt idx="3">
                  <c:v>2.2999999999999998</c:v>
                </c:pt>
                <c:pt idx="4">
                  <c:v>2.4</c:v>
                </c:pt>
                <c:pt idx="5">
                  <c:v>2.5</c:v>
                </c:pt>
                <c:pt idx="6">
                  <c:v>2.6</c:v>
                </c:pt>
                <c:pt idx="7">
                  <c:v>2.7</c:v>
                </c:pt>
                <c:pt idx="8">
                  <c:v>2.8</c:v>
                </c:pt>
                <c:pt idx="9">
                  <c:v>2.9</c:v>
                </c:pt>
                <c:pt idx="10">
                  <c:v>3</c:v>
                </c:pt>
                <c:pt idx="11">
                  <c:v>3.1</c:v>
                </c:pt>
                <c:pt idx="12">
                  <c:v>3.2</c:v>
                </c:pt>
                <c:pt idx="13">
                  <c:v>3.3</c:v>
                </c:pt>
                <c:pt idx="14">
                  <c:v>3.4</c:v>
                </c:pt>
                <c:pt idx="15">
                  <c:v>3.5</c:v>
                </c:pt>
                <c:pt idx="16">
                  <c:v>3.6</c:v>
                </c:pt>
                <c:pt idx="17">
                  <c:v>3.7</c:v>
                </c:pt>
                <c:pt idx="18">
                  <c:v>3.8</c:v>
                </c:pt>
                <c:pt idx="19">
                  <c:v>3.9</c:v>
                </c:pt>
                <c:pt idx="20">
                  <c:v>4</c:v>
                </c:pt>
                <c:pt idx="21">
                  <c:v>4.0999999999999996</c:v>
                </c:pt>
                <c:pt idx="22">
                  <c:v>4.2</c:v>
                </c:pt>
                <c:pt idx="23">
                  <c:v>4.3</c:v>
                </c:pt>
                <c:pt idx="24">
                  <c:v>4.4000000000000004</c:v>
                </c:pt>
                <c:pt idx="25">
                  <c:v>4.5</c:v>
                </c:pt>
                <c:pt idx="26">
                  <c:v>4.5999999999999996</c:v>
                </c:pt>
                <c:pt idx="27">
                  <c:v>4.7</c:v>
                </c:pt>
                <c:pt idx="28">
                  <c:v>4.8</c:v>
                </c:pt>
                <c:pt idx="29">
                  <c:v>4.9000000000000004</c:v>
                </c:pt>
                <c:pt idx="30">
                  <c:v>5</c:v>
                </c:pt>
                <c:pt idx="31">
                  <c:v>5.0999999999999996</c:v>
                </c:pt>
                <c:pt idx="32">
                  <c:v>5.2</c:v>
                </c:pt>
                <c:pt idx="33">
                  <c:v>5.3</c:v>
                </c:pt>
                <c:pt idx="34">
                  <c:v>5.4</c:v>
                </c:pt>
                <c:pt idx="35">
                  <c:v>5.5</c:v>
                </c:pt>
                <c:pt idx="36">
                  <c:v>5.6</c:v>
                </c:pt>
                <c:pt idx="37">
                  <c:v>5.7</c:v>
                </c:pt>
                <c:pt idx="38">
                  <c:v>5.8</c:v>
                </c:pt>
                <c:pt idx="39">
                  <c:v>5.9</c:v>
                </c:pt>
                <c:pt idx="40">
                  <c:v>6</c:v>
                </c:pt>
              </c:numCache>
            </c:numRef>
          </c:xVal>
          <c:yVal>
            <c:numRef>
              <c:f>Sheet1!$D$2:$D$42</c:f>
              <c:numCache>
                <c:formatCode>General</c:formatCode>
                <c:ptCount val="41"/>
                <c:pt idx="0">
                  <c:v>1.2350498869474598</c:v>
                </c:pt>
                <c:pt idx="1">
                  <c:v>1.2099638850659622</c:v>
                </c:pt>
                <c:pt idx="2">
                  <c:v>1.1854139956572201</c:v>
                </c:pt>
                <c:pt idx="3">
                  <c:v>1.1614125587200401</c:v>
                </c:pt>
                <c:pt idx="4">
                  <c:v>1.1381538161510416</c:v>
                </c:pt>
                <c:pt idx="5">
                  <c:v>1.1159289851093499</c:v>
                </c:pt>
                <c:pt idx="6">
                  <c:v>1.09500532709854</c:v>
                </c:pt>
                <c:pt idx="7">
                  <c:v>1.0756265008383599</c:v>
                </c:pt>
                <c:pt idx="8">
                  <c:v>1.0580150574312601</c:v>
                </c:pt>
                <c:pt idx="9">
                  <c:v>1.04237431378182</c:v>
                </c:pt>
                <c:pt idx="10">
                  <c:v>1.0288904509402399</c:v>
                </c:pt>
                <c:pt idx="11">
                  <c:v>1.0177326721978301</c:v>
                </c:pt>
                <c:pt idx="12">
                  <c:v>1.0090517075230299</c:v>
                </c:pt>
                <c:pt idx="13">
                  <c:v>1.0029746176654701</c:v>
                </c:pt>
                <c:pt idx="14">
                  <c:v>0.99959313464891397</c:v>
                </c:pt>
                <c:pt idx="15">
                  <c:v>0.99894341293520039</c:v>
                </c:pt>
                <c:pt idx="16">
                  <c:v>1.0078927826185811</c:v>
                </c:pt>
                <c:pt idx="17">
                  <c:v>1.0318799649412698</c:v>
                </c:pt>
                <c:pt idx="18">
                  <c:v>1.0569631366960281</c:v>
                </c:pt>
                <c:pt idx="19">
                  <c:v>1.0836154057187461</c:v>
                </c:pt>
                <c:pt idx="20">
                  <c:v>1.112288541475043</c:v>
                </c:pt>
                <c:pt idx="21">
                  <c:v>1.1433769863146399</c:v>
                </c:pt>
                <c:pt idx="22">
                  <c:v>1.1771950064898</c:v>
                </c:pt>
                <c:pt idx="23">
                  <c:v>1.2139701276577499</c:v>
                </c:pt>
                <c:pt idx="24">
                  <c:v>1.2538481889654798</c:v>
                </c:pt>
                <c:pt idx="25">
                  <c:v>1.2969034535370199</c:v>
                </c:pt>
                <c:pt idx="26">
                  <c:v>1.3431484798916691</c:v>
                </c:pt>
                <c:pt idx="27">
                  <c:v>1.3925410799848001</c:v>
                </c:pt>
                <c:pt idx="28">
                  <c:v>1.44498834351078</c:v>
                </c:pt>
                <c:pt idx="29">
                  <c:v>1.5003474740673288</c:v>
                </c:pt>
                <c:pt idx="30">
                  <c:v>1.5584245248972388</c:v>
                </c:pt>
                <c:pt idx="31">
                  <c:v>1.6190296548404892</c:v>
                </c:pt>
                <c:pt idx="32">
                  <c:v>1.6821695762376301</c:v>
                </c:pt>
                <c:pt idx="33">
                  <c:v>1.7479159784002201</c:v>
                </c:pt>
                <c:pt idx="34">
                  <c:v>1.8163505992459101</c:v>
                </c:pt>
                <c:pt idx="35">
                  <c:v>1.8875639068162888</c:v>
                </c:pt>
                <c:pt idx="36">
                  <c:v>1.9616537250827901</c:v>
                </c:pt>
                <c:pt idx="37">
                  <c:v>2.0387240007299812</c:v>
                </c:pt>
                <c:pt idx="38">
                  <c:v>2.1188851508720599</c:v>
                </c:pt>
                <c:pt idx="39">
                  <c:v>2.2022536773641597</c:v>
                </c:pt>
                <c:pt idx="40">
                  <c:v>2.2889511311234401</c:v>
                </c:pt>
              </c:numCache>
            </c:numRef>
          </c:yVal>
          <c:smooth val="1"/>
        </c:ser>
        <c:axId val="179861376"/>
        <c:axId val="179871744"/>
      </c:scatterChart>
      <c:valAx>
        <c:axId val="179861376"/>
        <c:scaling>
          <c:orientation val="minMax"/>
          <c:max val="6"/>
          <c:min val="2"/>
        </c:scaling>
        <c:axPos val="b"/>
        <c:title>
          <c:tx>
            <c:rich>
              <a:bodyPr/>
              <a:lstStyle/>
              <a:p>
                <a:pPr>
                  <a:defRPr sz="1700"/>
                </a:pPr>
                <a:r>
                  <a:rPr lang="en-US" sz="1700" dirty="0" smtClean="0"/>
                  <a:t>Ischemia time (hours)</a:t>
                </a:r>
                <a:endParaRPr lang="en-US" sz="1700" dirty="0"/>
              </a:p>
            </c:rich>
          </c:tx>
        </c:title>
        <c:numFmt formatCode="#,##0" sourceLinked="0"/>
        <c:tickLblPos val="nextTo"/>
        <c:txPr>
          <a:bodyPr rot="0"/>
          <a:lstStyle/>
          <a:p>
            <a:pPr>
              <a:defRPr sz="1500" b="1"/>
            </a:pPr>
            <a:endParaRPr lang="en-US"/>
          </a:p>
        </c:txPr>
        <c:crossAx val="179871744"/>
        <c:crosses val="autoZero"/>
        <c:crossBetween val="midCat"/>
        <c:majorUnit val="1"/>
      </c:valAx>
      <c:valAx>
        <c:axId val="179871744"/>
        <c:scaling>
          <c:orientation val="minMax"/>
          <c:max val="3"/>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 </a:t>
                </a:r>
                <a:endParaRPr lang="en-US" sz="1700" b="1" i="0" baseline="0" dirty="0">
                  <a:solidFill>
                    <a:schemeClr val="tx1"/>
                  </a:solidFill>
                </a:endParaRPr>
              </a:p>
            </c:rich>
          </c:tx>
          <c:layout>
            <c:manualLayout>
              <c:xMode val="edge"/>
              <c:yMode val="edge"/>
              <c:x val="1.006271339976326E-2"/>
              <c:y val="9.544026754720171E-2"/>
            </c:manualLayout>
          </c:layout>
        </c:title>
        <c:numFmt formatCode="#,##0.0" sourceLinked="0"/>
        <c:tickLblPos val="nextTo"/>
        <c:txPr>
          <a:bodyPr/>
          <a:lstStyle/>
          <a:p>
            <a:pPr>
              <a:defRPr sz="1500" b="1"/>
            </a:pPr>
            <a:endParaRPr lang="en-US"/>
          </a:p>
        </c:txPr>
        <c:crossAx val="179861376"/>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3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3218892992357897"/>
          <c:y val="3.3590508847684365E-2"/>
          <c:w val="0.8405064687710404"/>
          <c:h val="0.77074260114040904"/>
        </c:manualLayout>
      </c:layout>
      <c:scatterChart>
        <c:scatterStyle val="smoothMarker"/>
        <c:ser>
          <c:idx val="0"/>
          <c:order val="0"/>
          <c:tx>
            <c:strRef>
              <c:f>Sheet1!$A$1</c:f>
              <c:strCache>
                <c:ptCount val="1"/>
                <c:pt idx="0">
                  <c:v>Donor age</c:v>
                </c:pt>
              </c:strCache>
            </c:strRef>
          </c:tx>
          <c:spPr>
            <a:ln w="38100">
              <a:solidFill>
                <a:srgbClr val="00FF00"/>
              </a:solidFill>
            </a:ln>
          </c:spPr>
          <c:marker>
            <c:symbol val="none"/>
          </c:marker>
          <c:xVal>
            <c:numRef>
              <c:f>Sheet1!$A$2:$A$7</c:f>
              <c:numCache>
                <c:formatCode>General</c:formatCode>
                <c:ptCount val="6"/>
                <c:pt idx="0">
                  <c:v>0</c:v>
                </c:pt>
                <c:pt idx="1">
                  <c:v>1</c:v>
                </c:pt>
                <c:pt idx="2">
                  <c:v>2</c:v>
                </c:pt>
                <c:pt idx="3">
                  <c:v>3</c:v>
                </c:pt>
                <c:pt idx="4">
                  <c:v>4</c:v>
                </c:pt>
                <c:pt idx="5">
                  <c:v>5</c:v>
                </c:pt>
              </c:numCache>
            </c:numRef>
          </c:xVal>
          <c:yVal>
            <c:numRef>
              <c:f>Sheet1!$B$2:$B$7</c:f>
              <c:numCache>
                <c:formatCode>General</c:formatCode>
                <c:ptCount val="6"/>
                <c:pt idx="0">
                  <c:v>1</c:v>
                </c:pt>
                <c:pt idx="1">
                  <c:v>0.77438238964502049</c:v>
                </c:pt>
                <c:pt idx="2">
                  <c:v>0.59966808539232819</c:v>
                </c:pt>
                <c:pt idx="3">
                  <c:v>0.464372404959975</c:v>
                </c:pt>
                <c:pt idx="4">
                  <c:v>0.35960181263810675</c:v>
                </c:pt>
                <c:pt idx="5">
                  <c:v>0.278469310991379</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Sheet1!$A$2:$A$7</c:f>
              <c:numCache>
                <c:formatCode>General</c:formatCode>
                <c:ptCount val="6"/>
                <c:pt idx="0">
                  <c:v>0</c:v>
                </c:pt>
                <c:pt idx="1">
                  <c:v>1</c:v>
                </c:pt>
                <c:pt idx="2">
                  <c:v>2</c:v>
                </c:pt>
                <c:pt idx="3">
                  <c:v>3</c:v>
                </c:pt>
                <c:pt idx="4">
                  <c:v>4</c:v>
                </c:pt>
                <c:pt idx="5">
                  <c:v>5</c:v>
                </c:pt>
              </c:numCache>
            </c:numRef>
          </c:xVal>
          <c:yVal>
            <c:numRef>
              <c:f>Sheet1!$C$2:$C$7</c:f>
              <c:numCache>
                <c:formatCode>General</c:formatCode>
                <c:ptCount val="6"/>
                <c:pt idx="0">
                  <c:v>1</c:v>
                </c:pt>
                <c:pt idx="1">
                  <c:v>0.62897461993394665</c:v>
                </c:pt>
                <c:pt idx="2">
                  <c:v>0.39560907252105232</c:v>
                </c:pt>
                <c:pt idx="3">
                  <c:v>0.24882806603134899</c:v>
                </c:pt>
                <c:pt idx="4">
                  <c:v>0.15650653826096741</c:v>
                </c:pt>
                <c:pt idx="5">
                  <c:v>9.8438640419869744E-2</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Sheet1!$A$2:$A$7</c:f>
              <c:numCache>
                <c:formatCode>General</c:formatCode>
                <c:ptCount val="6"/>
                <c:pt idx="0">
                  <c:v>0</c:v>
                </c:pt>
                <c:pt idx="1">
                  <c:v>1</c:v>
                </c:pt>
                <c:pt idx="2">
                  <c:v>2</c:v>
                </c:pt>
                <c:pt idx="3">
                  <c:v>3</c:v>
                </c:pt>
                <c:pt idx="4">
                  <c:v>4</c:v>
                </c:pt>
                <c:pt idx="5">
                  <c:v>5</c:v>
                </c:pt>
              </c:numCache>
            </c:numRef>
          </c:xVal>
          <c:yVal>
            <c:numRef>
              <c:f>Sheet1!$D$2:$D$7</c:f>
              <c:numCache>
                <c:formatCode>General</c:formatCode>
                <c:ptCount val="6"/>
                <c:pt idx="0">
                  <c:v>1</c:v>
                </c:pt>
                <c:pt idx="1">
                  <c:v>0.95340585516043663</c:v>
                </c:pt>
                <c:pt idx="2">
                  <c:v>0.90898272465420149</c:v>
                </c:pt>
                <c:pt idx="3">
                  <c:v>0.86662945192500973</c:v>
                </c:pt>
                <c:pt idx="4">
                  <c:v>0.82624959371978202</c:v>
                </c:pt>
                <c:pt idx="5">
                  <c:v>0.78775120047636604</c:v>
                </c:pt>
              </c:numCache>
            </c:numRef>
          </c:yVal>
          <c:smooth val="1"/>
        </c:ser>
        <c:axId val="180331264"/>
        <c:axId val="180333184"/>
      </c:scatterChart>
      <c:valAx>
        <c:axId val="180331264"/>
        <c:scaling>
          <c:orientation val="minMax"/>
          <c:max val="5"/>
          <c:min val="0"/>
        </c:scaling>
        <c:axPos val="b"/>
        <c:title>
          <c:tx>
            <c:rich>
              <a:bodyPr/>
              <a:lstStyle/>
              <a:p>
                <a:pPr>
                  <a:defRPr sz="1700"/>
                </a:pPr>
                <a:r>
                  <a:rPr lang="en-US" sz="1700" dirty="0" smtClean="0"/>
                  <a:t>Donor</a:t>
                </a:r>
                <a:r>
                  <a:rPr lang="en-US" sz="1700" baseline="0" dirty="0" smtClean="0"/>
                  <a:t> age (years)</a:t>
                </a:r>
                <a:endParaRPr lang="en-US" sz="1700" dirty="0"/>
              </a:p>
            </c:rich>
          </c:tx>
        </c:title>
        <c:numFmt formatCode="#,##0" sourceLinked="0"/>
        <c:tickLblPos val="nextTo"/>
        <c:txPr>
          <a:bodyPr rot="0"/>
          <a:lstStyle/>
          <a:p>
            <a:pPr>
              <a:defRPr sz="1500" b="1"/>
            </a:pPr>
            <a:endParaRPr lang="en-US"/>
          </a:p>
        </c:txPr>
        <c:crossAx val="180333184"/>
        <c:crosses val="autoZero"/>
        <c:crossBetween val="midCat"/>
        <c:majorUnit val="1"/>
      </c:valAx>
      <c:valAx>
        <c:axId val="180333184"/>
        <c:scaling>
          <c:orientation val="minMax"/>
          <c:max val="1"/>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 </a:t>
                </a:r>
                <a:endParaRPr lang="en-US" sz="1700" b="1" i="0" baseline="0" dirty="0">
                  <a:solidFill>
                    <a:schemeClr val="tx1"/>
                  </a:solidFill>
                </a:endParaRPr>
              </a:p>
            </c:rich>
          </c:tx>
          <c:layout>
            <c:manualLayout>
              <c:xMode val="edge"/>
              <c:yMode val="edge"/>
              <c:x val="1.006271339976326E-2"/>
              <c:y val="9.544026754720171E-2"/>
            </c:manualLayout>
          </c:layout>
        </c:title>
        <c:numFmt formatCode="#,##0.0" sourceLinked="0"/>
        <c:tickLblPos val="nextTo"/>
        <c:txPr>
          <a:bodyPr/>
          <a:lstStyle/>
          <a:p>
            <a:pPr>
              <a:defRPr sz="1500" b="1"/>
            </a:pPr>
            <a:endParaRPr lang="en-US"/>
          </a:p>
        </c:txPr>
        <c:crossAx val="180331264"/>
        <c:crosses val="autoZero"/>
        <c:crossBetween val="midCat"/>
        <c:majorUnit val="0.2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3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3218892992357892"/>
          <c:y val="3.3590508847684365E-2"/>
          <c:w val="0.84050646877104029"/>
          <c:h val="0.77074260114040916"/>
        </c:manualLayout>
      </c:layout>
      <c:scatterChart>
        <c:scatterStyle val="smoothMarker"/>
        <c:ser>
          <c:idx val="0"/>
          <c:order val="0"/>
          <c:tx>
            <c:strRef>
              <c:f>Sheet1!$A$1</c:f>
              <c:strCache>
                <c:ptCount val="1"/>
                <c:pt idx="0">
                  <c:v>Recipient creatinine</c:v>
                </c:pt>
              </c:strCache>
            </c:strRef>
          </c:tx>
          <c:spPr>
            <a:ln w="38100">
              <a:solidFill>
                <a:srgbClr val="00FF00"/>
              </a:solidFill>
            </a:ln>
          </c:spPr>
          <c:marker>
            <c:symbol val="none"/>
          </c:marker>
          <c:xVal>
            <c:numRef>
              <c:f>Sheet1!$A$2:$A$11</c:f>
              <c:numCache>
                <c:formatCode>General</c:formatCode>
                <c:ptCount val="10"/>
                <c:pt idx="0">
                  <c:v>0.1</c:v>
                </c:pt>
                <c:pt idx="1">
                  <c:v>0.2</c:v>
                </c:pt>
                <c:pt idx="2">
                  <c:v>0.30000000000000032</c:v>
                </c:pt>
                <c:pt idx="3">
                  <c:v>0.4</c:v>
                </c:pt>
                <c:pt idx="4">
                  <c:v>0.5</c:v>
                </c:pt>
                <c:pt idx="5">
                  <c:v>0.60000000000000064</c:v>
                </c:pt>
                <c:pt idx="6">
                  <c:v>0.70000000000000062</c:v>
                </c:pt>
                <c:pt idx="7">
                  <c:v>0.8</c:v>
                </c:pt>
                <c:pt idx="8">
                  <c:v>0.9</c:v>
                </c:pt>
                <c:pt idx="9">
                  <c:v>1</c:v>
                </c:pt>
              </c:numCache>
            </c:numRef>
          </c:xVal>
          <c:yVal>
            <c:numRef>
              <c:f>Sheet1!$B$2:$B$11</c:f>
              <c:numCache>
                <c:formatCode>General</c:formatCode>
                <c:ptCount val="10"/>
                <c:pt idx="0">
                  <c:v>1.2615812712130998</c:v>
                </c:pt>
                <c:pt idx="1">
                  <c:v>1.1191971612340001</c:v>
                </c:pt>
                <c:pt idx="2">
                  <c:v>1.00875754538999</c:v>
                </c:pt>
                <c:pt idx="3">
                  <c:v>1</c:v>
                </c:pt>
                <c:pt idx="4">
                  <c:v>1.1617201817915201</c:v>
                </c:pt>
                <c:pt idx="5">
                  <c:v>1.4843491422790398</c:v>
                </c:pt>
                <c:pt idx="6">
                  <c:v>1.9269010897640999</c:v>
                </c:pt>
                <c:pt idx="7">
                  <c:v>2.5013980879694602</c:v>
                </c:pt>
                <c:pt idx="8">
                  <c:v>3.2471785541248899</c:v>
                </c:pt>
                <c:pt idx="9">
                  <c:v>4.2153097743408434</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Sheet1!$A$2:$A$11</c:f>
              <c:numCache>
                <c:formatCode>General</c:formatCode>
                <c:ptCount val="10"/>
                <c:pt idx="0">
                  <c:v>0.1</c:v>
                </c:pt>
                <c:pt idx="1">
                  <c:v>0.2</c:v>
                </c:pt>
                <c:pt idx="2">
                  <c:v>0.30000000000000032</c:v>
                </c:pt>
                <c:pt idx="3">
                  <c:v>0.4</c:v>
                </c:pt>
                <c:pt idx="4">
                  <c:v>0.5</c:v>
                </c:pt>
                <c:pt idx="5">
                  <c:v>0.60000000000000064</c:v>
                </c:pt>
                <c:pt idx="6">
                  <c:v>0.70000000000000062</c:v>
                </c:pt>
                <c:pt idx="7">
                  <c:v>0.8</c:v>
                </c:pt>
                <c:pt idx="8">
                  <c:v>0.9</c:v>
                </c:pt>
                <c:pt idx="9">
                  <c:v>1</c:v>
                </c:pt>
              </c:numCache>
            </c:numRef>
          </c:xVal>
          <c:yVal>
            <c:numRef>
              <c:f>Sheet1!$C$2:$C$11</c:f>
              <c:numCache>
                <c:formatCode>General</c:formatCode>
                <c:ptCount val="10"/>
                <c:pt idx="0">
                  <c:v>0.57363156118464798</c:v>
                </c:pt>
                <c:pt idx="1">
                  <c:v>0.69009383733930485</c:v>
                </c:pt>
                <c:pt idx="2">
                  <c:v>0.82944381253801924</c:v>
                </c:pt>
                <c:pt idx="3">
                  <c:v>1</c:v>
                </c:pt>
                <c:pt idx="4">
                  <c:v>1.0660193536595299</c:v>
                </c:pt>
                <c:pt idx="5">
                  <c:v>1.2279708211303699</c:v>
                </c:pt>
                <c:pt idx="6">
                  <c:v>1.4005750053305699</c:v>
                </c:pt>
                <c:pt idx="7">
                  <c:v>1.5897530775839099</c:v>
                </c:pt>
                <c:pt idx="8">
                  <c:v>1.8017157467444398</c:v>
                </c:pt>
                <c:pt idx="9">
                  <c:v>2.0405642961688502</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Sheet1!$A$2:$A$11</c:f>
              <c:numCache>
                <c:formatCode>General</c:formatCode>
                <c:ptCount val="10"/>
                <c:pt idx="0">
                  <c:v>0.1</c:v>
                </c:pt>
                <c:pt idx="1">
                  <c:v>0.2</c:v>
                </c:pt>
                <c:pt idx="2">
                  <c:v>0.30000000000000032</c:v>
                </c:pt>
                <c:pt idx="3">
                  <c:v>0.4</c:v>
                </c:pt>
                <c:pt idx="4">
                  <c:v>0.5</c:v>
                </c:pt>
                <c:pt idx="5">
                  <c:v>0.60000000000000064</c:v>
                </c:pt>
                <c:pt idx="6">
                  <c:v>0.70000000000000062</c:v>
                </c:pt>
                <c:pt idx="7">
                  <c:v>0.8</c:v>
                </c:pt>
                <c:pt idx="8">
                  <c:v>0.9</c:v>
                </c:pt>
                <c:pt idx="9">
                  <c:v>1</c:v>
                </c:pt>
              </c:numCache>
            </c:numRef>
          </c:xVal>
          <c:yVal>
            <c:numRef>
              <c:f>Sheet1!$D$2:$D$11</c:f>
              <c:numCache>
                <c:formatCode>General</c:formatCode>
                <c:ptCount val="10"/>
                <c:pt idx="0">
                  <c:v>2.7745811276296601</c:v>
                </c:pt>
                <c:pt idx="1">
                  <c:v>1.8151187823147799</c:v>
                </c:pt>
                <c:pt idx="2">
                  <c:v>1.2268363088604108</c:v>
                </c:pt>
                <c:pt idx="3">
                  <c:v>1</c:v>
                </c:pt>
                <c:pt idx="4">
                  <c:v>1.2660124566676201</c:v>
                </c:pt>
                <c:pt idx="5">
                  <c:v>1.79425466653706</c:v>
                </c:pt>
                <c:pt idx="6">
                  <c:v>2.6510167578335002</c:v>
                </c:pt>
                <c:pt idx="7">
                  <c:v>3.9358265649697977</c:v>
                </c:pt>
                <c:pt idx="8">
                  <c:v>5.8522930608899602</c:v>
                </c:pt>
                <c:pt idx="9">
                  <c:v>8.7078052512309192</c:v>
                </c:pt>
              </c:numCache>
            </c:numRef>
          </c:yVal>
          <c:smooth val="1"/>
        </c:ser>
        <c:axId val="180834688"/>
        <c:axId val="180836608"/>
      </c:scatterChart>
      <c:valAx>
        <c:axId val="180834688"/>
        <c:scaling>
          <c:orientation val="minMax"/>
          <c:max val="1"/>
          <c:min val="0.1"/>
        </c:scaling>
        <c:axPos val="b"/>
        <c:title>
          <c:tx>
            <c:rich>
              <a:bodyPr/>
              <a:lstStyle/>
              <a:p>
                <a:pPr>
                  <a:defRPr sz="1700"/>
                </a:pPr>
                <a:r>
                  <a:rPr lang="en-US" sz="1700" dirty="0" smtClean="0"/>
                  <a:t>Recipient creatinine</a:t>
                </a:r>
                <a:r>
                  <a:rPr lang="en-US" sz="1700" baseline="0" dirty="0" smtClean="0"/>
                  <a:t> (mg/dl)</a:t>
                </a:r>
                <a:endParaRPr lang="en-US" sz="1700" dirty="0"/>
              </a:p>
            </c:rich>
          </c:tx>
        </c:title>
        <c:numFmt formatCode="#,##0.0" sourceLinked="0"/>
        <c:tickLblPos val="nextTo"/>
        <c:txPr>
          <a:bodyPr rot="0"/>
          <a:lstStyle/>
          <a:p>
            <a:pPr>
              <a:defRPr sz="1500" b="1"/>
            </a:pPr>
            <a:endParaRPr lang="en-US"/>
          </a:p>
        </c:txPr>
        <c:crossAx val="180836608"/>
        <c:crosses val="autoZero"/>
        <c:crossBetween val="midCat"/>
        <c:majorUnit val="0.1"/>
      </c:valAx>
      <c:valAx>
        <c:axId val="180836608"/>
        <c:scaling>
          <c:orientation val="minMax"/>
          <c:max val="4"/>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 </a:t>
                </a:r>
                <a:endParaRPr lang="en-US" sz="1700" b="1" i="0" baseline="0" dirty="0">
                  <a:solidFill>
                    <a:schemeClr val="tx1"/>
                  </a:solidFill>
                </a:endParaRPr>
              </a:p>
            </c:rich>
          </c:tx>
          <c:layout>
            <c:manualLayout>
              <c:xMode val="edge"/>
              <c:yMode val="edge"/>
              <c:x val="1.0062713399763262E-2"/>
              <c:y val="9.544026754720171E-2"/>
            </c:manualLayout>
          </c:layout>
        </c:title>
        <c:numFmt formatCode="#,##0.0" sourceLinked="0"/>
        <c:tickLblPos val="nextTo"/>
        <c:txPr>
          <a:bodyPr/>
          <a:lstStyle/>
          <a:p>
            <a:pPr>
              <a:defRPr sz="1500" b="1"/>
            </a:pPr>
            <a:endParaRPr lang="en-US"/>
          </a:p>
        </c:txPr>
        <c:crossAx val="180834688"/>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3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3218892992357892"/>
          <c:y val="3.3590508847684365E-2"/>
          <c:w val="0.84050646877104029"/>
          <c:h val="0.77074260114040916"/>
        </c:manualLayout>
      </c:layout>
      <c:scatterChart>
        <c:scatterStyle val="smoothMarker"/>
        <c:ser>
          <c:idx val="0"/>
          <c:order val="0"/>
          <c:tx>
            <c:strRef>
              <c:f>Sheet1!$A$1</c:f>
              <c:strCache>
                <c:ptCount val="1"/>
                <c:pt idx="0">
                  <c:v>Ischemia time</c:v>
                </c:pt>
              </c:strCache>
            </c:strRef>
          </c:tx>
          <c:spPr>
            <a:ln w="38100">
              <a:solidFill>
                <a:srgbClr val="00FF00"/>
              </a:solidFill>
            </a:ln>
          </c:spPr>
          <c:marker>
            <c:symbol val="none"/>
          </c:marker>
          <c:xVal>
            <c:numRef>
              <c:f>Sheet1!$A$2:$A$9</c:f>
              <c:numCache>
                <c:formatCode>General</c:formatCode>
                <c:ptCount val="8"/>
                <c:pt idx="0">
                  <c:v>1</c:v>
                </c:pt>
                <c:pt idx="1">
                  <c:v>2</c:v>
                </c:pt>
                <c:pt idx="2">
                  <c:v>3</c:v>
                </c:pt>
                <c:pt idx="3">
                  <c:v>4</c:v>
                </c:pt>
                <c:pt idx="4">
                  <c:v>5</c:v>
                </c:pt>
                <c:pt idx="5">
                  <c:v>6</c:v>
                </c:pt>
                <c:pt idx="6">
                  <c:v>7</c:v>
                </c:pt>
                <c:pt idx="7">
                  <c:v>8</c:v>
                </c:pt>
              </c:numCache>
            </c:numRef>
          </c:xVal>
          <c:yVal>
            <c:numRef>
              <c:f>Sheet1!$B$2:$B$9</c:f>
              <c:numCache>
                <c:formatCode>General</c:formatCode>
                <c:ptCount val="8"/>
                <c:pt idx="0">
                  <c:v>0.59056922690002756</c:v>
                </c:pt>
                <c:pt idx="1">
                  <c:v>0.71279641550031081</c:v>
                </c:pt>
                <c:pt idx="2">
                  <c:v>0.86032036009910795</c:v>
                </c:pt>
                <c:pt idx="3">
                  <c:v>1.0383766050248098</c:v>
                </c:pt>
                <c:pt idx="4">
                  <c:v>1.2532842692908399</c:v>
                </c:pt>
                <c:pt idx="5">
                  <c:v>1.5126703086828099</c:v>
                </c:pt>
                <c:pt idx="6">
                  <c:v>1.8257401922592398</c:v>
                </c:pt>
                <c:pt idx="7">
                  <c:v>2.2036045994274827</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Sheet1!$A$2:$A$9</c:f>
              <c:numCache>
                <c:formatCode>General</c:formatCode>
                <c:ptCount val="8"/>
                <c:pt idx="0">
                  <c:v>1</c:v>
                </c:pt>
                <c:pt idx="1">
                  <c:v>2</c:v>
                </c:pt>
                <c:pt idx="2">
                  <c:v>3</c:v>
                </c:pt>
                <c:pt idx="3">
                  <c:v>4</c:v>
                </c:pt>
                <c:pt idx="4">
                  <c:v>5</c:v>
                </c:pt>
                <c:pt idx="5">
                  <c:v>6</c:v>
                </c:pt>
                <c:pt idx="6">
                  <c:v>7</c:v>
                </c:pt>
                <c:pt idx="7">
                  <c:v>8</c:v>
                </c:pt>
              </c:numCache>
            </c:numRef>
          </c:xVal>
          <c:yVal>
            <c:numRef>
              <c:f>Sheet1!$C$2:$C$9</c:f>
              <c:numCache>
                <c:formatCode>General</c:formatCode>
                <c:ptCount val="8"/>
                <c:pt idx="0">
                  <c:v>0.40481867128494647</c:v>
                </c:pt>
                <c:pt idx="1">
                  <c:v>0.55915783467719582</c:v>
                </c:pt>
                <c:pt idx="2">
                  <c:v>0.77233958376592249</c:v>
                </c:pt>
                <c:pt idx="3">
                  <c:v>1.01071245239188</c:v>
                </c:pt>
                <c:pt idx="4">
                  <c:v>1.06596544063656</c:v>
                </c:pt>
                <c:pt idx="5">
                  <c:v>1.12423896424989</c:v>
                </c:pt>
                <c:pt idx="6">
                  <c:v>1.1856981479464099</c:v>
                </c:pt>
                <c:pt idx="7">
                  <c:v>1.2505171433740301</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Sheet1!$A$2:$A$9</c:f>
              <c:numCache>
                <c:formatCode>General</c:formatCode>
                <c:ptCount val="8"/>
                <c:pt idx="0">
                  <c:v>1</c:v>
                </c:pt>
                <c:pt idx="1">
                  <c:v>2</c:v>
                </c:pt>
                <c:pt idx="2">
                  <c:v>3</c:v>
                </c:pt>
                <c:pt idx="3">
                  <c:v>4</c:v>
                </c:pt>
                <c:pt idx="4">
                  <c:v>5</c:v>
                </c:pt>
                <c:pt idx="5">
                  <c:v>6</c:v>
                </c:pt>
                <c:pt idx="6">
                  <c:v>7</c:v>
                </c:pt>
                <c:pt idx="7">
                  <c:v>8</c:v>
                </c:pt>
              </c:numCache>
            </c:numRef>
          </c:xVal>
          <c:yVal>
            <c:numRef>
              <c:f>Sheet1!$D$2:$D$9</c:f>
              <c:numCache>
                <c:formatCode>General</c:formatCode>
                <c:ptCount val="8"/>
                <c:pt idx="0">
                  <c:v>0.86155119934131497</c:v>
                </c:pt>
                <c:pt idx="1">
                  <c:v>0.90864993467079114</c:v>
                </c:pt>
                <c:pt idx="2">
                  <c:v>0.95832343383474805</c:v>
                </c:pt>
                <c:pt idx="3">
                  <c:v>1.06679795159464</c:v>
                </c:pt>
                <c:pt idx="4">
                  <c:v>1.4735200596314701</c:v>
                </c:pt>
                <c:pt idx="5">
                  <c:v>2.0353070259375499</c:v>
                </c:pt>
                <c:pt idx="6">
                  <c:v>2.8112781110470579</c:v>
                </c:pt>
                <c:pt idx="7">
                  <c:v>3.8830920922173413</c:v>
                </c:pt>
              </c:numCache>
            </c:numRef>
          </c:yVal>
          <c:smooth val="1"/>
        </c:ser>
        <c:axId val="180926336"/>
        <c:axId val="181080064"/>
      </c:scatterChart>
      <c:valAx>
        <c:axId val="180926336"/>
        <c:scaling>
          <c:orientation val="minMax"/>
          <c:max val="8"/>
          <c:min val="1"/>
        </c:scaling>
        <c:axPos val="b"/>
        <c:title>
          <c:tx>
            <c:rich>
              <a:bodyPr/>
              <a:lstStyle/>
              <a:p>
                <a:pPr>
                  <a:defRPr sz="1700"/>
                </a:pPr>
                <a:r>
                  <a:rPr lang="en-US" sz="1700" dirty="0" smtClean="0"/>
                  <a:t>Ischemia</a:t>
                </a:r>
                <a:r>
                  <a:rPr lang="en-US" sz="1700" baseline="0" dirty="0" smtClean="0"/>
                  <a:t> time (hours)</a:t>
                </a:r>
                <a:endParaRPr lang="en-US" sz="1700" dirty="0"/>
              </a:p>
            </c:rich>
          </c:tx>
        </c:title>
        <c:numFmt formatCode="#,##0" sourceLinked="0"/>
        <c:tickLblPos val="nextTo"/>
        <c:txPr>
          <a:bodyPr rot="0"/>
          <a:lstStyle/>
          <a:p>
            <a:pPr>
              <a:defRPr sz="1500" b="1"/>
            </a:pPr>
            <a:endParaRPr lang="en-US"/>
          </a:p>
        </c:txPr>
        <c:crossAx val="181080064"/>
        <c:crosses val="autoZero"/>
        <c:crossBetween val="midCat"/>
        <c:majorUnit val="1"/>
      </c:valAx>
      <c:valAx>
        <c:axId val="181080064"/>
        <c:scaling>
          <c:orientation val="minMax"/>
          <c:max val="4"/>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 </a:t>
                </a:r>
                <a:endParaRPr lang="en-US" sz="1700" b="1" i="0" baseline="0" dirty="0">
                  <a:solidFill>
                    <a:schemeClr val="tx1"/>
                  </a:solidFill>
                </a:endParaRPr>
              </a:p>
            </c:rich>
          </c:tx>
          <c:layout>
            <c:manualLayout>
              <c:xMode val="edge"/>
              <c:yMode val="edge"/>
              <c:x val="1.0062713399763262E-2"/>
              <c:y val="9.544026754720171E-2"/>
            </c:manualLayout>
          </c:layout>
        </c:title>
        <c:numFmt formatCode="#,##0.0" sourceLinked="0"/>
        <c:tickLblPos val="nextTo"/>
        <c:txPr>
          <a:bodyPr/>
          <a:lstStyle/>
          <a:p>
            <a:pPr>
              <a:defRPr sz="1500" b="1"/>
            </a:pPr>
            <a:endParaRPr lang="en-US"/>
          </a:p>
        </c:txPr>
        <c:crossAx val="180926336"/>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3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3218892992357886"/>
          <c:y val="3.3590508847684365E-2"/>
          <c:w val="0.84050646877104018"/>
          <c:h val="0.77074260114040938"/>
        </c:manualLayout>
      </c:layout>
      <c:scatterChart>
        <c:scatterStyle val="smoothMarker"/>
        <c:ser>
          <c:idx val="0"/>
          <c:order val="0"/>
          <c:tx>
            <c:strRef>
              <c:f>Sheet1!$A$1</c:f>
              <c:strCache>
                <c:ptCount val="1"/>
                <c:pt idx="0">
                  <c:v>Ped volume</c:v>
                </c:pt>
              </c:strCache>
            </c:strRef>
          </c:tx>
          <c:spPr>
            <a:ln w="38100">
              <a:solidFill>
                <a:srgbClr val="00FF00"/>
              </a:solidFill>
            </a:ln>
          </c:spPr>
          <c:marker>
            <c:symbol val="none"/>
          </c:marker>
          <c:xVal>
            <c:numRef>
              <c:f>Sheet1!$A$2:$A$27</c:f>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xVal>
          <c:yVal>
            <c:numRef>
              <c:f>Sheet1!$B$2:$B$27</c:f>
              <c:numCache>
                <c:formatCode>General</c:formatCode>
                <c:ptCount val="26"/>
                <c:pt idx="0">
                  <c:v>1.9393960487025699</c:v>
                </c:pt>
                <c:pt idx="1">
                  <c:v>1.7980638270034799</c:v>
                </c:pt>
                <c:pt idx="2">
                  <c:v>1.6670310987491399</c:v>
                </c:pt>
                <c:pt idx="3">
                  <c:v>1.545547295074637</c:v>
                </c:pt>
                <c:pt idx="4">
                  <c:v>1.43331048401355</c:v>
                </c:pt>
                <c:pt idx="5">
                  <c:v>1.3314183517696399</c:v>
                </c:pt>
                <c:pt idx="6">
                  <c:v>1.2408559464203088</c:v>
                </c:pt>
                <c:pt idx="7">
                  <c:v>1.1621897558310801</c:v>
                </c:pt>
                <c:pt idx="8">
                  <c:v>1.0957156183984598</c:v>
                </c:pt>
                <c:pt idx="9">
                  <c:v>1.0415978547998299</c:v>
                </c:pt>
                <c:pt idx="10">
                  <c:v>1</c:v>
                </c:pt>
                <c:pt idx="11">
                  <c:v>0.97073720216916881</c:v>
                </c:pt>
                <c:pt idx="12">
                  <c:v>0.95205100878471005</c:v>
                </c:pt>
                <c:pt idx="13">
                  <c:v>0.94214669150171304</c:v>
                </c:pt>
                <c:pt idx="14">
                  <c:v>0.93954910754857801</c:v>
                </c:pt>
                <c:pt idx="15">
                  <c:v>0.942987652615766</c:v>
                </c:pt>
                <c:pt idx="16">
                  <c:v>0.95130755291549662</c:v>
                </c:pt>
                <c:pt idx="17">
                  <c:v>0.96340126171894658</c:v>
                </c:pt>
                <c:pt idx="18">
                  <c:v>0.97815507884369601</c:v>
                </c:pt>
                <c:pt idx="19">
                  <c:v>0.99440959784395055</c:v>
                </c:pt>
                <c:pt idx="20">
                  <c:v>1.01115040117849</c:v>
                </c:pt>
                <c:pt idx="21">
                  <c:v>1.0281730345525801</c:v>
                </c:pt>
                <c:pt idx="22">
                  <c:v>1.0454822425516099</c:v>
                </c:pt>
                <c:pt idx="23">
                  <c:v>1.063082849635723</c:v>
                </c:pt>
                <c:pt idx="24">
                  <c:v>1.0809797614843599</c:v>
                </c:pt>
                <c:pt idx="25">
                  <c:v>1.0991779663637977</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Sheet1!$A$2:$A$27</c:f>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xVal>
          <c:yVal>
            <c:numRef>
              <c:f>Sheet1!$C$2:$C$27</c:f>
              <c:numCache>
                <c:formatCode>General</c:formatCode>
                <c:ptCount val="26"/>
                <c:pt idx="0">
                  <c:v>1.1310308326387188</c:v>
                </c:pt>
                <c:pt idx="1">
                  <c:v>1.1176895617695388</c:v>
                </c:pt>
                <c:pt idx="2">
                  <c:v>1.1044110099150388</c:v>
                </c:pt>
                <c:pt idx="3">
                  <c:v>1.0911453503351698</c:v>
                </c:pt>
                <c:pt idx="4">
                  <c:v>1.0777996196408401</c:v>
                </c:pt>
                <c:pt idx="5">
                  <c:v>1.0642482851127999</c:v>
                </c:pt>
                <c:pt idx="6">
                  <c:v>1.0504271695540901</c:v>
                </c:pt>
                <c:pt idx="7">
                  <c:v>1.0364128800659</c:v>
                </c:pt>
                <c:pt idx="8">
                  <c:v>1.0225558536696</c:v>
                </c:pt>
                <c:pt idx="9">
                  <c:v>1.0097530249095701</c:v>
                </c:pt>
                <c:pt idx="10">
                  <c:v>1</c:v>
                </c:pt>
                <c:pt idx="11">
                  <c:v>0.94524414790197797</c:v>
                </c:pt>
                <c:pt idx="12">
                  <c:v>0.90263376038409704</c:v>
                </c:pt>
                <c:pt idx="13">
                  <c:v>0.86645232723719989</c:v>
                </c:pt>
                <c:pt idx="14">
                  <c:v>0.83341034273032055</c:v>
                </c:pt>
                <c:pt idx="15">
                  <c:v>0.80191548691913195</c:v>
                </c:pt>
                <c:pt idx="16">
                  <c:v>0.7713169789525085</c:v>
                </c:pt>
                <c:pt idx="17">
                  <c:v>0.74141292203157705</c:v>
                </c:pt>
                <c:pt idx="18">
                  <c:v>0.71219444580548164</c:v>
                </c:pt>
                <c:pt idx="19">
                  <c:v>0.68372513067210594</c:v>
                </c:pt>
                <c:pt idx="20">
                  <c:v>0.65609211359598041</c:v>
                </c:pt>
                <c:pt idx="21">
                  <c:v>0.62938013802802595</c:v>
                </c:pt>
                <c:pt idx="22">
                  <c:v>0.60362770258720744</c:v>
                </c:pt>
                <c:pt idx="23">
                  <c:v>0.57884165620242689</c:v>
                </c:pt>
                <c:pt idx="24">
                  <c:v>0.5550117284799555</c:v>
                </c:pt>
                <c:pt idx="25">
                  <c:v>0.53211809443099001</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Sheet1!$A$2:$A$27</c:f>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xVal>
          <c:yVal>
            <c:numRef>
              <c:f>Sheet1!$D$2:$D$27</c:f>
              <c:numCache>
                <c:formatCode>General</c:formatCode>
                <c:ptCount val="26"/>
                <c:pt idx="0">
                  <c:v>3.3255123778969602</c:v>
                </c:pt>
                <c:pt idx="1">
                  <c:v>2.8926042047488023</c:v>
                </c:pt>
                <c:pt idx="2">
                  <c:v>2.5162667333519377</c:v>
                </c:pt>
                <c:pt idx="3">
                  <c:v>2.1891826240920298</c:v>
                </c:pt>
                <c:pt idx="4">
                  <c:v>1.9060861649475698</c:v>
                </c:pt>
                <c:pt idx="5">
                  <c:v>1.6656590874760999</c:v>
                </c:pt>
                <c:pt idx="6">
                  <c:v>1.4658069825252498</c:v>
                </c:pt>
                <c:pt idx="7">
                  <c:v>1.303230647300339</c:v>
                </c:pt>
                <c:pt idx="8">
                  <c:v>1.17410967048285</c:v>
                </c:pt>
                <c:pt idx="9">
                  <c:v>1.07444698293504</c:v>
                </c:pt>
                <c:pt idx="10">
                  <c:v>1</c:v>
                </c:pt>
                <c:pt idx="11">
                  <c:v>0.9969177992445335</c:v>
                </c:pt>
                <c:pt idx="12">
                  <c:v>1.0041737447780401</c:v>
                </c:pt>
                <c:pt idx="13">
                  <c:v>1.0244538105610301</c:v>
                </c:pt>
                <c:pt idx="14">
                  <c:v>1.0592051480946798</c:v>
                </c:pt>
                <c:pt idx="15">
                  <c:v>1.1088770917769541</c:v>
                </c:pt>
                <c:pt idx="16">
                  <c:v>1.1732998040093598</c:v>
                </c:pt>
                <c:pt idx="17">
                  <c:v>1.2518556980884687</c:v>
                </c:pt>
                <c:pt idx="18">
                  <c:v>1.343435579851513</c:v>
                </c:pt>
                <c:pt idx="19">
                  <c:v>1.4462689813845799</c:v>
                </c:pt>
                <c:pt idx="20">
                  <c:v>1.5583560793005498</c:v>
                </c:pt>
                <c:pt idx="21">
                  <c:v>1.6796522881914899</c:v>
                </c:pt>
                <c:pt idx="22">
                  <c:v>1.8107736189142798</c:v>
                </c:pt>
                <c:pt idx="23">
                  <c:v>1.9524253879792899</c:v>
                </c:pt>
                <c:pt idx="24">
                  <c:v>2.1053919850290002</c:v>
                </c:pt>
                <c:pt idx="25">
                  <c:v>2.2705339554964561</c:v>
                </c:pt>
              </c:numCache>
            </c:numRef>
          </c:yVal>
          <c:smooth val="1"/>
        </c:ser>
        <c:axId val="181274112"/>
        <c:axId val="181276032"/>
      </c:scatterChart>
      <c:valAx>
        <c:axId val="181274112"/>
        <c:scaling>
          <c:orientation val="minMax"/>
          <c:max val="25"/>
          <c:min val="0"/>
        </c:scaling>
        <c:axPos val="b"/>
        <c:title>
          <c:tx>
            <c:rich>
              <a:bodyPr/>
              <a:lstStyle/>
              <a:p>
                <a:pPr>
                  <a:defRPr sz="1700"/>
                </a:pPr>
                <a:r>
                  <a:rPr lang="en-US" sz="1700" dirty="0" smtClean="0"/>
                  <a:t>Center</a:t>
                </a:r>
                <a:r>
                  <a:rPr lang="en-US" sz="1700" baseline="0" dirty="0" smtClean="0"/>
                  <a:t> volume (cases per year)</a:t>
                </a:r>
                <a:endParaRPr lang="en-US" sz="1700" dirty="0"/>
              </a:p>
            </c:rich>
          </c:tx>
        </c:title>
        <c:numFmt formatCode="#,##0" sourceLinked="0"/>
        <c:tickLblPos val="nextTo"/>
        <c:txPr>
          <a:bodyPr rot="0"/>
          <a:lstStyle/>
          <a:p>
            <a:pPr>
              <a:defRPr sz="1500" b="1"/>
            </a:pPr>
            <a:endParaRPr lang="en-US"/>
          </a:p>
        </c:txPr>
        <c:crossAx val="181276032"/>
        <c:crosses val="autoZero"/>
        <c:crossBetween val="midCat"/>
        <c:majorUnit val="5"/>
      </c:valAx>
      <c:valAx>
        <c:axId val="181276032"/>
        <c:scaling>
          <c:orientation val="minMax"/>
          <c:max val="4"/>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 </a:t>
                </a:r>
                <a:endParaRPr lang="en-US" sz="1700" b="1" i="0" baseline="0" dirty="0">
                  <a:solidFill>
                    <a:schemeClr val="tx1"/>
                  </a:solidFill>
                </a:endParaRPr>
              </a:p>
            </c:rich>
          </c:tx>
          <c:layout>
            <c:manualLayout>
              <c:xMode val="edge"/>
              <c:yMode val="edge"/>
              <c:x val="1.0062713399763265E-2"/>
              <c:y val="9.544026754720171E-2"/>
            </c:manualLayout>
          </c:layout>
        </c:title>
        <c:numFmt formatCode="#,##0.0" sourceLinked="0"/>
        <c:tickLblPos val="nextTo"/>
        <c:txPr>
          <a:bodyPr/>
          <a:lstStyle/>
          <a:p>
            <a:pPr>
              <a:defRPr sz="1500" b="1"/>
            </a:pPr>
            <a:endParaRPr lang="en-US"/>
          </a:p>
        </c:txPr>
        <c:crossAx val="181274112"/>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3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3218892992357897"/>
          <c:y val="3.3590508847684365E-2"/>
          <c:w val="0.8405064687710404"/>
          <c:h val="0.77074260114040904"/>
        </c:manualLayout>
      </c:layout>
      <c:scatterChart>
        <c:scatterStyle val="smoothMarker"/>
        <c:ser>
          <c:idx val="0"/>
          <c:order val="0"/>
          <c:tx>
            <c:strRef>
              <c:f>Sheet1!$A$1</c:f>
              <c:strCache>
                <c:ptCount val="1"/>
                <c:pt idx="0">
                  <c:v>Donor height</c:v>
                </c:pt>
              </c:strCache>
            </c:strRef>
          </c:tx>
          <c:spPr>
            <a:ln w="38100">
              <a:solidFill>
                <a:srgbClr val="00FF00"/>
              </a:solidFill>
            </a:ln>
          </c:spPr>
          <c:marker>
            <c:symbol val="none"/>
          </c:marker>
          <c:xVal>
            <c:numRef>
              <c:f>Sheet1!$A$2:$A$87</c:f>
              <c:numCache>
                <c:formatCode>General</c:formatCode>
                <c:ptCount val="86"/>
                <c:pt idx="0">
                  <c:v>65</c:v>
                </c:pt>
                <c:pt idx="1">
                  <c:v>66</c:v>
                </c:pt>
                <c:pt idx="2">
                  <c:v>67</c:v>
                </c:pt>
                <c:pt idx="3">
                  <c:v>68</c:v>
                </c:pt>
                <c:pt idx="4">
                  <c:v>69</c:v>
                </c:pt>
                <c:pt idx="5">
                  <c:v>70</c:v>
                </c:pt>
                <c:pt idx="6">
                  <c:v>71</c:v>
                </c:pt>
                <c:pt idx="7">
                  <c:v>72</c:v>
                </c:pt>
                <c:pt idx="8">
                  <c:v>73</c:v>
                </c:pt>
                <c:pt idx="9">
                  <c:v>74</c:v>
                </c:pt>
                <c:pt idx="10">
                  <c:v>75</c:v>
                </c:pt>
                <c:pt idx="11">
                  <c:v>76</c:v>
                </c:pt>
                <c:pt idx="12">
                  <c:v>77</c:v>
                </c:pt>
                <c:pt idx="13">
                  <c:v>78</c:v>
                </c:pt>
                <c:pt idx="14">
                  <c:v>79</c:v>
                </c:pt>
                <c:pt idx="15">
                  <c:v>80</c:v>
                </c:pt>
                <c:pt idx="16">
                  <c:v>81</c:v>
                </c:pt>
                <c:pt idx="17">
                  <c:v>82</c:v>
                </c:pt>
                <c:pt idx="18">
                  <c:v>83</c:v>
                </c:pt>
                <c:pt idx="19">
                  <c:v>84</c:v>
                </c:pt>
                <c:pt idx="20">
                  <c:v>85</c:v>
                </c:pt>
                <c:pt idx="21">
                  <c:v>86</c:v>
                </c:pt>
                <c:pt idx="22">
                  <c:v>87</c:v>
                </c:pt>
                <c:pt idx="23">
                  <c:v>88</c:v>
                </c:pt>
                <c:pt idx="24">
                  <c:v>89</c:v>
                </c:pt>
                <c:pt idx="25">
                  <c:v>90</c:v>
                </c:pt>
                <c:pt idx="26">
                  <c:v>91</c:v>
                </c:pt>
                <c:pt idx="27">
                  <c:v>92</c:v>
                </c:pt>
                <c:pt idx="28">
                  <c:v>93</c:v>
                </c:pt>
                <c:pt idx="29">
                  <c:v>94</c:v>
                </c:pt>
                <c:pt idx="30">
                  <c:v>95</c:v>
                </c:pt>
                <c:pt idx="31">
                  <c:v>96</c:v>
                </c:pt>
                <c:pt idx="32">
                  <c:v>97</c:v>
                </c:pt>
                <c:pt idx="33">
                  <c:v>98</c:v>
                </c:pt>
                <c:pt idx="34">
                  <c:v>99</c:v>
                </c:pt>
                <c:pt idx="35">
                  <c:v>100</c:v>
                </c:pt>
                <c:pt idx="36">
                  <c:v>101</c:v>
                </c:pt>
                <c:pt idx="37">
                  <c:v>102</c:v>
                </c:pt>
                <c:pt idx="38">
                  <c:v>103</c:v>
                </c:pt>
                <c:pt idx="39">
                  <c:v>104</c:v>
                </c:pt>
                <c:pt idx="40">
                  <c:v>105</c:v>
                </c:pt>
                <c:pt idx="41">
                  <c:v>106</c:v>
                </c:pt>
                <c:pt idx="42">
                  <c:v>107</c:v>
                </c:pt>
                <c:pt idx="43">
                  <c:v>108</c:v>
                </c:pt>
                <c:pt idx="44">
                  <c:v>109</c:v>
                </c:pt>
                <c:pt idx="45">
                  <c:v>110</c:v>
                </c:pt>
                <c:pt idx="46">
                  <c:v>111</c:v>
                </c:pt>
                <c:pt idx="47">
                  <c:v>112</c:v>
                </c:pt>
                <c:pt idx="48">
                  <c:v>113</c:v>
                </c:pt>
                <c:pt idx="49">
                  <c:v>114</c:v>
                </c:pt>
                <c:pt idx="50">
                  <c:v>115</c:v>
                </c:pt>
                <c:pt idx="51">
                  <c:v>116</c:v>
                </c:pt>
                <c:pt idx="52">
                  <c:v>117</c:v>
                </c:pt>
                <c:pt idx="53">
                  <c:v>118</c:v>
                </c:pt>
                <c:pt idx="54">
                  <c:v>119</c:v>
                </c:pt>
                <c:pt idx="55">
                  <c:v>120</c:v>
                </c:pt>
                <c:pt idx="56">
                  <c:v>121</c:v>
                </c:pt>
                <c:pt idx="57">
                  <c:v>122</c:v>
                </c:pt>
                <c:pt idx="58">
                  <c:v>123</c:v>
                </c:pt>
                <c:pt idx="59">
                  <c:v>124</c:v>
                </c:pt>
                <c:pt idx="60">
                  <c:v>125</c:v>
                </c:pt>
                <c:pt idx="61">
                  <c:v>126</c:v>
                </c:pt>
                <c:pt idx="62">
                  <c:v>127</c:v>
                </c:pt>
                <c:pt idx="63">
                  <c:v>128</c:v>
                </c:pt>
                <c:pt idx="64">
                  <c:v>129</c:v>
                </c:pt>
                <c:pt idx="65">
                  <c:v>130</c:v>
                </c:pt>
                <c:pt idx="66">
                  <c:v>131</c:v>
                </c:pt>
                <c:pt idx="67">
                  <c:v>132</c:v>
                </c:pt>
                <c:pt idx="68">
                  <c:v>133</c:v>
                </c:pt>
                <c:pt idx="69">
                  <c:v>134</c:v>
                </c:pt>
                <c:pt idx="70">
                  <c:v>135</c:v>
                </c:pt>
                <c:pt idx="71">
                  <c:v>136</c:v>
                </c:pt>
                <c:pt idx="72">
                  <c:v>137</c:v>
                </c:pt>
                <c:pt idx="73">
                  <c:v>138</c:v>
                </c:pt>
                <c:pt idx="74">
                  <c:v>139</c:v>
                </c:pt>
                <c:pt idx="75">
                  <c:v>140</c:v>
                </c:pt>
                <c:pt idx="76">
                  <c:v>141</c:v>
                </c:pt>
                <c:pt idx="77">
                  <c:v>142</c:v>
                </c:pt>
                <c:pt idx="78">
                  <c:v>143</c:v>
                </c:pt>
                <c:pt idx="79">
                  <c:v>144</c:v>
                </c:pt>
                <c:pt idx="80">
                  <c:v>145</c:v>
                </c:pt>
                <c:pt idx="81">
                  <c:v>146</c:v>
                </c:pt>
                <c:pt idx="82">
                  <c:v>147</c:v>
                </c:pt>
                <c:pt idx="83">
                  <c:v>148</c:v>
                </c:pt>
                <c:pt idx="84">
                  <c:v>149</c:v>
                </c:pt>
                <c:pt idx="85">
                  <c:v>150</c:v>
                </c:pt>
              </c:numCache>
            </c:numRef>
          </c:xVal>
          <c:yVal>
            <c:numRef>
              <c:f>Sheet1!$B$2:$B$87</c:f>
              <c:numCache>
                <c:formatCode>General</c:formatCode>
                <c:ptCount val="86"/>
                <c:pt idx="0">
                  <c:v>1.1790524159045161</c:v>
                </c:pt>
                <c:pt idx="1">
                  <c:v>1.17568998229255</c:v>
                </c:pt>
                <c:pt idx="2">
                  <c:v>1.1723371377028005</c:v>
                </c:pt>
                <c:pt idx="3">
                  <c:v>1.1689938547891598</c:v>
                </c:pt>
                <c:pt idx="4">
                  <c:v>1.1656601062835901</c:v>
                </c:pt>
                <c:pt idx="5">
                  <c:v>1.1623358649957594</c:v>
                </c:pt>
                <c:pt idx="6">
                  <c:v>1.15902110381283</c:v>
                </c:pt>
                <c:pt idx="7">
                  <c:v>1.1557157956994113</c:v>
                </c:pt>
                <c:pt idx="8">
                  <c:v>1.15241991369713</c:v>
                </c:pt>
                <c:pt idx="9">
                  <c:v>1.1491334309244898</c:v>
                </c:pt>
                <c:pt idx="10">
                  <c:v>1.1458563205766801</c:v>
                </c:pt>
                <c:pt idx="11">
                  <c:v>1.1425885559253321</c:v>
                </c:pt>
                <c:pt idx="12">
                  <c:v>1.1393249171676572</c:v>
                </c:pt>
                <c:pt idx="13">
                  <c:v>1.1360219740346</c:v>
                </c:pt>
                <c:pt idx="14">
                  <c:v>1.13261970292694</c:v>
                </c:pt>
                <c:pt idx="15">
                  <c:v>1.1290587442364381</c:v>
                </c:pt>
                <c:pt idx="16">
                  <c:v>1.1252805516839086</c:v>
                </c:pt>
                <c:pt idx="17">
                  <c:v>1.1212274914194778</c:v>
                </c:pt>
                <c:pt idx="18">
                  <c:v>1.1168429695332593</c:v>
                </c:pt>
                <c:pt idx="19">
                  <c:v>1.11207159109757</c:v>
                </c:pt>
                <c:pt idx="20">
                  <c:v>1.1068593414460901</c:v>
                </c:pt>
                <c:pt idx="21">
                  <c:v>1.1011537995809799</c:v>
                </c:pt>
                <c:pt idx="22">
                  <c:v>1.0949043716681</c:v>
                </c:pt>
                <c:pt idx="23">
                  <c:v>1.0880625456607893</c:v>
                </c:pt>
                <c:pt idx="24">
                  <c:v>1.0805821713188473</c:v>
                </c:pt>
                <c:pt idx="25">
                  <c:v>1.07241974390844</c:v>
                </c:pt>
                <c:pt idx="26">
                  <c:v>1.0635347247257601</c:v>
                </c:pt>
                <c:pt idx="27">
                  <c:v>1.0538898449762386</c:v>
                </c:pt>
                <c:pt idx="28">
                  <c:v>1.04345142958966</c:v>
                </c:pt>
                <c:pt idx="29">
                  <c:v>1.0321897293809101</c:v>
                </c:pt>
                <c:pt idx="30">
                  <c:v>1.02007923449506</c:v>
                </c:pt>
                <c:pt idx="31">
                  <c:v>1.0070989883934398</c:v>
                </c:pt>
                <c:pt idx="32">
                  <c:v>0.99323456844846458</c:v>
                </c:pt>
                <c:pt idx="33">
                  <c:v>0.97851838589817497</c:v>
                </c:pt>
                <c:pt idx="34">
                  <c:v>0.96302878489720956</c:v>
                </c:pt>
                <c:pt idx="35">
                  <c:v>0.94684570761659692</c:v>
                </c:pt>
                <c:pt idx="36">
                  <c:v>0.93004802914694396</c:v>
                </c:pt>
                <c:pt idx="37">
                  <c:v>0.91271315667991504</c:v>
                </c:pt>
                <c:pt idx="38">
                  <c:v>0.89491660114454796</c:v>
                </c:pt>
                <c:pt idx="39">
                  <c:v>0.8767316507146069</c:v>
                </c:pt>
                <c:pt idx="40">
                  <c:v>0.85822909512922763</c:v>
                </c:pt>
                <c:pt idx="41">
                  <c:v>0.83947692230201099</c:v>
                </c:pt>
                <c:pt idx="42">
                  <c:v>0.8205400879429805</c:v>
                </c:pt>
                <c:pt idx="43">
                  <c:v>0.80148044194585166</c:v>
                </c:pt>
                <c:pt idx="44">
                  <c:v>0.78235647435099598</c:v>
                </c:pt>
                <c:pt idx="45">
                  <c:v>0.76322329962879876</c:v>
                </c:pt>
                <c:pt idx="46">
                  <c:v>0.74413251352797805</c:v>
                </c:pt>
                <c:pt idx="47">
                  <c:v>0.72513226948777798</c:v>
                </c:pt>
                <c:pt idx="48">
                  <c:v>0.70626715416279751</c:v>
                </c:pt>
                <c:pt idx="49">
                  <c:v>0.68757830262440289</c:v>
                </c:pt>
                <c:pt idx="50">
                  <c:v>0.66910345625425771</c:v>
                </c:pt>
                <c:pt idx="51">
                  <c:v>0.65087688193254101</c:v>
                </c:pt>
                <c:pt idx="52">
                  <c:v>0.63292970518768965</c:v>
                </c:pt>
                <c:pt idx="53">
                  <c:v>0.61528977233054871</c:v>
                </c:pt>
                <c:pt idx="54">
                  <c:v>0.59798190345789104</c:v>
                </c:pt>
                <c:pt idx="55">
                  <c:v>0.58102804133292929</c:v>
                </c:pt>
                <c:pt idx="56">
                  <c:v>0.56444729134287264</c:v>
                </c:pt>
                <c:pt idx="57">
                  <c:v>0.54825609544467602</c:v>
                </c:pt>
                <c:pt idx="58">
                  <c:v>0.53246849298813403</c:v>
                </c:pt>
                <c:pt idx="59">
                  <c:v>0.51709607320392703</c:v>
                </c:pt>
                <c:pt idx="60">
                  <c:v>0.50214830827874002</c:v>
                </c:pt>
                <c:pt idx="61">
                  <c:v>0.48762956429782661</c:v>
                </c:pt>
                <c:pt idx="62">
                  <c:v>0.47353060451871776</c:v>
                </c:pt>
                <c:pt idx="63">
                  <c:v>0.45983929161217302</c:v>
                </c:pt>
                <c:pt idx="64">
                  <c:v>0.44654383917866902</c:v>
                </c:pt>
                <c:pt idx="65">
                  <c:v>0.43363280160191298</c:v>
                </c:pt>
                <c:pt idx="66">
                  <c:v>0.42109506419567388</c:v>
                </c:pt>
                <c:pt idx="67">
                  <c:v>0.40891980056429617</c:v>
                </c:pt>
                <c:pt idx="68">
                  <c:v>0.39709659655217516</c:v>
                </c:pt>
                <c:pt idx="69">
                  <c:v>0.38561523989721225</c:v>
                </c:pt>
                <c:pt idx="70">
                  <c:v>0.37446584667830302</c:v>
                </c:pt>
                <c:pt idx="71">
                  <c:v>0.36363881875072401</c:v>
                </c:pt>
                <c:pt idx="72">
                  <c:v>0.35312483548338502</c:v>
                </c:pt>
                <c:pt idx="73">
                  <c:v>0.34291484573501785</c:v>
                </c:pt>
                <c:pt idx="74">
                  <c:v>0.33300006006233746</c:v>
                </c:pt>
                <c:pt idx="75">
                  <c:v>0.32337191700094203</c:v>
                </c:pt>
                <c:pt idx="76">
                  <c:v>0.31402218108398056</c:v>
                </c:pt>
                <c:pt idx="77">
                  <c:v>0.30494277650106438</c:v>
                </c:pt>
                <c:pt idx="78">
                  <c:v>0.29612588709238685</c:v>
                </c:pt>
                <c:pt idx="79">
                  <c:v>0.28756392268877101</c:v>
                </c:pt>
                <c:pt idx="80">
                  <c:v>0.27924951257758679</c:v>
                </c:pt>
                <c:pt idx="81">
                  <c:v>0.27117549915751332</c:v>
                </c:pt>
                <c:pt idx="82">
                  <c:v>0.26333491047970498</c:v>
                </c:pt>
                <c:pt idx="83">
                  <c:v>0.25572104006839169</c:v>
                </c:pt>
                <c:pt idx="84">
                  <c:v>0.24832731146257031</c:v>
                </c:pt>
                <c:pt idx="85">
                  <c:v>0.24114735964524131</c:v>
                </c:pt>
              </c:numCache>
            </c:numRef>
          </c:yVal>
        </c:ser>
        <c:ser>
          <c:idx val="1"/>
          <c:order val="1"/>
          <c:tx>
            <c:strRef>
              <c:f>Sheet1!$C$1</c:f>
              <c:strCache>
                <c:ptCount val="1"/>
                <c:pt idx="0">
                  <c:v>Column2</c:v>
                </c:pt>
              </c:strCache>
            </c:strRef>
          </c:tx>
          <c:spPr>
            <a:ln w="41275">
              <a:solidFill>
                <a:srgbClr val="00FF00"/>
              </a:solidFill>
              <a:prstDash val="sysDot"/>
            </a:ln>
          </c:spPr>
          <c:marker>
            <c:symbol val="none"/>
          </c:marker>
          <c:xVal>
            <c:numRef>
              <c:f>Sheet1!$A$2:$A$87</c:f>
              <c:numCache>
                <c:formatCode>General</c:formatCode>
                <c:ptCount val="86"/>
                <c:pt idx="0">
                  <c:v>65</c:v>
                </c:pt>
                <c:pt idx="1">
                  <c:v>66</c:v>
                </c:pt>
                <c:pt idx="2">
                  <c:v>67</c:v>
                </c:pt>
                <c:pt idx="3">
                  <c:v>68</c:v>
                </c:pt>
                <c:pt idx="4">
                  <c:v>69</c:v>
                </c:pt>
                <c:pt idx="5">
                  <c:v>70</c:v>
                </c:pt>
                <c:pt idx="6">
                  <c:v>71</c:v>
                </c:pt>
                <c:pt idx="7">
                  <c:v>72</c:v>
                </c:pt>
                <c:pt idx="8">
                  <c:v>73</c:v>
                </c:pt>
                <c:pt idx="9">
                  <c:v>74</c:v>
                </c:pt>
                <c:pt idx="10">
                  <c:v>75</c:v>
                </c:pt>
                <c:pt idx="11">
                  <c:v>76</c:v>
                </c:pt>
                <c:pt idx="12">
                  <c:v>77</c:v>
                </c:pt>
                <c:pt idx="13">
                  <c:v>78</c:v>
                </c:pt>
                <c:pt idx="14">
                  <c:v>79</c:v>
                </c:pt>
                <c:pt idx="15">
                  <c:v>80</c:v>
                </c:pt>
                <c:pt idx="16">
                  <c:v>81</c:v>
                </c:pt>
                <c:pt idx="17">
                  <c:v>82</c:v>
                </c:pt>
                <c:pt idx="18">
                  <c:v>83</c:v>
                </c:pt>
                <c:pt idx="19">
                  <c:v>84</c:v>
                </c:pt>
                <c:pt idx="20">
                  <c:v>85</c:v>
                </c:pt>
                <c:pt idx="21">
                  <c:v>86</c:v>
                </c:pt>
                <c:pt idx="22">
                  <c:v>87</c:v>
                </c:pt>
                <c:pt idx="23">
                  <c:v>88</c:v>
                </c:pt>
                <c:pt idx="24">
                  <c:v>89</c:v>
                </c:pt>
                <c:pt idx="25">
                  <c:v>90</c:v>
                </c:pt>
                <c:pt idx="26">
                  <c:v>91</c:v>
                </c:pt>
                <c:pt idx="27">
                  <c:v>92</c:v>
                </c:pt>
                <c:pt idx="28">
                  <c:v>93</c:v>
                </c:pt>
                <c:pt idx="29">
                  <c:v>94</c:v>
                </c:pt>
                <c:pt idx="30">
                  <c:v>95</c:v>
                </c:pt>
                <c:pt idx="31">
                  <c:v>96</c:v>
                </c:pt>
                <c:pt idx="32">
                  <c:v>97</c:v>
                </c:pt>
                <c:pt idx="33">
                  <c:v>98</c:v>
                </c:pt>
                <c:pt idx="34">
                  <c:v>99</c:v>
                </c:pt>
                <c:pt idx="35">
                  <c:v>100</c:v>
                </c:pt>
                <c:pt idx="36">
                  <c:v>101</c:v>
                </c:pt>
                <c:pt idx="37">
                  <c:v>102</c:v>
                </c:pt>
                <c:pt idx="38">
                  <c:v>103</c:v>
                </c:pt>
                <c:pt idx="39">
                  <c:v>104</c:v>
                </c:pt>
                <c:pt idx="40">
                  <c:v>105</c:v>
                </c:pt>
                <c:pt idx="41">
                  <c:v>106</c:v>
                </c:pt>
                <c:pt idx="42">
                  <c:v>107</c:v>
                </c:pt>
                <c:pt idx="43">
                  <c:v>108</c:v>
                </c:pt>
                <c:pt idx="44">
                  <c:v>109</c:v>
                </c:pt>
                <c:pt idx="45">
                  <c:v>110</c:v>
                </c:pt>
                <c:pt idx="46">
                  <c:v>111</c:v>
                </c:pt>
                <c:pt idx="47">
                  <c:v>112</c:v>
                </c:pt>
                <c:pt idx="48">
                  <c:v>113</c:v>
                </c:pt>
                <c:pt idx="49">
                  <c:v>114</c:v>
                </c:pt>
                <c:pt idx="50">
                  <c:v>115</c:v>
                </c:pt>
                <c:pt idx="51">
                  <c:v>116</c:v>
                </c:pt>
                <c:pt idx="52">
                  <c:v>117</c:v>
                </c:pt>
                <c:pt idx="53">
                  <c:v>118</c:v>
                </c:pt>
                <c:pt idx="54">
                  <c:v>119</c:v>
                </c:pt>
                <c:pt idx="55">
                  <c:v>120</c:v>
                </c:pt>
                <c:pt idx="56">
                  <c:v>121</c:v>
                </c:pt>
                <c:pt idx="57">
                  <c:v>122</c:v>
                </c:pt>
                <c:pt idx="58">
                  <c:v>123</c:v>
                </c:pt>
                <c:pt idx="59">
                  <c:v>124</c:v>
                </c:pt>
                <c:pt idx="60">
                  <c:v>125</c:v>
                </c:pt>
                <c:pt idx="61">
                  <c:v>126</c:v>
                </c:pt>
                <c:pt idx="62">
                  <c:v>127</c:v>
                </c:pt>
                <c:pt idx="63">
                  <c:v>128</c:v>
                </c:pt>
                <c:pt idx="64">
                  <c:v>129</c:v>
                </c:pt>
                <c:pt idx="65">
                  <c:v>130</c:v>
                </c:pt>
                <c:pt idx="66">
                  <c:v>131</c:v>
                </c:pt>
                <c:pt idx="67">
                  <c:v>132</c:v>
                </c:pt>
                <c:pt idx="68">
                  <c:v>133</c:v>
                </c:pt>
                <c:pt idx="69">
                  <c:v>134</c:v>
                </c:pt>
                <c:pt idx="70">
                  <c:v>135</c:v>
                </c:pt>
                <c:pt idx="71">
                  <c:v>136</c:v>
                </c:pt>
                <c:pt idx="72">
                  <c:v>137</c:v>
                </c:pt>
                <c:pt idx="73">
                  <c:v>138</c:v>
                </c:pt>
                <c:pt idx="74">
                  <c:v>139</c:v>
                </c:pt>
                <c:pt idx="75">
                  <c:v>140</c:v>
                </c:pt>
                <c:pt idx="76">
                  <c:v>141</c:v>
                </c:pt>
                <c:pt idx="77">
                  <c:v>142</c:v>
                </c:pt>
                <c:pt idx="78">
                  <c:v>143</c:v>
                </c:pt>
                <c:pt idx="79">
                  <c:v>144</c:v>
                </c:pt>
                <c:pt idx="80">
                  <c:v>145</c:v>
                </c:pt>
                <c:pt idx="81">
                  <c:v>146</c:v>
                </c:pt>
                <c:pt idx="82">
                  <c:v>147</c:v>
                </c:pt>
                <c:pt idx="83">
                  <c:v>148</c:v>
                </c:pt>
                <c:pt idx="84">
                  <c:v>149</c:v>
                </c:pt>
                <c:pt idx="85">
                  <c:v>150</c:v>
                </c:pt>
              </c:numCache>
            </c:numRef>
          </c:xVal>
          <c:yVal>
            <c:numRef>
              <c:f>Sheet1!$C$2:$C$87</c:f>
              <c:numCache>
                <c:formatCode>General</c:formatCode>
                <c:ptCount val="86"/>
                <c:pt idx="0">
                  <c:v>0.5143614150175605</c:v>
                </c:pt>
                <c:pt idx="1">
                  <c:v>0.52894663089548433</c:v>
                </c:pt>
                <c:pt idx="2">
                  <c:v>0.54393941512430832</c:v>
                </c:pt>
                <c:pt idx="3">
                  <c:v>0.55935020928152501</c:v>
                </c:pt>
                <c:pt idx="4">
                  <c:v>0.57518953236924164</c:v>
                </c:pt>
                <c:pt idx="5">
                  <c:v>0.59146793089814609</c:v>
                </c:pt>
                <c:pt idx="6">
                  <c:v>0.6081959123336218</c:v>
                </c:pt>
                <c:pt idx="7">
                  <c:v>0.62538385605934665</c:v>
                </c:pt>
                <c:pt idx="8">
                  <c:v>0.64304189359128561</c:v>
                </c:pt>
                <c:pt idx="9">
                  <c:v>0.66117974616679376</c:v>
                </c:pt>
                <c:pt idx="10">
                  <c:v>0.67980650236725804</c:v>
                </c:pt>
                <c:pt idx="11">
                  <c:v>0.69893030998203509</c:v>
                </c:pt>
                <c:pt idx="12">
                  <c:v>0.71854875320243905</c:v>
                </c:pt>
                <c:pt idx="13">
                  <c:v>0.73858719623204849</c:v>
                </c:pt>
                <c:pt idx="14">
                  <c:v>0.75892980177256064</c:v>
                </c:pt>
                <c:pt idx="15">
                  <c:v>0.77944820903342071</c:v>
                </c:pt>
                <c:pt idx="16">
                  <c:v>0.80000173880327363</c:v>
                </c:pt>
                <c:pt idx="17">
                  <c:v>0.82043782241905205</c:v>
                </c:pt>
                <c:pt idx="18">
                  <c:v>0.84059285820472063</c:v>
                </c:pt>
                <c:pt idx="19">
                  <c:v>0.86029357529425898</c:v>
                </c:pt>
                <c:pt idx="20">
                  <c:v>0.87935896494715859</c:v>
                </c:pt>
                <c:pt idx="21">
                  <c:v>0.89760288190437498</c:v>
                </c:pt>
                <c:pt idx="22">
                  <c:v>0.9148373772073175</c:v>
                </c:pt>
                <c:pt idx="23">
                  <c:v>0.93087685015653165</c:v>
                </c:pt>
                <c:pt idx="24">
                  <c:v>0.94554310967355004</c:v>
                </c:pt>
                <c:pt idx="25">
                  <c:v>0.95867136641638551</c:v>
                </c:pt>
                <c:pt idx="26">
                  <c:v>0.97011725736930965</c:v>
                </c:pt>
                <c:pt idx="27">
                  <c:v>0.97976475820403364</c:v>
                </c:pt>
                <c:pt idx="28">
                  <c:v>0.98753490527307897</c:v>
                </c:pt>
                <c:pt idx="29">
                  <c:v>0.99339494432440201</c:v>
                </c:pt>
                <c:pt idx="30">
                  <c:v>0.99736719347411396</c:v>
                </c:pt>
                <c:pt idx="31">
                  <c:v>0.99953660144027356</c:v>
                </c:pt>
                <c:pt idx="32">
                  <c:v>0.98645792582381109</c:v>
                </c:pt>
                <c:pt idx="33">
                  <c:v>0.95826437488532457</c:v>
                </c:pt>
                <c:pt idx="34">
                  <c:v>0.92993184415525598</c:v>
                </c:pt>
                <c:pt idx="35">
                  <c:v>0.90130585183311762</c:v>
                </c:pt>
                <c:pt idx="36">
                  <c:v>0.87228647901556999</c:v>
                </c:pt>
                <c:pt idx="37">
                  <c:v>0.8428283828945069</c:v>
                </c:pt>
                <c:pt idx="38">
                  <c:v>0.81293689828983395</c:v>
                </c:pt>
                <c:pt idx="39">
                  <c:v>0.78266125846621504</c:v>
                </c:pt>
                <c:pt idx="40">
                  <c:v>0.75208607910048164</c:v>
                </c:pt>
                <c:pt idx="41">
                  <c:v>0.72132211658065304</c:v>
                </c:pt>
                <c:pt idx="42">
                  <c:v>0.6904973637603965</c:v>
                </c:pt>
                <c:pt idx="43">
                  <c:v>0.65974925723965561</c:v>
                </c:pt>
                <c:pt idx="44">
                  <c:v>0.62921769641786063</c:v>
                </c:pt>
                <c:pt idx="45">
                  <c:v>0.59903972174576248</c:v>
                </c:pt>
                <c:pt idx="46">
                  <c:v>0.56934515150927989</c:v>
                </c:pt>
                <c:pt idx="47">
                  <c:v>0.5402537045621375</c:v>
                </c:pt>
                <c:pt idx="48">
                  <c:v>0.51187267330393504</c:v>
                </c:pt>
                <c:pt idx="49">
                  <c:v>0.48429581951023393</c:v>
                </c:pt>
                <c:pt idx="50">
                  <c:v>0.45760278461779202</c:v>
                </c:pt>
                <c:pt idx="51">
                  <c:v>0.4318587457428279</c:v>
                </c:pt>
                <c:pt idx="52">
                  <c:v>0.40711520177711802</c:v>
                </c:pt>
                <c:pt idx="53">
                  <c:v>0.38341019159714146</c:v>
                </c:pt>
                <c:pt idx="54">
                  <c:v>0.360769414951089</c:v>
                </c:pt>
                <c:pt idx="55">
                  <c:v>0.33920728746272188</c:v>
                </c:pt>
                <c:pt idx="56">
                  <c:v>0.31872789516646294</c:v>
                </c:pt>
                <c:pt idx="57">
                  <c:v>0.29932621184993097</c:v>
                </c:pt>
                <c:pt idx="58">
                  <c:v>0.28098943616078997</c:v>
                </c:pt>
                <c:pt idx="59">
                  <c:v>0.26369782310788498</c:v>
                </c:pt>
                <c:pt idx="60">
                  <c:v>0.24742605195200551</c:v>
                </c:pt>
                <c:pt idx="61">
                  <c:v>0.23213995218490799</c:v>
                </c:pt>
                <c:pt idx="62">
                  <c:v>0.21778665575669931</c:v>
                </c:pt>
                <c:pt idx="63">
                  <c:v>0.20431135136439676</c:v>
                </c:pt>
                <c:pt idx="64">
                  <c:v>0.19166201456521101</c:v>
                </c:pt>
                <c:pt idx="65">
                  <c:v>0.17978936800127948</c:v>
                </c:pt>
                <c:pt idx="66">
                  <c:v>0.16864681240371887</c:v>
                </c:pt>
                <c:pt idx="67">
                  <c:v>0.15819030116600494</c:v>
                </c:pt>
                <c:pt idx="68">
                  <c:v>0.14837839148662763</c:v>
                </c:pt>
                <c:pt idx="69">
                  <c:v>0.13917190666836288</c:v>
                </c:pt>
                <c:pt idx="70">
                  <c:v>0.13053398159386231</c:v>
                </c:pt>
                <c:pt idx="71">
                  <c:v>0.122429911596812</c:v>
                </c:pt>
                <c:pt idx="72">
                  <c:v>0.11482704192104599</c:v>
                </c:pt>
                <c:pt idx="73">
                  <c:v>0.10769465937644697</c:v>
                </c:pt>
                <c:pt idx="74">
                  <c:v>0.10100388705855302</c:v>
                </c:pt>
                <c:pt idx="75">
                  <c:v>9.4727560107085704E-2</c:v>
                </c:pt>
                <c:pt idx="76">
                  <c:v>8.884021987410598E-2</c:v>
                </c:pt>
                <c:pt idx="77">
                  <c:v>8.3317880673158692E-2</c:v>
                </c:pt>
                <c:pt idx="78">
                  <c:v>7.8138035424785895E-2</c:v>
                </c:pt>
                <c:pt idx="79">
                  <c:v>7.3279546841711396E-2</c:v>
                </c:pt>
                <c:pt idx="80">
                  <c:v>6.8722566980698813E-2</c:v>
                </c:pt>
                <c:pt idx="81">
                  <c:v>6.4448461001724813E-2</c:v>
                </c:pt>
                <c:pt idx="82">
                  <c:v>6.0439720497153897E-2</c:v>
                </c:pt>
                <c:pt idx="83">
                  <c:v>5.6679954262666858E-2</c:v>
                </c:pt>
                <c:pt idx="84">
                  <c:v>5.3153734045833817E-2</c:v>
                </c:pt>
                <c:pt idx="85">
                  <c:v>4.9846594651942105E-2</c:v>
                </c:pt>
              </c:numCache>
            </c:numRef>
          </c:yVal>
        </c:ser>
        <c:ser>
          <c:idx val="2"/>
          <c:order val="2"/>
          <c:tx>
            <c:strRef>
              <c:f>Sheet1!$D$1</c:f>
              <c:strCache>
                <c:ptCount val="1"/>
                <c:pt idx="0">
                  <c:v>Column3</c:v>
                </c:pt>
              </c:strCache>
            </c:strRef>
          </c:tx>
          <c:spPr>
            <a:ln w="41275">
              <a:solidFill>
                <a:srgbClr val="00FF00"/>
              </a:solidFill>
              <a:prstDash val="sysDot"/>
            </a:ln>
          </c:spPr>
          <c:marker>
            <c:symbol val="none"/>
          </c:marker>
          <c:xVal>
            <c:numRef>
              <c:f>Sheet1!$A$2:$A$87</c:f>
              <c:numCache>
                <c:formatCode>General</c:formatCode>
                <c:ptCount val="86"/>
                <c:pt idx="0">
                  <c:v>65</c:v>
                </c:pt>
                <c:pt idx="1">
                  <c:v>66</c:v>
                </c:pt>
                <c:pt idx="2">
                  <c:v>67</c:v>
                </c:pt>
                <c:pt idx="3">
                  <c:v>68</c:v>
                </c:pt>
                <c:pt idx="4">
                  <c:v>69</c:v>
                </c:pt>
                <c:pt idx="5">
                  <c:v>70</c:v>
                </c:pt>
                <c:pt idx="6">
                  <c:v>71</c:v>
                </c:pt>
                <c:pt idx="7">
                  <c:v>72</c:v>
                </c:pt>
                <c:pt idx="8">
                  <c:v>73</c:v>
                </c:pt>
                <c:pt idx="9">
                  <c:v>74</c:v>
                </c:pt>
                <c:pt idx="10">
                  <c:v>75</c:v>
                </c:pt>
                <c:pt idx="11">
                  <c:v>76</c:v>
                </c:pt>
                <c:pt idx="12">
                  <c:v>77</c:v>
                </c:pt>
                <c:pt idx="13">
                  <c:v>78</c:v>
                </c:pt>
                <c:pt idx="14">
                  <c:v>79</c:v>
                </c:pt>
                <c:pt idx="15">
                  <c:v>80</c:v>
                </c:pt>
                <c:pt idx="16">
                  <c:v>81</c:v>
                </c:pt>
                <c:pt idx="17">
                  <c:v>82</c:v>
                </c:pt>
                <c:pt idx="18">
                  <c:v>83</c:v>
                </c:pt>
                <c:pt idx="19">
                  <c:v>84</c:v>
                </c:pt>
                <c:pt idx="20">
                  <c:v>85</c:v>
                </c:pt>
                <c:pt idx="21">
                  <c:v>86</c:v>
                </c:pt>
                <c:pt idx="22">
                  <c:v>87</c:v>
                </c:pt>
                <c:pt idx="23">
                  <c:v>88</c:v>
                </c:pt>
                <c:pt idx="24">
                  <c:v>89</c:v>
                </c:pt>
                <c:pt idx="25">
                  <c:v>90</c:v>
                </c:pt>
                <c:pt idx="26">
                  <c:v>91</c:v>
                </c:pt>
                <c:pt idx="27">
                  <c:v>92</c:v>
                </c:pt>
                <c:pt idx="28">
                  <c:v>93</c:v>
                </c:pt>
                <c:pt idx="29">
                  <c:v>94</c:v>
                </c:pt>
                <c:pt idx="30">
                  <c:v>95</c:v>
                </c:pt>
                <c:pt idx="31">
                  <c:v>96</c:v>
                </c:pt>
                <c:pt idx="32">
                  <c:v>97</c:v>
                </c:pt>
                <c:pt idx="33">
                  <c:v>98</c:v>
                </c:pt>
                <c:pt idx="34">
                  <c:v>99</c:v>
                </c:pt>
                <c:pt idx="35">
                  <c:v>100</c:v>
                </c:pt>
                <c:pt idx="36">
                  <c:v>101</c:v>
                </c:pt>
                <c:pt idx="37">
                  <c:v>102</c:v>
                </c:pt>
                <c:pt idx="38">
                  <c:v>103</c:v>
                </c:pt>
                <c:pt idx="39">
                  <c:v>104</c:v>
                </c:pt>
                <c:pt idx="40">
                  <c:v>105</c:v>
                </c:pt>
                <c:pt idx="41">
                  <c:v>106</c:v>
                </c:pt>
                <c:pt idx="42">
                  <c:v>107</c:v>
                </c:pt>
                <c:pt idx="43">
                  <c:v>108</c:v>
                </c:pt>
                <c:pt idx="44">
                  <c:v>109</c:v>
                </c:pt>
                <c:pt idx="45">
                  <c:v>110</c:v>
                </c:pt>
                <c:pt idx="46">
                  <c:v>111</c:v>
                </c:pt>
                <c:pt idx="47">
                  <c:v>112</c:v>
                </c:pt>
                <c:pt idx="48">
                  <c:v>113</c:v>
                </c:pt>
                <c:pt idx="49">
                  <c:v>114</c:v>
                </c:pt>
                <c:pt idx="50">
                  <c:v>115</c:v>
                </c:pt>
                <c:pt idx="51">
                  <c:v>116</c:v>
                </c:pt>
                <c:pt idx="52">
                  <c:v>117</c:v>
                </c:pt>
                <c:pt idx="53">
                  <c:v>118</c:v>
                </c:pt>
                <c:pt idx="54">
                  <c:v>119</c:v>
                </c:pt>
                <c:pt idx="55">
                  <c:v>120</c:v>
                </c:pt>
                <c:pt idx="56">
                  <c:v>121</c:v>
                </c:pt>
                <c:pt idx="57">
                  <c:v>122</c:v>
                </c:pt>
                <c:pt idx="58">
                  <c:v>123</c:v>
                </c:pt>
                <c:pt idx="59">
                  <c:v>124</c:v>
                </c:pt>
                <c:pt idx="60">
                  <c:v>125</c:v>
                </c:pt>
                <c:pt idx="61">
                  <c:v>126</c:v>
                </c:pt>
                <c:pt idx="62">
                  <c:v>127</c:v>
                </c:pt>
                <c:pt idx="63">
                  <c:v>128</c:v>
                </c:pt>
                <c:pt idx="64">
                  <c:v>129</c:v>
                </c:pt>
                <c:pt idx="65">
                  <c:v>130</c:v>
                </c:pt>
                <c:pt idx="66">
                  <c:v>131</c:v>
                </c:pt>
                <c:pt idx="67">
                  <c:v>132</c:v>
                </c:pt>
                <c:pt idx="68">
                  <c:v>133</c:v>
                </c:pt>
                <c:pt idx="69">
                  <c:v>134</c:v>
                </c:pt>
                <c:pt idx="70">
                  <c:v>135</c:v>
                </c:pt>
                <c:pt idx="71">
                  <c:v>136</c:v>
                </c:pt>
                <c:pt idx="72">
                  <c:v>137</c:v>
                </c:pt>
                <c:pt idx="73">
                  <c:v>138</c:v>
                </c:pt>
                <c:pt idx="74">
                  <c:v>139</c:v>
                </c:pt>
                <c:pt idx="75">
                  <c:v>140</c:v>
                </c:pt>
                <c:pt idx="76">
                  <c:v>141</c:v>
                </c:pt>
                <c:pt idx="77">
                  <c:v>142</c:v>
                </c:pt>
                <c:pt idx="78">
                  <c:v>143</c:v>
                </c:pt>
                <c:pt idx="79">
                  <c:v>144</c:v>
                </c:pt>
                <c:pt idx="80">
                  <c:v>145</c:v>
                </c:pt>
                <c:pt idx="81">
                  <c:v>146</c:v>
                </c:pt>
                <c:pt idx="82">
                  <c:v>147</c:v>
                </c:pt>
                <c:pt idx="83">
                  <c:v>148</c:v>
                </c:pt>
                <c:pt idx="84">
                  <c:v>149</c:v>
                </c:pt>
                <c:pt idx="85">
                  <c:v>150</c:v>
                </c:pt>
              </c:numCache>
            </c:numRef>
          </c:xVal>
          <c:yVal>
            <c:numRef>
              <c:f>Sheet1!$D$2:$D$87</c:f>
              <c:numCache>
                <c:formatCode>General</c:formatCode>
                <c:ptCount val="86"/>
                <c:pt idx="0">
                  <c:v>2.7027000059924902</c:v>
                </c:pt>
                <c:pt idx="1">
                  <c:v>2.6132068033460598</c:v>
                </c:pt>
                <c:pt idx="2">
                  <c:v>2.5267048612814729</c:v>
                </c:pt>
                <c:pt idx="3">
                  <c:v>2.4430966679893529</c:v>
                </c:pt>
                <c:pt idx="4">
                  <c:v>2.3622882665896787</c:v>
                </c:pt>
                <c:pt idx="5">
                  <c:v>2.2841892053282402</c:v>
                </c:pt>
                <c:pt idx="6">
                  <c:v>2.208712508325239</c:v>
                </c:pt>
                <c:pt idx="7">
                  <c:v>2.1357746726074822</c:v>
                </c:pt>
                <c:pt idx="8">
                  <c:v>2.0652956995828777</c:v>
                </c:pt>
                <c:pt idx="9">
                  <c:v>1.99719917272721</c:v>
                </c:pt>
                <c:pt idx="10">
                  <c:v>1.9314123987243099</c:v>
                </c:pt>
                <c:pt idx="11">
                  <c:v>1.8678666377554372</c:v>
                </c:pt>
                <c:pt idx="12">
                  <c:v>1.8065040974518598</c:v>
                </c:pt>
                <c:pt idx="13">
                  <c:v>1.7473169479152399</c:v>
                </c:pt>
                <c:pt idx="14">
                  <c:v>1.6903109990701801</c:v>
                </c:pt>
                <c:pt idx="15">
                  <c:v>1.6354821695178245</c:v>
                </c:pt>
                <c:pt idx="16">
                  <c:v>1.5828169597384001</c:v>
                </c:pt>
                <c:pt idx="17">
                  <c:v>1.5322929455009</c:v>
                </c:pt>
                <c:pt idx="18">
                  <c:v>1.4838791531726672</c:v>
                </c:pt>
                <c:pt idx="19">
                  <c:v>1.4375362774309506</c:v>
                </c:pt>
                <c:pt idx="20">
                  <c:v>1.3932167073773798</c:v>
                </c:pt>
                <c:pt idx="21">
                  <c:v>1.35086430177127</c:v>
                </c:pt>
                <c:pt idx="22">
                  <c:v>1.3104138647652264</c:v>
                </c:pt>
                <c:pt idx="23">
                  <c:v>1.2717902513858104</c:v>
                </c:pt>
                <c:pt idx="24">
                  <c:v>1.2349070254187096</c:v>
                </c:pt>
                <c:pt idx="25">
                  <c:v>1.1996646060513898</c:v>
                </c:pt>
                <c:pt idx="26">
                  <c:v>1.1659478296105827</c:v>
                </c:pt>
                <c:pt idx="27">
                  <c:v>1.13362293963296</c:v>
                </c:pt>
                <c:pt idx="28">
                  <c:v>1.1025340776300299</c:v>
                </c:pt>
                <c:pt idx="29">
                  <c:v>1.0724995567236399</c:v>
                </c:pt>
                <c:pt idx="30">
                  <c:v>1.0433084740069101</c:v>
                </c:pt>
                <c:pt idx="31">
                  <c:v>1.0147185915569401</c:v>
                </c:pt>
                <c:pt idx="32">
                  <c:v>1.0000577643868194</c:v>
                </c:pt>
                <c:pt idx="33">
                  <c:v>0.99920048854508703</c:v>
                </c:pt>
                <c:pt idx="34">
                  <c:v>0.99730366947812898</c:v>
                </c:pt>
                <c:pt idx="35">
                  <c:v>0.99468653421985398</c:v>
                </c:pt>
                <c:pt idx="36">
                  <c:v>0.99163446565893099</c:v>
                </c:pt>
                <c:pt idx="37">
                  <c:v>0.9883925639947081</c:v>
                </c:pt>
                <c:pt idx="38">
                  <c:v>0.98516345449308895</c:v>
                </c:pt>
                <c:pt idx="39">
                  <c:v>0.98210864412925458</c:v>
                </c:pt>
                <c:pt idx="40">
                  <c:v>0.979352231339366</c:v>
                </c:pt>
                <c:pt idx="41">
                  <c:v>0.97698585261508486</c:v>
                </c:pt>
                <c:pt idx="42">
                  <c:v>0.97507401368604019</c:v>
                </c:pt>
                <c:pt idx="43">
                  <c:v>0.97365914667243958</c:v>
                </c:pt>
                <c:pt idx="44">
                  <c:v>0.9727661132919575</c:v>
                </c:pt>
                <c:pt idx="45">
                  <c:v>0.97240597568165099</c:v>
                </c:pt>
                <c:pt idx="46">
                  <c:v>0.97257910464606101</c:v>
                </c:pt>
                <c:pt idx="47">
                  <c:v>0.97327756165717905</c:v>
                </c:pt>
                <c:pt idx="48">
                  <c:v>0.97448705325403495</c:v>
                </c:pt>
                <c:pt idx="49">
                  <c:v>0.9761883196058847</c:v>
                </c:pt>
                <c:pt idx="50">
                  <c:v>0.978358196717101</c:v>
                </c:pt>
                <c:pt idx="51">
                  <c:v>0.98097055949518863</c:v>
                </c:pt>
                <c:pt idx="52">
                  <c:v>0.98399669174792248</c:v>
                </c:pt>
                <c:pt idx="53">
                  <c:v>0.98740594859398101</c:v>
                </c:pt>
                <c:pt idx="54">
                  <c:v>0.99116594157961357</c:v>
                </c:pt>
                <c:pt idx="55">
                  <c:v>0.99524272411832559</c:v>
                </c:pt>
                <c:pt idx="56">
                  <c:v>0.99960106892404899</c:v>
                </c:pt>
                <c:pt idx="57">
                  <c:v>1.004204557744989</c:v>
                </c:pt>
                <c:pt idx="58">
                  <c:v>1.0090154985855599</c:v>
                </c:pt>
                <c:pt idx="59">
                  <c:v>1.0139952835845845</c:v>
                </c:pt>
                <c:pt idx="60">
                  <c:v>1.0191041788765001</c:v>
                </c:pt>
                <c:pt idx="61">
                  <c:v>1.0243070601991</c:v>
                </c:pt>
                <c:pt idx="62">
                  <c:v>1.0295912421115572</c:v>
                </c:pt>
                <c:pt idx="63">
                  <c:v>1.0349506902005399</c:v>
                </c:pt>
                <c:pt idx="64">
                  <c:v>1.0403803839836001</c:v>
                </c:pt>
                <c:pt idx="65">
                  <c:v>1.0458761200149898</c:v>
                </c:pt>
                <c:pt idx="66">
                  <c:v>1.0514343589576558</c:v>
                </c:pt>
                <c:pt idx="67">
                  <c:v>1.0570521837370301</c:v>
                </c:pt>
                <c:pt idx="68">
                  <c:v>1.0627268931374672</c:v>
                </c:pt>
                <c:pt idx="69">
                  <c:v>1.06845639181564</c:v>
                </c:pt>
                <c:pt idx="70">
                  <c:v>1.0742388197794199</c:v>
                </c:pt>
                <c:pt idx="71">
                  <c:v>1.0800725801215609</c:v>
                </c:pt>
                <c:pt idx="72">
                  <c:v>1.0859562986992903</c:v>
                </c:pt>
                <c:pt idx="73">
                  <c:v>1.0918887910163899</c:v>
                </c:pt>
                <c:pt idx="74">
                  <c:v>1.0978690348544198</c:v>
                </c:pt>
                <c:pt idx="75">
                  <c:v>1.1038962323810613</c:v>
                </c:pt>
                <c:pt idx="76">
                  <c:v>1.1099694524898172</c:v>
                </c:pt>
                <c:pt idx="77">
                  <c:v>1.1160881216477794</c:v>
                </c:pt>
                <c:pt idx="78">
                  <c:v>1.1222516733308501</c:v>
                </c:pt>
                <c:pt idx="79">
                  <c:v>1.1284596206739101</c:v>
                </c:pt>
                <c:pt idx="80">
                  <c:v>1.1347115467430395</c:v>
                </c:pt>
                <c:pt idx="81">
                  <c:v>1.14100709621845</c:v>
                </c:pt>
                <c:pt idx="82">
                  <c:v>1.1473460583031598</c:v>
                </c:pt>
                <c:pt idx="83">
                  <c:v>1.1537280010956699</c:v>
                </c:pt>
                <c:pt idx="84">
                  <c:v>1.160152804411746</c:v>
                </c:pt>
                <c:pt idx="85">
                  <c:v>1.1666202971320772</c:v>
                </c:pt>
              </c:numCache>
            </c:numRef>
          </c:yVal>
          <c:smooth val="1"/>
        </c:ser>
        <c:axId val="181066752"/>
        <c:axId val="181073024"/>
      </c:scatterChart>
      <c:valAx>
        <c:axId val="181066752"/>
        <c:scaling>
          <c:orientation val="minMax"/>
          <c:max val="150"/>
          <c:min val="65"/>
        </c:scaling>
        <c:axPos val="b"/>
        <c:title>
          <c:tx>
            <c:rich>
              <a:bodyPr/>
              <a:lstStyle/>
              <a:p>
                <a:pPr>
                  <a:defRPr sz="1700"/>
                </a:pPr>
                <a:r>
                  <a:rPr lang="en-US" sz="1700" dirty="0" smtClean="0"/>
                  <a:t>Donor Height (cm)</a:t>
                </a:r>
                <a:endParaRPr lang="en-US" sz="1700" dirty="0"/>
              </a:p>
            </c:rich>
          </c:tx>
        </c:title>
        <c:numFmt formatCode="#,##0" sourceLinked="0"/>
        <c:tickLblPos val="nextTo"/>
        <c:txPr>
          <a:bodyPr rot="0"/>
          <a:lstStyle/>
          <a:p>
            <a:pPr>
              <a:defRPr sz="1500" b="1"/>
            </a:pPr>
            <a:endParaRPr lang="en-US"/>
          </a:p>
        </c:txPr>
        <c:crossAx val="181073024"/>
        <c:crosses val="autoZero"/>
        <c:crossBetween val="midCat"/>
        <c:majorUnit val="10"/>
      </c:valAx>
      <c:valAx>
        <c:axId val="181073024"/>
        <c:scaling>
          <c:orientation val="minMax"/>
          <c:max val="4"/>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 </a:t>
                </a:r>
                <a:endParaRPr lang="en-US" sz="1700" b="1" i="0" baseline="0" dirty="0">
                  <a:solidFill>
                    <a:schemeClr val="tx1"/>
                  </a:solidFill>
                </a:endParaRPr>
              </a:p>
            </c:rich>
          </c:tx>
          <c:layout>
            <c:manualLayout>
              <c:xMode val="edge"/>
              <c:yMode val="edge"/>
              <c:x val="1.006271339976326E-2"/>
              <c:y val="9.544026754720171E-2"/>
            </c:manualLayout>
          </c:layout>
        </c:title>
        <c:numFmt formatCode="#,##0.0" sourceLinked="0"/>
        <c:tickLblPos val="nextTo"/>
        <c:txPr>
          <a:bodyPr/>
          <a:lstStyle/>
          <a:p>
            <a:pPr>
              <a:defRPr sz="1500" b="1"/>
            </a:pPr>
            <a:endParaRPr lang="en-US"/>
          </a:p>
        </c:txPr>
        <c:crossAx val="181066752"/>
        <c:crosses val="autoZero"/>
        <c:crossBetween val="midCat"/>
        <c:majorUnit val="1"/>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39.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3218892992357875"/>
          <c:y val="3.3590508847684365E-2"/>
          <c:w val="0.84050646877103996"/>
          <c:h val="0.77074260114040971"/>
        </c:manualLayout>
      </c:layout>
      <c:scatterChart>
        <c:scatterStyle val="smoothMarker"/>
        <c:ser>
          <c:idx val="0"/>
          <c:order val="0"/>
          <c:tx>
            <c:strRef>
              <c:f>Sheet1!$A$1</c:f>
              <c:strCache>
                <c:ptCount val="1"/>
                <c:pt idx="0">
                  <c:v>Ped volume</c:v>
                </c:pt>
              </c:strCache>
            </c:strRef>
          </c:tx>
          <c:spPr>
            <a:ln w="38100">
              <a:solidFill>
                <a:srgbClr val="00FF00"/>
              </a:solidFill>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Sheet1!$B$2:$B$32</c:f>
              <c:numCache>
                <c:formatCode>General</c:formatCode>
                <c:ptCount val="31"/>
                <c:pt idx="0">
                  <c:v>1.77831601304359</c:v>
                </c:pt>
                <c:pt idx="1">
                  <c:v>1.64066650295482</c:v>
                </c:pt>
                <c:pt idx="2">
                  <c:v>1.5136716726241226</c:v>
                </c:pt>
                <c:pt idx="3">
                  <c:v>1.3971342154760298</c:v>
                </c:pt>
                <c:pt idx="4">
                  <c:v>1.29304908470664</c:v>
                </c:pt>
                <c:pt idx="5">
                  <c:v>1.2031859975292098</c:v>
                </c:pt>
                <c:pt idx="6">
                  <c:v>1.1286566362957495</c:v>
                </c:pt>
                <c:pt idx="7">
                  <c:v>1.0702190079675</c:v>
                </c:pt>
                <c:pt idx="8">
                  <c:v>1.0285743009545798</c:v>
                </c:pt>
                <c:pt idx="9">
                  <c:v>1.0046650716905601</c:v>
                </c:pt>
                <c:pt idx="10">
                  <c:v>1</c:v>
                </c:pt>
                <c:pt idx="11">
                  <c:v>1.0161872104807801</c:v>
                </c:pt>
                <c:pt idx="12">
                  <c:v>1.0526174461048201</c:v>
                </c:pt>
                <c:pt idx="13">
                  <c:v>1.1087920804553899</c:v>
                </c:pt>
                <c:pt idx="14">
                  <c:v>1.18487353056912</c:v>
                </c:pt>
                <c:pt idx="15">
                  <c:v>1.2814328583899113</c:v>
                </c:pt>
                <c:pt idx="16">
                  <c:v>1.3992046544742198</c:v>
                </c:pt>
                <c:pt idx="17">
                  <c:v>1.5388199636452395</c:v>
                </c:pt>
                <c:pt idx="18">
                  <c:v>1.7004940602005598</c:v>
                </c:pt>
                <c:pt idx="19">
                  <c:v>1.8836615617479799</c:v>
                </c:pt>
                <c:pt idx="20">
                  <c:v>2.0873917774221695</c:v>
                </c:pt>
                <c:pt idx="21">
                  <c:v>2.3131570237147967</c:v>
                </c:pt>
                <c:pt idx="22">
                  <c:v>2.5633402767204236</c:v>
                </c:pt>
                <c:pt idx="23">
                  <c:v>2.8405821539384197</c:v>
                </c:pt>
                <c:pt idx="24">
                  <c:v>3.1478095384187501</c:v>
                </c:pt>
                <c:pt idx="25">
                  <c:v>3.4882664209379501</c:v>
                </c:pt>
                <c:pt idx="26">
                  <c:v>3.86554505989209</c:v>
                </c:pt>
                <c:pt idx="27">
                  <c:v>4.2836288307469204</c:v>
                </c:pt>
                <c:pt idx="28">
                  <c:v>4.7469322485000855</c:v>
                </c:pt>
                <c:pt idx="29">
                  <c:v>5.2603437606403114</c:v>
                </c:pt>
                <c:pt idx="30">
                  <c:v>5.8292840578987732</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Sheet1!$C$2:$C$32</c:f>
              <c:numCache>
                <c:formatCode>General</c:formatCode>
                <c:ptCount val="31"/>
                <c:pt idx="0">
                  <c:v>0.879901964352932</c:v>
                </c:pt>
                <c:pt idx="1">
                  <c:v>0.88484261672845965</c:v>
                </c:pt>
                <c:pt idx="2">
                  <c:v>0.889688518870829</c:v>
                </c:pt>
                <c:pt idx="3">
                  <c:v>0.89449920520440662</c:v>
                </c:pt>
                <c:pt idx="4">
                  <c:v>0.899843985421099</c:v>
                </c:pt>
                <c:pt idx="5">
                  <c:v>0.90646941389338465</c:v>
                </c:pt>
                <c:pt idx="6">
                  <c:v>0.91521923325960564</c:v>
                </c:pt>
                <c:pt idx="7">
                  <c:v>0.92712130007961502</c:v>
                </c:pt>
                <c:pt idx="8">
                  <c:v>0.94356162743349459</c:v>
                </c:pt>
                <c:pt idx="9">
                  <c:v>0.96664971335989058</c:v>
                </c:pt>
                <c:pt idx="10">
                  <c:v>1</c:v>
                </c:pt>
                <c:pt idx="11">
                  <c:v>0.983904768467596</c:v>
                </c:pt>
                <c:pt idx="12">
                  <c:v>0.98781721845627002</c:v>
                </c:pt>
                <c:pt idx="13">
                  <c:v>1.0049095512691413</c:v>
                </c:pt>
                <c:pt idx="14">
                  <c:v>1.0306596443095899</c:v>
                </c:pt>
                <c:pt idx="15">
                  <c:v>1.0623532012008401</c:v>
                </c:pt>
                <c:pt idx="16">
                  <c:v>1.0983849648585673</c:v>
                </c:pt>
                <c:pt idx="17">
                  <c:v>1.13770172062633</c:v>
                </c:pt>
                <c:pt idx="18">
                  <c:v>1.1794681327783001</c:v>
                </c:pt>
                <c:pt idx="19">
                  <c:v>1.2228879310361409</c:v>
                </c:pt>
                <c:pt idx="20">
                  <c:v>1.26731119480357</c:v>
                </c:pt>
                <c:pt idx="21">
                  <c:v>1.31280055497933</c:v>
                </c:pt>
                <c:pt idx="22">
                  <c:v>1.3595364613213401</c:v>
                </c:pt>
                <c:pt idx="23">
                  <c:v>1.4076518986590472</c:v>
                </c:pt>
                <c:pt idx="24">
                  <c:v>1.4572538151071404</c:v>
                </c:pt>
                <c:pt idx="25">
                  <c:v>1.5084342889718898</c:v>
                </c:pt>
                <c:pt idx="26">
                  <c:v>1.5612763484464098</c:v>
                </c:pt>
                <c:pt idx="27">
                  <c:v>1.6158585066568907</c:v>
                </c:pt>
                <c:pt idx="28">
                  <c:v>1.67225668712778</c:v>
                </c:pt>
                <c:pt idx="29">
                  <c:v>1.7305452745608401</c:v>
                </c:pt>
                <c:pt idx="30">
                  <c:v>1.7907989927414898</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Sheet1!$D$2:$D$32</c:f>
              <c:numCache>
                <c:formatCode>General</c:formatCode>
                <c:ptCount val="31"/>
                <c:pt idx="0">
                  <c:v>3.5940456668633987</c:v>
                </c:pt>
                <c:pt idx="1">
                  <c:v>3.0421077410018902</c:v>
                </c:pt>
                <c:pt idx="2">
                  <c:v>2.5752854891425367</c:v>
                </c:pt>
                <c:pt idx="3">
                  <c:v>2.1822087763708797</c:v>
                </c:pt>
                <c:pt idx="4">
                  <c:v>1.85807313550942</c:v>
                </c:pt>
                <c:pt idx="5">
                  <c:v>1.5970274589106399</c:v>
                </c:pt>
                <c:pt idx="6">
                  <c:v>1.3918695721870658</c:v>
                </c:pt>
                <c:pt idx="7">
                  <c:v>1.2354033122921131</c:v>
                </c:pt>
                <c:pt idx="8">
                  <c:v>1.1212464155223099</c:v>
                </c:pt>
                <c:pt idx="9">
                  <c:v>1.0441754570708999</c:v>
                </c:pt>
                <c:pt idx="10">
                  <c:v>1</c:v>
                </c:pt>
                <c:pt idx="11">
                  <c:v>1.0495288566931198</c:v>
                </c:pt>
                <c:pt idx="12">
                  <c:v>1.1216685305159899</c:v>
                </c:pt>
                <c:pt idx="13">
                  <c:v>1.2234134665432401</c:v>
                </c:pt>
                <c:pt idx="14">
                  <c:v>1.3621618845703201</c:v>
                </c:pt>
                <c:pt idx="15">
                  <c:v>1.5456913658331504</c:v>
                </c:pt>
                <c:pt idx="16">
                  <c:v>1.7824112016632101</c:v>
                </c:pt>
                <c:pt idx="17">
                  <c:v>2.0813600239696277</c:v>
                </c:pt>
                <c:pt idx="18">
                  <c:v>2.4516813709632577</c:v>
                </c:pt>
                <c:pt idx="19">
                  <c:v>2.9014767331954467</c:v>
                </c:pt>
                <c:pt idx="20">
                  <c:v>3.4381487753880378</c:v>
                </c:pt>
                <c:pt idx="21">
                  <c:v>4.0757869853622504</c:v>
                </c:pt>
                <c:pt idx="22">
                  <c:v>4.8330541777973846</c:v>
                </c:pt>
                <c:pt idx="23">
                  <c:v>5.7321749652452745</c:v>
                </c:pt>
                <c:pt idx="24">
                  <c:v>6.7995738199055298</c:v>
                </c:pt>
                <c:pt idx="25">
                  <c:v>8.0666441438007048</c:v>
                </c:pt>
                <c:pt idx="26">
                  <c:v>9.5706558450879768</c:v>
                </c:pt>
                <c:pt idx="27">
                  <c:v>11.355868031768718</c:v>
                </c:pt>
                <c:pt idx="28">
                  <c:v>13.474824735521199</c:v>
                </c:pt>
                <c:pt idx="29">
                  <c:v>15.989883007903106</c:v>
                </c:pt>
                <c:pt idx="30">
                  <c:v>18.975079149253599</c:v>
                </c:pt>
              </c:numCache>
            </c:numRef>
          </c:yVal>
          <c:smooth val="1"/>
        </c:ser>
        <c:axId val="181951104"/>
        <c:axId val="181961472"/>
      </c:scatterChart>
      <c:valAx>
        <c:axId val="181951104"/>
        <c:scaling>
          <c:orientation val="minMax"/>
          <c:max val="25"/>
          <c:min val="0"/>
        </c:scaling>
        <c:axPos val="b"/>
        <c:title>
          <c:tx>
            <c:rich>
              <a:bodyPr/>
              <a:lstStyle/>
              <a:p>
                <a:pPr>
                  <a:defRPr sz="1700"/>
                </a:pPr>
                <a:r>
                  <a:rPr lang="en-US" sz="1700" dirty="0" smtClean="0"/>
                  <a:t>Center</a:t>
                </a:r>
                <a:r>
                  <a:rPr lang="en-US" sz="1700" baseline="0" dirty="0" smtClean="0"/>
                  <a:t> volume (cases per year)</a:t>
                </a:r>
                <a:endParaRPr lang="en-US" sz="1700" dirty="0"/>
              </a:p>
            </c:rich>
          </c:tx>
        </c:title>
        <c:numFmt formatCode="#,##0" sourceLinked="0"/>
        <c:tickLblPos val="nextTo"/>
        <c:txPr>
          <a:bodyPr rot="0"/>
          <a:lstStyle/>
          <a:p>
            <a:pPr>
              <a:defRPr sz="1500" b="1"/>
            </a:pPr>
            <a:endParaRPr lang="en-US"/>
          </a:p>
        </c:txPr>
        <c:crossAx val="181961472"/>
        <c:crosses val="autoZero"/>
        <c:crossBetween val="midCat"/>
        <c:majorUnit val="5"/>
      </c:valAx>
      <c:valAx>
        <c:axId val="181961472"/>
        <c:scaling>
          <c:orientation val="minMax"/>
          <c:max val="4"/>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 </a:t>
                </a:r>
                <a:endParaRPr lang="en-US" sz="1700" b="1" i="0" baseline="0" dirty="0">
                  <a:solidFill>
                    <a:schemeClr val="tx1"/>
                  </a:solidFill>
                </a:endParaRPr>
              </a:p>
            </c:rich>
          </c:tx>
          <c:layout>
            <c:manualLayout>
              <c:xMode val="edge"/>
              <c:yMode val="edge"/>
              <c:x val="1.0062713399763269E-2"/>
              <c:y val="9.544026754720171E-2"/>
            </c:manualLayout>
          </c:layout>
        </c:title>
        <c:numFmt formatCode="#,##0.0" sourceLinked="0"/>
        <c:tickLblPos val="nextTo"/>
        <c:txPr>
          <a:bodyPr/>
          <a:lstStyle/>
          <a:p>
            <a:pPr>
              <a:defRPr sz="1500" b="1"/>
            </a:pPr>
            <a:endParaRPr lang="en-US"/>
          </a:p>
        </c:txPr>
        <c:crossAx val="181951104"/>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otX val="65"/>
      <c:rotY val="270"/>
      <c:perspective val="30"/>
    </c:view3D>
    <c:plotArea>
      <c:layout>
        <c:manualLayout>
          <c:layoutTarget val="inner"/>
          <c:xMode val="edge"/>
          <c:yMode val="edge"/>
          <c:x val="0.12908490605341"/>
          <c:y val="0.16007661204511567"/>
          <c:w val="0.44407761529808781"/>
          <c:h val="0.5419585727459747"/>
        </c:manualLayout>
      </c:layout>
      <c:pie3DChart>
        <c:varyColors val="1"/>
        <c:ser>
          <c:idx val="0"/>
          <c:order val="0"/>
          <c:tx>
            <c:strRef>
              <c:f>Sheet1!$B$1</c:f>
              <c:strCache>
                <c:ptCount val="1"/>
                <c:pt idx="0">
                  <c:v>%</c:v>
                </c:pt>
              </c:strCache>
            </c:strRef>
          </c:tx>
          <c:spPr>
            <a:ln w="25400">
              <a:solidFill>
                <a:srgbClr val="000000"/>
              </a:solidFill>
            </a:ln>
          </c:spPr>
          <c:dPt>
            <c:idx val="0"/>
            <c:spPr>
              <a:solidFill>
                <a:srgbClr val="FFFF00"/>
              </a:solidFill>
              <a:ln w="25400">
                <a:solidFill>
                  <a:srgbClr val="000000"/>
                </a:solidFill>
              </a:ln>
            </c:spPr>
          </c:dPt>
          <c:dPt>
            <c:idx val="1"/>
            <c:spPr>
              <a:solidFill>
                <a:srgbClr val="00FF00"/>
              </a:solidFill>
              <a:ln w="25400">
                <a:solidFill>
                  <a:srgbClr val="000000"/>
                </a:solidFill>
              </a:ln>
            </c:spPr>
          </c:dPt>
          <c:dPt>
            <c:idx val="2"/>
            <c:spPr>
              <a:solidFill>
                <a:schemeClr val="bg1">
                  <a:lumMod val="50000"/>
                  <a:lumOff val="50000"/>
                </a:schemeClr>
              </a:solidFill>
              <a:ln w="25400">
                <a:solidFill>
                  <a:srgbClr val="000000"/>
                </a:solidFill>
              </a:ln>
            </c:spPr>
          </c:dPt>
          <c:dPt>
            <c:idx val="3"/>
            <c:spPr>
              <a:solidFill>
                <a:srgbClr val="FF0000"/>
              </a:solidFill>
              <a:ln w="25400">
                <a:solidFill>
                  <a:srgbClr val="000000"/>
                </a:solidFill>
              </a:ln>
            </c:spPr>
          </c:dPt>
          <c:dLbls>
            <c:dLbl>
              <c:idx val="1"/>
              <c:layout>
                <c:manualLayout>
                  <c:x val="5.5555555555555455E-2"/>
                  <c:y val="-0.11261296729800645"/>
                </c:manualLayout>
              </c:layout>
              <c:dLblPos val="bestFit"/>
              <c:showVal val="1"/>
            </c:dLbl>
            <c:dLbl>
              <c:idx val="2"/>
              <c:layout>
                <c:manualLayout>
                  <c:x val="-4.1666666666666683E-3"/>
                  <c:y val="1.3513513513513521E-2"/>
                </c:manualLayout>
              </c:layout>
              <c:dLblPos val="bestFit"/>
              <c:showVal val="1"/>
            </c:dLbl>
            <c:dLbl>
              <c:idx val="3"/>
              <c:layout>
                <c:manualLayout>
                  <c:x val="1.8518518518518701E-3"/>
                  <c:y val="-0.14414414414414545"/>
                </c:manualLayout>
              </c:layout>
              <c:numFmt formatCode="0.0%" sourceLinked="0"/>
              <c:spPr/>
              <c:txPr>
                <a:bodyPr/>
                <a:lstStyle/>
                <a:p>
                  <a:pPr>
                    <a:defRPr sz="1500" b="1"/>
                  </a:pPr>
                  <a:endParaRPr lang="en-US"/>
                </a:p>
              </c:txPr>
              <c:dLblPos val="bestFit"/>
              <c:showVal val="1"/>
            </c:dLbl>
            <c:numFmt formatCode="0%" sourceLinked="0"/>
            <c:txPr>
              <a:bodyPr/>
              <a:lstStyle/>
              <a:p>
                <a:pPr>
                  <a:defRPr sz="1500" b="1"/>
                </a:pPr>
                <a:endParaRPr lang="en-US"/>
              </a:p>
            </c:txPr>
            <c:dLblPos val="outEnd"/>
            <c:showVal val="1"/>
            <c:showLeaderLines val="1"/>
          </c:dLbls>
          <c:cat>
            <c:strRef>
              <c:f>Sheet1!$A$2:$A$5</c:f>
              <c:strCache>
                <c:ptCount val="4"/>
                <c:pt idx="0">
                  <c:v>Myopathy</c:v>
                </c:pt>
                <c:pt idx="1">
                  <c:v>Congenital</c:v>
                </c:pt>
                <c:pt idx="2">
                  <c:v>Other</c:v>
                </c:pt>
                <c:pt idx="3">
                  <c:v>ReTX</c:v>
                </c:pt>
              </c:strCache>
            </c:strRef>
          </c:cat>
          <c:val>
            <c:numRef>
              <c:f>Sheet1!$B$2:$B$5</c:f>
              <c:numCache>
                <c:formatCode>0.00%</c:formatCode>
                <c:ptCount val="4"/>
                <c:pt idx="0">
                  <c:v>0.41496000000000038</c:v>
                </c:pt>
                <c:pt idx="1">
                  <c:v>0.54281999999999997</c:v>
                </c:pt>
                <c:pt idx="2">
                  <c:v>3.8601000000000052E-2</c:v>
                </c:pt>
                <c:pt idx="3">
                  <c:v>3.6190000000000011E-3</c:v>
                </c:pt>
              </c:numCache>
            </c:numRef>
          </c:val>
        </c:ser>
      </c:pie3DChart>
    </c:plotArea>
    <c:legend>
      <c:legendPos val="r"/>
      <c:layout>
        <c:manualLayout>
          <c:xMode val="edge"/>
          <c:yMode val="edge"/>
          <c:x val="0.6332335541390659"/>
          <c:y val="0.1089288501099525"/>
          <c:w val="0.34814877307003533"/>
          <c:h val="0.70106121869903071"/>
        </c:manualLayout>
      </c:layout>
      <c:spPr>
        <a:solidFill>
          <a:schemeClr val="bg2"/>
        </a:solidFill>
        <a:ln>
          <a:solidFill>
            <a:schemeClr val="tx1"/>
          </a:solidFill>
        </a:ln>
      </c:spPr>
      <c:txPr>
        <a:bodyPr/>
        <a:lstStyle/>
        <a:p>
          <a:pPr>
            <a:defRPr sz="1500" b="1"/>
          </a:pPr>
          <a:endParaRPr lang="en-US"/>
        </a:p>
      </c:txPr>
    </c:legend>
    <c:plotVisOnly val="1"/>
  </c:chart>
  <c:txPr>
    <a:bodyPr/>
    <a:lstStyle/>
    <a:p>
      <a:pPr>
        <a:defRPr sz="1800"/>
      </a:pPr>
      <a:endParaRPr lang="en-US"/>
    </a:p>
  </c:txPr>
  <c:externalData r:id="rId1"/>
  <c:userShapes r:id="rId2"/>
</c:chartSpace>
</file>

<file path=ppt/charts/chart140.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3218892992357886"/>
          <c:y val="3.3590508847684365E-2"/>
          <c:w val="0.84050646877104018"/>
          <c:h val="0.72504360342055185"/>
        </c:manualLayout>
      </c:layout>
      <c:scatterChart>
        <c:scatterStyle val="smoothMarker"/>
        <c:ser>
          <c:idx val="0"/>
          <c:order val="0"/>
          <c:tx>
            <c:strRef>
              <c:f>Sheet1!$A$1</c:f>
              <c:strCache>
                <c:ptCount val="1"/>
                <c:pt idx="0">
                  <c:v>Recipient creatinine</c:v>
                </c:pt>
              </c:strCache>
            </c:strRef>
          </c:tx>
          <c:spPr>
            <a:ln w="38100">
              <a:solidFill>
                <a:srgbClr val="00FF00"/>
              </a:solidFill>
            </a:ln>
          </c:spPr>
          <c:marker>
            <c:symbol val="none"/>
          </c:marker>
          <c:xVal>
            <c:numRef>
              <c:f>Sheet1!$A$2:$A$16</c:f>
              <c:numCache>
                <c:formatCode>General</c:formatCode>
                <c:ptCount val="15"/>
                <c:pt idx="0">
                  <c:v>0.1</c:v>
                </c:pt>
                <c:pt idx="1">
                  <c:v>0.2</c:v>
                </c:pt>
                <c:pt idx="2">
                  <c:v>0.30000000000000032</c:v>
                </c:pt>
                <c:pt idx="3">
                  <c:v>0.4</c:v>
                </c:pt>
                <c:pt idx="4">
                  <c:v>0.5</c:v>
                </c:pt>
                <c:pt idx="5">
                  <c:v>0.60000000000000064</c:v>
                </c:pt>
                <c:pt idx="6">
                  <c:v>0.70000000000000062</c:v>
                </c:pt>
                <c:pt idx="7">
                  <c:v>0.8</c:v>
                </c:pt>
                <c:pt idx="8">
                  <c:v>0.9</c:v>
                </c:pt>
                <c:pt idx="9">
                  <c:v>1</c:v>
                </c:pt>
                <c:pt idx="10">
                  <c:v>1.1000000000000001</c:v>
                </c:pt>
                <c:pt idx="11">
                  <c:v>1.2</c:v>
                </c:pt>
                <c:pt idx="12">
                  <c:v>1.3</c:v>
                </c:pt>
                <c:pt idx="13">
                  <c:v>1.4</c:v>
                </c:pt>
                <c:pt idx="14">
                  <c:v>1.5</c:v>
                </c:pt>
              </c:numCache>
            </c:numRef>
          </c:xVal>
          <c:yVal>
            <c:numRef>
              <c:f>Sheet1!$B$2:$B$16</c:f>
              <c:numCache>
                <c:formatCode>General</c:formatCode>
                <c:ptCount val="15"/>
                <c:pt idx="0">
                  <c:v>1.7283631151855599</c:v>
                </c:pt>
                <c:pt idx="1">
                  <c:v>1.5184130014369401</c:v>
                </c:pt>
                <c:pt idx="2">
                  <c:v>1.3339662252849276</c:v>
                </c:pt>
                <c:pt idx="3">
                  <c:v>1.1719248551067898</c:v>
                </c:pt>
                <c:pt idx="4">
                  <c:v>1.0427267377201794</c:v>
                </c:pt>
                <c:pt idx="5">
                  <c:v>1</c:v>
                </c:pt>
                <c:pt idx="6">
                  <c:v>1.0906790751529698</c:v>
                </c:pt>
                <c:pt idx="7">
                  <c:v>1.31410197608766</c:v>
                </c:pt>
                <c:pt idx="8">
                  <c:v>1.6640974641449484</c:v>
                </c:pt>
                <c:pt idx="9">
                  <c:v>2.1248650292378777</c:v>
                </c:pt>
                <c:pt idx="10">
                  <c:v>2.7132133121770412</c:v>
                </c:pt>
                <c:pt idx="11">
                  <c:v>3.46446748104395</c:v>
                </c:pt>
                <c:pt idx="12">
                  <c:v>4.4237358523229275</c:v>
                </c:pt>
                <c:pt idx="13">
                  <c:v>5.6486119009948901</c:v>
                </c:pt>
                <c:pt idx="14">
                  <c:v>7.2126418450163703</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Sheet1!$A$2:$A$16</c:f>
              <c:numCache>
                <c:formatCode>General</c:formatCode>
                <c:ptCount val="15"/>
                <c:pt idx="0">
                  <c:v>0.1</c:v>
                </c:pt>
                <c:pt idx="1">
                  <c:v>0.2</c:v>
                </c:pt>
                <c:pt idx="2">
                  <c:v>0.30000000000000032</c:v>
                </c:pt>
                <c:pt idx="3">
                  <c:v>0.4</c:v>
                </c:pt>
                <c:pt idx="4">
                  <c:v>0.5</c:v>
                </c:pt>
                <c:pt idx="5">
                  <c:v>0.60000000000000064</c:v>
                </c:pt>
                <c:pt idx="6">
                  <c:v>0.70000000000000062</c:v>
                </c:pt>
                <c:pt idx="7">
                  <c:v>0.8</c:v>
                </c:pt>
                <c:pt idx="8">
                  <c:v>0.9</c:v>
                </c:pt>
                <c:pt idx="9">
                  <c:v>1</c:v>
                </c:pt>
                <c:pt idx="10">
                  <c:v>1.1000000000000001</c:v>
                </c:pt>
                <c:pt idx="11">
                  <c:v>1.2</c:v>
                </c:pt>
                <c:pt idx="12">
                  <c:v>1.3</c:v>
                </c:pt>
                <c:pt idx="13">
                  <c:v>1.4</c:v>
                </c:pt>
                <c:pt idx="14">
                  <c:v>1.5</c:v>
                </c:pt>
              </c:numCache>
            </c:numRef>
          </c:xVal>
          <c:yVal>
            <c:numRef>
              <c:f>Sheet1!$C$2:$C$16</c:f>
              <c:numCache>
                <c:formatCode>General</c:formatCode>
                <c:ptCount val="15"/>
                <c:pt idx="0">
                  <c:v>0.24961545421058201</c:v>
                </c:pt>
                <c:pt idx="1">
                  <c:v>0.33143843004757534</c:v>
                </c:pt>
                <c:pt idx="2">
                  <c:v>0.44004352870568703</c:v>
                </c:pt>
                <c:pt idx="3">
                  <c:v>0.58409170902934648</c:v>
                </c:pt>
                <c:pt idx="4">
                  <c:v>0.77190108368941224</c:v>
                </c:pt>
                <c:pt idx="5">
                  <c:v>1</c:v>
                </c:pt>
                <c:pt idx="6">
                  <c:v>0.93140234238583897</c:v>
                </c:pt>
                <c:pt idx="7">
                  <c:v>1.0184736825178917</c:v>
                </c:pt>
                <c:pt idx="8">
                  <c:v>1.14385863237859</c:v>
                </c:pt>
                <c:pt idx="9">
                  <c:v>1.2597684852023776</c:v>
                </c:pt>
                <c:pt idx="10">
                  <c:v>1.3722159665934164</c:v>
                </c:pt>
                <c:pt idx="11">
                  <c:v>1.4875000982820794</c:v>
                </c:pt>
                <c:pt idx="12">
                  <c:v>1.6084648697266901</c:v>
                </c:pt>
                <c:pt idx="13">
                  <c:v>1.7367711814145099</c:v>
                </c:pt>
                <c:pt idx="14">
                  <c:v>1.8736254646799999</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Sheet1!$A$2:$A$16</c:f>
              <c:numCache>
                <c:formatCode>General</c:formatCode>
                <c:ptCount val="15"/>
                <c:pt idx="0">
                  <c:v>0.1</c:v>
                </c:pt>
                <c:pt idx="1">
                  <c:v>0.2</c:v>
                </c:pt>
                <c:pt idx="2">
                  <c:v>0.30000000000000032</c:v>
                </c:pt>
                <c:pt idx="3">
                  <c:v>0.4</c:v>
                </c:pt>
                <c:pt idx="4">
                  <c:v>0.5</c:v>
                </c:pt>
                <c:pt idx="5">
                  <c:v>0.60000000000000064</c:v>
                </c:pt>
                <c:pt idx="6">
                  <c:v>0.70000000000000062</c:v>
                </c:pt>
                <c:pt idx="7">
                  <c:v>0.8</c:v>
                </c:pt>
                <c:pt idx="8">
                  <c:v>0.9</c:v>
                </c:pt>
                <c:pt idx="9">
                  <c:v>1</c:v>
                </c:pt>
                <c:pt idx="10">
                  <c:v>1.1000000000000001</c:v>
                </c:pt>
                <c:pt idx="11">
                  <c:v>1.2</c:v>
                </c:pt>
                <c:pt idx="12">
                  <c:v>1.3</c:v>
                </c:pt>
                <c:pt idx="13">
                  <c:v>1.4</c:v>
                </c:pt>
                <c:pt idx="14">
                  <c:v>1.5</c:v>
                </c:pt>
              </c:numCache>
            </c:numRef>
          </c:xVal>
          <c:yVal>
            <c:numRef>
              <c:f>Sheet1!$D$2:$D$16</c:f>
              <c:numCache>
                <c:formatCode>General</c:formatCode>
                <c:ptCount val="15"/>
                <c:pt idx="0">
                  <c:v>11.967364229835702</c:v>
                </c:pt>
                <c:pt idx="1">
                  <c:v>6.9562785540644834</c:v>
                </c:pt>
                <c:pt idx="2">
                  <c:v>4.04384060693938</c:v>
                </c:pt>
                <c:pt idx="3">
                  <c:v>2.3513565503256677</c:v>
                </c:pt>
                <c:pt idx="4">
                  <c:v>1.4085730316114999</c:v>
                </c:pt>
                <c:pt idx="5">
                  <c:v>1</c:v>
                </c:pt>
                <c:pt idx="6">
                  <c:v>1.2771933146843515</c:v>
                </c:pt>
                <c:pt idx="7">
                  <c:v>1.6955411152974498</c:v>
                </c:pt>
                <c:pt idx="8">
                  <c:v>2.4209463405588667</c:v>
                </c:pt>
                <c:pt idx="9">
                  <c:v>3.5840326579948898</c:v>
                </c:pt>
                <c:pt idx="10">
                  <c:v>5.3646996220646814</c:v>
                </c:pt>
                <c:pt idx="11">
                  <c:v>8.0689305103728994</c:v>
                </c:pt>
                <c:pt idx="12">
                  <c:v>12.1665317405736</c:v>
                </c:pt>
                <c:pt idx="13">
                  <c:v>18.3713414579315</c:v>
                </c:pt>
                <c:pt idx="14">
                  <c:v>27.765529111959147</c:v>
                </c:pt>
              </c:numCache>
            </c:numRef>
          </c:yVal>
          <c:smooth val="1"/>
        </c:ser>
        <c:axId val="182314880"/>
        <c:axId val="182394880"/>
      </c:scatterChart>
      <c:valAx>
        <c:axId val="182314880"/>
        <c:scaling>
          <c:orientation val="minMax"/>
          <c:max val="1.3"/>
          <c:min val="0.1"/>
        </c:scaling>
        <c:axPos val="b"/>
        <c:title>
          <c:tx>
            <c:rich>
              <a:bodyPr/>
              <a:lstStyle/>
              <a:p>
                <a:pPr>
                  <a:defRPr sz="1700"/>
                </a:pPr>
                <a:r>
                  <a:rPr lang="en-US" sz="1700" dirty="0" smtClean="0"/>
                  <a:t>Recipient creatinine</a:t>
                </a:r>
                <a:r>
                  <a:rPr lang="en-US" sz="1700" baseline="0" dirty="0" smtClean="0"/>
                  <a:t> (mg/dl)</a:t>
                </a:r>
                <a:endParaRPr lang="en-US" sz="1700" dirty="0"/>
              </a:p>
            </c:rich>
          </c:tx>
          <c:layout>
            <c:manualLayout>
              <c:xMode val="edge"/>
              <c:yMode val="edge"/>
              <c:x val="0.38065744547418301"/>
              <c:y val="0.8683202099737537"/>
            </c:manualLayout>
          </c:layout>
        </c:title>
        <c:numFmt formatCode="#,##0.0" sourceLinked="0"/>
        <c:tickLblPos val="nextTo"/>
        <c:txPr>
          <a:bodyPr rot="0"/>
          <a:lstStyle/>
          <a:p>
            <a:pPr>
              <a:defRPr sz="1500" b="1"/>
            </a:pPr>
            <a:endParaRPr lang="en-US"/>
          </a:p>
        </c:txPr>
        <c:crossAx val="182394880"/>
        <c:crosses val="autoZero"/>
        <c:crossBetween val="midCat"/>
        <c:majorUnit val="0.1"/>
      </c:valAx>
      <c:valAx>
        <c:axId val="182394880"/>
        <c:scaling>
          <c:orientation val="minMax"/>
          <c:max val="6"/>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 </a:t>
                </a:r>
                <a:endParaRPr lang="en-US" sz="1700" b="1" i="0" baseline="0" dirty="0">
                  <a:solidFill>
                    <a:schemeClr val="tx1"/>
                  </a:solidFill>
                </a:endParaRPr>
              </a:p>
            </c:rich>
          </c:tx>
          <c:layout>
            <c:manualLayout>
              <c:xMode val="edge"/>
              <c:yMode val="edge"/>
              <c:x val="1.0062713399763265E-2"/>
              <c:y val="9.544026754720171E-2"/>
            </c:manualLayout>
          </c:layout>
        </c:title>
        <c:numFmt formatCode="#,##0.0" sourceLinked="0"/>
        <c:tickLblPos val="nextTo"/>
        <c:txPr>
          <a:bodyPr/>
          <a:lstStyle/>
          <a:p>
            <a:pPr>
              <a:defRPr sz="1500" b="1"/>
            </a:pPr>
            <a:endParaRPr lang="en-US"/>
          </a:p>
        </c:txPr>
        <c:crossAx val="182314880"/>
        <c:crosses val="autoZero"/>
        <c:crossBetween val="midCat"/>
        <c:majorUnit val="1"/>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4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3218892992357886"/>
          <c:y val="3.3590508847684365E-2"/>
          <c:w val="0.84050646877104018"/>
          <c:h val="0.77074260114040938"/>
        </c:manualLayout>
      </c:layout>
      <c:scatterChart>
        <c:scatterStyle val="smoothMarker"/>
        <c:ser>
          <c:idx val="0"/>
          <c:order val="0"/>
          <c:tx>
            <c:strRef>
              <c:f>Sheet1!$A$1</c:f>
              <c:strCache>
                <c:ptCount val="1"/>
                <c:pt idx="0">
                  <c:v>Donor height</c:v>
                </c:pt>
              </c:strCache>
            </c:strRef>
          </c:tx>
          <c:spPr>
            <a:ln w="38100">
              <a:solidFill>
                <a:srgbClr val="00FF00"/>
              </a:solidFill>
            </a:ln>
          </c:spPr>
          <c:marker>
            <c:symbol val="none"/>
          </c:marker>
          <c:xVal>
            <c:numRef>
              <c:f>Sheet1!$A$2:$A$52</c:f>
              <c:numCache>
                <c:formatCode>General</c:formatCode>
                <c:ptCount val="51"/>
                <c:pt idx="0">
                  <c:v>100</c:v>
                </c:pt>
                <c:pt idx="1">
                  <c:v>101</c:v>
                </c:pt>
                <c:pt idx="2">
                  <c:v>102</c:v>
                </c:pt>
                <c:pt idx="3">
                  <c:v>103</c:v>
                </c:pt>
                <c:pt idx="4">
                  <c:v>104</c:v>
                </c:pt>
                <c:pt idx="5">
                  <c:v>105</c:v>
                </c:pt>
                <c:pt idx="6">
                  <c:v>106</c:v>
                </c:pt>
                <c:pt idx="7">
                  <c:v>107</c:v>
                </c:pt>
                <c:pt idx="8">
                  <c:v>108</c:v>
                </c:pt>
                <c:pt idx="9">
                  <c:v>109</c:v>
                </c:pt>
                <c:pt idx="10">
                  <c:v>110</c:v>
                </c:pt>
                <c:pt idx="11">
                  <c:v>111</c:v>
                </c:pt>
                <c:pt idx="12">
                  <c:v>112</c:v>
                </c:pt>
                <c:pt idx="13">
                  <c:v>113</c:v>
                </c:pt>
                <c:pt idx="14">
                  <c:v>114</c:v>
                </c:pt>
                <c:pt idx="15">
                  <c:v>115</c:v>
                </c:pt>
                <c:pt idx="16">
                  <c:v>116</c:v>
                </c:pt>
                <c:pt idx="17">
                  <c:v>117</c:v>
                </c:pt>
                <c:pt idx="18">
                  <c:v>118</c:v>
                </c:pt>
                <c:pt idx="19">
                  <c:v>119</c:v>
                </c:pt>
                <c:pt idx="20">
                  <c:v>120</c:v>
                </c:pt>
                <c:pt idx="21">
                  <c:v>121</c:v>
                </c:pt>
                <c:pt idx="22">
                  <c:v>122</c:v>
                </c:pt>
                <c:pt idx="23">
                  <c:v>123</c:v>
                </c:pt>
                <c:pt idx="24">
                  <c:v>124</c:v>
                </c:pt>
                <c:pt idx="25">
                  <c:v>125</c:v>
                </c:pt>
                <c:pt idx="26">
                  <c:v>126</c:v>
                </c:pt>
                <c:pt idx="27">
                  <c:v>127</c:v>
                </c:pt>
                <c:pt idx="28">
                  <c:v>128</c:v>
                </c:pt>
                <c:pt idx="29">
                  <c:v>129</c:v>
                </c:pt>
                <c:pt idx="30">
                  <c:v>130</c:v>
                </c:pt>
                <c:pt idx="31">
                  <c:v>131</c:v>
                </c:pt>
                <c:pt idx="32">
                  <c:v>132</c:v>
                </c:pt>
                <c:pt idx="33">
                  <c:v>133</c:v>
                </c:pt>
                <c:pt idx="34">
                  <c:v>134</c:v>
                </c:pt>
                <c:pt idx="35">
                  <c:v>135</c:v>
                </c:pt>
                <c:pt idx="36">
                  <c:v>136</c:v>
                </c:pt>
                <c:pt idx="37">
                  <c:v>137</c:v>
                </c:pt>
                <c:pt idx="38">
                  <c:v>138</c:v>
                </c:pt>
                <c:pt idx="39">
                  <c:v>139</c:v>
                </c:pt>
                <c:pt idx="40">
                  <c:v>140</c:v>
                </c:pt>
                <c:pt idx="41">
                  <c:v>141</c:v>
                </c:pt>
                <c:pt idx="42">
                  <c:v>142</c:v>
                </c:pt>
                <c:pt idx="43">
                  <c:v>143</c:v>
                </c:pt>
                <c:pt idx="44">
                  <c:v>144</c:v>
                </c:pt>
                <c:pt idx="45">
                  <c:v>145</c:v>
                </c:pt>
                <c:pt idx="46">
                  <c:v>146</c:v>
                </c:pt>
                <c:pt idx="47">
                  <c:v>147</c:v>
                </c:pt>
                <c:pt idx="48">
                  <c:v>148</c:v>
                </c:pt>
                <c:pt idx="49">
                  <c:v>149</c:v>
                </c:pt>
                <c:pt idx="50">
                  <c:v>150</c:v>
                </c:pt>
              </c:numCache>
            </c:numRef>
          </c:xVal>
          <c:yVal>
            <c:numRef>
              <c:f>Sheet1!$B$2:$B$52</c:f>
              <c:numCache>
                <c:formatCode>General</c:formatCode>
                <c:ptCount val="51"/>
                <c:pt idx="0">
                  <c:v>2.3721304910666077</c:v>
                </c:pt>
                <c:pt idx="1">
                  <c:v>2.2946168011256098</c:v>
                </c:pt>
                <c:pt idx="2">
                  <c:v>2.2196360123681198</c:v>
                </c:pt>
                <c:pt idx="3">
                  <c:v>2.1471053576286212</c:v>
                </c:pt>
                <c:pt idx="4">
                  <c:v>2.0769447743096787</c:v>
                </c:pt>
                <c:pt idx="5">
                  <c:v>2.0090768160052277</c:v>
                </c:pt>
                <c:pt idx="6">
                  <c:v>1.9434265670117701</c:v>
                </c:pt>
                <c:pt idx="7">
                  <c:v>1.8799215596330598</c:v>
                </c:pt>
                <c:pt idx="8">
                  <c:v>1.8184916941869698</c:v>
                </c:pt>
                <c:pt idx="9">
                  <c:v>1.7590691616263201</c:v>
                </c:pt>
                <c:pt idx="10">
                  <c:v>1.70158836868825</c:v>
                </c:pt>
                <c:pt idx="11">
                  <c:v>1.64598586548936</c:v>
                </c:pt>
                <c:pt idx="12">
                  <c:v>1.59220027548692</c:v>
                </c:pt>
                <c:pt idx="13">
                  <c:v>1.54017222772864</c:v>
                </c:pt>
                <c:pt idx="14">
                  <c:v>1.4898442913164076</c:v>
                </c:pt>
                <c:pt idx="15">
                  <c:v>1.4411609120114408</c:v>
                </c:pt>
                <c:pt idx="16">
                  <c:v>1.3940683509110201</c:v>
                </c:pt>
                <c:pt idx="17">
                  <c:v>1.3485146251290598</c:v>
                </c:pt>
                <c:pt idx="18">
                  <c:v>1.3044494504150999</c:v>
                </c:pt>
                <c:pt idx="19">
                  <c:v>1.2618241856482615</c:v>
                </c:pt>
                <c:pt idx="20">
                  <c:v>1.2205917791450298</c:v>
                </c:pt>
                <c:pt idx="21">
                  <c:v>1.1807067167214</c:v>
                </c:pt>
                <c:pt idx="22">
                  <c:v>1.14212497145238</c:v>
                </c:pt>
                <c:pt idx="23">
                  <c:v>1.10480395507304</c:v>
                </c:pt>
                <c:pt idx="24">
                  <c:v>1.06870247096766</c:v>
                </c:pt>
                <c:pt idx="25">
                  <c:v>1.0337806686950899</c:v>
                </c:pt>
                <c:pt idx="26">
                  <c:v>1</c:v>
                </c:pt>
                <c:pt idx="27">
                  <c:v>0.967323176261628</c:v>
                </c:pt>
                <c:pt idx="28">
                  <c:v>0.93571412733288395</c:v>
                </c:pt>
                <c:pt idx="29">
                  <c:v>0.90513796172451877</c:v>
                </c:pt>
                <c:pt idx="30">
                  <c:v>0.87556092809034058</c:v>
                </c:pt>
                <c:pt idx="31">
                  <c:v>0.84695037797092698</c:v>
                </c:pt>
                <c:pt idx="32">
                  <c:v>0.81927472975482396</c:v>
                </c:pt>
                <c:pt idx="33">
                  <c:v>0.79250343381732258</c:v>
                </c:pt>
                <c:pt idx="34">
                  <c:v>0.76660693879842357</c:v>
                </c:pt>
                <c:pt idx="35">
                  <c:v>0.74155665898269096</c:v>
                </c:pt>
                <c:pt idx="36">
                  <c:v>0.71732494274509695</c:v>
                </c:pt>
                <c:pt idx="37">
                  <c:v>0.69388504202788226</c:v>
                </c:pt>
                <c:pt idx="38">
                  <c:v>0.67121108281484065</c:v>
                </c:pt>
                <c:pt idx="39">
                  <c:v>0.64927803657046623</c:v>
                </c:pt>
                <c:pt idx="40">
                  <c:v>0.62806169261224865</c:v>
                </c:pt>
                <c:pt idx="41">
                  <c:v>0.607538631385934</c:v>
                </c:pt>
                <c:pt idx="42">
                  <c:v>0.58768619861388405</c:v>
                </c:pt>
                <c:pt idx="43">
                  <c:v>0.5684824802883035</c:v>
                </c:pt>
                <c:pt idx="44">
                  <c:v>0.54990627848157625</c:v>
                </c:pt>
                <c:pt idx="45">
                  <c:v>0.53193708794700356</c:v>
                </c:pt>
                <c:pt idx="46">
                  <c:v>0.514555073484257</c:v>
                </c:pt>
                <c:pt idx="47">
                  <c:v>0.49774104804432673</c:v>
                </c:pt>
                <c:pt idx="48">
                  <c:v>0.48147645155003038</c:v>
                </c:pt>
                <c:pt idx="49">
                  <c:v>0.46574333040854926</c:v>
                </c:pt>
                <c:pt idx="50">
                  <c:v>0.45052431769347234</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Sheet1!$A$2:$A$52</c:f>
              <c:numCache>
                <c:formatCode>General</c:formatCode>
                <c:ptCount val="51"/>
                <c:pt idx="0">
                  <c:v>100</c:v>
                </c:pt>
                <c:pt idx="1">
                  <c:v>101</c:v>
                </c:pt>
                <c:pt idx="2">
                  <c:v>102</c:v>
                </c:pt>
                <c:pt idx="3">
                  <c:v>103</c:v>
                </c:pt>
                <c:pt idx="4">
                  <c:v>104</c:v>
                </c:pt>
                <c:pt idx="5">
                  <c:v>105</c:v>
                </c:pt>
                <c:pt idx="6">
                  <c:v>106</c:v>
                </c:pt>
                <c:pt idx="7">
                  <c:v>107</c:v>
                </c:pt>
                <c:pt idx="8">
                  <c:v>108</c:v>
                </c:pt>
                <c:pt idx="9">
                  <c:v>109</c:v>
                </c:pt>
                <c:pt idx="10">
                  <c:v>110</c:v>
                </c:pt>
                <c:pt idx="11">
                  <c:v>111</c:v>
                </c:pt>
                <c:pt idx="12">
                  <c:v>112</c:v>
                </c:pt>
                <c:pt idx="13">
                  <c:v>113</c:v>
                </c:pt>
                <c:pt idx="14">
                  <c:v>114</c:v>
                </c:pt>
                <c:pt idx="15">
                  <c:v>115</c:v>
                </c:pt>
                <c:pt idx="16">
                  <c:v>116</c:v>
                </c:pt>
                <c:pt idx="17">
                  <c:v>117</c:v>
                </c:pt>
                <c:pt idx="18">
                  <c:v>118</c:v>
                </c:pt>
                <c:pt idx="19">
                  <c:v>119</c:v>
                </c:pt>
                <c:pt idx="20">
                  <c:v>120</c:v>
                </c:pt>
                <c:pt idx="21">
                  <c:v>121</c:v>
                </c:pt>
                <c:pt idx="22">
                  <c:v>122</c:v>
                </c:pt>
                <c:pt idx="23">
                  <c:v>123</c:v>
                </c:pt>
                <c:pt idx="24">
                  <c:v>124</c:v>
                </c:pt>
                <c:pt idx="25">
                  <c:v>125</c:v>
                </c:pt>
                <c:pt idx="26">
                  <c:v>126</c:v>
                </c:pt>
                <c:pt idx="27">
                  <c:v>127</c:v>
                </c:pt>
                <c:pt idx="28">
                  <c:v>128</c:v>
                </c:pt>
                <c:pt idx="29">
                  <c:v>129</c:v>
                </c:pt>
                <c:pt idx="30">
                  <c:v>130</c:v>
                </c:pt>
                <c:pt idx="31">
                  <c:v>131</c:v>
                </c:pt>
                <c:pt idx="32">
                  <c:v>132</c:v>
                </c:pt>
                <c:pt idx="33">
                  <c:v>133</c:v>
                </c:pt>
                <c:pt idx="34">
                  <c:v>134</c:v>
                </c:pt>
                <c:pt idx="35">
                  <c:v>135</c:v>
                </c:pt>
                <c:pt idx="36">
                  <c:v>136</c:v>
                </c:pt>
                <c:pt idx="37">
                  <c:v>137</c:v>
                </c:pt>
                <c:pt idx="38">
                  <c:v>138</c:v>
                </c:pt>
                <c:pt idx="39">
                  <c:v>139</c:v>
                </c:pt>
                <c:pt idx="40">
                  <c:v>140</c:v>
                </c:pt>
                <c:pt idx="41">
                  <c:v>141</c:v>
                </c:pt>
                <c:pt idx="42">
                  <c:v>142</c:v>
                </c:pt>
                <c:pt idx="43">
                  <c:v>143</c:v>
                </c:pt>
                <c:pt idx="44">
                  <c:v>144</c:v>
                </c:pt>
                <c:pt idx="45">
                  <c:v>145</c:v>
                </c:pt>
                <c:pt idx="46">
                  <c:v>146</c:v>
                </c:pt>
                <c:pt idx="47">
                  <c:v>147</c:v>
                </c:pt>
                <c:pt idx="48">
                  <c:v>148</c:v>
                </c:pt>
                <c:pt idx="49">
                  <c:v>149</c:v>
                </c:pt>
                <c:pt idx="50">
                  <c:v>150</c:v>
                </c:pt>
              </c:numCache>
            </c:numRef>
          </c:xVal>
          <c:yVal>
            <c:numRef>
              <c:f>Sheet1!$C$2:$C$52</c:f>
              <c:numCache>
                <c:formatCode>General</c:formatCode>
                <c:ptCount val="51"/>
                <c:pt idx="0">
                  <c:v>0.92924839637260204</c:v>
                </c:pt>
                <c:pt idx="1">
                  <c:v>0.9318746968478081</c:v>
                </c:pt>
                <c:pt idx="2">
                  <c:v>0.93450841993919065</c:v>
                </c:pt>
                <c:pt idx="3">
                  <c:v>0.93714958662503156</c:v>
                </c:pt>
                <c:pt idx="4">
                  <c:v>0.93979821794287921</c:v>
                </c:pt>
                <c:pt idx="5">
                  <c:v>0.94245433498973596</c:v>
                </c:pt>
                <c:pt idx="6">
                  <c:v>0.94511795892225581</c:v>
                </c:pt>
                <c:pt idx="7">
                  <c:v>0.94778911095688756</c:v>
                </c:pt>
                <c:pt idx="8">
                  <c:v>0.95046781237000122</c:v>
                </c:pt>
                <c:pt idx="9">
                  <c:v>0.95315408449813765</c:v>
                </c:pt>
                <c:pt idx="10">
                  <c:v>0.95584794873812595</c:v>
                </c:pt>
                <c:pt idx="11">
                  <c:v>0.95854942654728426</c:v>
                </c:pt>
                <c:pt idx="12">
                  <c:v>0.96125853944354755</c:v>
                </c:pt>
                <c:pt idx="13">
                  <c:v>0.96397530900568362</c:v>
                </c:pt>
                <c:pt idx="14">
                  <c:v>0.96669975687346021</c:v>
                </c:pt>
                <c:pt idx="15">
                  <c:v>0.96943190474775531</c:v>
                </c:pt>
                <c:pt idx="16">
                  <c:v>0.97217177439085856</c:v>
                </c:pt>
                <c:pt idx="17">
                  <c:v>0.97491938762648755</c:v>
                </c:pt>
                <c:pt idx="18">
                  <c:v>0.97767476634008621</c:v>
                </c:pt>
                <c:pt idx="19">
                  <c:v>0.98043793247892197</c:v>
                </c:pt>
                <c:pt idx="20">
                  <c:v>0.9832089080523233</c:v>
                </c:pt>
                <c:pt idx="21">
                  <c:v>0.98598771513181249</c:v>
                </c:pt>
                <c:pt idx="22">
                  <c:v>0.98877437585127459</c:v>
                </c:pt>
                <c:pt idx="23">
                  <c:v>0.99156891240716449</c:v>
                </c:pt>
                <c:pt idx="24">
                  <c:v>0.99437134705867003</c:v>
                </c:pt>
                <c:pt idx="25">
                  <c:v>0.99718170212788704</c:v>
                </c:pt>
                <c:pt idx="26">
                  <c:v>1</c:v>
                </c:pt>
                <c:pt idx="27">
                  <c:v>0.93307700619891665</c:v>
                </c:pt>
                <c:pt idx="28">
                  <c:v>0.87063269949713262</c:v>
                </c:pt>
                <c:pt idx="29">
                  <c:v>0.81236735274565963</c:v>
                </c:pt>
                <c:pt idx="30">
                  <c:v>0.75800129743367006</c:v>
                </c:pt>
                <c:pt idx="31">
                  <c:v>0.70727358130429696</c:v>
                </c:pt>
                <c:pt idx="32">
                  <c:v>0.65994071580699964</c:v>
                </c:pt>
                <c:pt idx="33">
                  <c:v>0.61577550737396924</c:v>
                </c:pt>
                <c:pt idx="34">
                  <c:v>0.5745659669111165</c:v>
                </c:pt>
                <c:pt idx="35">
                  <c:v>0.53611429226921103</c:v>
                </c:pt>
                <c:pt idx="36">
                  <c:v>0.50023591881100549</c:v>
                </c:pt>
                <c:pt idx="37">
                  <c:v>0.46675863351733793</c:v>
                </c:pt>
                <c:pt idx="38">
                  <c:v>0.43552174837985863</c:v>
                </c:pt>
                <c:pt idx="39">
                  <c:v>0.40637532911279434</c:v>
                </c:pt>
                <c:pt idx="40">
                  <c:v>0.37917947548166603</c:v>
                </c:pt>
                <c:pt idx="41">
                  <c:v>0.3538036497945084</c:v>
                </c:pt>
                <c:pt idx="42">
                  <c:v>0.33012605033250991</c:v>
                </c:pt>
                <c:pt idx="43">
                  <c:v>0.30803302671252875</c:v>
                </c:pt>
                <c:pt idx="44">
                  <c:v>0.28741853437531911</c:v>
                </c:pt>
                <c:pt idx="45">
                  <c:v>0.26818362558100101</c:v>
                </c:pt>
                <c:pt idx="46">
                  <c:v>0.25023597446869073</c:v>
                </c:pt>
                <c:pt idx="47">
                  <c:v>0.23348943390051499</c:v>
                </c:pt>
                <c:pt idx="48">
                  <c:v>0.21786362196297199</c:v>
                </c:pt>
                <c:pt idx="49">
                  <c:v>0.20328353614086409</c:v>
                </c:pt>
                <c:pt idx="50">
                  <c:v>0.18967919331184499</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Sheet1!$A$2:$A$52</c:f>
              <c:numCache>
                <c:formatCode>General</c:formatCode>
                <c:ptCount val="51"/>
                <c:pt idx="0">
                  <c:v>100</c:v>
                </c:pt>
                <c:pt idx="1">
                  <c:v>101</c:v>
                </c:pt>
                <c:pt idx="2">
                  <c:v>102</c:v>
                </c:pt>
                <c:pt idx="3">
                  <c:v>103</c:v>
                </c:pt>
                <c:pt idx="4">
                  <c:v>104</c:v>
                </c:pt>
                <c:pt idx="5">
                  <c:v>105</c:v>
                </c:pt>
                <c:pt idx="6">
                  <c:v>106</c:v>
                </c:pt>
                <c:pt idx="7">
                  <c:v>107</c:v>
                </c:pt>
                <c:pt idx="8">
                  <c:v>108</c:v>
                </c:pt>
                <c:pt idx="9">
                  <c:v>109</c:v>
                </c:pt>
                <c:pt idx="10">
                  <c:v>110</c:v>
                </c:pt>
                <c:pt idx="11">
                  <c:v>111</c:v>
                </c:pt>
                <c:pt idx="12">
                  <c:v>112</c:v>
                </c:pt>
                <c:pt idx="13">
                  <c:v>113</c:v>
                </c:pt>
                <c:pt idx="14">
                  <c:v>114</c:v>
                </c:pt>
                <c:pt idx="15">
                  <c:v>115</c:v>
                </c:pt>
                <c:pt idx="16">
                  <c:v>116</c:v>
                </c:pt>
                <c:pt idx="17">
                  <c:v>117</c:v>
                </c:pt>
                <c:pt idx="18">
                  <c:v>118</c:v>
                </c:pt>
                <c:pt idx="19">
                  <c:v>119</c:v>
                </c:pt>
                <c:pt idx="20">
                  <c:v>120</c:v>
                </c:pt>
                <c:pt idx="21">
                  <c:v>121</c:v>
                </c:pt>
                <c:pt idx="22">
                  <c:v>122</c:v>
                </c:pt>
                <c:pt idx="23">
                  <c:v>123</c:v>
                </c:pt>
                <c:pt idx="24">
                  <c:v>124</c:v>
                </c:pt>
                <c:pt idx="25">
                  <c:v>125</c:v>
                </c:pt>
                <c:pt idx="26">
                  <c:v>126</c:v>
                </c:pt>
                <c:pt idx="27">
                  <c:v>127</c:v>
                </c:pt>
                <c:pt idx="28">
                  <c:v>128</c:v>
                </c:pt>
                <c:pt idx="29">
                  <c:v>129</c:v>
                </c:pt>
                <c:pt idx="30">
                  <c:v>130</c:v>
                </c:pt>
                <c:pt idx="31">
                  <c:v>131</c:v>
                </c:pt>
                <c:pt idx="32">
                  <c:v>132</c:v>
                </c:pt>
                <c:pt idx="33">
                  <c:v>133</c:v>
                </c:pt>
                <c:pt idx="34">
                  <c:v>134</c:v>
                </c:pt>
                <c:pt idx="35">
                  <c:v>135</c:v>
                </c:pt>
                <c:pt idx="36">
                  <c:v>136</c:v>
                </c:pt>
                <c:pt idx="37">
                  <c:v>137</c:v>
                </c:pt>
                <c:pt idx="38">
                  <c:v>138</c:v>
                </c:pt>
                <c:pt idx="39">
                  <c:v>139</c:v>
                </c:pt>
                <c:pt idx="40">
                  <c:v>140</c:v>
                </c:pt>
                <c:pt idx="41">
                  <c:v>141</c:v>
                </c:pt>
                <c:pt idx="42">
                  <c:v>142</c:v>
                </c:pt>
                <c:pt idx="43">
                  <c:v>143</c:v>
                </c:pt>
                <c:pt idx="44">
                  <c:v>144</c:v>
                </c:pt>
                <c:pt idx="45">
                  <c:v>145</c:v>
                </c:pt>
                <c:pt idx="46">
                  <c:v>146</c:v>
                </c:pt>
                <c:pt idx="47">
                  <c:v>147</c:v>
                </c:pt>
                <c:pt idx="48">
                  <c:v>148</c:v>
                </c:pt>
                <c:pt idx="49">
                  <c:v>149</c:v>
                </c:pt>
                <c:pt idx="50">
                  <c:v>150</c:v>
                </c:pt>
              </c:numCache>
            </c:numRef>
          </c:xVal>
          <c:yVal>
            <c:numRef>
              <c:f>Sheet1!$D$2:$D$52</c:f>
              <c:numCache>
                <c:formatCode>General</c:formatCode>
                <c:ptCount val="51"/>
                <c:pt idx="0">
                  <c:v>6.0554347886026898</c:v>
                </c:pt>
                <c:pt idx="1">
                  <c:v>5.6501869637821445</c:v>
                </c:pt>
                <c:pt idx="2">
                  <c:v>5.2720595366299845</c:v>
                </c:pt>
                <c:pt idx="3">
                  <c:v>4.9192375289411734</c:v>
                </c:pt>
                <c:pt idx="4">
                  <c:v>4.5900274262857765</c:v>
                </c:pt>
                <c:pt idx="5">
                  <c:v>4.2828490492896503</c:v>
                </c:pt>
                <c:pt idx="6">
                  <c:v>3.9962279689130598</c:v>
                </c:pt>
                <c:pt idx="7">
                  <c:v>3.7287884293217797</c:v>
                </c:pt>
                <c:pt idx="8">
                  <c:v>3.4792467443807187</c:v>
                </c:pt>
                <c:pt idx="9">
                  <c:v>3.2464051360740767</c:v>
                </c:pt>
                <c:pt idx="10">
                  <c:v>3.0291459852767977</c:v>
                </c:pt>
                <c:pt idx="11">
                  <c:v>2.8264264672815398</c:v>
                </c:pt>
                <c:pt idx="12">
                  <c:v>2.6372735463324637</c:v>
                </c:pt>
                <c:pt idx="13">
                  <c:v>2.4607793051394702</c:v>
                </c:pt>
                <c:pt idx="14">
                  <c:v>2.2960965869557799</c:v>
                </c:pt>
                <c:pt idx="15">
                  <c:v>2.1424349293002467</c:v>
                </c:pt>
                <c:pt idx="16">
                  <c:v>1.9990567698074782</c:v>
                </c:pt>
                <c:pt idx="17">
                  <c:v>1.8652739059936301</c:v>
                </c:pt>
                <c:pt idx="18">
                  <c:v>1.7404441919454898</c:v>
                </c:pt>
                <c:pt idx="19">
                  <c:v>1.62396845607679</c:v>
                </c:pt>
                <c:pt idx="20">
                  <c:v>1.51528762515761</c:v>
                </c:pt>
                <c:pt idx="21">
                  <c:v>1.4138800408123298</c:v>
                </c:pt>
                <c:pt idx="22">
                  <c:v>1.31925895560557</c:v>
                </c:pt>
                <c:pt idx="23">
                  <c:v>1.2309701966975499</c:v>
                </c:pt>
                <c:pt idx="24">
                  <c:v>1.14858998585464</c:v>
                </c:pt>
                <c:pt idx="25">
                  <c:v>1.0717229053513</c:v>
                </c:pt>
                <c:pt idx="26">
                  <c:v>1</c:v>
                </c:pt>
                <c:pt idx="27">
                  <c:v>1.0028262631234508</c:v>
                </c:pt>
                <c:pt idx="28">
                  <c:v>1.0056605140101598</c:v>
                </c:pt>
                <c:pt idx="29">
                  <c:v>1.0085027752356299</c:v>
                </c:pt>
                <c:pt idx="30">
                  <c:v>1.0113530694391799</c:v>
                </c:pt>
                <c:pt idx="31">
                  <c:v>1.0142114193241398</c:v>
                </c:pt>
                <c:pt idx="32">
                  <c:v>1.0170778476579598</c:v>
                </c:pt>
                <c:pt idx="33">
                  <c:v>1.0199523772724808</c:v>
                </c:pt>
                <c:pt idx="34">
                  <c:v>1.0228350310640599</c:v>
                </c:pt>
                <c:pt idx="35">
                  <c:v>1.0257258319937401</c:v>
                </c:pt>
                <c:pt idx="36">
                  <c:v>1.0286248030874683</c:v>
                </c:pt>
                <c:pt idx="37">
                  <c:v>1.0315319674363199</c:v>
                </c:pt>
                <c:pt idx="38">
                  <c:v>1.0344473481965601</c:v>
                </c:pt>
                <c:pt idx="39">
                  <c:v>1.0373709685899299</c:v>
                </c:pt>
                <c:pt idx="40">
                  <c:v>1.0403028519038091</c:v>
                </c:pt>
                <c:pt idx="41">
                  <c:v>1.0432430214913782</c:v>
                </c:pt>
                <c:pt idx="42">
                  <c:v>1.0461915007718101</c:v>
                </c:pt>
                <c:pt idx="43">
                  <c:v>1.0491483132305199</c:v>
                </c:pt>
                <c:pt idx="44">
                  <c:v>1.05211348241925</c:v>
                </c:pt>
                <c:pt idx="45">
                  <c:v>1.0550870319563161</c:v>
                </c:pt>
                <c:pt idx="46">
                  <c:v>1.0580689855267691</c:v>
                </c:pt>
                <c:pt idx="47">
                  <c:v>1.06105936688263</c:v>
                </c:pt>
                <c:pt idx="48">
                  <c:v>1.0640581998430605</c:v>
                </c:pt>
                <c:pt idx="49">
                  <c:v>1.0670655082944898</c:v>
                </c:pt>
                <c:pt idx="50">
                  <c:v>1.07008131619089</c:v>
                </c:pt>
              </c:numCache>
            </c:numRef>
          </c:yVal>
          <c:smooth val="1"/>
        </c:ser>
        <c:axId val="186754560"/>
        <c:axId val="186756480"/>
      </c:scatterChart>
      <c:valAx>
        <c:axId val="186754560"/>
        <c:scaling>
          <c:orientation val="minMax"/>
          <c:max val="150"/>
          <c:min val="100"/>
        </c:scaling>
        <c:axPos val="b"/>
        <c:title>
          <c:tx>
            <c:rich>
              <a:bodyPr/>
              <a:lstStyle/>
              <a:p>
                <a:pPr>
                  <a:defRPr sz="1700"/>
                </a:pPr>
                <a:r>
                  <a:rPr lang="en-US" sz="1700" dirty="0" smtClean="0"/>
                  <a:t>Recipient Height (cm)</a:t>
                </a:r>
                <a:endParaRPr lang="en-US" sz="1700" dirty="0"/>
              </a:p>
            </c:rich>
          </c:tx>
        </c:title>
        <c:numFmt formatCode="#,##0" sourceLinked="0"/>
        <c:tickLblPos val="nextTo"/>
        <c:txPr>
          <a:bodyPr rot="0"/>
          <a:lstStyle/>
          <a:p>
            <a:pPr>
              <a:defRPr sz="1500" b="1"/>
            </a:pPr>
            <a:endParaRPr lang="en-US"/>
          </a:p>
        </c:txPr>
        <c:crossAx val="186756480"/>
        <c:crosses val="autoZero"/>
        <c:crossBetween val="midCat"/>
        <c:majorUnit val="10"/>
      </c:valAx>
      <c:valAx>
        <c:axId val="186756480"/>
        <c:scaling>
          <c:orientation val="minMax"/>
          <c:max val="4"/>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 </a:t>
                </a:r>
                <a:endParaRPr lang="en-US" sz="1700" b="1" i="0" baseline="0" dirty="0">
                  <a:solidFill>
                    <a:schemeClr val="tx1"/>
                  </a:solidFill>
                </a:endParaRPr>
              </a:p>
            </c:rich>
          </c:tx>
          <c:layout>
            <c:manualLayout>
              <c:xMode val="edge"/>
              <c:yMode val="edge"/>
              <c:x val="1.0062713399763265E-2"/>
              <c:y val="9.544026754720171E-2"/>
            </c:manualLayout>
          </c:layout>
        </c:title>
        <c:numFmt formatCode="#,##0.0" sourceLinked="0"/>
        <c:tickLblPos val="nextTo"/>
        <c:txPr>
          <a:bodyPr/>
          <a:lstStyle/>
          <a:p>
            <a:pPr>
              <a:defRPr sz="1500" b="1"/>
            </a:pPr>
            <a:endParaRPr lang="en-US"/>
          </a:p>
        </c:txPr>
        <c:crossAx val="186754560"/>
        <c:crosses val="autoZero"/>
        <c:crossBetween val="midCat"/>
        <c:majorUnit val="1"/>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4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3218892992357881"/>
          <c:y val="3.3590508847684365E-2"/>
          <c:w val="0.84050646877104007"/>
          <c:h val="0.72504360342055196"/>
        </c:manualLayout>
      </c:layout>
      <c:scatterChart>
        <c:scatterStyle val="smoothMarker"/>
        <c:ser>
          <c:idx val="0"/>
          <c:order val="0"/>
          <c:tx>
            <c:strRef>
              <c:f>Sheet1!$A$1</c:f>
              <c:strCache>
                <c:ptCount val="1"/>
                <c:pt idx="0">
                  <c:v>Recipient bilirubin</c:v>
                </c:pt>
              </c:strCache>
            </c:strRef>
          </c:tx>
          <c:spPr>
            <a:ln w="38100">
              <a:solidFill>
                <a:srgbClr val="00FF00"/>
              </a:solidFill>
            </a:ln>
          </c:spPr>
          <c:marker>
            <c:symbol val="none"/>
          </c:marker>
          <c:xVal>
            <c:numRef>
              <c:f>Sheet1!$A$2:$A$30</c:f>
              <c:numCache>
                <c:formatCode>General</c:formatCode>
                <c:ptCount val="29"/>
                <c:pt idx="0">
                  <c:v>0.2</c:v>
                </c:pt>
                <c:pt idx="1">
                  <c:v>0.30000000000000032</c:v>
                </c:pt>
                <c:pt idx="2">
                  <c:v>0.4</c:v>
                </c:pt>
                <c:pt idx="3">
                  <c:v>0.5</c:v>
                </c:pt>
                <c:pt idx="4">
                  <c:v>0.60000000000000064</c:v>
                </c:pt>
                <c:pt idx="5">
                  <c:v>0.70000000000000062</c:v>
                </c:pt>
                <c:pt idx="6">
                  <c:v>0.8</c:v>
                </c:pt>
                <c:pt idx="7">
                  <c:v>0.9</c:v>
                </c:pt>
                <c:pt idx="8">
                  <c:v>1</c:v>
                </c:pt>
                <c:pt idx="9">
                  <c:v>1.1000000000000001</c:v>
                </c:pt>
                <c:pt idx="10">
                  <c:v>1.2</c:v>
                </c:pt>
                <c:pt idx="11">
                  <c:v>1.3</c:v>
                </c:pt>
                <c:pt idx="12">
                  <c:v>1.4</c:v>
                </c:pt>
                <c:pt idx="13">
                  <c:v>1.5</c:v>
                </c:pt>
                <c:pt idx="14">
                  <c:v>1.6</c:v>
                </c:pt>
                <c:pt idx="15">
                  <c:v>1.7</c:v>
                </c:pt>
                <c:pt idx="16">
                  <c:v>1.8</c:v>
                </c:pt>
                <c:pt idx="17">
                  <c:v>1.9000000000000001</c:v>
                </c:pt>
                <c:pt idx="18">
                  <c:v>2</c:v>
                </c:pt>
                <c:pt idx="19">
                  <c:v>2.1</c:v>
                </c:pt>
                <c:pt idx="20">
                  <c:v>2.2000000000000002</c:v>
                </c:pt>
                <c:pt idx="21">
                  <c:v>2.2999999999999998</c:v>
                </c:pt>
                <c:pt idx="22">
                  <c:v>2.4</c:v>
                </c:pt>
                <c:pt idx="23">
                  <c:v>2.5</c:v>
                </c:pt>
                <c:pt idx="24">
                  <c:v>2.6</c:v>
                </c:pt>
                <c:pt idx="25">
                  <c:v>2.7</c:v>
                </c:pt>
                <c:pt idx="26">
                  <c:v>2.8</c:v>
                </c:pt>
                <c:pt idx="27">
                  <c:v>2.9</c:v>
                </c:pt>
                <c:pt idx="28">
                  <c:v>3</c:v>
                </c:pt>
              </c:numCache>
            </c:numRef>
          </c:xVal>
          <c:yVal>
            <c:numRef>
              <c:f>Sheet1!$B$2:$B$30</c:f>
              <c:numCache>
                <c:formatCode>General</c:formatCode>
                <c:ptCount val="29"/>
                <c:pt idx="0">
                  <c:v>0.85582160182760703</c:v>
                </c:pt>
                <c:pt idx="1">
                  <c:v>0.88288999517710498</c:v>
                </c:pt>
                <c:pt idx="2">
                  <c:v>0.91081452246498362</c:v>
                </c:pt>
                <c:pt idx="3">
                  <c:v>0.93962226196334098</c:v>
                </c:pt>
                <c:pt idx="4">
                  <c:v>0.96934114839066898</c:v>
                </c:pt>
                <c:pt idx="5">
                  <c:v>1</c:v>
                </c:pt>
                <c:pt idx="6">
                  <c:v>1.03162854652382</c:v>
                </c:pt>
                <c:pt idx="7">
                  <c:v>1.0642574580028601</c:v>
                </c:pt>
                <c:pt idx="8">
                  <c:v>1.0979183745266301</c:v>
                </c:pt>
                <c:pt idx="9">
                  <c:v>1.1326439369147132</c:v>
                </c:pt>
                <c:pt idx="10">
                  <c:v>1.1684678183683401</c:v>
                </c:pt>
                <c:pt idx="11">
                  <c:v>1.2054247571231653</c:v>
                </c:pt>
                <c:pt idx="12">
                  <c:v>1.2435505901348298</c:v>
                </c:pt>
                <c:pt idx="13">
                  <c:v>1.2828822878296398</c:v>
                </c:pt>
                <c:pt idx="14">
                  <c:v>1.3234579899548589</c:v>
                </c:pt>
                <c:pt idx="15">
                  <c:v>1.3653170425624599</c:v>
                </c:pt>
                <c:pt idx="16">
                  <c:v>1.4085000361629199</c:v>
                </c:pt>
                <c:pt idx="17">
                  <c:v>1.4530488450855099</c:v>
                </c:pt>
                <c:pt idx="18">
                  <c:v>1.4990066680836798</c:v>
                </c:pt>
                <c:pt idx="19">
                  <c:v>1.5464180702246899</c:v>
                </c:pt>
                <c:pt idx="20">
                  <c:v>1.5953290261040698</c:v>
                </c:pt>
                <c:pt idx="21">
                  <c:v>1.6457869644270191</c:v>
                </c:pt>
                <c:pt idx="22">
                  <c:v>1.6978408139996899</c:v>
                </c:pt>
                <c:pt idx="23">
                  <c:v>1.7515410511753298</c:v>
                </c:pt>
                <c:pt idx="24">
                  <c:v>1.8069397488008199</c:v>
                </c:pt>
                <c:pt idx="25">
                  <c:v>1.8640906267115205</c:v>
                </c:pt>
                <c:pt idx="26">
                  <c:v>1.9230491038230801</c:v>
                </c:pt>
                <c:pt idx="27">
                  <c:v>1.98387235187094</c:v>
                </c:pt>
                <c:pt idx="28">
                  <c:v>2.0466193508494199</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Sheet1!$A$2:$A$30</c:f>
              <c:numCache>
                <c:formatCode>General</c:formatCode>
                <c:ptCount val="29"/>
                <c:pt idx="0">
                  <c:v>0.2</c:v>
                </c:pt>
                <c:pt idx="1">
                  <c:v>0.30000000000000032</c:v>
                </c:pt>
                <c:pt idx="2">
                  <c:v>0.4</c:v>
                </c:pt>
                <c:pt idx="3">
                  <c:v>0.5</c:v>
                </c:pt>
                <c:pt idx="4">
                  <c:v>0.60000000000000064</c:v>
                </c:pt>
                <c:pt idx="5">
                  <c:v>0.70000000000000062</c:v>
                </c:pt>
                <c:pt idx="6">
                  <c:v>0.8</c:v>
                </c:pt>
                <c:pt idx="7">
                  <c:v>0.9</c:v>
                </c:pt>
                <c:pt idx="8">
                  <c:v>1</c:v>
                </c:pt>
                <c:pt idx="9">
                  <c:v>1.1000000000000001</c:v>
                </c:pt>
                <c:pt idx="10">
                  <c:v>1.2</c:v>
                </c:pt>
                <c:pt idx="11">
                  <c:v>1.3</c:v>
                </c:pt>
                <c:pt idx="12">
                  <c:v>1.4</c:v>
                </c:pt>
                <c:pt idx="13">
                  <c:v>1.5</c:v>
                </c:pt>
                <c:pt idx="14">
                  <c:v>1.6</c:v>
                </c:pt>
                <c:pt idx="15">
                  <c:v>1.7</c:v>
                </c:pt>
                <c:pt idx="16">
                  <c:v>1.8</c:v>
                </c:pt>
                <c:pt idx="17">
                  <c:v>1.9000000000000001</c:v>
                </c:pt>
                <c:pt idx="18">
                  <c:v>2</c:v>
                </c:pt>
                <c:pt idx="19">
                  <c:v>2.1</c:v>
                </c:pt>
                <c:pt idx="20">
                  <c:v>2.2000000000000002</c:v>
                </c:pt>
                <c:pt idx="21">
                  <c:v>2.2999999999999998</c:v>
                </c:pt>
                <c:pt idx="22">
                  <c:v>2.4</c:v>
                </c:pt>
                <c:pt idx="23">
                  <c:v>2.5</c:v>
                </c:pt>
                <c:pt idx="24">
                  <c:v>2.6</c:v>
                </c:pt>
                <c:pt idx="25">
                  <c:v>2.7</c:v>
                </c:pt>
                <c:pt idx="26">
                  <c:v>2.8</c:v>
                </c:pt>
                <c:pt idx="27">
                  <c:v>2.9</c:v>
                </c:pt>
                <c:pt idx="28">
                  <c:v>3</c:v>
                </c:pt>
              </c:numCache>
            </c:numRef>
          </c:xVal>
          <c:yVal>
            <c:numRef>
              <c:f>Sheet1!$C$2:$C$30</c:f>
              <c:numCache>
                <c:formatCode>General</c:formatCode>
                <c:ptCount val="29"/>
                <c:pt idx="0">
                  <c:v>0.73181499688393004</c:v>
                </c:pt>
                <c:pt idx="1">
                  <c:v>0.77897055929694203</c:v>
                </c:pt>
                <c:pt idx="2">
                  <c:v>0.829164658875708</c:v>
                </c:pt>
                <c:pt idx="3">
                  <c:v>0.8825930881765055</c:v>
                </c:pt>
                <c:pt idx="4">
                  <c:v>0.93946425593340499</c:v>
                </c:pt>
                <c:pt idx="5">
                  <c:v>1</c:v>
                </c:pt>
                <c:pt idx="6">
                  <c:v>0.99983184090423149</c:v>
                </c:pt>
                <c:pt idx="7">
                  <c:v>0.99966371008594357</c:v>
                </c:pt>
                <c:pt idx="8">
                  <c:v>0.99949560754038891</c:v>
                </c:pt>
                <c:pt idx="9">
                  <c:v>0.999327533262795</c:v>
                </c:pt>
                <c:pt idx="10">
                  <c:v>0.99915948724842563</c:v>
                </c:pt>
                <c:pt idx="11">
                  <c:v>0.99899146949252005</c:v>
                </c:pt>
                <c:pt idx="12">
                  <c:v>0.9988234799903295</c:v>
                </c:pt>
                <c:pt idx="13">
                  <c:v>0.99865551873710201</c:v>
                </c:pt>
                <c:pt idx="14">
                  <c:v>0.99848758572808083</c:v>
                </c:pt>
                <c:pt idx="15">
                  <c:v>0.99831968095853496</c:v>
                </c:pt>
                <c:pt idx="16">
                  <c:v>0.99815180442370011</c:v>
                </c:pt>
                <c:pt idx="17">
                  <c:v>0.99798395611882562</c:v>
                </c:pt>
                <c:pt idx="18">
                  <c:v>0.99781613603917363</c:v>
                </c:pt>
                <c:pt idx="19">
                  <c:v>0.99764834417999204</c:v>
                </c:pt>
                <c:pt idx="20">
                  <c:v>0.99748058053653532</c:v>
                </c:pt>
                <c:pt idx="21">
                  <c:v>0.99731284510406393</c:v>
                </c:pt>
                <c:pt idx="22">
                  <c:v>0.99714513787783898</c:v>
                </c:pt>
                <c:pt idx="23">
                  <c:v>0.99697745885310363</c:v>
                </c:pt>
                <c:pt idx="24">
                  <c:v>0.99680980802512165</c:v>
                </c:pt>
                <c:pt idx="25">
                  <c:v>0.9966421853891505</c:v>
                </c:pt>
                <c:pt idx="26">
                  <c:v>0.99647459094044588</c:v>
                </c:pt>
                <c:pt idx="27">
                  <c:v>0.99630702467428101</c:v>
                </c:pt>
                <c:pt idx="28">
                  <c:v>0.99613948658590401</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Sheet1!$A$2:$A$30</c:f>
              <c:numCache>
                <c:formatCode>General</c:formatCode>
                <c:ptCount val="29"/>
                <c:pt idx="0">
                  <c:v>0.2</c:v>
                </c:pt>
                <c:pt idx="1">
                  <c:v>0.30000000000000032</c:v>
                </c:pt>
                <c:pt idx="2">
                  <c:v>0.4</c:v>
                </c:pt>
                <c:pt idx="3">
                  <c:v>0.5</c:v>
                </c:pt>
                <c:pt idx="4">
                  <c:v>0.60000000000000064</c:v>
                </c:pt>
                <c:pt idx="5">
                  <c:v>0.70000000000000062</c:v>
                </c:pt>
                <c:pt idx="6">
                  <c:v>0.8</c:v>
                </c:pt>
                <c:pt idx="7">
                  <c:v>0.9</c:v>
                </c:pt>
                <c:pt idx="8">
                  <c:v>1</c:v>
                </c:pt>
                <c:pt idx="9">
                  <c:v>1.1000000000000001</c:v>
                </c:pt>
                <c:pt idx="10">
                  <c:v>1.2</c:v>
                </c:pt>
                <c:pt idx="11">
                  <c:v>1.3</c:v>
                </c:pt>
                <c:pt idx="12">
                  <c:v>1.4</c:v>
                </c:pt>
                <c:pt idx="13">
                  <c:v>1.5</c:v>
                </c:pt>
                <c:pt idx="14">
                  <c:v>1.6</c:v>
                </c:pt>
                <c:pt idx="15">
                  <c:v>1.7</c:v>
                </c:pt>
                <c:pt idx="16">
                  <c:v>1.8</c:v>
                </c:pt>
                <c:pt idx="17">
                  <c:v>1.9000000000000001</c:v>
                </c:pt>
                <c:pt idx="18">
                  <c:v>2</c:v>
                </c:pt>
                <c:pt idx="19">
                  <c:v>2.1</c:v>
                </c:pt>
                <c:pt idx="20">
                  <c:v>2.2000000000000002</c:v>
                </c:pt>
                <c:pt idx="21">
                  <c:v>2.2999999999999998</c:v>
                </c:pt>
                <c:pt idx="22">
                  <c:v>2.4</c:v>
                </c:pt>
                <c:pt idx="23">
                  <c:v>2.5</c:v>
                </c:pt>
                <c:pt idx="24">
                  <c:v>2.6</c:v>
                </c:pt>
                <c:pt idx="25">
                  <c:v>2.7</c:v>
                </c:pt>
                <c:pt idx="26">
                  <c:v>2.8</c:v>
                </c:pt>
                <c:pt idx="27">
                  <c:v>2.9</c:v>
                </c:pt>
                <c:pt idx="28">
                  <c:v>3</c:v>
                </c:pt>
              </c:numCache>
            </c:numRef>
          </c:xVal>
          <c:yVal>
            <c:numRef>
              <c:f>Sheet1!$D$2:$D$30</c:f>
              <c:numCache>
                <c:formatCode>General</c:formatCode>
                <c:ptCount val="29"/>
                <c:pt idx="0">
                  <c:v>1.0008412198075498</c:v>
                </c:pt>
                <c:pt idx="1">
                  <c:v>1.0006729192530261</c:v>
                </c:pt>
                <c:pt idx="2">
                  <c:v>1.0005046469997598</c:v>
                </c:pt>
                <c:pt idx="3">
                  <c:v>1.00033640304301</c:v>
                </c:pt>
                <c:pt idx="4">
                  <c:v>1.0001681873780099</c:v>
                </c:pt>
                <c:pt idx="5">
                  <c:v>1</c:v>
                </c:pt>
                <c:pt idx="6">
                  <c:v>1.0644364526742398</c:v>
                </c:pt>
                <c:pt idx="7">
                  <c:v>1.1330249617817323</c:v>
                </c:pt>
                <c:pt idx="8">
                  <c:v>1.20603307111031</c:v>
                </c:pt>
                <c:pt idx="9">
                  <c:v>1.28374556402048</c:v>
                </c:pt>
                <c:pt idx="10">
                  <c:v>1.3664655743022593</c:v>
                </c:pt>
                <c:pt idx="11">
                  <c:v>1.4545157686117693</c:v>
                </c:pt>
                <c:pt idx="12">
                  <c:v>1.5482396050998415</c:v>
                </c:pt>
                <c:pt idx="13">
                  <c:v>1.6480026731422601</c:v>
                </c:pt>
                <c:pt idx="14">
                  <c:v>1.7541941193972099</c:v>
                </c:pt>
                <c:pt idx="15">
                  <c:v>1.86722816575318</c:v>
                </c:pt>
                <c:pt idx="16">
                  <c:v>1.9875457250877582</c:v>
                </c:pt>
                <c:pt idx="17">
                  <c:v>2.1156161211402567</c:v>
                </c:pt>
                <c:pt idx="18">
                  <c:v>2.2519389192069799</c:v>
                </c:pt>
                <c:pt idx="19">
                  <c:v>2.3970458747997165</c:v>
                </c:pt>
                <c:pt idx="20">
                  <c:v>2.55150300786927</c:v>
                </c:pt>
                <c:pt idx="21">
                  <c:v>2.7159128106840198</c:v>
                </c:pt>
                <c:pt idx="22">
                  <c:v>2.8909165979770299</c:v>
                </c:pt>
                <c:pt idx="23">
                  <c:v>3.0771970085277909</c:v>
                </c:pt>
                <c:pt idx="24">
                  <c:v>3.2754806679370811</c:v>
                </c:pt>
                <c:pt idx="25">
                  <c:v>3.4865410229820002</c:v>
                </c:pt>
                <c:pt idx="26">
                  <c:v>3.7112013586061812</c:v>
                </c:pt>
                <c:pt idx="27">
                  <c:v>3.9503380093145997</c:v>
                </c:pt>
                <c:pt idx="28">
                  <c:v>4.2048837774990355</c:v>
                </c:pt>
              </c:numCache>
            </c:numRef>
          </c:yVal>
          <c:smooth val="1"/>
        </c:ser>
        <c:axId val="182039680"/>
        <c:axId val="182041600"/>
      </c:scatterChart>
      <c:valAx>
        <c:axId val="182039680"/>
        <c:scaling>
          <c:orientation val="minMax"/>
          <c:max val="3"/>
          <c:min val="0"/>
        </c:scaling>
        <c:axPos val="b"/>
        <c:title>
          <c:tx>
            <c:rich>
              <a:bodyPr/>
              <a:lstStyle/>
              <a:p>
                <a:pPr>
                  <a:defRPr sz="1700"/>
                </a:pPr>
                <a:r>
                  <a:rPr lang="en-US" sz="1700" dirty="0" smtClean="0"/>
                  <a:t>Recipient bilirubin </a:t>
                </a:r>
                <a:r>
                  <a:rPr lang="en-US" sz="1700" baseline="0" dirty="0" smtClean="0"/>
                  <a:t>(mg/dl)</a:t>
                </a:r>
                <a:endParaRPr lang="en-US" sz="1700" dirty="0"/>
              </a:p>
            </c:rich>
          </c:tx>
          <c:layout>
            <c:manualLayout>
              <c:xMode val="edge"/>
              <c:yMode val="edge"/>
              <c:x val="0.38065744547418301"/>
              <c:y val="0.8683202099737537"/>
            </c:manualLayout>
          </c:layout>
        </c:title>
        <c:numFmt formatCode="#,##0.0" sourceLinked="0"/>
        <c:tickLblPos val="nextTo"/>
        <c:txPr>
          <a:bodyPr rot="0"/>
          <a:lstStyle/>
          <a:p>
            <a:pPr>
              <a:defRPr sz="1500" b="1"/>
            </a:pPr>
            <a:endParaRPr lang="en-US"/>
          </a:p>
        </c:txPr>
        <c:crossAx val="182041600"/>
        <c:crosses val="autoZero"/>
        <c:crossBetween val="midCat"/>
        <c:majorUnit val="0.5"/>
      </c:valAx>
      <c:valAx>
        <c:axId val="182041600"/>
        <c:scaling>
          <c:orientation val="minMax"/>
          <c:max val="4"/>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 </a:t>
                </a:r>
                <a:endParaRPr lang="en-US" sz="1700" b="1" i="0" baseline="0" dirty="0">
                  <a:solidFill>
                    <a:schemeClr val="tx1"/>
                  </a:solidFill>
                </a:endParaRPr>
              </a:p>
            </c:rich>
          </c:tx>
          <c:layout>
            <c:manualLayout>
              <c:xMode val="edge"/>
              <c:yMode val="edge"/>
              <c:x val="1.0062713399763267E-2"/>
              <c:y val="9.544026754720171E-2"/>
            </c:manualLayout>
          </c:layout>
        </c:title>
        <c:numFmt formatCode="#,##0.0" sourceLinked="0"/>
        <c:tickLblPos val="nextTo"/>
        <c:txPr>
          <a:bodyPr/>
          <a:lstStyle/>
          <a:p>
            <a:pPr>
              <a:defRPr sz="1500" b="1"/>
            </a:pPr>
            <a:endParaRPr lang="en-US"/>
          </a:p>
        </c:txPr>
        <c:crossAx val="182039680"/>
        <c:crosses val="autoZero"/>
        <c:crossBetween val="midCat"/>
        <c:majorUnit val="1"/>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4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321889299235787"/>
          <c:y val="3.3590508847684365E-2"/>
          <c:w val="0.84050646877103985"/>
          <c:h val="0.72504360342055241"/>
        </c:manualLayout>
      </c:layout>
      <c:scatterChart>
        <c:scatterStyle val="smoothMarker"/>
        <c:ser>
          <c:idx val="0"/>
          <c:order val="0"/>
          <c:tx>
            <c:strRef>
              <c:f>Sheet1!$A$1</c:f>
              <c:strCache>
                <c:ptCount val="1"/>
                <c:pt idx="0">
                  <c:v>Recipient bilirubin</c:v>
                </c:pt>
              </c:strCache>
            </c:strRef>
          </c:tx>
          <c:spPr>
            <a:ln w="38100">
              <a:solidFill>
                <a:srgbClr val="00FF00"/>
              </a:solidFill>
            </a:ln>
          </c:spPr>
          <c:marker>
            <c:symbol val="none"/>
          </c:marker>
          <c:xVal>
            <c:numRef>
              <c:f>Sheet1!$A$2:$A$36</c:f>
              <c:numCache>
                <c:formatCode>General</c:formatCode>
                <c:ptCount val="35"/>
                <c:pt idx="0">
                  <c:v>6</c:v>
                </c:pt>
                <c:pt idx="1">
                  <c:v>7</c:v>
                </c:pt>
                <c:pt idx="2">
                  <c:v>8</c:v>
                </c:pt>
                <c:pt idx="3">
                  <c:v>9</c:v>
                </c:pt>
                <c:pt idx="4">
                  <c:v>10</c:v>
                </c:pt>
                <c:pt idx="5">
                  <c:v>11</c:v>
                </c:pt>
                <c:pt idx="6">
                  <c:v>12</c:v>
                </c:pt>
                <c:pt idx="7">
                  <c:v>13</c:v>
                </c:pt>
                <c:pt idx="8">
                  <c:v>14</c:v>
                </c:pt>
                <c:pt idx="9">
                  <c:v>15</c:v>
                </c:pt>
                <c:pt idx="10">
                  <c:v>16</c:v>
                </c:pt>
                <c:pt idx="11">
                  <c:v>17</c:v>
                </c:pt>
                <c:pt idx="12">
                  <c:v>18</c:v>
                </c:pt>
                <c:pt idx="13">
                  <c:v>19</c:v>
                </c:pt>
                <c:pt idx="14">
                  <c:v>20</c:v>
                </c:pt>
                <c:pt idx="15">
                  <c:v>21</c:v>
                </c:pt>
                <c:pt idx="16">
                  <c:v>22</c:v>
                </c:pt>
                <c:pt idx="17">
                  <c:v>23</c:v>
                </c:pt>
                <c:pt idx="18">
                  <c:v>24</c:v>
                </c:pt>
                <c:pt idx="19">
                  <c:v>25</c:v>
                </c:pt>
                <c:pt idx="20">
                  <c:v>26</c:v>
                </c:pt>
                <c:pt idx="21">
                  <c:v>27</c:v>
                </c:pt>
                <c:pt idx="22">
                  <c:v>28</c:v>
                </c:pt>
                <c:pt idx="23">
                  <c:v>29</c:v>
                </c:pt>
                <c:pt idx="24">
                  <c:v>30</c:v>
                </c:pt>
                <c:pt idx="25">
                  <c:v>31</c:v>
                </c:pt>
                <c:pt idx="26">
                  <c:v>32</c:v>
                </c:pt>
                <c:pt idx="27">
                  <c:v>33</c:v>
                </c:pt>
                <c:pt idx="28">
                  <c:v>34</c:v>
                </c:pt>
                <c:pt idx="29">
                  <c:v>35</c:v>
                </c:pt>
                <c:pt idx="30">
                  <c:v>36</c:v>
                </c:pt>
                <c:pt idx="31">
                  <c:v>37</c:v>
                </c:pt>
                <c:pt idx="32">
                  <c:v>38</c:v>
                </c:pt>
                <c:pt idx="33">
                  <c:v>39</c:v>
                </c:pt>
                <c:pt idx="34">
                  <c:v>40</c:v>
                </c:pt>
              </c:numCache>
            </c:numRef>
          </c:xVal>
          <c:yVal>
            <c:numRef>
              <c:f>Sheet1!$B$2:$B$36</c:f>
              <c:numCache>
                <c:formatCode>General</c:formatCode>
                <c:ptCount val="35"/>
                <c:pt idx="0">
                  <c:v>2.1011456490604199</c:v>
                </c:pt>
                <c:pt idx="1">
                  <c:v>1.96463507836412</c:v>
                </c:pt>
                <c:pt idx="2">
                  <c:v>1.8369935434341798</c:v>
                </c:pt>
                <c:pt idx="3">
                  <c:v>1.7176448266558999</c:v>
                </c:pt>
                <c:pt idx="4">
                  <c:v>1.6060501470366282</c:v>
                </c:pt>
                <c:pt idx="5">
                  <c:v>1.5017057279636898</c:v>
                </c:pt>
                <c:pt idx="6">
                  <c:v>1.4041405229842501</c:v>
                </c:pt>
                <c:pt idx="7">
                  <c:v>1.3129735125778199</c:v>
                </c:pt>
                <c:pt idx="8">
                  <c:v>1.22911567106638</c:v>
                </c:pt>
                <c:pt idx="9">
                  <c:v>1.1543693226234799</c:v>
                </c:pt>
                <c:pt idx="10">
                  <c:v>1.0900728274829801</c:v>
                </c:pt>
                <c:pt idx="11">
                  <c:v>1.0372142014740298</c:v>
                </c:pt>
                <c:pt idx="12">
                  <c:v>0.99661419819842201</c:v>
                </c:pt>
                <c:pt idx="13">
                  <c:v>0.96855724257352438</c:v>
                </c:pt>
                <c:pt idx="14">
                  <c:v>0.95163581987303325</c:v>
                </c:pt>
                <c:pt idx="15">
                  <c:v>0.94444029864149526</c:v>
                </c:pt>
                <c:pt idx="16">
                  <c:v>0.94590491131985011</c:v>
                </c:pt>
                <c:pt idx="17">
                  <c:v>0.95521394947434457</c:v>
                </c:pt>
                <c:pt idx="18">
                  <c:v>0.97172873718240338</c:v>
                </c:pt>
                <c:pt idx="19">
                  <c:v>0.99492788285184297</c:v>
                </c:pt>
                <c:pt idx="20">
                  <c:v>1.0243570305601082</c:v>
                </c:pt>
                <c:pt idx="21">
                  <c:v>1.0595836818049598</c:v>
                </c:pt>
                <c:pt idx="22">
                  <c:v>1.10015605208885</c:v>
                </c:pt>
                <c:pt idx="23">
                  <c:v>1.14556427493075</c:v>
                </c:pt>
                <c:pt idx="24">
                  <c:v>1.19520316019825</c:v>
                </c:pt>
                <c:pt idx="25">
                  <c:v>1.24833780317036</c:v>
                </c:pt>
                <c:pt idx="26">
                  <c:v>1.3041704467959201</c:v>
                </c:pt>
                <c:pt idx="27">
                  <c:v>1.3625020486606501</c:v>
                </c:pt>
                <c:pt idx="28">
                  <c:v>1.4234424748135601</c:v>
                </c:pt>
                <c:pt idx="29">
                  <c:v>1.4871087539584098</c:v>
                </c:pt>
                <c:pt idx="30">
                  <c:v>1.5536224456559917</c:v>
                </c:pt>
                <c:pt idx="31">
                  <c:v>1.6231112813912101</c:v>
                </c:pt>
                <c:pt idx="32">
                  <c:v>1.6957081426993998</c:v>
                </c:pt>
                <c:pt idx="33">
                  <c:v>1.7715518281812901</c:v>
                </c:pt>
                <c:pt idx="34">
                  <c:v>1.85078776288499</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Sheet1!$A$2:$A$36</c:f>
              <c:numCache>
                <c:formatCode>General</c:formatCode>
                <c:ptCount val="35"/>
                <c:pt idx="0">
                  <c:v>6</c:v>
                </c:pt>
                <c:pt idx="1">
                  <c:v>7</c:v>
                </c:pt>
                <c:pt idx="2">
                  <c:v>8</c:v>
                </c:pt>
                <c:pt idx="3">
                  <c:v>9</c:v>
                </c:pt>
                <c:pt idx="4">
                  <c:v>10</c:v>
                </c:pt>
                <c:pt idx="5">
                  <c:v>11</c:v>
                </c:pt>
                <c:pt idx="6">
                  <c:v>12</c:v>
                </c:pt>
                <c:pt idx="7">
                  <c:v>13</c:v>
                </c:pt>
                <c:pt idx="8">
                  <c:v>14</c:v>
                </c:pt>
                <c:pt idx="9">
                  <c:v>15</c:v>
                </c:pt>
                <c:pt idx="10">
                  <c:v>16</c:v>
                </c:pt>
                <c:pt idx="11">
                  <c:v>17</c:v>
                </c:pt>
                <c:pt idx="12">
                  <c:v>18</c:v>
                </c:pt>
                <c:pt idx="13">
                  <c:v>19</c:v>
                </c:pt>
                <c:pt idx="14">
                  <c:v>20</c:v>
                </c:pt>
                <c:pt idx="15">
                  <c:v>21</c:v>
                </c:pt>
                <c:pt idx="16">
                  <c:v>22</c:v>
                </c:pt>
                <c:pt idx="17">
                  <c:v>23</c:v>
                </c:pt>
                <c:pt idx="18">
                  <c:v>24</c:v>
                </c:pt>
                <c:pt idx="19">
                  <c:v>25</c:v>
                </c:pt>
                <c:pt idx="20">
                  <c:v>26</c:v>
                </c:pt>
                <c:pt idx="21">
                  <c:v>27</c:v>
                </c:pt>
                <c:pt idx="22">
                  <c:v>28</c:v>
                </c:pt>
                <c:pt idx="23">
                  <c:v>29</c:v>
                </c:pt>
                <c:pt idx="24">
                  <c:v>30</c:v>
                </c:pt>
                <c:pt idx="25">
                  <c:v>31</c:v>
                </c:pt>
                <c:pt idx="26">
                  <c:v>32</c:v>
                </c:pt>
                <c:pt idx="27">
                  <c:v>33</c:v>
                </c:pt>
                <c:pt idx="28">
                  <c:v>34</c:v>
                </c:pt>
                <c:pt idx="29">
                  <c:v>35</c:v>
                </c:pt>
                <c:pt idx="30">
                  <c:v>36</c:v>
                </c:pt>
                <c:pt idx="31">
                  <c:v>37</c:v>
                </c:pt>
                <c:pt idx="32">
                  <c:v>38</c:v>
                </c:pt>
                <c:pt idx="33">
                  <c:v>39</c:v>
                </c:pt>
                <c:pt idx="34">
                  <c:v>40</c:v>
                </c:pt>
              </c:numCache>
            </c:numRef>
          </c:xVal>
          <c:yVal>
            <c:numRef>
              <c:f>Sheet1!$C$2:$C$36</c:f>
              <c:numCache>
                <c:formatCode>General</c:formatCode>
                <c:ptCount val="35"/>
                <c:pt idx="0">
                  <c:v>0.83853029058278095</c:v>
                </c:pt>
                <c:pt idx="1">
                  <c:v>0.85098442949115705</c:v>
                </c:pt>
                <c:pt idx="2">
                  <c:v>0.86362100011772325</c:v>
                </c:pt>
                <c:pt idx="3">
                  <c:v>0.87644169451960541</c:v>
                </c:pt>
                <c:pt idx="4">
                  <c:v>0.8894476562947361</c:v>
                </c:pt>
                <c:pt idx="5">
                  <c:v>0.90263900716707568</c:v>
                </c:pt>
                <c:pt idx="6">
                  <c:v>0.91601382862385405</c:v>
                </c:pt>
                <c:pt idx="7">
                  <c:v>0.92956651777714283</c:v>
                </c:pt>
                <c:pt idx="8">
                  <c:v>0.94330435381095556</c:v>
                </c:pt>
                <c:pt idx="9">
                  <c:v>0.95726379575693687</c:v>
                </c:pt>
                <c:pt idx="10">
                  <c:v>0.97151438276034663</c:v>
                </c:pt>
                <c:pt idx="11">
                  <c:v>0.98618739218275731</c:v>
                </c:pt>
                <c:pt idx="12">
                  <c:v>0.99172092262432165</c:v>
                </c:pt>
                <c:pt idx="13">
                  <c:v>0.92154272041067697</c:v>
                </c:pt>
                <c:pt idx="14">
                  <c:v>0.87413329896833603</c:v>
                </c:pt>
                <c:pt idx="15">
                  <c:v>0.84441652244206356</c:v>
                </c:pt>
                <c:pt idx="16">
                  <c:v>0.82862809783915226</c:v>
                </c:pt>
                <c:pt idx="17">
                  <c:v>0.82377495135302425</c:v>
                </c:pt>
                <c:pt idx="18">
                  <c:v>0.82726747559082503</c:v>
                </c:pt>
                <c:pt idx="19">
                  <c:v>0.83670705242733856</c:v>
                </c:pt>
                <c:pt idx="20">
                  <c:v>0.84984260773044895</c:v>
                </c:pt>
                <c:pt idx="21">
                  <c:v>0.86467879522678226</c:v>
                </c:pt>
                <c:pt idx="22">
                  <c:v>0.87964396499972564</c:v>
                </c:pt>
                <c:pt idx="23">
                  <c:v>0.89368441408661803</c:v>
                </c:pt>
                <c:pt idx="24">
                  <c:v>0.90622110429215497</c:v>
                </c:pt>
                <c:pt idx="25">
                  <c:v>0.917013627853135</c:v>
                </c:pt>
                <c:pt idx="26">
                  <c:v>0.92605193581601997</c:v>
                </c:pt>
                <c:pt idx="27">
                  <c:v>0.93366261587084298</c:v>
                </c:pt>
                <c:pt idx="28">
                  <c:v>0.94020087426949983</c:v>
                </c:pt>
                <c:pt idx="29">
                  <c:v>0.94592164191205297</c:v>
                </c:pt>
                <c:pt idx="30">
                  <c:v>0.95100917216299863</c:v>
                </c:pt>
                <c:pt idx="31">
                  <c:v>0.95559883994295458</c:v>
                </c:pt>
                <c:pt idx="32">
                  <c:v>0.95979138346834525</c:v>
                </c:pt>
                <c:pt idx="33">
                  <c:v>0.96366300094151003</c:v>
                </c:pt>
                <c:pt idx="34">
                  <c:v>0.96727224740192397</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Sheet1!$A$2:$A$36</c:f>
              <c:numCache>
                <c:formatCode>General</c:formatCode>
                <c:ptCount val="35"/>
                <c:pt idx="0">
                  <c:v>6</c:v>
                </c:pt>
                <c:pt idx="1">
                  <c:v>7</c:v>
                </c:pt>
                <c:pt idx="2">
                  <c:v>8</c:v>
                </c:pt>
                <c:pt idx="3">
                  <c:v>9</c:v>
                </c:pt>
                <c:pt idx="4">
                  <c:v>10</c:v>
                </c:pt>
                <c:pt idx="5">
                  <c:v>11</c:v>
                </c:pt>
                <c:pt idx="6">
                  <c:v>12</c:v>
                </c:pt>
                <c:pt idx="7">
                  <c:v>13</c:v>
                </c:pt>
                <c:pt idx="8">
                  <c:v>14</c:v>
                </c:pt>
                <c:pt idx="9">
                  <c:v>15</c:v>
                </c:pt>
                <c:pt idx="10">
                  <c:v>16</c:v>
                </c:pt>
                <c:pt idx="11">
                  <c:v>17</c:v>
                </c:pt>
                <c:pt idx="12">
                  <c:v>18</c:v>
                </c:pt>
                <c:pt idx="13">
                  <c:v>19</c:v>
                </c:pt>
                <c:pt idx="14">
                  <c:v>20</c:v>
                </c:pt>
                <c:pt idx="15">
                  <c:v>21</c:v>
                </c:pt>
                <c:pt idx="16">
                  <c:v>22</c:v>
                </c:pt>
                <c:pt idx="17">
                  <c:v>23</c:v>
                </c:pt>
                <c:pt idx="18">
                  <c:v>24</c:v>
                </c:pt>
                <c:pt idx="19">
                  <c:v>25</c:v>
                </c:pt>
                <c:pt idx="20">
                  <c:v>26</c:v>
                </c:pt>
                <c:pt idx="21">
                  <c:v>27</c:v>
                </c:pt>
                <c:pt idx="22">
                  <c:v>28</c:v>
                </c:pt>
                <c:pt idx="23">
                  <c:v>29</c:v>
                </c:pt>
                <c:pt idx="24">
                  <c:v>30</c:v>
                </c:pt>
                <c:pt idx="25">
                  <c:v>31</c:v>
                </c:pt>
                <c:pt idx="26">
                  <c:v>32</c:v>
                </c:pt>
                <c:pt idx="27">
                  <c:v>33</c:v>
                </c:pt>
                <c:pt idx="28">
                  <c:v>34</c:v>
                </c:pt>
                <c:pt idx="29">
                  <c:v>35</c:v>
                </c:pt>
                <c:pt idx="30">
                  <c:v>36</c:v>
                </c:pt>
                <c:pt idx="31">
                  <c:v>37</c:v>
                </c:pt>
                <c:pt idx="32">
                  <c:v>38</c:v>
                </c:pt>
                <c:pt idx="33">
                  <c:v>39</c:v>
                </c:pt>
                <c:pt idx="34">
                  <c:v>40</c:v>
                </c:pt>
              </c:numCache>
            </c:numRef>
          </c:xVal>
          <c:yVal>
            <c:numRef>
              <c:f>Sheet1!$D$2:$D$36</c:f>
              <c:numCache>
                <c:formatCode>General</c:formatCode>
                <c:ptCount val="35"/>
                <c:pt idx="0">
                  <c:v>5.2649416343650755</c:v>
                </c:pt>
                <c:pt idx="1">
                  <c:v>4.5356775722051097</c:v>
                </c:pt>
                <c:pt idx="2">
                  <c:v>3.9074377280761916</c:v>
                </c:pt>
                <c:pt idx="3">
                  <c:v>3.3662293441606868</c:v>
                </c:pt>
                <c:pt idx="4">
                  <c:v>2.8999987312818787</c:v>
                </c:pt>
                <c:pt idx="5">
                  <c:v>2.4983632166270202</c:v>
                </c:pt>
                <c:pt idx="6">
                  <c:v>2.15238083386632</c:v>
                </c:pt>
                <c:pt idx="7">
                  <c:v>1.8545197269510805</c:v>
                </c:pt>
                <c:pt idx="8">
                  <c:v>1.6015248172634835</c:v>
                </c:pt>
                <c:pt idx="9">
                  <c:v>1.3920598887378401</c:v>
                </c:pt>
                <c:pt idx="10">
                  <c:v>1.2230995138132199</c:v>
                </c:pt>
                <c:pt idx="11">
                  <c:v>1.0908812141253199</c:v>
                </c:pt>
                <c:pt idx="12">
                  <c:v>1.0015316178087008</c:v>
                </c:pt>
                <c:pt idx="13">
                  <c:v>1.0179703136535698</c:v>
                </c:pt>
                <c:pt idx="14">
                  <c:v>1.03600987942482</c:v>
                </c:pt>
                <c:pt idx="15">
                  <c:v>1.0563122037432982</c:v>
                </c:pt>
                <c:pt idx="16">
                  <c:v>1.0797800648955305</c:v>
                </c:pt>
                <c:pt idx="17">
                  <c:v>1.1076249499596198</c:v>
                </c:pt>
                <c:pt idx="18">
                  <c:v>1.1414164904666699</c:v>
                </c:pt>
                <c:pt idx="19">
                  <c:v>1.18306818282976</c:v>
                </c:pt>
                <c:pt idx="20">
                  <c:v>1.2347078347367757</c:v>
                </c:pt>
                <c:pt idx="21">
                  <c:v>1.2984215467581899</c:v>
                </c:pt>
                <c:pt idx="22">
                  <c:v>1.3759468456628299</c:v>
                </c:pt>
                <c:pt idx="23">
                  <c:v>1.4684350396094199</c:v>
                </c:pt>
                <c:pt idx="24">
                  <c:v>1.5763378135666601</c:v>
                </c:pt>
                <c:pt idx="25">
                  <c:v>1.69937198694912</c:v>
                </c:pt>
                <c:pt idx="26">
                  <c:v>1.8366794436827101</c:v>
                </c:pt>
                <c:pt idx="27">
                  <c:v>1.9883111961947582</c:v>
                </c:pt>
                <c:pt idx="28">
                  <c:v>2.155059131036877</c:v>
                </c:pt>
                <c:pt idx="29">
                  <c:v>2.3379235109046799</c:v>
                </c:pt>
                <c:pt idx="30">
                  <c:v>2.5380856192545815</c:v>
                </c:pt>
                <c:pt idx="31">
                  <c:v>2.7568997801804498</c:v>
                </c:pt>
                <c:pt idx="32">
                  <c:v>2.9958865590419101</c:v>
                </c:pt>
                <c:pt idx="33">
                  <c:v>3.25673588885972</c:v>
                </c:pt>
                <c:pt idx="34">
                  <c:v>3.5413146117294612</c:v>
                </c:pt>
              </c:numCache>
            </c:numRef>
          </c:yVal>
          <c:smooth val="1"/>
        </c:ser>
        <c:axId val="187384192"/>
        <c:axId val="187386112"/>
      </c:scatterChart>
      <c:valAx>
        <c:axId val="187384192"/>
        <c:scaling>
          <c:orientation val="minMax"/>
          <c:max val="40"/>
          <c:min val="5"/>
        </c:scaling>
        <c:axPos val="b"/>
        <c:title>
          <c:tx>
            <c:rich>
              <a:bodyPr/>
              <a:lstStyle/>
              <a:p>
                <a:pPr>
                  <a:defRPr sz="1700"/>
                </a:pPr>
                <a:r>
                  <a:rPr lang="en-US" sz="1700" dirty="0" smtClean="0"/>
                  <a:t>Donor</a:t>
                </a:r>
                <a:r>
                  <a:rPr lang="en-US" sz="1700" baseline="0" dirty="0" smtClean="0"/>
                  <a:t> age (years)</a:t>
                </a:r>
                <a:endParaRPr lang="en-US" sz="1700" dirty="0"/>
              </a:p>
            </c:rich>
          </c:tx>
          <c:layout>
            <c:manualLayout>
              <c:xMode val="edge"/>
              <c:yMode val="edge"/>
              <c:x val="0.38065744547418301"/>
              <c:y val="0.8683202099737537"/>
            </c:manualLayout>
          </c:layout>
        </c:title>
        <c:numFmt formatCode="#,##0" sourceLinked="0"/>
        <c:tickLblPos val="nextTo"/>
        <c:txPr>
          <a:bodyPr rot="0"/>
          <a:lstStyle/>
          <a:p>
            <a:pPr>
              <a:defRPr sz="1500" b="1"/>
            </a:pPr>
            <a:endParaRPr lang="en-US"/>
          </a:p>
        </c:txPr>
        <c:crossAx val="187386112"/>
        <c:crosses val="autoZero"/>
        <c:crossBetween val="midCat"/>
        <c:majorUnit val="5"/>
      </c:valAx>
      <c:valAx>
        <c:axId val="187386112"/>
        <c:scaling>
          <c:orientation val="minMax"/>
          <c:max val="4"/>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 </a:t>
                </a:r>
                <a:endParaRPr lang="en-US" sz="1700" b="1" i="0" baseline="0" dirty="0">
                  <a:solidFill>
                    <a:schemeClr val="tx1"/>
                  </a:solidFill>
                </a:endParaRPr>
              </a:p>
            </c:rich>
          </c:tx>
          <c:layout>
            <c:manualLayout>
              <c:xMode val="edge"/>
              <c:yMode val="edge"/>
              <c:x val="1.0062713399763272E-2"/>
              <c:y val="9.544026754720171E-2"/>
            </c:manualLayout>
          </c:layout>
        </c:title>
        <c:numFmt formatCode="#,##0" sourceLinked="0"/>
        <c:tickLblPos val="nextTo"/>
        <c:txPr>
          <a:bodyPr/>
          <a:lstStyle/>
          <a:p>
            <a:pPr>
              <a:defRPr sz="1500" b="1"/>
            </a:pPr>
            <a:endParaRPr lang="en-US"/>
          </a:p>
        </c:txPr>
        <c:crossAx val="187384192"/>
        <c:crosses val="autoZero"/>
        <c:crossBetween val="midCat"/>
        <c:majorUnit val="1"/>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4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3218892992357892"/>
          <c:y val="3.3590508847684365E-2"/>
          <c:w val="0.84050646877104029"/>
          <c:h val="0.77074260114040916"/>
        </c:manualLayout>
      </c:layout>
      <c:scatterChart>
        <c:scatterStyle val="smoothMarker"/>
        <c:ser>
          <c:idx val="0"/>
          <c:order val="0"/>
          <c:tx>
            <c:strRef>
              <c:f>Sheet1!$A$1</c:f>
              <c:strCache>
                <c:ptCount val="1"/>
                <c:pt idx="0">
                  <c:v>Recipient age</c:v>
                </c:pt>
              </c:strCache>
            </c:strRef>
          </c:tx>
          <c:spPr>
            <a:ln w="38100">
              <a:solidFill>
                <a:srgbClr val="00FF00"/>
              </a:solidFill>
            </a:ln>
          </c:spPr>
          <c:marker>
            <c:symbol val="none"/>
          </c:marker>
          <c:xVal>
            <c:numRef>
              <c:f>Sheet1!$A$2:$A$20</c:f>
              <c:numCache>
                <c:formatCode>General</c:formatCode>
                <c:ptCount val="19"/>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numCache>
            </c:numRef>
          </c:xVal>
          <c:yVal>
            <c:numRef>
              <c:f>Sheet1!$B$2:$B$20</c:f>
              <c:numCache>
                <c:formatCode>General</c:formatCode>
                <c:ptCount val="19"/>
                <c:pt idx="0">
                  <c:v>1.1074143041159699</c:v>
                </c:pt>
                <c:pt idx="1">
                  <c:v>1.1354822758552401</c:v>
                </c:pt>
                <c:pt idx="2">
                  <c:v>1.1490237087030599</c:v>
                </c:pt>
                <c:pt idx="3">
                  <c:v>1.1352403111445899</c:v>
                </c:pt>
                <c:pt idx="4">
                  <c:v>1.0990993521675576</c:v>
                </c:pt>
                <c:pt idx="5">
                  <c:v>1.05001549583952</c:v>
                </c:pt>
                <c:pt idx="6">
                  <c:v>0.99674332650296749</c:v>
                </c:pt>
                <c:pt idx="7">
                  <c:v>0.94671467662089037</c:v>
                </c:pt>
                <c:pt idx="8">
                  <c:v>0.90598760087512897</c:v>
                </c:pt>
                <c:pt idx="9">
                  <c:v>0.87965446388456925</c:v>
                </c:pt>
                <c:pt idx="10">
                  <c:v>0.87258537913516399</c:v>
                </c:pt>
                <c:pt idx="11">
                  <c:v>0.89048976879494168</c:v>
                </c:pt>
                <c:pt idx="12">
                  <c:v>0.93998432517373898</c:v>
                </c:pt>
                <c:pt idx="13">
                  <c:v>1.0230179308134482</c:v>
                </c:pt>
                <c:pt idx="14">
                  <c:v>1.1408387190692399</c:v>
                </c:pt>
                <c:pt idx="15">
                  <c:v>1.2955364229794708</c:v>
                </c:pt>
                <c:pt idx="16">
                  <c:v>1.4889015347488301</c:v>
                </c:pt>
                <c:pt idx="17">
                  <c:v>1.7209915954489494</c:v>
                </c:pt>
                <c:pt idx="18">
                  <c:v>1.9908993393287582</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Sheet1!$A$2:$A$20</c:f>
              <c:numCache>
                <c:formatCode>General</c:formatCode>
                <c:ptCount val="19"/>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numCache>
            </c:numRef>
          </c:xVal>
          <c:yVal>
            <c:numRef>
              <c:f>Sheet1!$C$2:$C$20</c:f>
              <c:numCache>
                <c:formatCode>General</c:formatCode>
                <c:ptCount val="19"/>
                <c:pt idx="0">
                  <c:v>0.81489226266970338</c:v>
                </c:pt>
                <c:pt idx="1">
                  <c:v>0.92351694205722956</c:v>
                </c:pt>
                <c:pt idx="2">
                  <c:v>1.0063424813817523</c:v>
                </c:pt>
                <c:pt idx="3">
                  <c:v>1.0361316457319198</c:v>
                </c:pt>
                <c:pt idx="4">
                  <c:v>1.0302835163012123</c:v>
                </c:pt>
                <c:pt idx="5">
                  <c:v>1.0135381648025401</c:v>
                </c:pt>
                <c:pt idx="6">
                  <c:v>0.99416762153535132</c:v>
                </c:pt>
                <c:pt idx="7">
                  <c:v>0.90226761809665956</c:v>
                </c:pt>
                <c:pt idx="8">
                  <c:v>0.82219235846968963</c:v>
                </c:pt>
                <c:pt idx="9">
                  <c:v>0.76148655773743057</c:v>
                </c:pt>
                <c:pt idx="10">
                  <c:v>0.72584113499456726</c:v>
                </c:pt>
                <c:pt idx="11">
                  <c:v>0.72093106307803856</c:v>
                </c:pt>
                <c:pt idx="12">
                  <c:v>0.75285210525930002</c:v>
                </c:pt>
                <c:pt idx="13">
                  <c:v>0.82052335467466597</c:v>
                </c:pt>
                <c:pt idx="14">
                  <c:v>0.920290535502297</c:v>
                </c:pt>
                <c:pt idx="15">
                  <c:v>1.0461011710182821</c:v>
                </c:pt>
                <c:pt idx="16">
                  <c:v>1.1883430306214489</c:v>
                </c:pt>
                <c:pt idx="17">
                  <c:v>1.3371639985866399</c:v>
                </c:pt>
                <c:pt idx="18">
                  <c:v>1.48756016948477</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Sheet1!$A$2:$A$20</c:f>
              <c:numCache>
                <c:formatCode>General</c:formatCode>
                <c:ptCount val="19"/>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numCache>
            </c:numRef>
          </c:xVal>
          <c:yVal>
            <c:numRef>
              <c:f>Sheet1!$D$2:$D$20</c:f>
              <c:numCache>
                <c:formatCode>General</c:formatCode>
                <c:ptCount val="19"/>
                <c:pt idx="0">
                  <c:v>1.5049430423390098</c:v>
                </c:pt>
                <c:pt idx="1">
                  <c:v>1.3960978300076201</c:v>
                </c:pt>
                <c:pt idx="2">
                  <c:v>1.3119345626242298</c:v>
                </c:pt>
                <c:pt idx="3">
                  <c:v>1.243828976131</c:v>
                </c:pt>
                <c:pt idx="4">
                  <c:v>1.1725116114368901</c:v>
                </c:pt>
                <c:pt idx="5">
                  <c:v>1.0878056493490817</c:v>
                </c:pt>
                <c:pt idx="6">
                  <c:v>0.99932570464715098</c:v>
                </c:pt>
                <c:pt idx="7">
                  <c:v>0.99335126402969498</c:v>
                </c:pt>
                <c:pt idx="8">
                  <c:v>0.99832298912047357</c:v>
                </c:pt>
                <c:pt idx="9">
                  <c:v>1.0161597312120301</c:v>
                </c:pt>
                <c:pt idx="10">
                  <c:v>1.0489970975345198</c:v>
                </c:pt>
                <c:pt idx="11">
                  <c:v>1.0999276753908598</c:v>
                </c:pt>
                <c:pt idx="12">
                  <c:v>1.1736309500894617</c:v>
                </c:pt>
                <c:pt idx="13">
                  <c:v>1.2754855554120998</c:v>
                </c:pt>
                <c:pt idx="14">
                  <c:v>1.4142414082495898</c:v>
                </c:pt>
                <c:pt idx="15">
                  <c:v>1.6044477052183101</c:v>
                </c:pt>
                <c:pt idx="16">
                  <c:v>1.8654780000839799</c:v>
                </c:pt>
                <c:pt idx="17">
                  <c:v>2.2149953743419202</c:v>
                </c:pt>
                <c:pt idx="18">
                  <c:v>2.6645511628027316</c:v>
                </c:pt>
              </c:numCache>
            </c:numRef>
          </c:yVal>
          <c:smooth val="1"/>
        </c:ser>
        <c:axId val="187819904"/>
        <c:axId val="187899904"/>
      </c:scatterChart>
      <c:valAx>
        <c:axId val="187819904"/>
        <c:scaling>
          <c:orientation val="minMax"/>
          <c:max val="17"/>
          <c:min val="0"/>
        </c:scaling>
        <c:axPos val="b"/>
        <c:title>
          <c:tx>
            <c:rich>
              <a:bodyPr/>
              <a:lstStyle/>
              <a:p>
                <a:pPr>
                  <a:defRPr sz="1700"/>
                </a:pPr>
                <a:r>
                  <a:rPr lang="en-US" sz="1700" dirty="0" smtClean="0"/>
                  <a:t>Recipient </a:t>
                </a:r>
                <a:r>
                  <a:rPr lang="en-US" sz="1700" baseline="0" dirty="0" smtClean="0"/>
                  <a:t> Age (years)</a:t>
                </a:r>
                <a:endParaRPr lang="en-US" sz="1700" dirty="0"/>
              </a:p>
            </c:rich>
          </c:tx>
        </c:title>
        <c:numFmt formatCode="#,##0" sourceLinked="0"/>
        <c:tickLblPos val="nextTo"/>
        <c:txPr>
          <a:bodyPr rot="0"/>
          <a:lstStyle/>
          <a:p>
            <a:pPr>
              <a:defRPr sz="1500" b="1"/>
            </a:pPr>
            <a:endParaRPr lang="en-US"/>
          </a:p>
        </c:txPr>
        <c:crossAx val="187899904"/>
        <c:crosses val="autoZero"/>
        <c:crossBetween val="midCat"/>
        <c:majorUnit val="1"/>
      </c:valAx>
      <c:valAx>
        <c:axId val="187899904"/>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5 Year Mortality </a:t>
                </a:r>
                <a:endParaRPr lang="en-US" sz="1700" b="1" i="0" baseline="0" dirty="0">
                  <a:solidFill>
                    <a:schemeClr val="tx1"/>
                  </a:solidFill>
                </a:endParaRPr>
              </a:p>
            </c:rich>
          </c:tx>
          <c:layout>
            <c:manualLayout>
              <c:xMode val="edge"/>
              <c:yMode val="edge"/>
              <c:x val="1.0062713399763262E-2"/>
              <c:y val="9.544026754720171E-2"/>
            </c:manualLayout>
          </c:layout>
        </c:title>
        <c:numFmt formatCode="#,##0.0" sourceLinked="0"/>
        <c:tickLblPos val="nextTo"/>
        <c:txPr>
          <a:bodyPr/>
          <a:lstStyle/>
          <a:p>
            <a:pPr>
              <a:defRPr sz="1500" b="1"/>
            </a:pPr>
            <a:endParaRPr lang="en-US"/>
          </a:p>
        </c:txPr>
        <c:crossAx val="187819904"/>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4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321889299235787"/>
          <c:y val="3.3590508847684365E-2"/>
          <c:w val="0.84050646877103985"/>
          <c:h val="0.75730166793666931"/>
        </c:manualLayout>
      </c:layout>
      <c:scatterChart>
        <c:scatterStyle val="smoothMarker"/>
        <c:ser>
          <c:idx val="0"/>
          <c:order val="0"/>
          <c:tx>
            <c:strRef>
              <c:f>Sheet1!$A$1</c:f>
              <c:strCache>
                <c:ptCount val="1"/>
                <c:pt idx="0">
                  <c:v>EGFR</c:v>
                </c:pt>
              </c:strCache>
            </c:strRef>
          </c:tx>
          <c:spPr>
            <a:ln w="38100">
              <a:solidFill>
                <a:srgbClr val="00FF00"/>
              </a:solidFill>
            </a:ln>
          </c:spPr>
          <c:marker>
            <c:symbol val="none"/>
          </c:marker>
          <c:xVal>
            <c:numRef>
              <c:f>Sheet1!$A$2:$A$97</c:f>
              <c:numCache>
                <c:formatCode>General</c:formatCode>
                <c:ptCount val="96"/>
                <c:pt idx="0">
                  <c:v>35</c:v>
                </c:pt>
                <c:pt idx="1">
                  <c:v>36</c:v>
                </c:pt>
                <c:pt idx="2">
                  <c:v>37</c:v>
                </c:pt>
                <c:pt idx="3">
                  <c:v>38</c:v>
                </c:pt>
                <c:pt idx="4">
                  <c:v>39</c:v>
                </c:pt>
                <c:pt idx="5">
                  <c:v>40</c:v>
                </c:pt>
                <c:pt idx="6">
                  <c:v>41</c:v>
                </c:pt>
                <c:pt idx="7">
                  <c:v>42</c:v>
                </c:pt>
                <c:pt idx="8">
                  <c:v>43</c:v>
                </c:pt>
                <c:pt idx="9">
                  <c:v>44</c:v>
                </c:pt>
                <c:pt idx="10">
                  <c:v>45</c:v>
                </c:pt>
                <c:pt idx="11">
                  <c:v>46</c:v>
                </c:pt>
                <c:pt idx="12">
                  <c:v>47</c:v>
                </c:pt>
                <c:pt idx="13">
                  <c:v>48</c:v>
                </c:pt>
                <c:pt idx="14">
                  <c:v>49</c:v>
                </c:pt>
                <c:pt idx="15">
                  <c:v>50</c:v>
                </c:pt>
                <c:pt idx="16">
                  <c:v>51</c:v>
                </c:pt>
                <c:pt idx="17">
                  <c:v>52</c:v>
                </c:pt>
                <c:pt idx="18">
                  <c:v>53</c:v>
                </c:pt>
                <c:pt idx="19">
                  <c:v>54</c:v>
                </c:pt>
                <c:pt idx="20">
                  <c:v>55</c:v>
                </c:pt>
                <c:pt idx="21">
                  <c:v>56</c:v>
                </c:pt>
                <c:pt idx="22">
                  <c:v>57</c:v>
                </c:pt>
                <c:pt idx="23">
                  <c:v>58</c:v>
                </c:pt>
                <c:pt idx="24">
                  <c:v>59</c:v>
                </c:pt>
                <c:pt idx="25">
                  <c:v>60</c:v>
                </c:pt>
                <c:pt idx="26">
                  <c:v>61</c:v>
                </c:pt>
                <c:pt idx="27">
                  <c:v>62</c:v>
                </c:pt>
                <c:pt idx="28">
                  <c:v>63</c:v>
                </c:pt>
                <c:pt idx="29">
                  <c:v>64</c:v>
                </c:pt>
                <c:pt idx="30">
                  <c:v>65</c:v>
                </c:pt>
                <c:pt idx="31">
                  <c:v>66</c:v>
                </c:pt>
                <c:pt idx="32">
                  <c:v>67</c:v>
                </c:pt>
                <c:pt idx="33">
                  <c:v>68</c:v>
                </c:pt>
                <c:pt idx="34">
                  <c:v>69</c:v>
                </c:pt>
                <c:pt idx="35">
                  <c:v>70</c:v>
                </c:pt>
                <c:pt idx="36">
                  <c:v>71</c:v>
                </c:pt>
                <c:pt idx="37">
                  <c:v>72</c:v>
                </c:pt>
                <c:pt idx="38">
                  <c:v>73</c:v>
                </c:pt>
                <c:pt idx="39">
                  <c:v>74</c:v>
                </c:pt>
                <c:pt idx="40">
                  <c:v>75</c:v>
                </c:pt>
                <c:pt idx="41">
                  <c:v>76</c:v>
                </c:pt>
                <c:pt idx="42">
                  <c:v>77</c:v>
                </c:pt>
                <c:pt idx="43">
                  <c:v>78</c:v>
                </c:pt>
                <c:pt idx="44">
                  <c:v>79</c:v>
                </c:pt>
                <c:pt idx="45">
                  <c:v>80</c:v>
                </c:pt>
                <c:pt idx="46">
                  <c:v>81</c:v>
                </c:pt>
                <c:pt idx="47">
                  <c:v>82</c:v>
                </c:pt>
                <c:pt idx="48">
                  <c:v>83</c:v>
                </c:pt>
                <c:pt idx="49">
                  <c:v>84</c:v>
                </c:pt>
                <c:pt idx="50">
                  <c:v>85</c:v>
                </c:pt>
                <c:pt idx="51">
                  <c:v>86</c:v>
                </c:pt>
                <c:pt idx="52">
                  <c:v>87</c:v>
                </c:pt>
                <c:pt idx="53">
                  <c:v>88</c:v>
                </c:pt>
                <c:pt idx="54">
                  <c:v>89</c:v>
                </c:pt>
                <c:pt idx="55">
                  <c:v>90</c:v>
                </c:pt>
                <c:pt idx="56">
                  <c:v>91</c:v>
                </c:pt>
                <c:pt idx="57">
                  <c:v>92</c:v>
                </c:pt>
                <c:pt idx="58">
                  <c:v>93</c:v>
                </c:pt>
                <c:pt idx="59">
                  <c:v>94</c:v>
                </c:pt>
                <c:pt idx="60">
                  <c:v>95</c:v>
                </c:pt>
                <c:pt idx="61">
                  <c:v>96</c:v>
                </c:pt>
                <c:pt idx="62">
                  <c:v>97</c:v>
                </c:pt>
                <c:pt idx="63">
                  <c:v>98</c:v>
                </c:pt>
                <c:pt idx="64">
                  <c:v>99</c:v>
                </c:pt>
                <c:pt idx="65">
                  <c:v>100</c:v>
                </c:pt>
                <c:pt idx="66">
                  <c:v>101</c:v>
                </c:pt>
                <c:pt idx="67">
                  <c:v>102</c:v>
                </c:pt>
                <c:pt idx="68">
                  <c:v>103</c:v>
                </c:pt>
                <c:pt idx="69">
                  <c:v>104</c:v>
                </c:pt>
                <c:pt idx="70">
                  <c:v>105</c:v>
                </c:pt>
                <c:pt idx="71">
                  <c:v>106</c:v>
                </c:pt>
                <c:pt idx="72">
                  <c:v>107</c:v>
                </c:pt>
                <c:pt idx="73">
                  <c:v>108</c:v>
                </c:pt>
                <c:pt idx="74">
                  <c:v>109</c:v>
                </c:pt>
                <c:pt idx="75">
                  <c:v>110</c:v>
                </c:pt>
                <c:pt idx="76">
                  <c:v>111</c:v>
                </c:pt>
                <c:pt idx="77">
                  <c:v>112</c:v>
                </c:pt>
                <c:pt idx="78">
                  <c:v>113</c:v>
                </c:pt>
                <c:pt idx="79">
                  <c:v>114</c:v>
                </c:pt>
                <c:pt idx="80">
                  <c:v>115</c:v>
                </c:pt>
                <c:pt idx="81">
                  <c:v>116</c:v>
                </c:pt>
                <c:pt idx="82">
                  <c:v>117</c:v>
                </c:pt>
                <c:pt idx="83">
                  <c:v>118</c:v>
                </c:pt>
                <c:pt idx="84">
                  <c:v>119</c:v>
                </c:pt>
                <c:pt idx="85">
                  <c:v>120</c:v>
                </c:pt>
                <c:pt idx="86">
                  <c:v>121</c:v>
                </c:pt>
                <c:pt idx="87">
                  <c:v>122</c:v>
                </c:pt>
                <c:pt idx="88">
                  <c:v>123</c:v>
                </c:pt>
                <c:pt idx="89">
                  <c:v>124</c:v>
                </c:pt>
                <c:pt idx="90">
                  <c:v>125</c:v>
                </c:pt>
                <c:pt idx="91">
                  <c:v>126</c:v>
                </c:pt>
                <c:pt idx="92">
                  <c:v>127</c:v>
                </c:pt>
                <c:pt idx="93">
                  <c:v>128</c:v>
                </c:pt>
                <c:pt idx="94">
                  <c:v>129</c:v>
                </c:pt>
                <c:pt idx="95">
                  <c:v>130</c:v>
                </c:pt>
              </c:numCache>
            </c:numRef>
          </c:xVal>
          <c:yVal>
            <c:numRef>
              <c:f>Sheet1!$B$2:$B$97</c:f>
              <c:numCache>
                <c:formatCode>General</c:formatCode>
                <c:ptCount val="96"/>
                <c:pt idx="0">
                  <c:v>1.3513857761137982</c:v>
                </c:pt>
                <c:pt idx="1">
                  <c:v>1.3410392088860199</c:v>
                </c:pt>
                <c:pt idx="2">
                  <c:v>1.3307718577157799</c:v>
                </c:pt>
                <c:pt idx="3">
                  <c:v>1.32058311610398</c:v>
                </c:pt>
                <c:pt idx="4">
                  <c:v>1.3104723821950299</c:v>
                </c:pt>
                <c:pt idx="5">
                  <c:v>1.3004390587412999</c:v>
                </c:pt>
                <c:pt idx="6">
                  <c:v>1.2904825530678601</c:v>
                </c:pt>
                <c:pt idx="7">
                  <c:v>1.2806022770374308</c:v>
                </c:pt>
                <c:pt idx="8">
                  <c:v>1.2707976470157198</c:v>
                </c:pt>
                <c:pt idx="9">
                  <c:v>1.2610681317164001</c:v>
                </c:pt>
                <c:pt idx="10">
                  <c:v>1.2514159214123601</c:v>
                </c:pt>
                <c:pt idx="11">
                  <c:v>1.2418472339793099</c:v>
                </c:pt>
                <c:pt idx="12">
                  <c:v>1.23236842546391</c:v>
                </c:pt>
                <c:pt idx="13">
                  <c:v>1.2229856420665899</c:v>
                </c:pt>
                <c:pt idx="14">
                  <c:v>1.2137048253618599</c:v>
                </c:pt>
                <c:pt idx="15">
                  <c:v>1.2045317178628976</c:v>
                </c:pt>
                <c:pt idx="16">
                  <c:v>1.19547186866453</c:v>
                </c:pt>
                <c:pt idx="17">
                  <c:v>1.18653063965743</c:v>
                </c:pt>
                <c:pt idx="18">
                  <c:v>1.1777132117141498</c:v>
                </c:pt>
                <c:pt idx="19">
                  <c:v>1.1690245911789998</c:v>
                </c:pt>
                <c:pt idx="20">
                  <c:v>1.1604696164005299</c:v>
                </c:pt>
                <c:pt idx="21">
                  <c:v>1.1520529650477784</c:v>
                </c:pt>
                <c:pt idx="22">
                  <c:v>1.1437791605769401</c:v>
                </c:pt>
                <c:pt idx="23">
                  <c:v>1.1356525804137509</c:v>
                </c:pt>
                <c:pt idx="24">
                  <c:v>1.1276774615303589</c:v>
                </c:pt>
                <c:pt idx="25">
                  <c:v>1.1198579108068893</c:v>
                </c:pt>
                <c:pt idx="26">
                  <c:v>1.1121979091211505</c:v>
                </c:pt>
                <c:pt idx="27">
                  <c:v>1.10470132205663</c:v>
                </c:pt>
                <c:pt idx="28">
                  <c:v>1.0973719075595398</c:v>
                </c:pt>
                <c:pt idx="29">
                  <c:v>1.09021332068717</c:v>
                </c:pt>
                <c:pt idx="30">
                  <c:v>1.08322912662148</c:v>
                </c:pt>
                <c:pt idx="31">
                  <c:v>1.0764228060169101</c:v>
                </c:pt>
                <c:pt idx="32">
                  <c:v>1.0697977613516301</c:v>
                </c:pt>
                <c:pt idx="33">
                  <c:v>1.0633573317270901</c:v>
                </c:pt>
                <c:pt idx="34">
                  <c:v>1.0571047934301394</c:v>
                </c:pt>
                <c:pt idx="35">
                  <c:v>1.0510433772397398</c:v>
                </c:pt>
                <c:pt idx="36">
                  <c:v>1.0451762653893608</c:v>
                </c:pt>
                <c:pt idx="37">
                  <c:v>1.0395066152298162</c:v>
                </c:pt>
                <c:pt idx="38">
                  <c:v>1.03403755568513</c:v>
                </c:pt>
                <c:pt idx="39">
                  <c:v>1.0287722010001299</c:v>
                </c:pt>
                <c:pt idx="40">
                  <c:v>1.0237136599057799</c:v>
                </c:pt>
                <c:pt idx="41">
                  <c:v>1.0188650509555699</c:v>
                </c:pt>
                <c:pt idx="42">
                  <c:v>1.0142294967784578</c:v>
                </c:pt>
                <c:pt idx="43">
                  <c:v>1.0098101458443298</c:v>
                </c:pt>
                <c:pt idx="44">
                  <c:v>1.00561003003155</c:v>
                </c:pt>
                <c:pt idx="45">
                  <c:v>1.0016276632736598</c:v>
                </c:pt>
                <c:pt idx="46">
                  <c:v>0.997856435625459</c:v>
                </c:pt>
                <c:pt idx="47">
                  <c:v>0.99428963999946696</c:v>
                </c:pt>
                <c:pt idx="48">
                  <c:v>0.99092076014249897</c:v>
                </c:pt>
                <c:pt idx="49">
                  <c:v>0.98774346844043304</c:v>
                </c:pt>
                <c:pt idx="50">
                  <c:v>0.984751600691954</c:v>
                </c:pt>
                <c:pt idx="51">
                  <c:v>0.98193915200899495</c:v>
                </c:pt>
                <c:pt idx="52">
                  <c:v>0.97930026143380611</c:v>
                </c:pt>
                <c:pt idx="53">
                  <c:v>0.97682922024195262</c:v>
                </c:pt>
                <c:pt idx="54">
                  <c:v>0.97452044570469698</c:v>
                </c:pt>
                <c:pt idx="55">
                  <c:v>0.97236847856255004</c:v>
                </c:pt>
                <c:pt idx="56">
                  <c:v>0.97036797502319405</c:v>
                </c:pt>
                <c:pt idx="57">
                  <c:v>0.96851369910824758</c:v>
                </c:pt>
                <c:pt idx="58">
                  <c:v>0.96680050959912656</c:v>
                </c:pt>
                <c:pt idx="59">
                  <c:v>0.96522337025886995</c:v>
                </c:pt>
                <c:pt idx="60">
                  <c:v>0.96377733732804338</c:v>
                </c:pt>
                <c:pt idx="61">
                  <c:v>0.96245751313225159</c:v>
                </c:pt>
                <c:pt idx="62">
                  <c:v>0.96125910861184605</c:v>
                </c:pt>
                <c:pt idx="63">
                  <c:v>0.96017740308503463</c:v>
                </c:pt>
                <c:pt idx="64">
                  <c:v>0.9592077045429015</c:v>
                </c:pt>
                <c:pt idx="65">
                  <c:v>0.95834541269921636</c:v>
                </c:pt>
                <c:pt idx="66">
                  <c:v>0.95758597966894898</c:v>
                </c:pt>
                <c:pt idx="67">
                  <c:v>0.9569248824330423</c:v>
                </c:pt>
                <c:pt idx="68">
                  <c:v>0.9563576409946315</c:v>
                </c:pt>
                <c:pt idx="69">
                  <c:v>0.95587984799968806</c:v>
                </c:pt>
                <c:pt idx="70">
                  <c:v>0.955487096482039</c:v>
                </c:pt>
                <c:pt idx="71">
                  <c:v>0.95517502131154763</c:v>
                </c:pt>
                <c:pt idx="72">
                  <c:v>0.95493929542994205</c:v>
                </c:pt>
                <c:pt idx="73">
                  <c:v>0.95477558100217164</c:v>
                </c:pt>
                <c:pt idx="74">
                  <c:v>0.95467959406200165</c:v>
                </c:pt>
                <c:pt idx="75">
                  <c:v>0.95464707871090004</c:v>
                </c:pt>
                <c:pt idx="76">
                  <c:v>0.95467372491888025</c:v>
                </c:pt>
                <c:pt idx="77">
                  <c:v>0.95475532433609056</c:v>
                </c:pt>
                <c:pt idx="78">
                  <c:v>0.95488760919992799</c:v>
                </c:pt>
                <c:pt idx="79">
                  <c:v>0.95506634058058704</c:v>
                </c:pt>
                <c:pt idx="80">
                  <c:v>0.95528728357022596</c:v>
                </c:pt>
                <c:pt idx="81">
                  <c:v>0.95554620531138201</c:v>
                </c:pt>
                <c:pt idx="82">
                  <c:v>0.95583887321430838</c:v>
                </c:pt>
                <c:pt idx="83">
                  <c:v>0.95616105336273505</c:v>
                </c:pt>
                <c:pt idx="84">
                  <c:v>0.95650853180160456</c:v>
                </c:pt>
                <c:pt idx="85">
                  <c:v>0.95687704525541195</c:v>
                </c:pt>
                <c:pt idx="86">
                  <c:v>0.95726234814581057</c:v>
                </c:pt>
                <c:pt idx="87">
                  <c:v>0.95766018907238859</c:v>
                </c:pt>
                <c:pt idx="88">
                  <c:v>0.95806631015997101</c:v>
                </c:pt>
                <c:pt idx="89">
                  <c:v>0.95847646933547104</c:v>
                </c:pt>
                <c:pt idx="90">
                  <c:v>0.95888730460810656</c:v>
                </c:pt>
                <c:pt idx="91">
                  <c:v>0.95929833873846404</c:v>
                </c:pt>
                <c:pt idx="92">
                  <c:v>0.95970952629198725</c:v>
                </c:pt>
                <c:pt idx="93">
                  <c:v>0.96012089009432711</c:v>
                </c:pt>
                <c:pt idx="94">
                  <c:v>0.9605324530102215</c:v>
                </c:pt>
                <c:pt idx="95">
                  <c:v>0.96094416954665096</c:v>
                </c:pt>
              </c:numCache>
            </c:numRef>
          </c:yVal>
        </c:ser>
        <c:ser>
          <c:idx val="1"/>
          <c:order val="1"/>
          <c:tx>
            <c:strRef>
              <c:f>Sheet1!$C$1</c:f>
              <c:strCache>
                <c:ptCount val="1"/>
                <c:pt idx="0">
                  <c:v>Column2</c:v>
                </c:pt>
              </c:strCache>
            </c:strRef>
          </c:tx>
          <c:spPr>
            <a:ln w="41275">
              <a:solidFill>
                <a:srgbClr val="00FF00"/>
              </a:solidFill>
              <a:prstDash val="sysDot"/>
            </a:ln>
          </c:spPr>
          <c:marker>
            <c:symbol val="none"/>
          </c:marker>
          <c:xVal>
            <c:numRef>
              <c:f>Sheet1!$A$2:$A$97</c:f>
              <c:numCache>
                <c:formatCode>General</c:formatCode>
                <c:ptCount val="96"/>
                <c:pt idx="0">
                  <c:v>35</c:v>
                </c:pt>
                <c:pt idx="1">
                  <c:v>36</c:v>
                </c:pt>
                <c:pt idx="2">
                  <c:v>37</c:v>
                </c:pt>
                <c:pt idx="3">
                  <c:v>38</c:v>
                </c:pt>
                <c:pt idx="4">
                  <c:v>39</c:v>
                </c:pt>
                <c:pt idx="5">
                  <c:v>40</c:v>
                </c:pt>
                <c:pt idx="6">
                  <c:v>41</c:v>
                </c:pt>
                <c:pt idx="7">
                  <c:v>42</c:v>
                </c:pt>
                <c:pt idx="8">
                  <c:v>43</c:v>
                </c:pt>
                <c:pt idx="9">
                  <c:v>44</c:v>
                </c:pt>
                <c:pt idx="10">
                  <c:v>45</c:v>
                </c:pt>
                <c:pt idx="11">
                  <c:v>46</c:v>
                </c:pt>
                <c:pt idx="12">
                  <c:v>47</c:v>
                </c:pt>
                <c:pt idx="13">
                  <c:v>48</c:v>
                </c:pt>
                <c:pt idx="14">
                  <c:v>49</c:v>
                </c:pt>
                <c:pt idx="15">
                  <c:v>50</c:v>
                </c:pt>
                <c:pt idx="16">
                  <c:v>51</c:v>
                </c:pt>
                <c:pt idx="17">
                  <c:v>52</c:v>
                </c:pt>
                <c:pt idx="18">
                  <c:v>53</c:v>
                </c:pt>
                <c:pt idx="19">
                  <c:v>54</c:v>
                </c:pt>
                <c:pt idx="20">
                  <c:v>55</c:v>
                </c:pt>
                <c:pt idx="21">
                  <c:v>56</c:v>
                </c:pt>
                <c:pt idx="22">
                  <c:v>57</c:v>
                </c:pt>
                <c:pt idx="23">
                  <c:v>58</c:v>
                </c:pt>
                <c:pt idx="24">
                  <c:v>59</c:v>
                </c:pt>
                <c:pt idx="25">
                  <c:v>60</c:v>
                </c:pt>
                <c:pt idx="26">
                  <c:v>61</c:v>
                </c:pt>
                <c:pt idx="27">
                  <c:v>62</c:v>
                </c:pt>
                <c:pt idx="28">
                  <c:v>63</c:v>
                </c:pt>
                <c:pt idx="29">
                  <c:v>64</c:v>
                </c:pt>
                <c:pt idx="30">
                  <c:v>65</c:v>
                </c:pt>
                <c:pt idx="31">
                  <c:v>66</c:v>
                </c:pt>
                <c:pt idx="32">
                  <c:v>67</c:v>
                </c:pt>
                <c:pt idx="33">
                  <c:v>68</c:v>
                </c:pt>
                <c:pt idx="34">
                  <c:v>69</c:v>
                </c:pt>
                <c:pt idx="35">
                  <c:v>70</c:v>
                </c:pt>
                <c:pt idx="36">
                  <c:v>71</c:v>
                </c:pt>
                <c:pt idx="37">
                  <c:v>72</c:v>
                </c:pt>
                <c:pt idx="38">
                  <c:v>73</c:v>
                </c:pt>
                <c:pt idx="39">
                  <c:v>74</c:v>
                </c:pt>
                <c:pt idx="40">
                  <c:v>75</c:v>
                </c:pt>
                <c:pt idx="41">
                  <c:v>76</c:v>
                </c:pt>
                <c:pt idx="42">
                  <c:v>77</c:v>
                </c:pt>
                <c:pt idx="43">
                  <c:v>78</c:v>
                </c:pt>
                <c:pt idx="44">
                  <c:v>79</c:v>
                </c:pt>
                <c:pt idx="45">
                  <c:v>80</c:v>
                </c:pt>
                <c:pt idx="46">
                  <c:v>81</c:v>
                </c:pt>
                <c:pt idx="47">
                  <c:v>82</c:v>
                </c:pt>
                <c:pt idx="48">
                  <c:v>83</c:v>
                </c:pt>
                <c:pt idx="49">
                  <c:v>84</c:v>
                </c:pt>
                <c:pt idx="50">
                  <c:v>85</c:v>
                </c:pt>
                <c:pt idx="51">
                  <c:v>86</c:v>
                </c:pt>
                <c:pt idx="52">
                  <c:v>87</c:v>
                </c:pt>
                <c:pt idx="53">
                  <c:v>88</c:v>
                </c:pt>
                <c:pt idx="54">
                  <c:v>89</c:v>
                </c:pt>
                <c:pt idx="55">
                  <c:v>90</c:v>
                </c:pt>
                <c:pt idx="56">
                  <c:v>91</c:v>
                </c:pt>
                <c:pt idx="57">
                  <c:v>92</c:v>
                </c:pt>
                <c:pt idx="58">
                  <c:v>93</c:v>
                </c:pt>
                <c:pt idx="59">
                  <c:v>94</c:v>
                </c:pt>
                <c:pt idx="60">
                  <c:v>95</c:v>
                </c:pt>
                <c:pt idx="61">
                  <c:v>96</c:v>
                </c:pt>
                <c:pt idx="62">
                  <c:v>97</c:v>
                </c:pt>
                <c:pt idx="63">
                  <c:v>98</c:v>
                </c:pt>
                <c:pt idx="64">
                  <c:v>99</c:v>
                </c:pt>
                <c:pt idx="65">
                  <c:v>100</c:v>
                </c:pt>
                <c:pt idx="66">
                  <c:v>101</c:v>
                </c:pt>
                <c:pt idx="67">
                  <c:v>102</c:v>
                </c:pt>
                <c:pt idx="68">
                  <c:v>103</c:v>
                </c:pt>
                <c:pt idx="69">
                  <c:v>104</c:v>
                </c:pt>
                <c:pt idx="70">
                  <c:v>105</c:v>
                </c:pt>
                <c:pt idx="71">
                  <c:v>106</c:v>
                </c:pt>
                <c:pt idx="72">
                  <c:v>107</c:v>
                </c:pt>
                <c:pt idx="73">
                  <c:v>108</c:v>
                </c:pt>
                <c:pt idx="74">
                  <c:v>109</c:v>
                </c:pt>
                <c:pt idx="75">
                  <c:v>110</c:v>
                </c:pt>
                <c:pt idx="76">
                  <c:v>111</c:v>
                </c:pt>
                <c:pt idx="77">
                  <c:v>112</c:v>
                </c:pt>
                <c:pt idx="78">
                  <c:v>113</c:v>
                </c:pt>
                <c:pt idx="79">
                  <c:v>114</c:v>
                </c:pt>
                <c:pt idx="80">
                  <c:v>115</c:v>
                </c:pt>
                <c:pt idx="81">
                  <c:v>116</c:v>
                </c:pt>
                <c:pt idx="82">
                  <c:v>117</c:v>
                </c:pt>
                <c:pt idx="83">
                  <c:v>118</c:v>
                </c:pt>
                <c:pt idx="84">
                  <c:v>119</c:v>
                </c:pt>
                <c:pt idx="85">
                  <c:v>120</c:v>
                </c:pt>
                <c:pt idx="86">
                  <c:v>121</c:v>
                </c:pt>
                <c:pt idx="87">
                  <c:v>122</c:v>
                </c:pt>
                <c:pt idx="88">
                  <c:v>123</c:v>
                </c:pt>
                <c:pt idx="89">
                  <c:v>124</c:v>
                </c:pt>
                <c:pt idx="90">
                  <c:v>125</c:v>
                </c:pt>
                <c:pt idx="91">
                  <c:v>126</c:v>
                </c:pt>
                <c:pt idx="92">
                  <c:v>127</c:v>
                </c:pt>
                <c:pt idx="93">
                  <c:v>128</c:v>
                </c:pt>
                <c:pt idx="94">
                  <c:v>129</c:v>
                </c:pt>
                <c:pt idx="95">
                  <c:v>130</c:v>
                </c:pt>
              </c:numCache>
            </c:numRef>
          </c:xVal>
          <c:yVal>
            <c:numRef>
              <c:f>Sheet1!$C$2:$C$97</c:f>
              <c:numCache>
                <c:formatCode>General</c:formatCode>
                <c:ptCount val="96"/>
                <c:pt idx="0">
                  <c:v>1.0837676249068391</c:v>
                </c:pt>
                <c:pt idx="1">
                  <c:v>1.0815487669562593</c:v>
                </c:pt>
                <c:pt idx="2">
                  <c:v>1.0793339557433899</c:v>
                </c:pt>
                <c:pt idx="3">
                  <c:v>1.0771231439421298</c:v>
                </c:pt>
                <c:pt idx="4">
                  <c:v>1.0749162799110901</c:v>
                </c:pt>
                <c:pt idx="5">
                  <c:v>1.0727133070605599</c:v>
                </c:pt>
                <c:pt idx="6">
                  <c:v>1.0705141631052701</c:v>
                </c:pt>
                <c:pt idx="7">
                  <c:v>1.0683187791782107</c:v>
                </c:pt>
                <c:pt idx="8">
                  <c:v>1.0661270787745101</c:v>
                </c:pt>
                <c:pt idx="9">
                  <c:v>1.0639389873213299</c:v>
                </c:pt>
                <c:pt idx="10">
                  <c:v>1.0617550402253899</c:v>
                </c:pt>
                <c:pt idx="11">
                  <c:v>1.0595767082555498</c:v>
                </c:pt>
                <c:pt idx="12">
                  <c:v>1.0574055347008291</c:v>
                </c:pt>
                <c:pt idx="13">
                  <c:v>1.0552430573040594</c:v>
                </c:pt>
                <c:pt idx="14">
                  <c:v>1.05309080950113</c:v>
                </c:pt>
                <c:pt idx="15">
                  <c:v>1.0509503217712457</c:v>
                </c:pt>
                <c:pt idx="16">
                  <c:v>1.0488231230521798</c:v>
                </c:pt>
                <c:pt idx="17">
                  <c:v>1.0467107423551498</c:v>
                </c:pt>
                <c:pt idx="18">
                  <c:v>1.0446147104560399</c:v>
                </c:pt>
                <c:pt idx="19">
                  <c:v>1.0425365617632991</c:v>
                </c:pt>
                <c:pt idx="20">
                  <c:v>1.0404778363211191</c:v>
                </c:pt>
                <c:pt idx="21">
                  <c:v>1.0384400821591815</c:v>
                </c:pt>
                <c:pt idx="22">
                  <c:v>1.0364248576107198</c:v>
                </c:pt>
                <c:pt idx="23">
                  <c:v>1.0344337342758601</c:v>
                </c:pt>
                <c:pt idx="24">
                  <c:v>1.0324682995664698</c:v>
                </c:pt>
                <c:pt idx="25">
                  <c:v>1.0305301607752282</c:v>
                </c:pt>
                <c:pt idx="26">
                  <c:v>1.0286209478497099</c:v>
                </c:pt>
                <c:pt idx="27">
                  <c:v>1.0267423182849398</c:v>
                </c:pt>
                <c:pt idx="28">
                  <c:v>1.02489596168411</c:v>
                </c:pt>
                <c:pt idx="29">
                  <c:v>1.0230836040267901</c:v>
                </c:pt>
                <c:pt idx="30">
                  <c:v>1.0213070148036001</c:v>
                </c:pt>
                <c:pt idx="31">
                  <c:v>1.0195680127633198</c:v>
                </c:pt>
                <c:pt idx="32">
                  <c:v>1.0178684726954308</c:v>
                </c:pt>
                <c:pt idx="33">
                  <c:v>1.01621033559143</c:v>
                </c:pt>
                <c:pt idx="34">
                  <c:v>1.0145956157954694</c:v>
                </c:pt>
                <c:pt idx="35">
                  <c:v>1.0130264143032399</c:v>
                </c:pt>
                <c:pt idx="36">
                  <c:v>1.0115049274829198</c:v>
                </c:pt>
                <c:pt idx="37">
                  <c:v>1.01003346556423</c:v>
                </c:pt>
                <c:pt idx="38">
                  <c:v>1.0086144648751201</c:v>
                </c:pt>
                <c:pt idx="39">
                  <c:v>1.00725050765191</c:v>
                </c:pt>
                <c:pt idx="40">
                  <c:v>1.0059443432100208</c:v>
                </c:pt>
                <c:pt idx="41">
                  <c:v>1.00469891441007</c:v>
                </c:pt>
                <c:pt idx="42">
                  <c:v>1.0035173807876099</c:v>
                </c:pt>
                <c:pt idx="43">
                  <c:v>1.0024031551398398</c:v>
                </c:pt>
                <c:pt idx="44">
                  <c:v>1.0013598857006898</c:v>
                </c:pt>
                <c:pt idx="45">
                  <c:v>1.0003898451411699</c:v>
                </c:pt>
                <c:pt idx="46">
                  <c:v>0.99622202590427689</c:v>
                </c:pt>
                <c:pt idx="47">
                  <c:v>0.98992712092867796</c:v>
                </c:pt>
                <c:pt idx="48">
                  <c:v>0.98396673069801299</c:v>
                </c:pt>
                <c:pt idx="49">
                  <c:v>0.97832582796688661</c:v>
                </c:pt>
                <c:pt idx="50">
                  <c:v>0.97298986742858851</c:v>
                </c:pt>
                <c:pt idx="51">
                  <c:v>0.96794476375140004</c:v>
                </c:pt>
                <c:pt idx="52">
                  <c:v>0.96317685410553511</c:v>
                </c:pt>
                <c:pt idx="53">
                  <c:v>0.95867289950256795</c:v>
                </c:pt>
                <c:pt idx="54">
                  <c:v>0.95442003483887838</c:v>
                </c:pt>
                <c:pt idx="55">
                  <c:v>0.95040575805101501</c:v>
                </c:pt>
                <c:pt idx="56">
                  <c:v>0.94661791286735997</c:v>
                </c:pt>
                <c:pt idx="57">
                  <c:v>0.94304467420407712</c:v>
                </c:pt>
                <c:pt idx="58">
                  <c:v>0.93967452780454064</c:v>
                </c:pt>
                <c:pt idx="59">
                  <c:v>0.93649628570920651</c:v>
                </c:pt>
                <c:pt idx="60">
                  <c:v>0.93349906976375696</c:v>
                </c:pt>
                <c:pt idx="61">
                  <c:v>0.93067224991504849</c:v>
                </c:pt>
                <c:pt idx="62">
                  <c:v>0.92800553859075263</c:v>
                </c:pt>
                <c:pt idx="63">
                  <c:v>0.92548893920794828</c:v>
                </c:pt>
                <c:pt idx="64">
                  <c:v>0.9231126998501995</c:v>
                </c:pt>
                <c:pt idx="65">
                  <c:v>0.920867408131539</c:v>
                </c:pt>
                <c:pt idx="66">
                  <c:v>0.91874394498379863</c:v>
                </c:pt>
                <c:pt idx="67">
                  <c:v>0.91673345747733403</c:v>
                </c:pt>
                <c:pt idx="68">
                  <c:v>0.91482739244154265</c:v>
                </c:pt>
                <c:pt idx="69">
                  <c:v>0.91301754180525951</c:v>
                </c:pt>
                <c:pt idx="70">
                  <c:v>0.91129595696101595</c:v>
                </c:pt>
                <c:pt idx="71">
                  <c:v>0.90965500888731898</c:v>
                </c:pt>
                <c:pt idx="72">
                  <c:v>0.90808738769024988</c:v>
                </c:pt>
                <c:pt idx="73">
                  <c:v>0.90658604717000357</c:v>
                </c:pt>
                <c:pt idx="74">
                  <c:v>0.90514428583853801</c:v>
                </c:pt>
                <c:pt idx="75">
                  <c:v>0.90375571468666005</c:v>
                </c:pt>
                <c:pt idx="76">
                  <c:v>0.90241416157179488</c:v>
                </c:pt>
                <c:pt idx="77">
                  <c:v>0.90111384893179858</c:v>
                </c:pt>
                <c:pt idx="78">
                  <c:v>0.89984920374645305</c:v>
                </c:pt>
                <c:pt idx="79">
                  <c:v>0.89861495322677765</c:v>
                </c:pt>
                <c:pt idx="80">
                  <c:v>0.89740608883358297</c:v>
                </c:pt>
                <c:pt idx="81">
                  <c:v>0.89621785535751897</c:v>
                </c:pt>
                <c:pt idx="82">
                  <c:v>0.89504573903873064</c:v>
                </c:pt>
                <c:pt idx="83">
                  <c:v>0.89388545488472904</c:v>
                </c:pt>
                <c:pt idx="84">
                  <c:v>0.89273295627442195</c:v>
                </c:pt>
                <c:pt idx="85">
                  <c:v>0.89158435176898732</c:v>
                </c:pt>
                <c:pt idx="86">
                  <c:v>0.89043596107053458</c:v>
                </c:pt>
                <c:pt idx="87">
                  <c:v>0.88928427717668201</c:v>
                </c:pt>
                <c:pt idx="88">
                  <c:v>0.88812595209585565</c:v>
                </c:pt>
                <c:pt idx="89">
                  <c:v>0.886957804116832</c:v>
                </c:pt>
                <c:pt idx="90">
                  <c:v>0.88577760785944804</c:v>
                </c:pt>
                <c:pt idx="91">
                  <c:v>0.88458587484107798</c:v>
                </c:pt>
                <c:pt idx="92">
                  <c:v>0.88338345618259195</c:v>
                </c:pt>
                <c:pt idx="93">
                  <c:v>0.8821711973679105</c:v>
                </c:pt>
                <c:pt idx="94">
                  <c:v>0.88094987980852002</c:v>
                </c:pt>
                <c:pt idx="95">
                  <c:v>0.87972016616803206</c:v>
                </c:pt>
              </c:numCache>
            </c:numRef>
          </c:yVal>
        </c:ser>
        <c:ser>
          <c:idx val="2"/>
          <c:order val="2"/>
          <c:tx>
            <c:strRef>
              <c:f>Sheet1!$D$1</c:f>
              <c:strCache>
                <c:ptCount val="1"/>
                <c:pt idx="0">
                  <c:v>Column3</c:v>
                </c:pt>
              </c:strCache>
            </c:strRef>
          </c:tx>
          <c:spPr>
            <a:ln w="41275">
              <a:solidFill>
                <a:srgbClr val="00FF00"/>
              </a:solidFill>
              <a:prstDash val="sysDot"/>
            </a:ln>
          </c:spPr>
          <c:marker>
            <c:symbol val="none"/>
          </c:marker>
          <c:xVal>
            <c:numRef>
              <c:f>Sheet1!$A$2:$A$97</c:f>
              <c:numCache>
                <c:formatCode>General</c:formatCode>
                <c:ptCount val="96"/>
                <c:pt idx="0">
                  <c:v>35</c:v>
                </c:pt>
                <c:pt idx="1">
                  <c:v>36</c:v>
                </c:pt>
                <c:pt idx="2">
                  <c:v>37</c:v>
                </c:pt>
                <c:pt idx="3">
                  <c:v>38</c:v>
                </c:pt>
                <c:pt idx="4">
                  <c:v>39</c:v>
                </c:pt>
                <c:pt idx="5">
                  <c:v>40</c:v>
                </c:pt>
                <c:pt idx="6">
                  <c:v>41</c:v>
                </c:pt>
                <c:pt idx="7">
                  <c:v>42</c:v>
                </c:pt>
                <c:pt idx="8">
                  <c:v>43</c:v>
                </c:pt>
                <c:pt idx="9">
                  <c:v>44</c:v>
                </c:pt>
                <c:pt idx="10">
                  <c:v>45</c:v>
                </c:pt>
                <c:pt idx="11">
                  <c:v>46</c:v>
                </c:pt>
                <c:pt idx="12">
                  <c:v>47</c:v>
                </c:pt>
                <c:pt idx="13">
                  <c:v>48</c:v>
                </c:pt>
                <c:pt idx="14">
                  <c:v>49</c:v>
                </c:pt>
                <c:pt idx="15">
                  <c:v>50</c:v>
                </c:pt>
                <c:pt idx="16">
                  <c:v>51</c:v>
                </c:pt>
                <c:pt idx="17">
                  <c:v>52</c:v>
                </c:pt>
                <c:pt idx="18">
                  <c:v>53</c:v>
                </c:pt>
                <c:pt idx="19">
                  <c:v>54</c:v>
                </c:pt>
                <c:pt idx="20">
                  <c:v>55</c:v>
                </c:pt>
                <c:pt idx="21">
                  <c:v>56</c:v>
                </c:pt>
                <c:pt idx="22">
                  <c:v>57</c:v>
                </c:pt>
                <c:pt idx="23">
                  <c:v>58</c:v>
                </c:pt>
                <c:pt idx="24">
                  <c:v>59</c:v>
                </c:pt>
                <c:pt idx="25">
                  <c:v>60</c:v>
                </c:pt>
                <c:pt idx="26">
                  <c:v>61</c:v>
                </c:pt>
                <c:pt idx="27">
                  <c:v>62</c:v>
                </c:pt>
                <c:pt idx="28">
                  <c:v>63</c:v>
                </c:pt>
                <c:pt idx="29">
                  <c:v>64</c:v>
                </c:pt>
                <c:pt idx="30">
                  <c:v>65</c:v>
                </c:pt>
                <c:pt idx="31">
                  <c:v>66</c:v>
                </c:pt>
                <c:pt idx="32">
                  <c:v>67</c:v>
                </c:pt>
                <c:pt idx="33">
                  <c:v>68</c:v>
                </c:pt>
                <c:pt idx="34">
                  <c:v>69</c:v>
                </c:pt>
                <c:pt idx="35">
                  <c:v>70</c:v>
                </c:pt>
                <c:pt idx="36">
                  <c:v>71</c:v>
                </c:pt>
                <c:pt idx="37">
                  <c:v>72</c:v>
                </c:pt>
                <c:pt idx="38">
                  <c:v>73</c:v>
                </c:pt>
                <c:pt idx="39">
                  <c:v>74</c:v>
                </c:pt>
                <c:pt idx="40">
                  <c:v>75</c:v>
                </c:pt>
                <c:pt idx="41">
                  <c:v>76</c:v>
                </c:pt>
                <c:pt idx="42">
                  <c:v>77</c:v>
                </c:pt>
                <c:pt idx="43">
                  <c:v>78</c:v>
                </c:pt>
                <c:pt idx="44">
                  <c:v>79</c:v>
                </c:pt>
                <c:pt idx="45">
                  <c:v>80</c:v>
                </c:pt>
                <c:pt idx="46">
                  <c:v>81</c:v>
                </c:pt>
                <c:pt idx="47">
                  <c:v>82</c:v>
                </c:pt>
                <c:pt idx="48">
                  <c:v>83</c:v>
                </c:pt>
                <c:pt idx="49">
                  <c:v>84</c:v>
                </c:pt>
                <c:pt idx="50">
                  <c:v>85</c:v>
                </c:pt>
                <c:pt idx="51">
                  <c:v>86</c:v>
                </c:pt>
                <c:pt idx="52">
                  <c:v>87</c:v>
                </c:pt>
                <c:pt idx="53">
                  <c:v>88</c:v>
                </c:pt>
                <c:pt idx="54">
                  <c:v>89</c:v>
                </c:pt>
                <c:pt idx="55">
                  <c:v>90</c:v>
                </c:pt>
                <c:pt idx="56">
                  <c:v>91</c:v>
                </c:pt>
                <c:pt idx="57">
                  <c:v>92</c:v>
                </c:pt>
                <c:pt idx="58">
                  <c:v>93</c:v>
                </c:pt>
                <c:pt idx="59">
                  <c:v>94</c:v>
                </c:pt>
                <c:pt idx="60">
                  <c:v>95</c:v>
                </c:pt>
                <c:pt idx="61">
                  <c:v>96</c:v>
                </c:pt>
                <c:pt idx="62">
                  <c:v>97</c:v>
                </c:pt>
                <c:pt idx="63">
                  <c:v>98</c:v>
                </c:pt>
                <c:pt idx="64">
                  <c:v>99</c:v>
                </c:pt>
                <c:pt idx="65">
                  <c:v>100</c:v>
                </c:pt>
                <c:pt idx="66">
                  <c:v>101</c:v>
                </c:pt>
                <c:pt idx="67">
                  <c:v>102</c:v>
                </c:pt>
                <c:pt idx="68">
                  <c:v>103</c:v>
                </c:pt>
                <c:pt idx="69">
                  <c:v>104</c:v>
                </c:pt>
                <c:pt idx="70">
                  <c:v>105</c:v>
                </c:pt>
                <c:pt idx="71">
                  <c:v>106</c:v>
                </c:pt>
                <c:pt idx="72">
                  <c:v>107</c:v>
                </c:pt>
                <c:pt idx="73">
                  <c:v>108</c:v>
                </c:pt>
                <c:pt idx="74">
                  <c:v>109</c:v>
                </c:pt>
                <c:pt idx="75">
                  <c:v>110</c:v>
                </c:pt>
                <c:pt idx="76">
                  <c:v>111</c:v>
                </c:pt>
                <c:pt idx="77">
                  <c:v>112</c:v>
                </c:pt>
                <c:pt idx="78">
                  <c:v>113</c:v>
                </c:pt>
                <c:pt idx="79">
                  <c:v>114</c:v>
                </c:pt>
                <c:pt idx="80">
                  <c:v>115</c:v>
                </c:pt>
                <c:pt idx="81">
                  <c:v>116</c:v>
                </c:pt>
                <c:pt idx="82">
                  <c:v>117</c:v>
                </c:pt>
                <c:pt idx="83">
                  <c:v>118</c:v>
                </c:pt>
                <c:pt idx="84">
                  <c:v>119</c:v>
                </c:pt>
                <c:pt idx="85">
                  <c:v>120</c:v>
                </c:pt>
                <c:pt idx="86">
                  <c:v>121</c:v>
                </c:pt>
                <c:pt idx="87">
                  <c:v>122</c:v>
                </c:pt>
                <c:pt idx="88">
                  <c:v>123</c:v>
                </c:pt>
                <c:pt idx="89">
                  <c:v>124</c:v>
                </c:pt>
                <c:pt idx="90">
                  <c:v>125</c:v>
                </c:pt>
                <c:pt idx="91">
                  <c:v>126</c:v>
                </c:pt>
                <c:pt idx="92">
                  <c:v>127</c:v>
                </c:pt>
                <c:pt idx="93">
                  <c:v>128</c:v>
                </c:pt>
                <c:pt idx="94">
                  <c:v>129</c:v>
                </c:pt>
                <c:pt idx="95">
                  <c:v>130</c:v>
                </c:pt>
              </c:numCache>
            </c:numRef>
          </c:xVal>
          <c:yVal>
            <c:numRef>
              <c:f>Sheet1!$D$2:$D$97</c:f>
              <c:numCache>
                <c:formatCode>General</c:formatCode>
                <c:ptCount val="96"/>
                <c:pt idx="0">
                  <c:v>1.6850877198326282</c:v>
                </c:pt>
                <c:pt idx="1">
                  <c:v>1.6627878600710277</c:v>
                </c:pt>
                <c:pt idx="2">
                  <c:v>1.6407838629227405</c:v>
                </c:pt>
                <c:pt idx="3">
                  <c:v>1.61907185482647</c:v>
                </c:pt>
                <c:pt idx="4">
                  <c:v>1.59764801835354</c:v>
                </c:pt>
                <c:pt idx="5">
                  <c:v>1.5765085921549717</c:v>
                </c:pt>
                <c:pt idx="6">
                  <c:v>1.5556498710319</c:v>
                </c:pt>
                <c:pt idx="7">
                  <c:v>1.5350682061537799</c:v>
                </c:pt>
                <c:pt idx="8">
                  <c:v>1.5147600054554538</c:v>
                </c:pt>
                <c:pt idx="9">
                  <c:v>1.4947218325315399</c:v>
                </c:pt>
                <c:pt idx="10">
                  <c:v>1.4749558504868601</c:v>
                </c:pt>
                <c:pt idx="11">
                  <c:v>1.45547230372877</c:v>
                </c:pt>
                <c:pt idx="12">
                  <c:v>1.4362814324686699</c:v>
                </c:pt>
                <c:pt idx="13">
                  <c:v>1.4173927706496494</c:v>
                </c:pt>
                <c:pt idx="14">
                  <c:v>1.3988151732180605</c:v>
                </c:pt>
                <c:pt idx="15">
                  <c:v>1.3805568439167653</c:v>
                </c:pt>
                <c:pt idx="16">
                  <c:v>1.3626253629966401</c:v>
                </c:pt>
                <c:pt idx="17">
                  <c:v>1.3450277157547199</c:v>
                </c:pt>
                <c:pt idx="18">
                  <c:v>1.32777032063864</c:v>
                </c:pt>
                <c:pt idx="19">
                  <c:v>1.3108590575181398</c:v>
                </c:pt>
                <c:pt idx="20">
                  <c:v>1.2942992955528676</c:v>
                </c:pt>
                <c:pt idx="21">
                  <c:v>1.27809592202536</c:v>
                </c:pt>
                <c:pt idx="22">
                  <c:v>1.2622533689378801</c:v>
                </c:pt>
                <c:pt idx="23">
                  <c:v>1.2467756422340894</c:v>
                </c:pt>
                <c:pt idx="24">
                  <c:v>1.2316663453759071</c:v>
                </c:pt>
                <c:pt idx="25">
                  <c:v>1.2169287111920608</c:v>
                </c:pt>
                <c:pt idx="26">
                  <c:v>1.2025656211253499</c:v>
                </c:pt>
                <c:pt idx="27">
                  <c:v>1.1885796360202301</c:v>
                </c:pt>
                <c:pt idx="28">
                  <c:v>1.1749730202098501</c:v>
                </c:pt>
                <c:pt idx="29">
                  <c:v>1.1617477593479499</c:v>
                </c:pt>
                <c:pt idx="30">
                  <c:v>1.14890559229809</c:v>
                </c:pt>
                <c:pt idx="31">
                  <c:v>1.1364480278004601</c:v>
                </c:pt>
                <c:pt idx="32">
                  <c:v>1.1243763618714582</c:v>
                </c:pt>
                <c:pt idx="33">
                  <c:v>1.11269170892626</c:v>
                </c:pt>
                <c:pt idx="34">
                  <c:v>1.1013950059471298</c:v>
                </c:pt>
                <c:pt idx="35">
                  <c:v>1.0904870448016264</c:v>
                </c:pt>
                <c:pt idx="36">
                  <c:v>1.0799684668384599</c:v>
                </c:pt>
                <c:pt idx="37">
                  <c:v>1.0698398022910598</c:v>
                </c:pt>
                <c:pt idx="38">
                  <c:v>1.0601014597779599</c:v>
                </c:pt>
                <c:pt idx="39">
                  <c:v>1.05075374349317</c:v>
                </c:pt>
                <c:pt idx="40">
                  <c:v>1.0417968593903217</c:v>
                </c:pt>
                <c:pt idx="41">
                  <c:v>1.0332309283604799</c:v>
                </c:pt>
                <c:pt idx="42">
                  <c:v>1.0250559599955786</c:v>
                </c:pt>
                <c:pt idx="43">
                  <c:v>1.0172718685306699</c:v>
                </c:pt>
                <c:pt idx="44">
                  <c:v>1.0098782135579856</c:v>
                </c:pt>
                <c:pt idx="45">
                  <c:v>1.0028670130027899</c:v>
                </c:pt>
                <c:pt idx="46">
                  <c:v>0.99949352677212588</c:v>
                </c:pt>
                <c:pt idx="47">
                  <c:v>0.998671384296275</c:v>
                </c:pt>
                <c:pt idx="48">
                  <c:v>0.99792393609164398</c:v>
                </c:pt>
                <c:pt idx="49">
                  <c:v>0.99725176577855157</c:v>
                </c:pt>
                <c:pt idx="50">
                  <c:v>0.99665551258842555</c:v>
                </c:pt>
                <c:pt idx="51">
                  <c:v>0.99613586886015959</c:v>
                </c:pt>
                <c:pt idx="52">
                  <c:v>0.9956935717012485</c:v>
                </c:pt>
                <c:pt idx="53">
                  <c:v>0.99532940381814194</c:v>
                </c:pt>
                <c:pt idx="54">
                  <c:v>0.995044178066536</c:v>
                </c:pt>
                <c:pt idx="55">
                  <c:v>0.99483873081848095</c:v>
                </c:pt>
                <c:pt idx="56">
                  <c:v>0.99471391165460998</c:v>
                </c:pt>
                <c:pt idx="57">
                  <c:v>0.99467057183906149</c:v>
                </c:pt>
                <c:pt idx="58">
                  <c:v>0.99470954857632099</c:v>
                </c:pt>
                <c:pt idx="59">
                  <c:v>0.99483165999782297</c:v>
                </c:pt>
                <c:pt idx="60">
                  <c:v>0.99503768780636093</c:v>
                </c:pt>
                <c:pt idx="61">
                  <c:v>0.99532833891767258</c:v>
                </c:pt>
                <c:pt idx="62">
                  <c:v>0.99570426626163799</c:v>
                </c:pt>
                <c:pt idx="63">
                  <c:v>0.99616603325819164</c:v>
                </c:pt>
                <c:pt idx="64">
                  <c:v>0.99671407467774098</c:v>
                </c:pt>
                <c:pt idx="65">
                  <c:v>0.99734871918761958</c:v>
                </c:pt>
                <c:pt idx="66">
                  <c:v>0.99807015160759804</c:v>
                </c:pt>
                <c:pt idx="67">
                  <c:v>0.99887837969753401</c:v>
                </c:pt>
                <c:pt idx="68">
                  <c:v>0.99977323049742595</c:v>
                </c:pt>
                <c:pt idx="69">
                  <c:v>1.0007543579121776</c:v>
                </c:pt>
                <c:pt idx="70">
                  <c:v>1.0018211806713098</c:v>
                </c:pt>
                <c:pt idx="71">
                  <c:v>1.0029728989823299</c:v>
                </c:pt>
                <c:pt idx="72">
                  <c:v>1.00420848292553</c:v>
                </c:pt>
                <c:pt idx="73">
                  <c:v>1.0055266269800498</c:v>
                </c:pt>
                <c:pt idx="74">
                  <c:v>1.0069257924707917</c:v>
                </c:pt>
                <c:pt idx="75">
                  <c:v>1.0084041849818182</c:v>
                </c:pt>
                <c:pt idx="76">
                  <c:v>1.0099596835482099</c:v>
                </c:pt>
                <c:pt idx="77">
                  <c:v>1.0115899677146099</c:v>
                </c:pt>
                <c:pt idx="78">
                  <c:v>1.0132923854433598</c:v>
                </c:pt>
                <c:pt idx="79">
                  <c:v>1.0150640289643598</c:v>
                </c:pt>
                <c:pt idx="80">
                  <c:v>1.0169017187493208</c:v>
                </c:pt>
                <c:pt idx="81">
                  <c:v>1.0188020078229099</c:v>
                </c:pt>
                <c:pt idx="82">
                  <c:v>1.0207611876112799</c:v>
                </c:pt>
                <c:pt idx="83">
                  <c:v>1.0227752951698108</c:v>
                </c:pt>
                <c:pt idx="84">
                  <c:v>1.0248401439411201</c:v>
                </c:pt>
                <c:pt idx="85">
                  <c:v>1.0269512670562899</c:v>
                </c:pt>
                <c:pt idx="86">
                  <c:v>1.0291039931450399</c:v>
                </c:pt>
                <c:pt idx="87">
                  <c:v>1.03129343593686</c:v>
                </c:pt>
                <c:pt idx="88">
                  <c:v>1.0335145060196098</c:v>
                </c:pt>
                <c:pt idx="89">
                  <c:v>1.0357619471926653</c:v>
                </c:pt>
                <c:pt idx="90">
                  <c:v>1.0380312787095098</c:v>
                </c:pt>
                <c:pt idx="91">
                  <c:v>1.0403210461298698</c:v>
                </c:pt>
                <c:pt idx="92">
                  <c:v>1.0426303191546298</c:v>
                </c:pt>
                <c:pt idx="93">
                  <c:v>1.0449583100717201</c:v>
                </c:pt>
                <c:pt idx="94">
                  <c:v>1.0473042955478546</c:v>
                </c:pt>
                <c:pt idx="95">
                  <c:v>1.0496675334930701</c:v>
                </c:pt>
              </c:numCache>
            </c:numRef>
          </c:yVal>
          <c:smooth val="1"/>
        </c:ser>
        <c:axId val="188043264"/>
        <c:axId val="188045184"/>
      </c:scatterChart>
      <c:valAx>
        <c:axId val="188043264"/>
        <c:scaling>
          <c:orientation val="minMax"/>
          <c:max val="125"/>
          <c:min val="35"/>
        </c:scaling>
        <c:axPos val="b"/>
        <c:title>
          <c:tx>
            <c:rich>
              <a:bodyPr/>
              <a:lstStyle/>
              <a:p>
                <a:pPr>
                  <a:defRPr sz="1700"/>
                </a:pPr>
                <a:r>
                  <a:rPr lang="en-US" sz="1700" dirty="0" smtClean="0"/>
                  <a:t>Estimated GFR (</a:t>
                </a:r>
                <a:r>
                  <a:rPr lang="en-US" sz="1700" dirty="0" err="1" smtClean="0"/>
                  <a:t>mL</a:t>
                </a:r>
                <a:r>
                  <a:rPr lang="en-US" sz="1700" dirty="0" smtClean="0"/>
                  <a:t>/min/1.73</a:t>
                </a:r>
                <a:r>
                  <a:rPr lang="en-US" sz="1700" baseline="0" dirty="0" smtClean="0"/>
                  <a:t> m</a:t>
                </a:r>
                <a:r>
                  <a:rPr lang="en-US" sz="1700" baseline="30000" dirty="0" smtClean="0"/>
                  <a:t>2</a:t>
                </a:r>
                <a:r>
                  <a:rPr lang="en-US" sz="1700" baseline="0" dirty="0" smtClean="0"/>
                  <a:t>)</a:t>
                </a:r>
                <a:endParaRPr lang="en-US" sz="1700" dirty="0"/>
              </a:p>
            </c:rich>
          </c:tx>
          <c:layout>
            <c:manualLayout>
              <c:xMode val="edge"/>
              <c:yMode val="edge"/>
              <c:x val="0.30328281420575254"/>
              <c:y val="0.88444924223181864"/>
            </c:manualLayout>
          </c:layout>
        </c:title>
        <c:numFmt formatCode="#,##0" sourceLinked="0"/>
        <c:tickLblPos val="nextTo"/>
        <c:txPr>
          <a:bodyPr rot="0"/>
          <a:lstStyle/>
          <a:p>
            <a:pPr>
              <a:defRPr sz="1500" b="1"/>
            </a:pPr>
            <a:endParaRPr lang="en-US"/>
          </a:p>
        </c:txPr>
        <c:crossAx val="188045184"/>
        <c:crosses val="autoZero"/>
        <c:crossBetween val="midCat"/>
        <c:majorUnit val="10"/>
      </c:valAx>
      <c:valAx>
        <c:axId val="188045184"/>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5 Year Mortality </a:t>
                </a:r>
                <a:endParaRPr lang="en-US" sz="1700" b="1" i="0" baseline="0" dirty="0">
                  <a:solidFill>
                    <a:schemeClr val="tx1"/>
                  </a:solidFill>
                </a:endParaRPr>
              </a:p>
            </c:rich>
          </c:tx>
          <c:layout>
            <c:manualLayout>
              <c:xMode val="edge"/>
              <c:yMode val="edge"/>
              <c:x val="1.0062713399763272E-2"/>
              <c:y val="9.544026754720171E-2"/>
            </c:manualLayout>
          </c:layout>
        </c:title>
        <c:numFmt formatCode="#,##0.0" sourceLinked="0"/>
        <c:tickLblPos val="nextTo"/>
        <c:txPr>
          <a:bodyPr/>
          <a:lstStyle/>
          <a:p>
            <a:pPr>
              <a:defRPr sz="1500" b="1"/>
            </a:pPr>
            <a:endParaRPr lang="en-US"/>
          </a:p>
        </c:txPr>
        <c:crossAx val="188043264"/>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4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3218892992357881"/>
          <c:y val="3.3590508847684365E-2"/>
          <c:w val="0.84050646877104007"/>
          <c:h val="0.7707426011404096"/>
        </c:manualLayout>
      </c:layout>
      <c:scatterChart>
        <c:scatterStyle val="smoothMarker"/>
        <c:ser>
          <c:idx val="0"/>
          <c:order val="0"/>
          <c:tx>
            <c:strRef>
              <c:f>Sheet1!$A$1</c:f>
              <c:strCache>
                <c:ptCount val="1"/>
                <c:pt idx="0">
                  <c:v>Difference in age</c:v>
                </c:pt>
              </c:strCache>
            </c:strRef>
          </c:tx>
          <c:spPr>
            <a:ln w="38100">
              <a:solidFill>
                <a:srgbClr val="00FF00"/>
              </a:solidFill>
            </a:ln>
          </c:spPr>
          <c:marker>
            <c:symbol val="none"/>
          </c:marker>
          <c:xVal>
            <c:numRef>
              <c:f>Sheet1!$A$2:$A$37</c:f>
              <c:numCache>
                <c:formatCode>General</c:formatCode>
                <c:ptCount val="36"/>
                <c:pt idx="0">
                  <c:v>-5</c:v>
                </c:pt>
                <c:pt idx="1">
                  <c:v>-4</c:v>
                </c:pt>
                <c:pt idx="2">
                  <c:v>-3</c:v>
                </c:pt>
                <c:pt idx="3">
                  <c:v>-2</c:v>
                </c:pt>
                <c:pt idx="4">
                  <c:v>-1</c:v>
                </c:pt>
                <c:pt idx="5">
                  <c:v>0</c:v>
                </c:pt>
                <c:pt idx="6">
                  <c:v>1</c:v>
                </c:pt>
                <c:pt idx="7">
                  <c:v>2</c:v>
                </c:pt>
                <c:pt idx="8">
                  <c:v>3</c:v>
                </c:pt>
                <c:pt idx="9">
                  <c:v>4</c:v>
                </c:pt>
                <c:pt idx="10">
                  <c:v>5</c:v>
                </c:pt>
                <c:pt idx="11">
                  <c:v>6</c:v>
                </c:pt>
                <c:pt idx="12">
                  <c:v>7</c:v>
                </c:pt>
                <c:pt idx="13">
                  <c:v>8</c:v>
                </c:pt>
                <c:pt idx="14">
                  <c:v>9</c:v>
                </c:pt>
                <c:pt idx="15">
                  <c:v>10</c:v>
                </c:pt>
                <c:pt idx="16">
                  <c:v>11</c:v>
                </c:pt>
                <c:pt idx="17">
                  <c:v>12</c:v>
                </c:pt>
                <c:pt idx="18">
                  <c:v>13</c:v>
                </c:pt>
                <c:pt idx="19">
                  <c:v>14</c:v>
                </c:pt>
                <c:pt idx="20">
                  <c:v>15</c:v>
                </c:pt>
                <c:pt idx="21">
                  <c:v>16</c:v>
                </c:pt>
                <c:pt idx="22">
                  <c:v>17</c:v>
                </c:pt>
                <c:pt idx="23">
                  <c:v>18</c:v>
                </c:pt>
                <c:pt idx="24">
                  <c:v>19</c:v>
                </c:pt>
                <c:pt idx="25">
                  <c:v>20</c:v>
                </c:pt>
                <c:pt idx="26">
                  <c:v>21</c:v>
                </c:pt>
                <c:pt idx="27">
                  <c:v>22</c:v>
                </c:pt>
                <c:pt idx="28">
                  <c:v>23</c:v>
                </c:pt>
                <c:pt idx="29">
                  <c:v>24</c:v>
                </c:pt>
                <c:pt idx="30">
                  <c:v>25</c:v>
                </c:pt>
                <c:pt idx="31">
                  <c:v>26</c:v>
                </c:pt>
                <c:pt idx="32">
                  <c:v>27</c:v>
                </c:pt>
                <c:pt idx="33">
                  <c:v>28</c:v>
                </c:pt>
                <c:pt idx="34">
                  <c:v>29</c:v>
                </c:pt>
                <c:pt idx="35">
                  <c:v>30</c:v>
                </c:pt>
              </c:numCache>
            </c:numRef>
          </c:xVal>
          <c:yVal>
            <c:numRef>
              <c:f>Sheet1!$B$2:$B$37</c:f>
              <c:numCache>
                <c:formatCode>General</c:formatCode>
                <c:ptCount val="36"/>
                <c:pt idx="0">
                  <c:v>1.13552099960856</c:v>
                </c:pt>
                <c:pt idx="1">
                  <c:v>1.1094875684223486</c:v>
                </c:pt>
                <c:pt idx="2">
                  <c:v>1.08405099060965</c:v>
                </c:pt>
                <c:pt idx="3">
                  <c:v>1.0591975824594417</c:v>
                </c:pt>
                <c:pt idx="4">
                  <c:v>1.0350641977062498</c:v>
                </c:pt>
                <c:pt idx="5">
                  <c:v>1.01341272786807</c:v>
                </c:pt>
                <c:pt idx="6">
                  <c:v>0.99686813137712948</c:v>
                </c:pt>
                <c:pt idx="7">
                  <c:v>0.98699590182069097</c:v>
                </c:pt>
                <c:pt idx="8">
                  <c:v>0.98321740835010596</c:v>
                </c:pt>
                <c:pt idx="9">
                  <c:v>0.98476963710661203</c:v>
                </c:pt>
                <c:pt idx="10">
                  <c:v>0.99098007330584603</c:v>
                </c:pt>
                <c:pt idx="11">
                  <c:v>1.0012319153154881</c:v>
                </c:pt>
                <c:pt idx="12">
                  <c:v>1.0149350180119598</c:v>
                </c:pt>
                <c:pt idx="13">
                  <c:v>1.03150157538172</c:v>
                </c:pt>
                <c:pt idx="14">
                  <c:v>1.0503256187045198</c:v>
                </c:pt>
                <c:pt idx="15">
                  <c:v>1.07076638339671</c:v>
                </c:pt>
                <c:pt idx="16">
                  <c:v>1.0921392713198399</c:v>
                </c:pt>
                <c:pt idx="17">
                  <c:v>1.11398177840075</c:v>
                </c:pt>
                <c:pt idx="18">
                  <c:v>1.1362610915067801</c:v>
                </c:pt>
                <c:pt idx="19">
                  <c:v>1.1589860237464291</c:v>
                </c:pt>
                <c:pt idx="20">
                  <c:v>1.18216544883913</c:v>
                </c:pt>
                <c:pt idx="21">
                  <c:v>1.2058084156169318</c:v>
                </c:pt>
                <c:pt idx="22">
                  <c:v>1.2299242766137608</c:v>
                </c:pt>
                <c:pt idx="23">
                  <c:v>1.2545224061224298</c:v>
                </c:pt>
                <c:pt idx="24">
                  <c:v>1.2796124911008899</c:v>
                </c:pt>
                <c:pt idx="25">
                  <c:v>1.3052044590788698</c:v>
                </c:pt>
                <c:pt idx="26">
                  <c:v>1.33130817044562</c:v>
                </c:pt>
                <c:pt idx="27">
                  <c:v>1.35793394848353</c:v>
                </c:pt>
                <c:pt idx="28">
                  <c:v>1.3850923283582901</c:v>
                </c:pt>
                <c:pt idx="29">
                  <c:v>1.4127937739856598</c:v>
                </c:pt>
                <c:pt idx="30">
                  <c:v>1.4410492405068998</c:v>
                </c:pt>
                <c:pt idx="31">
                  <c:v>1.4698699079153594</c:v>
                </c:pt>
                <c:pt idx="32">
                  <c:v>1.4992668805934808</c:v>
                </c:pt>
                <c:pt idx="33">
                  <c:v>1.5292517842157001</c:v>
                </c:pt>
                <c:pt idx="34">
                  <c:v>1.5598363772306676</c:v>
                </c:pt>
                <c:pt idx="35">
                  <c:v>1.59103276120989</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Sheet1!$A$2:$A$37</c:f>
              <c:numCache>
                <c:formatCode>General</c:formatCode>
                <c:ptCount val="36"/>
                <c:pt idx="0">
                  <c:v>-5</c:v>
                </c:pt>
                <c:pt idx="1">
                  <c:v>-4</c:v>
                </c:pt>
                <c:pt idx="2">
                  <c:v>-3</c:v>
                </c:pt>
                <c:pt idx="3">
                  <c:v>-2</c:v>
                </c:pt>
                <c:pt idx="4">
                  <c:v>-1</c:v>
                </c:pt>
                <c:pt idx="5">
                  <c:v>0</c:v>
                </c:pt>
                <c:pt idx="6">
                  <c:v>1</c:v>
                </c:pt>
                <c:pt idx="7">
                  <c:v>2</c:v>
                </c:pt>
                <c:pt idx="8">
                  <c:v>3</c:v>
                </c:pt>
                <c:pt idx="9">
                  <c:v>4</c:v>
                </c:pt>
                <c:pt idx="10">
                  <c:v>5</c:v>
                </c:pt>
                <c:pt idx="11">
                  <c:v>6</c:v>
                </c:pt>
                <c:pt idx="12">
                  <c:v>7</c:v>
                </c:pt>
                <c:pt idx="13">
                  <c:v>8</c:v>
                </c:pt>
                <c:pt idx="14">
                  <c:v>9</c:v>
                </c:pt>
                <c:pt idx="15">
                  <c:v>10</c:v>
                </c:pt>
                <c:pt idx="16">
                  <c:v>11</c:v>
                </c:pt>
                <c:pt idx="17">
                  <c:v>12</c:v>
                </c:pt>
                <c:pt idx="18">
                  <c:v>13</c:v>
                </c:pt>
                <c:pt idx="19">
                  <c:v>14</c:v>
                </c:pt>
                <c:pt idx="20">
                  <c:v>15</c:v>
                </c:pt>
                <c:pt idx="21">
                  <c:v>16</c:v>
                </c:pt>
                <c:pt idx="22">
                  <c:v>17</c:v>
                </c:pt>
                <c:pt idx="23">
                  <c:v>18</c:v>
                </c:pt>
                <c:pt idx="24">
                  <c:v>19</c:v>
                </c:pt>
                <c:pt idx="25">
                  <c:v>20</c:v>
                </c:pt>
                <c:pt idx="26">
                  <c:v>21</c:v>
                </c:pt>
                <c:pt idx="27">
                  <c:v>22</c:v>
                </c:pt>
                <c:pt idx="28">
                  <c:v>23</c:v>
                </c:pt>
                <c:pt idx="29">
                  <c:v>24</c:v>
                </c:pt>
                <c:pt idx="30">
                  <c:v>25</c:v>
                </c:pt>
                <c:pt idx="31">
                  <c:v>26</c:v>
                </c:pt>
                <c:pt idx="32">
                  <c:v>27</c:v>
                </c:pt>
                <c:pt idx="33">
                  <c:v>28</c:v>
                </c:pt>
                <c:pt idx="34">
                  <c:v>29</c:v>
                </c:pt>
                <c:pt idx="35">
                  <c:v>30</c:v>
                </c:pt>
              </c:numCache>
            </c:numRef>
          </c:xVal>
          <c:yVal>
            <c:numRef>
              <c:f>Sheet1!$C$2:$C$37</c:f>
              <c:numCache>
                <c:formatCode>General</c:formatCode>
                <c:ptCount val="36"/>
                <c:pt idx="0">
                  <c:v>0.92751524761662696</c:v>
                </c:pt>
                <c:pt idx="1">
                  <c:v>0.93967488380352038</c:v>
                </c:pt>
                <c:pt idx="2">
                  <c:v>0.95199298740405602</c:v>
                </c:pt>
                <c:pt idx="3">
                  <c:v>0.96447050172926463</c:v>
                </c:pt>
                <c:pt idx="4">
                  <c:v>0.97710663244555118</c:v>
                </c:pt>
                <c:pt idx="5">
                  <c:v>0.98991147223861564</c:v>
                </c:pt>
                <c:pt idx="6">
                  <c:v>0.99083049698437364</c:v>
                </c:pt>
                <c:pt idx="7">
                  <c:v>0.95849718812913198</c:v>
                </c:pt>
                <c:pt idx="8">
                  <c:v>0.938290441619266</c:v>
                </c:pt>
                <c:pt idx="9">
                  <c:v>0.92797108177520959</c:v>
                </c:pt>
                <c:pt idx="10">
                  <c:v>0.92566252377806457</c:v>
                </c:pt>
                <c:pt idx="11">
                  <c:v>0.92968402574365849</c:v>
                </c:pt>
                <c:pt idx="12">
                  <c:v>0.93843816379784728</c:v>
                </c:pt>
                <c:pt idx="13">
                  <c:v>0.95036464363869411</c:v>
                </c:pt>
                <c:pt idx="14">
                  <c:v>0.96397467295045025</c:v>
                </c:pt>
                <c:pt idx="15">
                  <c:v>0.97795384236514427</c:v>
                </c:pt>
                <c:pt idx="16">
                  <c:v>0.99127493750569395</c:v>
                </c:pt>
                <c:pt idx="17">
                  <c:v>1.00350711197707</c:v>
                </c:pt>
                <c:pt idx="18">
                  <c:v>1.0148199301254599</c:v>
                </c:pt>
                <c:pt idx="19">
                  <c:v>1.0254064137385999</c:v>
                </c:pt>
                <c:pt idx="20">
                  <c:v>1.0354249640895998</c:v>
                </c:pt>
                <c:pt idx="21">
                  <c:v>1.04500133294375</c:v>
                </c:pt>
                <c:pt idx="22">
                  <c:v>1.0542338351198199</c:v>
                </c:pt>
                <c:pt idx="23">
                  <c:v>1.0631987570001153</c:v>
                </c:pt>
                <c:pt idx="24">
                  <c:v>1.0719555106588401</c:v>
                </c:pt>
                <c:pt idx="25">
                  <c:v>1.0805505661469057</c:v>
                </c:pt>
                <c:pt idx="26">
                  <c:v>1.0890203787198498</c:v>
                </c:pt>
                <c:pt idx="27">
                  <c:v>1.0973940203090298</c:v>
                </c:pt>
                <c:pt idx="28">
                  <c:v>1.1056947843606317</c:v>
                </c:pt>
                <c:pt idx="29">
                  <c:v>1.1139413796826798</c:v>
                </c:pt>
                <c:pt idx="30">
                  <c:v>1.12214918398746</c:v>
                </c:pt>
                <c:pt idx="31">
                  <c:v>1.13033085672091</c:v>
                </c:pt>
                <c:pt idx="32">
                  <c:v>1.1384967918446798</c:v>
                </c:pt>
                <c:pt idx="33">
                  <c:v>1.14665579777367</c:v>
                </c:pt>
                <c:pt idx="34">
                  <c:v>1.1548152712980482</c:v>
                </c:pt>
                <c:pt idx="35">
                  <c:v>1.1629815384216584</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Sheet1!$A$2:$A$37</c:f>
              <c:numCache>
                <c:formatCode>General</c:formatCode>
                <c:ptCount val="36"/>
                <c:pt idx="0">
                  <c:v>-5</c:v>
                </c:pt>
                <c:pt idx="1">
                  <c:v>-4</c:v>
                </c:pt>
                <c:pt idx="2">
                  <c:v>-3</c:v>
                </c:pt>
                <c:pt idx="3">
                  <c:v>-2</c:v>
                </c:pt>
                <c:pt idx="4">
                  <c:v>-1</c:v>
                </c:pt>
                <c:pt idx="5">
                  <c:v>0</c:v>
                </c:pt>
                <c:pt idx="6">
                  <c:v>1</c:v>
                </c:pt>
                <c:pt idx="7">
                  <c:v>2</c:v>
                </c:pt>
                <c:pt idx="8">
                  <c:v>3</c:v>
                </c:pt>
                <c:pt idx="9">
                  <c:v>4</c:v>
                </c:pt>
                <c:pt idx="10">
                  <c:v>5</c:v>
                </c:pt>
                <c:pt idx="11">
                  <c:v>6</c:v>
                </c:pt>
                <c:pt idx="12">
                  <c:v>7</c:v>
                </c:pt>
                <c:pt idx="13">
                  <c:v>8</c:v>
                </c:pt>
                <c:pt idx="14">
                  <c:v>9</c:v>
                </c:pt>
                <c:pt idx="15">
                  <c:v>10</c:v>
                </c:pt>
                <c:pt idx="16">
                  <c:v>11</c:v>
                </c:pt>
                <c:pt idx="17">
                  <c:v>12</c:v>
                </c:pt>
                <c:pt idx="18">
                  <c:v>13</c:v>
                </c:pt>
                <c:pt idx="19">
                  <c:v>14</c:v>
                </c:pt>
                <c:pt idx="20">
                  <c:v>15</c:v>
                </c:pt>
                <c:pt idx="21">
                  <c:v>16</c:v>
                </c:pt>
                <c:pt idx="22">
                  <c:v>17</c:v>
                </c:pt>
                <c:pt idx="23">
                  <c:v>18</c:v>
                </c:pt>
                <c:pt idx="24">
                  <c:v>19</c:v>
                </c:pt>
                <c:pt idx="25">
                  <c:v>20</c:v>
                </c:pt>
                <c:pt idx="26">
                  <c:v>21</c:v>
                </c:pt>
                <c:pt idx="27">
                  <c:v>22</c:v>
                </c:pt>
                <c:pt idx="28">
                  <c:v>23</c:v>
                </c:pt>
                <c:pt idx="29">
                  <c:v>24</c:v>
                </c:pt>
                <c:pt idx="30">
                  <c:v>25</c:v>
                </c:pt>
                <c:pt idx="31">
                  <c:v>26</c:v>
                </c:pt>
                <c:pt idx="32">
                  <c:v>27</c:v>
                </c:pt>
                <c:pt idx="33">
                  <c:v>28</c:v>
                </c:pt>
                <c:pt idx="34">
                  <c:v>29</c:v>
                </c:pt>
                <c:pt idx="35">
                  <c:v>30</c:v>
                </c:pt>
              </c:numCache>
            </c:numRef>
          </c:xVal>
          <c:yVal>
            <c:numRef>
              <c:f>Sheet1!$D$2:$D$37</c:f>
              <c:numCache>
                <c:formatCode>General</c:formatCode>
                <c:ptCount val="36"/>
                <c:pt idx="0">
                  <c:v>1.3901743867449299</c:v>
                </c:pt>
                <c:pt idx="1">
                  <c:v>1.3099878327077901</c:v>
                </c:pt>
                <c:pt idx="2">
                  <c:v>1.2344277382192299</c:v>
                </c:pt>
                <c:pt idx="3">
                  <c:v>1.16322844159195</c:v>
                </c:pt>
                <c:pt idx="4">
                  <c:v>1.0964595447396082</c:v>
                </c:pt>
                <c:pt idx="5">
                  <c:v>1.03747192128455</c:v>
                </c:pt>
                <c:pt idx="6">
                  <c:v>1.00294255614843</c:v>
                </c:pt>
                <c:pt idx="7">
                  <c:v>1.0163419593460501</c:v>
                </c:pt>
                <c:pt idx="8">
                  <c:v>1.0302955558349098</c:v>
                </c:pt>
                <c:pt idx="9">
                  <c:v>1.0450446756507898</c:v>
                </c:pt>
                <c:pt idx="10">
                  <c:v>1.06090662683532</c:v>
                </c:pt>
                <c:pt idx="11">
                  <c:v>1.0782860848280982</c:v>
                </c:pt>
                <c:pt idx="12">
                  <c:v>1.0976675187826399</c:v>
                </c:pt>
                <c:pt idx="13">
                  <c:v>1.1195655342787505</c:v>
                </c:pt>
                <c:pt idx="14">
                  <c:v>1.1444117114929</c:v>
                </c:pt>
                <c:pt idx="15">
                  <c:v>1.1723872826549999</c:v>
                </c:pt>
                <c:pt idx="16">
                  <c:v>1.2032667656869598</c:v>
                </c:pt>
                <c:pt idx="17">
                  <c:v>1.2366184432554799</c:v>
                </c:pt>
                <c:pt idx="18">
                  <c:v>1.27223483668925</c:v>
                </c:pt>
                <c:pt idx="19">
                  <c:v>1.30996703867113</c:v>
                </c:pt>
                <c:pt idx="20">
                  <c:v>1.3497020034259899</c:v>
                </c:pt>
                <c:pt idx="21">
                  <c:v>1.39136084264774</c:v>
                </c:pt>
                <c:pt idx="22">
                  <c:v>1.4348939256270199</c:v>
                </c:pt>
                <c:pt idx="23">
                  <c:v>1.48027493175767</c:v>
                </c:pt>
                <c:pt idx="24">
                  <c:v>1.5274963476562917</c:v>
                </c:pt>
                <c:pt idx="25">
                  <c:v>1.57656544114731</c:v>
                </c:pt>
                <c:pt idx="26">
                  <c:v>1.6275007147053799</c:v>
                </c:pt>
                <c:pt idx="27">
                  <c:v>1.6803304686541001</c:v>
                </c:pt>
                <c:pt idx="28">
                  <c:v>1.7350907187161217</c:v>
                </c:pt>
                <c:pt idx="29">
                  <c:v>1.7918234156820776</c:v>
                </c:pt>
                <c:pt idx="30">
                  <c:v>1.8505765037286801</c:v>
                </c:pt>
                <c:pt idx="31">
                  <c:v>1.9114027838387091</c:v>
                </c:pt>
                <c:pt idx="32">
                  <c:v>1.9743588171227882</c:v>
                </c:pt>
                <c:pt idx="33">
                  <c:v>2.03950568607205</c:v>
                </c:pt>
                <c:pt idx="34">
                  <c:v>2.1069079914376898</c:v>
                </c:pt>
                <c:pt idx="35">
                  <c:v>2.1766340768217698</c:v>
                </c:pt>
              </c:numCache>
            </c:numRef>
          </c:yVal>
          <c:smooth val="1"/>
        </c:ser>
        <c:axId val="188668544"/>
        <c:axId val="188674816"/>
      </c:scatterChart>
      <c:valAx>
        <c:axId val="188668544"/>
        <c:scaling>
          <c:orientation val="minMax"/>
          <c:max val="30"/>
          <c:min val="-5"/>
        </c:scaling>
        <c:axPos val="b"/>
        <c:title>
          <c:tx>
            <c:rich>
              <a:bodyPr/>
              <a:lstStyle/>
              <a:p>
                <a:pPr>
                  <a:defRPr sz="1700"/>
                </a:pPr>
                <a:r>
                  <a:rPr lang="en-US" sz="1700" dirty="0" smtClean="0"/>
                  <a:t>Donor </a:t>
                </a:r>
                <a:r>
                  <a:rPr lang="en-US" sz="1700" baseline="0" dirty="0" smtClean="0"/>
                  <a:t>Age – Recipient Age (years)</a:t>
                </a:r>
                <a:endParaRPr lang="en-US" sz="1700" dirty="0"/>
              </a:p>
            </c:rich>
          </c:tx>
        </c:title>
        <c:numFmt formatCode="#,##0" sourceLinked="0"/>
        <c:tickLblPos val="nextTo"/>
        <c:txPr>
          <a:bodyPr rot="0"/>
          <a:lstStyle/>
          <a:p>
            <a:pPr>
              <a:defRPr sz="1500" b="1"/>
            </a:pPr>
            <a:endParaRPr lang="en-US"/>
          </a:p>
        </c:txPr>
        <c:crossAx val="188674816"/>
        <c:crosses val="autoZero"/>
        <c:crossBetween val="midCat"/>
        <c:majorUnit val="5"/>
      </c:valAx>
      <c:valAx>
        <c:axId val="188674816"/>
        <c:scaling>
          <c:orientation val="minMax"/>
          <c:max val="2.5"/>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10 Year Mortality </a:t>
                </a:r>
                <a:endParaRPr lang="en-US" sz="1700" b="1" i="0" baseline="0" dirty="0">
                  <a:solidFill>
                    <a:schemeClr val="tx1"/>
                  </a:solidFill>
                </a:endParaRPr>
              </a:p>
            </c:rich>
          </c:tx>
          <c:layout>
            <c:manualLayout>
              <c:xMode val="edge"/>
              <c:yMode val="edge"/>
              <c:x val="1.0062713399763267E-2"/>
              <c:y val="9.544026754720171E-2"/>
            </c:manualLayout>
          </c:layout>
        </c:title>
        <c:numFmt formatCode="#,##0.0" sourceLinked="0"/>
        <c:tickLblPos val="nextTo"/>
        <c:txPr>
          <a:bodyPr/>
          <a:lstStyle/>
          <a:p>
            <a:pPr>
              <a:defRPr sz="1500" b="1"/>
            </a:pPr>
            <a:endParaRPr lang="en-US"/>
          </a:p>
        </c:txPr>
        <c:crossAx val="188668544"/>
        <c:crossesAt val="-5"/>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4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3218892992357864"/>
          <c:y val="3.3590508847684365E-2"/>
          <c:w val="0.84050646877103963"/>
          <c:h val="0.77074260114040993"/>
        </c:manualLayout>
      </c:layout>
      <c:scatterChart>
        <c:scatterStyle val="smoothMarker"/>
        <c:ser>
          <c:idx val="0"/>
          <c:order val="0"/>
          <c:tx>
            <c:strRef>
              <c:f>Sheet1!$A$1</c:f>
              <c:strCache>
                <c:ptCount val="1"/>
                <c:pt idx="0">
                  <c:v>Ped volume</c:v>
                </c:pt>
              </c:strCache>
            </c:strRef>
          </c:tx>
          <c:spPr>
            <a:ln w="38100">
              <a:solidFill>
                <a:srgbClr val="00FF00"/>
              </a:solidFill>
            </a:ln>
          </c:spPr>
          <c:marker>
            <c:symbol val="none"/>
          </c:marker>
          <c:xVal>
            <c:numRef>
              <c:f>Sheet1!$A$2:$A$27</c:f>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xVal>
          <c:yVal>
            <c:numRef>
              <c:f>Sheet1!$B$2:$B$27</c:f>
              <c:numCache>
                <c:formatCode>General</c:formatCode>
                <c:ptCount val="26"/>
                <c:pt idx="0">
                  <c:v>0.99620622248907464</c:v>
                </c:pt>
                <c:pt idx="1">
                  <c:v>0.99857185871305298</c:v>
                </c:pt>
                <c:pt idx="2">
                  <c:v>1.0008837906677599</c:v>
                </c:pt>
                <c:pt idx="3">
                  <c:v>1.00284439433152</c:v>
                </c:pt>
                <c:pt idx="4">
                  <c:v>1.0040944603875199</c:v>
                </c:pt>
                <c:pt idx="5">
                  <c:v>1.0042741350925699</c:v>
                </c:pt>
                <c:pt idx="6">
                  <c:v>1.0030260981351635</c:v>
                </c:pt>
                <c:pt idx="7">
                  <c:v>1</c:v>
                </c:pt>
                <c:pt idx="8">
                  <c:v>0.99494922890259063</c:v>
                </c:pt>
                <c:pt idx="9">
                  <c:v>0.98800570380275243</c:v>
                </c:pt>
                <c:pt idx="10">
                  <c:v>0.97939940327036268</c:v>
                </c:pt>
                <c:pt idx="11">
                  <c:v>0.96936270807535563</c:v>
                </c:pt>
                <c:pt idx="12">
                  <c:v>0.95812707001174602</c:v>
                </c:pt>
                <c:pt idx="13">
                  <c:v>0.94592015225163195</c:v>
                </c:pt>
                <c:pt idx="14">
                  <c:v>0.93296350424022456</c:v>
                </c:pt>
                <c:pt idx="15">
                  <c:v>0.91947065851836463</c:v>
                </c:pt>
                <c:pt idx="16">
                  <c:v>0.90564579749612706</c:v>
                </c:pt>
                <c:pt idx="17">
                  <c:v>0.89168283331851506</c:v>
                </c:pt>
                <c:pt idx="18">
                  <c:v>0.87776486336526904</c:v>
                </c:pt>
                <c:pt idx="19">
                  <c:v>0.86403620230060063</c:v>
                </c:pt>
                <c:pt idx="20">
                  <c:v>0.85052226404211051</c:v>
                </c:pt>
                <c:pt idx="21">
                  <c:v>0.83721969022271303</c:v>
                </c:pt>
                <c:pt idx="22">
                  <c:v>0.82412517500178195</c:v>
                </c:pt>
                <c:pt idx="23">
                  <c:v>0.81123546424361404</c:v>
                </c:pt>
                <c:pt idx="24">
                  <c:v>0.7985473547087415</c:v>
                </c:pt>
                <c:pt idx="25">
                  <c:v>0.78605770609804604</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Sheet1!$A$2:$A$27</c:f>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xVal>
          <c:yVal>
            <c:numRef>
              <c:f>Sheet1!$C$2:$C$27</c:f>
              <c:numCache>
                <c:formatCode>General</c:formatCode>
                <c:ptCount val="26"/>
                <c:pt idx="0">
                  <c:v>0.86616734054345301</c:v>
                </c:pt>
                <c:pt idx="1">
                  <c:v>0.88825487771469402</c:v>
                </c:pt>
                <c:pt idx="2">
                  <c:v>0.91075254427688201</c:v>
                </c:pt>
                <c:pt idx="3">
                  <c:v>0.93295376620888426</c:v>
                </c:pt>
                <c:pt idx="4">
                  <c:v>0.95394913348663368</c:v>
                </c:pt>
                <c:pt idx="5">
                  <c:v>0.97277401625234483</c:v>
                </c:pt>
                <c:pt idx="6">
                  <c:v>0.98844167558655704</c:v>
                </c:pt>
                <c:pt idx="7">
                  <c:v>1</c:v>
                </c:pt>
                <c:pt idx="8">
                  <c:v>0.983203353538742</c:v>
                </c:pt>
                <c:pt idx="9">
                  <c:v>0.96709765082876364</c:v>
                </c:pt>
                <c:pt idx="10">
                  <c:v>0.95128130882538697</c:v>
                </c:pt>
                <c:pt idx="11">
                  <c:v>0.93534268050342295</c:v>
                </c:pt>
                <c:pt idx="12">
                  <c:v>0.9188949559565831</c:v>
                </c:pt>
                <c:pt idx="13">
                  <c:v>0.90163121245223365</c:v>
                </c:pt>
                <c:pt idx="14">
                  <c:v>0.88338235030751988</c:v>
                </c:pt>
                <c:pt idx="15">
                  <c:v>0.86415020662974418</c:v>
                </c:pt>
                <c:pt idx="16">
                  <c:v>0.84409891406954618</c:v>
                </c:pt>
                <c:pt idx="17">
                  <c:v>0.82351212254510697</c:v>
                </c:pt>
                <c:pt idx="18">
                  <c:v>0.80273871232460925</c:v>
                </c:pt>
                <c:pt idx="19">
                  <c:v>0.78210572298171499</c:v>
                </c:pt>
                <c:pt idx="20">
                  <c:v>0.76175825233744399</c:v>
                </c:pt>
                <c:pt idx="21">
                  <c:v>0.74176434497132249</c:v>
                </c:pt>
                <c:pt idx="22">
                  <c:v>0.72216617655028004</c:v>
                </c:pt>
                <c:pt idx="23">
                  <c:v>0.70298917054367926</c:v>
                </c:pt>
                <c:pt idx="24">
                  <c:v>0.68424770958012504</c:v>
                </c:pt>
                <c:pt idx="25">
                  <c:v>0.66594879246236927</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Sheet1!$A$2:$A$27</c:f>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xVal>
          <c:yVal>
            <c:numRef>
              <c:f>Sheet1!$D$2:$D$27</c:f>
              <c:numCache>
                <c:formatCode>General</c:formatCode>
                <c:ptCount val="26"/>
                <c:pt idx="0">
                  <c:v>1.1457680188025599</c:v>
                </c:pt>
                <c:pt idx="1">
                  <c:v>1.1225896778401099</c:v>
                </c:pt>
                <c:pt idx="2">
                  <c:v>1.0999347393718699</c:v>
                </c:pt>
                <c:pt idx="3">
                  <c:v>1.0779707587535399</c:v>
                </c:pt>
                <c:pt idx="4">
                  <c:v>1.0568757284740899</c:v>
                </c:pt>
                <c:pt idx="5">
                  <c:v>1.0367942827065615</c:v>
                </c:pt>
                <c:pt idx="6">
                  <c:v>1.0178257133312998</c:v>
                </c:pt>
                <c:pt idx="7">
                  <c:v>1</c:v>
                </c:pt>
                <c:pt idx="8">
                  <c:v>1.0068354268025301</c:v>
                </c:pt>
                <c:pt idx="9">
                  <c:v>1.0093657759485399</c:v>
                </c:pt>
                <c:pt idx="10">
                  <c:v>1.0083486159427999</c:v>
                </c:pt>
                <c:pt idx="11">
                  <c:v>1.0046201027643098</c:v>
                </c:pt>
                <c:pt idx="12">
                  <c:v>0.99903419464702259</c:v>
                </c:pt>
                <c:pt idx="13">
                  <c:v>0.99238460479001356</c:v>
                </c:pt>
                <c:pt idx="14">
                  <c:v>0.985327474497526</c:v>
                </c:pt>
                <c:pt idx="15">
                  <c:v>0.97833256925717949</c:v>
                </c:pt>
                <c:pt idx="16">
                  <c:v>0.971680328989043</c:v>
                </c:pt>
                <c:pt idx="17">
                  <c:v>0.96549674676023989</c:v>
                </c:pt>
                <c:pt idx="18">
                  <c:v>0.95980316325780202</c:v>
                </c:pt>
                <c:pt idx="19">
                  <c:v>0.95454941314053399</c:v>
                </c:pt>
                <c:pt idx="20">
                  <c:v>0.94962951751638625</c:v>
                </c:pt>
                <c:pt idx="21">
                  <c:v>0.94495888680618356</c:v>
                </c:pt>
                <c:pt idx="22">
                  <c:v>0.94047924996447263</c:v>
                </c:pt>
                <c:pt idx="23">
                  <c:v>0.93614952551487718</c:v>
                </c:pt>
                <c:pt idx="24">
                  <c:v>0.93194009827760904</c:v>
                </c:pt>
                <c:pt idx="25">
                  <c:v>0.92782917291804357</c:v>
                </c:pt>
              </c:numCache>
            </c:numRef>
          </c:yVal>
          <c:smooth val="1"/>
        </c:ser>
        <c:axId val="188889344"/>
        <c:axId val="188903808"/>
      </c:scatterChart>
      <c:valAx>
        <c:axId val="188889344"/>
        <c:scaling>
          <c:orientation val="minMax"/>
          <c:max val="25"/>
          <c:min val="0"/>
        </c:scaling>
        <c:axPos val="b"/>
        <c:title>
          <c:tx>
            <c:rich>
              <a:bodyPr/>
              <a:lstStyle/>
              <a:p>
                <a:pPr>
                  <a:defRPr sz="1700"/>
                </a:pPr>
                <a:r>
                  <a:rPr lang="en-US" sz="1700" dirty="0" smtClean="0"/>
                  <a:t>Center</a:t>
                </a:r>
                <a:r>
                  <a:rPr lang="en-US" sz="1700" baseline="0" dirty="0" smtClean="0"/>
                  <a:t> volume (cases per year)</a:t>
                </a:r>
                <a:endParaRPr lang="en-US" sz="1700" dirty="0"/>
              </a:p>
            </c:rich>
          </c:tx>
        </c:title>
        <c:numFmt formatCode="#,##0" sourceLinked="0"/>
        <c:tickLblPos val="nextTo"/>
        <c:txPr>
          <a:bodyPr rot="0"/>
          <a:lstStyle/>
          <a:p>
            <a:pPr>
              <a:defRPr sz="1500" b="1"/>
            </a:pPr>
            <a:endParaRPr lang="en-US"/>
          </a:p>
        </c:txPr>
        <c:crossAx val="188903808"/>
        <c:crosses val="autoZero"/>
        <c:crossBetween val="midCat"/>
        <c:majorUnit val="5"/>
      </c:valAx>
      <c:valAx>
        <c:axId val="188903808"/>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10 Year Mortality </a:t>
                </a:r>
                <a:endParaRPr lang="en-US" sz="1700" b="1" i="0" baseline="0" dirty="0">
                  <a:solidFill>
                    <a:schemeClr val="tx1"/>
                  </a:solidFill>
                </a:endParaRPr>
              </a:p>
            </c:rich>
          </c:tx>
          <c:layout>
            <c:manualLayout>
              <c:xMode val="edge"/>
              <c:yMode val="edge"/>
              <c:x val="1.0062713399763275E-2"/>
              <c:y val="9.544026754720171E-2"/>
            </c:manualLayout>
          </c:layout>
        </c:title>
        <c:numFmt formatCode="#,##0.0" sourceLinked="0"/>
        <c:tickLblPos val="nextTo"/>
        <c:txPr>
          <a:bodyPr/>
          <a:lstStyle/>
          <a:p>
            <a:pPr>
              <a:defRPr sz="1500" b="1"/>
            </a:pPr>
            <a:endParaRPr lang="en-US"/>
          </a:p>
        </c:txPr>
        <c:crossAx val="188889344"/>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4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321889299235787"/>
          <c:y val="3.3590508847684365E-2"/>
          <c:w val="0.84050646877103985"/>
          <c:h val="0.77074260114040982"/>
        </c:manualLayout>
      </c:layout>
      <c:scatterChart>
        <c:scatterStyle val="smoothMarker"/>
        <c:ser>
          <c:idx val="0"/>
          <c:order val="0"/>
          <c:tx>
            <c:strRef>
              <c:f>Sheet1!$A$1</c:f>
              <c:strCache>
                <c:ptCount val="1"/>
                <c:pt idx="0">
                  <c:v>Donor age</c:v>
                </c:pt>
              </c:strCache>
            </c:strRef>
          </c:tx>
          <c:spPr>
            <a:ln w="38100">
              <a:solidFill>
                <a:srgbClr val="00FF00"/>
              </a:solidFill>
            </a:ln>
          </c:spPr>
          <c:marker>
            <c:symbol val="none"/>
          </c:marker>
          <c:xVal>
            <c:numRef>
              <c:f>Sheet1!$A$2:$A$42</c:f>
              <c:numCache>
                <c:formatCode>General</c:formatCode>
                <c:ptCount val="4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numCache>
            </c:numRef>
          </c:xVal>
          <c:yVal>
            <c:numRef>
              <c:f>Sheet1!$B$2:$B$42</c:f>
              <c:numCache>
                <c:formatCode>General</c:formatCode>
                <c:ptCount val="41"/>
                <c:pt idx="0">
                  <c:v>1.0559394659383698</c:v>
                </c:pt>
                <c:pt idx="1">
                  <c:v>1.0428986956672408</c:v>
                </c:pt>
                <c:pt idx="2">
                  <c:v>1.03038640860893</c:v>
                </c:pt>
                <c:pt idx="3">
                  <c:v>1.01885384720859</c:v>
                </c:pt>
                <c:pt idx="4">
                  <c:v>1.0087340502818798</c:v>
                </c:pt>
                <c:pt idx="5">
                  <c:v>1.0004462185321208</c:v>
                </c:pt>
                <c:pt idx="6">
                  <c:v>0.99435329708924258</c:v>
                </c:pt>
                <c:pt idx="7">
                  <c:v>0.99045750768874896</c:v>
                </c:pt>
                <c:pt idx="8">
                  <c:v>0.98861255643823598</c:v>
                </c:pt>
                <c:pt idx="9">
                  <c:v>0.988685561298277</c:v>
                </c:pt>
                <c:pt idx="10">
                  <c:v>0.99055525804196431</c:v>
                </c:pt>
                <c:pt idx="11">
                  <c:v>0.99410972491628857</c:v>
                </c:pt>
                <c:pt idx="12">
                  <c:v>0.99924432050547862</c:v>
                </c:pt>
                <c:pt idx="13">
                  <c:v>1.0058598218720101</c:v>
                </c:pt>
                <c:pt idx="14">
                  <c:v>1.0138606928828924</c:v>
                </c:pt>
                <c:pt idx="15">
                  <c:v>1.0231535611916691</c:v>
                </c:pt>
                <c:pt idx="16">
                  <c:v>1.0336457339268001</c:v>
                </c:pt>
                <c:pt idx="17">
                  <c:v>1.0452438448977601</c:v>
                </c:pt>
                <c:pt idx="18">
                  <c:v>1.0578526745333301</c:v>
                </c:pt>
                <c:pt idx="19">
                  <c:v>1.0713739172134698</c:v>
                </c:pt>
                <c:pt idx="20">
                  <c:v>1.0857052117424217</c:v>
                </c:pt>
                <c:pt idx="21">
                  <c:v>1.1007390971606008</c:v>
                </c:pt>
                <c:pt idx="22">
                  <c:v>1.1163622220414</c:v>
                </c:pt>
                <c:pt idx="23">
                  <c:v>1.1324546019470201</c:v>
                </c:pt>
                <c:pt idx="24">
                  <c:v>1.1488891624311082</c:v>
                </c:pt>
                <c:pt idx="25">
                  <c:v>1.16557354491716</c:v>
                </c:pt>
                <c:pt idx="26">
                  <c:v>1.18250022111445</c:v>
                </c:pt>
                <c:pt idx="27">
                  <c:v>1.1996727096573701</c:v>
                </c:pt>
                <c:pt idx="28">
                  <c:v>1.2170945802786017</c:v>
                </c:pt>
                <c:pt idx="29">
                  <c:v>1.2347694545511798</c:v>
                </c:pt>
                <c:pt idx="30">
                  <c:v>1.25270095595685</c:v>
                </c:pt>
                <c:pt idx="31">
                  <c:v>1.2708929126514499</c:v>
                </c:pt>
                <c:pt idx="32">
                  <c:v>1.2893490563308299</c:v>
                </c:pt>
                <c:pt idx="33">
                  <c:v>1.3080732235676</c:v>
                </c:pt>
                <c:pt idx="34">
                  <c:v>1.3270693066497998</c:v>
                </c:pt>
                <c:pt idx="35">
                  <c:v>1.3463411999169201</c:v>
                </c:pt>
                <c:pt idx="36">
                  <c:v>1.3658930176820194</c:v>
                </c:pt>
                <c:pt idx="37">
                  <c:v>1.3857287705877699</c:v>
                </c:pt>
                <c:pt idx="38">
                  <c:v>1.40585258199313</c:v>
                </c:pt>
                <c:pt idx="39">
                  <c:v>1.4262686351373313</c:v>
                </c:pt>
                <c:pt idx="40">
                  <c:v>1.4469811740093699</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Sheet1!$A$2:$A$42</c:f>
              <c:numCache>
                <c:formatCode>General</c:formatCode>
                <c:ptCount val="4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numCache>
            </c:numRef>
          </c:xVal>
          <c:yVal>
            <c:numRef>
              <c:f>Sheet1!$C$2:$C$42</c:f>
              <c:numCache>
                <c:formatCode>General</c:formatCode>
                <c:ptCount val="41"/>
                <c:pt idx="0">
                  <c:v>0.94415380703659102</c:v>
                </c:pt>
                <c:pt idx="1">
                  <c:v>0.95511755342569904</c:v>
                </c:pt>
                <c:pt idx="2">
                  <c:v>0.96616430794587105</c:v>
                </c:pt>
                <c:pt idx="3">
                  <c:v>0.97724339691127704</c:v>
                </c:pt>
                <c:pt idx="4">
                  <c:v>0.98830741111881903</c:v>
                </c:pt>
                <c:pt idx="5">
                  <c:v>0.99931675100300732</c:v>
                </c:pt>
                <c:pt idx="6">
                  <c:v>0.97870560665028983</c:v>
                </c:pt>
                <c:pt idx="7">
                  <c:v>0.96069666373470564</c:v>
                </c:pt>
                <c:pt idx="8">
                  <c:v>0.94701381835211063</c:v>
                </c:pt>
                <c:pt idx="9">
                  <c:v>0.93719024027471265</c:v>
                </c:pt>
                <c:pt idx="10">
                  <c:v>0.93081323047148457</c:v>
                </c:pt>
                <c:pt idx="11">
                  <c:v>0.92750967704449938</c:v>
                </c:pt>
                <c:pt idx="12">
                  <c:v>0.92693346528996057</c:v>
                </c:pt>
                <c:pt idx="13">
                  <c:v>0.92875474685251402</c:v>
                </c:pt>
                <c:pt idx="14">
                  <c:v>0.93265115440031365</c:v>
                </c:pt>
                <c:pt idx="15">
                  <c:v>0.93830161767299725</c:v>
                </c:pt>
                <c:pt idx="16">
                  <c:v>0.94538325488133956</c:v>
                </c:pt>
                <c:pt idx="17">
                  <c:v>0.95357234540134328</c:v>
                </c:pt>
                <c:pt idx="18">
                  <c:v>0.96254992683639162</c:v>
                </c:pt>
                <c:pt idx="19">
                  <c:v>0.97201128570976758</c:v>
                </c:pt>
                <c:pt idx="20">
                  <c:v>0.98167815359842125</c:v>
                </c:pt>
                <c:pt idx="21">
                  <c:v>0.99131029083044031</c:v>
                </c:pt>
                <c:pt idx="22">
                  <c:v>1.0007138075596098</c:v>
                </c:pt>
                <c:pt idx="23">
                  <c:v>1.0097437883988898</c:v>
                </c:pt>
                <c:pt idx="24">
                  <c:v>1.0183011571653198</c:v>
                </c:pt>
                <c:pt idx="25">
                  <c:v>1.02635981142648</c:v>
                </c:pt>
                <c:pt idx="26">
                  <c:v>1.0339813930151753</c:v>
                </c:pt>
                <c:pt idx="27">
                  <c:v>1.0412301903764898</c:v>
                </c:pt>
                <c:pt idx="28">
                  <c:v>1.04816205530603</c:v>
                </c:pt>
                <c:pt idx="29">
                  <c:v>1.0548248365321917</c:v>
                </c:pt>
                <c:pt idx="30">
                  <c:v>1.0612591495300301</c:v>
                </c:pt>
                <c:pt idx="31">
                  <c:v>1.0674994169105199</c:v>
                </c:pt>
                <c:pt idx="32">
                  <c:v>1.0735746080240276</c:v>
                </c:pt>
                <c:pt idx="33">
                  <c:v>1.0795091973721751</c:v>
                </c:pt>
                <c:pt idx="34">
                  <c:v>1.0853238706247998</c:v>
                </c:pt>
                <c:pt idx="35">
                  <c:v>1.0910361310027601</c:v>
                </c:pt>
                <c:pt idx="36">
                  <c:v>1.0966609184596898</c:v>
                </c:pt>
                <c:pt idx="37">
                  <c:v>1.1022109116111216</c:v>
                </c:pt>
                <c:pt idx="38">
                  <c:v>1.1076969840406099</c:v>
                </c:pt>
                <c:pt idx="39">
                  <c:v>1.1131284806781598</c:v>
                </c:pt>
                <c:pt idx="40">
                  <c:v>1.118513464881048</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Sheet1!$A$2:$A$42</c:f>
              <c:numCache>
                <c:formatCode>General</c:formatCode>
                <c:ptCount val="4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numCache>
            </c:numRef>
          </c:xVal>
          <c:yVal>
            <c:numRef>
              <c:f>Sheet1!$D$2:$D$42</c:f>
              <c:numCache>
                <c:formatCode>General</c:formatCode>
                <c:ptCount val="41"/>
                <c:pt idx="0">
                  <c:v>1.1809602920798303</c:v>
                </c:pt>
                <c:pt idx="1">
                  <c:v>1.1387474615281146</c:v>
                </c:pt>
                <c:pt idx="2">
                  <c:v>1.0988774293507761</c:v>
                </c:pt>
                <c:pt idx="3">
                  <c:v>1.0622360460584299</c:v>
                </c:pt>
                <c:pt idx="4">
                  <c:v>1.0295828734565391</c:v>
                </c:pt>
                <c:pt idx="5">
                  <c:v>1.0015769626303699</c:v>
                </c:pt>
                <c:pt idx="6">
                  <c:v>1.0102511651244199</c:v>
                </c:pt>
                <c:pt idx="7">
                  <c:v>1.0211402949223898</c:v>
                </c:pt>
                <c:pt idx="8">
                  <c:v>1.0320385698785746</c:v>
                </c:pt>
                <c:pt idx="9">
                  <c:v>1.0430103698403401</c:v>
                </c:pt>
                <c:pt idx="10">
                  <c:v>1.0541316851905798</c:v>
                </c:pt>
                <c:pt idx="11">
                  <c:v>1.06549200470038</c:v>
                </c:pt>
                <c:pt idx="12">
                  <c:v>1.0771962060406408</c:v>
                </c:pt>
                <c:pt idx="13">
                  <c:v>1.0893661482594308</c:v>
                </c:pt>
                <c:pt idx="14">
                  <c:v>1.10214145956207</c:v>
                </c:pt>
                <c:pt idx="15">
                  <c:v>1.1156787860766599</c:v>
                </c:pt>
                <c:pt idx="16">
                  <c:v>1.13014853790613</c:v>
                </c:pt>
                <c:pt idx="17">
                  <c:v>1.1457281668931001</c:v>
                </c:pt>
                <c:pt idx="18">
                  <c:v>1.16259141455167</c:v>
                </c:pt>
                <c:pt idx="19">
                  <c:v>1.18089376878703</c:v>
                </c:pt>
                <c:pt idx="20">
                  <c:v>1.20075587144713</c:v>
                </c:pt>
                <c:pt idx="21">
                  <c:v>1.2222475356358491</c:v>
                </c:pt>
                <c:pt idx="22">
                  <c:v>1.2453756522460815</c:v>
                </c:pt>
                <c:pt idx="23">
                  <c:v>1.2700780536659899</c:v>
                </c:pt>
                <c:pt idx="24">
                  <c:v>1.2962239100523099</c:v>
                </c:pt>
                <c:pt idx="25">
                  <c:v>1.3236699970964094</c:v>
                </c:pt>
                <c:pt idx="26">
                  <c:v>1.3523519691762882</c:v>
                </c:pt>
                <c:pt idx="27">
                  <c:v>1.3822252020720398</c:v>
                </c:pt>
                <c:pt idx="28">
                  <c:v>1.4132540000325198</c:v>
                </c:pt>
                <c:pt idx="29">
                  <c:v>1.4454111745273299</c:v>
                </c:pt>
                <c:pt idx="30">
                  <c:v>1.47867717866097</c:v>
                </c:pt>
                <c:pt idx="31">
                  <c:v>1.5130395106933099</c:v>
                </c:pt>
                <c:pt idx="32">
                  <c:v>1.5484913453019717</c:v>
                </c:pt>
                <c:pt idx="33">
                  <c:v>1.5850310144459099</c:v>
                </c:pt>
                <c:pt idx="34">
                  <c:v>1.6226612095412101</c:v>
                </c:pt>
                <c:pt idx="35">
                  <c:v>1.66138826669999</c:v>
                </c:pt>
                <c:pt idx="36">
                  <c:v>1.7012220499048598</c:v>
                </c:pt>
                <c:pt idx="37">
                  <c:v>1.7421749371250899</c:v>
                </c:pt>
                <c:pt idx="38">
                  <c:v>1.78426186111588</c:v>
                </c:pt>
                <c:pt idx="39">
                  <c:v>1.8274999291521099</c:v>
                </c:pt>
                <c:pt idx="40">
                  <c:v>1.8719081921470258</c:v>
                </c:pt>
              </c:numCache>
            </c:numRef>
          </c:yVal>
          <c:smooth val="1"/>
        </c:ser>
        <c:axId val="189476864"/>
        <c:axId val="189478784"/>
      </c:scatterChart>
      <c:valAx>
        <c:axId val="189476864"/>
        <c:scaling>
          <c:orientation val="minMax"/>
          <c:max val="40"/>
          <c:min val="0"/>
        </c:scaling>
        <c:axPos val="b"/>
        <c:title>
          <c:tx>
            <c:rich>
              <a:bodyPr/>
              <a:lstStyle/>
              <a:p>
                <a:pPr>
                  <a:defRPr sz="1700"/>
                </a:pPr>
                <a:r>
                  <a:rPr lang="en-US" sz="1700" dirty="0" smtClean="0"/>
                  <a:t>Donor </a:t>
                </a:r>
                <a:r>
                  <a:rPr lang="en-US" sz="1700" baseline="0" dirty="0" smtClean="0"/>
                  <a:t>Age (years)</a:t>
                </a:r>
                <a:endParaRPr lang="en-US" sz="1700" dirty="0"/>
              </a:p>
            </c:rich>
          </c:tx>
        </c:title>
        <c:numFmt formatCode="#,##0" sourceLinked="0"/>
        <c:tickLblPos val="nextTo"/>
        <c:txPr>
          <a:bodyPr rot="0"/>
          <a:lstStyle/>
          <a:p>
            <a:pPr>
              <a:defRPr sz="1500" b="1"/>
            </a:pPr>
            <a:endParaRPr lang="en-US"/>
          </a:p>
        </c:txPr>
        <c:crossAx val="189478784"/>
        <c:crosses val="autoZero"/>
        <c:crossBetween val="midCat"/>
        <c:majorUnit val="5"/>
      </c:valAx>
      <c:valAx>
        <c:axId val="189478784"/>
        <c:scaling>
          <c:orientation val="minMax"/>
          <c:max val="2.5"/>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15 Year Mortality </a:t>
                </a:r>
                <a:endParaRPr lang="en-US" sz="1700" b="1" i="0" baseline="0" dirty="0">
                  <a:solidFill>
                    <a:schemeClr val="tx1"/>
                  </a:solidFill>
                </a:endParaRPr>
              </a:p>
            </c:rich>
          </c:tx>
          <c:layout>
            <c:manualLayout>
              <c:xMode val="edge"/>
              <c:yMode val="edge"/>
              <c:x val="1.0062713399763272E-2"/>
              <c:y val="9.544026754720171E-2"/>
            </c:manualLayout>
          </c:layout>
        </c:title>
        <c:numFmt formatCode="#,##0.0" sourceLinked="0"/>
        <c:tickLblPos val="nextTo"/>
        <c:txPr>
          <a:bodyPr/>
          <a:lstStyle/>
          <a:p>
            <a:pPr>
              <a:defRPr sz="1500" b="1"/>
            </a:pPr>
            <a:endParaRPr lang="en-US"/>
          </a:p>
        </c:txPr>
        <c:crossAx val="189476864"/>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49.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3218892992357853"/>
          <c:y val="3.3590508847684365E-2"/>
          <c:w val="0.84050646877103929"/>
          <c:h val="0.77074260114041016"/>
        </c:manualLayout>
      </c:layout>
      <c:scatterChart>
        <c:scatterStyle val="smoothMarker"/>
        <c:ser>
          <c:idx val="0"/>
          <c:order val="0"/>
          <c:tx>
            <c:strRef>
              <c:f>Sheet1!$A$1</c:f>
              <c:strCache>
                <c:ptCount val="1"/>
                <c:pt idx="0">
                  <c:v>Ped volume</c:v>
                </c:pt>
              </c:strCache>
            </c:strRef>
          </c:tx>
          <c:spPr>
            <a:ln w="38100">
              <a:solidFill>
                <a:srgbClr val="00FF00"/>
              </a:solidFill>
            </a:ln>
          </c:spPr>
          <c:marker>
            <c:symbol val="none"/>
          </c:marker>
          <c:xVal>
            <c:numRef>
              <c:f>Sheet1!$A$2:$A$27</c:f>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xVal>
          <c:yVal>
            <c:numRef>
              <c:f>Sheet1!$B$2:$B$27</c:f>
              <c:numCache>
                <c:formatCode>General</c:formatCode>
                <c:ptCount val="26"/>
                <c:pt idx="0">
                  <c:v>1.0645026065513901</c:v>
                </c:pt>
                <c:pt idx="1">
                  <c:v>1.0534702468143298</c:v>
                </c:pt>
                <c:pt idx="2">
                  <c:v>1.0425522249479486</c:v>
                </c:pt>
                <c:pt idx="3">
                  <c:v>1.0317473559701498</c:v>
                </c:pt>
                <c:pt idx="4">
                  <c:v>1.0210544671798598</c:v>
                </c:pt>
                <c:pt idx="5">
                  <c:v>1.0104723980296708</c:v>
                </c:pt>
                <c:pt idx="6">
                  <c:v>1</c:v>
                </c:pt>
                <c:pt idx="7">
                  <c:v>0.98963613647428395</c:v>
                </c:pt>
                <c:pt idx="8">
                  <c:v>0.97937968261575326</c:v>
                </c:pt>
                <c:pt idx="9">
                  <c:v>0.96922952524525996</c:v>
                </c:pt>
                <c:pt idx="10">
                  <c:v>0.95918456272052399</c:v>
                </c:pt>
                <c:pt idx="11">
                  <c:v>0.94924370481651499</c:v>
                </c:pt>
                <c:pt idx="12">
                  <c:v>0.93940587260715724</c:v>
                </c:pt>
                <c:pt idx="13">
                  <c:v>0.92966999834820063</c:v>
                </c:pt>
                <c:pt idx="14">
                  <c:v>0.9200350253613625</c:v>
                </c:pt>
                <c:pt idx="15">
                  <c:v>0.91049990791963897</c:v>
                </c:pt>
                <c:pt idx="16">
                  <c:v>0.90106361113378364</c:v>
                </c:pt>
                <c:pt idx="17">
                  <c:v>0.89172511084000405</c:v>
                </c:pt>
                <c:pt idx="18">
                  <c:v>0.882483393488805</c:v>
                </c:pt>
                <c:pt idx="19">
                  <c:v>0.87333745603498125</c:v>
                </c:pt>
                <c:pt idx="20">
                  <c:v>0.86428630582873356</c:v>
                </c:pt>
                <c:pt idx="21">
                  <c:v>0.85532896050798002</c:v>
                </c:pt>
                <c:pt idx="22">
                  <c:v>0.84646444789168296</c:v>
                </c:pt>
                <c:pt idx="23">
                  <c:v>0.83769180587436465</c:v>
                </c:pt>
                <c:pt idx="24">
                  <c:v>0.82901008232167095</c:v>
                </c:pt>
                <c:pt idx="25">
                  <c:v>0.82041833496704231</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Sheet1!$A$2:$A$27</c:f>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xVal>
          <c:yVal>
            <c:numRef>
              <c:f>Sheet1!$C$2:$C$27</c:f>
              <c:numCache>
                <c:formatCode>General</c:formatCode>
                <c:ptCount val="26"/>
                <c:pt idx="0">
                  <c:v>1.0276724583833299</c:v>
                </c:pt>
                <c:pt idx="1">
                  <c:v>1.02300776771085</c:v>
                </c:pt>
                <c:pt idx="2">
                  <c:v>1.0183642504568917</c:v>
                </c:pt>
                <c:pt idx="3">
                  <c:v>1.0137418105135698</c:v>
                </c:pt>
                <c:pt idx="4">
                  <c:v>1.0091403522091837</c:v>
                </c:pt>
                <c:pt idx="5">
                  <c:v>1.0045597803063799</c:v>
                </c:pt>
                <c:pt idx="6">
                  <c:v>1</c:v>
                </c:pt>
                <c:pt idx="7">
                  <c:v>0.98384543880500563</c:v>
                </c:pt>
                <c:pt idx="8">
                  <c:v>0.96795184745741925</c:v>
                </c:pt>
                <c:pt idx="9">
                  <c:v>0.95231501010385911</c:v>
                </c:pt>
                <c:pt idx="10">
                  <c:v>0.93693077899621957</c:v>
                </c:pt>
                <c:pt idx="11">
                  <c:v>0.92179507339145783</c:v>
                </c:pt>
                <c:pt idx="12">
                  <c:v>0.90690387846911025</c:v>
                </c:pt>
                <c:pt idx="13">
                  <c:v>0.89225324426639796</c:v>
                </c:pt>
                <c:pt idx="14">
                  <c:v>0.87783928463046856</c:v>
                </c:pt>
                <c:pt idx="15">
                  <c:v>0.86365817618753626</c:v>
                </c:pt>
                <c:pt idx="16">
                  <c:v>0.84970615732875265</c:v>
                </c:pt>
                <c:pt idx="17">
                  <c:v>0.83597952721242164</c:v>
                </c:pt>
                <c:pt idx="18">
                  <c:v>0.82247464478230459</c:v>
                </c:pt>
                <c:pt idx="19">
                  <c:v>0.80918792780183757</c:v>
                </c:pt>
                <c:pt idx="20">
                  <c:v>0.79611585190391299</c:v>
                </c:pt>
                <c:pt idx="21">
                  <c:v>0.78325494965602549</c:v>
                </c:pt>
                <c:pt idx="22">
                  <c:v>0.77060180964053426</c:v>
                </c:pt>
                <c:pt idx="23">
                  <c:v>0.75815307554971856</c:v>
                </c:pt>
                <c:pt idx="24">
                  <c:v>0.74590544529558112</c:v>
                </c:pt>
                <c:pt idx="25">
                  <c:v>0.7338556701338742</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Sheet1!$A$2:$A$27</c:f>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xVal>
          <c:yVal>
            <c:numRef>
              <c:f>Sheet1!$D$2:$D$27</c:f>
              <c:numCache>
                <c:formatCode>General</c:formatCode>
                <c:ptCount val="26"/>
                <c:pt idx="0">
                  <c:v>1.1026526887149799</c:v>
                </c:pt>
                <c:pt idx="1">
                  <c:v>1.0848398183783099</c:v>
                </c:pt>
                <c:pt idx="2">
                  <c:v>1.0673147071455498</c:v>
                </c:pt>
                <c:pt idx="3">
                  <c:v>1.05007270639465</c:v>
                </c:pt>
                <c:pt idx="4">
                  <c:v>1.0331092425999828</c:v>
                </c:pt>
                <c:pt idx="5">
                  <c:v>1.0164198161192999</c:v>
                </c:pt>
                <c:pt idx="6">
                  <c:v>1</c:v>
                </c:pt>
                <c:pt idx="7">
                  <c:v>0.99546091691528149</c:v>
                </c:pt>
                <c:pt idx="8">
                  <c:v>0.99094243710581364</c:v>
                </c:pt>
                <c:pt idx="9">
                  <c:v>0.98644446705161659</c:v>
                </c:pt>
                <c:pt idx="10">
                  <c:v>0.98196691365720856</c:v>
                </c:pt>
                <c:pt idx="11">
                  <c:v>0.9775096842496781</c:v>
                </c:pt>
                <c:pt idx="12">
                  <c:v>0.97307268657674795</c:v>
                </c:pt>
                <c:pt idx="13">
                  <c:v>0.96865582880490664</c:v>
                </c:pt>
                <c:pt idx="14">
                  <c:v>0.96425901951746462</c:v>
                </c:pt>
                <c:pt idx="15">
                  <c:v>0.95988216771268031</c:v>
                </c:pt>
                <c:pt idx="16">
                  <c:v>0.95552518280189702</c:v>
                </c:pt>
                <c:pt idx="17">
                  <c:v>0.9511879746076185</c:v>
                </c:pt>
                <c:pt idx="18">
                  <c:v>0.94687045336169606</c:v>
                </c:pt>
                <c:pt idx="19">
                  <c:v>0.94257252970341132</c:v>
                </c:pt>
                <c:pt idx="20">
                  <c:v>0.93829411467771895</c:v>
                </c:pt>
                <c:pt idx="21">
                  <c:v>0.93403511973329501</c:v>
                </c:pt>
                <c:pt idx="22">
                  <c:v>0.92979545672079011</c:v>
                </c:pt>
                <c:pt idx="23">
                  <c:v>0.92557503789093099</c:v>
                </c:pt>
                <c:pt idx="24">
                  <c:v>0.92137377589280256</c:v>
                </c:pt>
                <c:pt idx="25">
                  <c:v>0.91719158377194043</c:v>
                </c:pt>
              </c:numCache>
            </c:numRef>
          </c:yVal>
          <c:smooth val="1"/>
        </c:ser>
        <c:axId val="189521280"/>
        <c:axId val="189629952"/>
      </c:scatterChart>
      <c:valAx>
        <c:axId val="189521280"/>
        <c:scaling>
          <c:orientation val="minMax"/>
          <c:max val="25"/>
          <c:min val="0"/>
        </c:scaling>
        <c:axPos val="b"/>
        <c:title>
          <c:tx>
            <c:rich>
              <a:bodyPr/>
              <a:lstStyle/>
              <a:p>
                <a:pPr>
                  <a:defRPr sz="1700"/>
                </a:pPr>
                <a:r>
                  <a:rPr lang="en-US" sz="1700" dirty="0" smtClean="0"/>
                  <a:t>Center</a:t>
                </a:r>
                <a:r>
                  <a:rPr lang="en-US" sz="1700" baseline="0" dirty="0" smtClean="0"/>
                  <a:t> volume (cases per year)</a:t>
                </a:r>
                <a:endParaRPr lang="en-US" sz="1700" dirty="0"/>
              </a:p>
            </c:rich>
          </c:tx>
        </c:title>
        <c:numFmt formatCode="#,##0" sourceLinked="0"/>
        <c:tickLblPos val="nextTo"/>
        <c:txPr>
          <a:bodyPr rot="0"/>
          <a:lstStyle/>
          <a:p>
            <a:pPr>
              <a:defRPr sz="1500" b="1"/>
            </a:pPr>
            <a:endParaRPr lang="en-US"/>
          </a:p>
        </c:txPr>
        <c:crossAx val="189629952"/>
        <c:crosses val="autoZero"/>
        <c:crossBetween val="midCat"/>
        <c:majorUnit val="5"/>
      </c:valAx>
      <c:valAx>
        <c:axId val="189629952"/>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15 Year Mortality </a:t>
                </a:r>
                <a:endParaRPr lang="en-US" sz="1700" b="1" i="0" baseline="0" dirty="0">
                  <a:solidFill>
                    <a:schemeClr val="tx1"/>
                  </a:solidFill>
                </a:endParaRPr>
              </a:p>
            </c:rich>
          </c:tx>
          <c:layout>
            <c:manualLayout>
              <c:xMode val="edge"/>
              <c:yMode val="edge"/>
              <c:x val="1.0062713399763281E-2"/>
              <c:y val="9.544026754720171E-2"/>
            </c:manualLayout>
          </c:layout>
        </c:title>
        <c:numFmt formatCode="#,##0.0" sourceLinked="0"/>
        <c:tickLblPos val="nextTo"/>
        <c:txPr>
          <a:bodyPr/>
          <a:lstStyle/>
          <a:p>
            <a:pPr>
              <a:defRPr sz="1500" b="1"/>
            </a:pPr>
            <a:endParaRPr lang="en-US"/>
          </a:p>
        </c:txPr>
        <c:crossAx val="189521280"/>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otX val="65"/>
      <c:rotY val="270"/>
      <c:perspective val="30"/>
    </c:view3D>
    <c:plotArea>
      <c:layout>
        <c:manualLayout>
          <c:layoutTarget val="inner"/>
          <c:xMode val="edge"/>
          <c:yMode val="edge"/>
          <c:x val="0.16706427653990091"/>
          <c:y val="8.6403032954214032E-2"/>
          <c:w val="0.63358230221222256"/>
          <c:h val="0.68141325006787945"/>
        </c:manualLayout>
      </c:layout>
      <c:pie3DChart>
        <c:varyColors val="1"/>
        <c:ser>
          <c:idx val="0"/>
          <c:order val="0"/>
          <c:tx>
            <c:strRef>
              <c:f>Sheet1!$B$1</c:f>
              <c:strCache>
                <c:ptCount val="1"/>
                <c:pt idx="0">
                  <c:v>%</c:v>
                </c:pt>
              </c:strCache>
            </c:strRef>
          </c:tx>
          <c:spPr>
            <a:ln w="25400">
              <a:solidFill>
                <a:srgbClr val="000000"/>
              </a:solidFill>
            </a:ln>
          </c:spPr>
          <c:dPt>
            <c:idx val="0"/>
            <c:spPr>
              <a:solidFill>
                <a:srgbClr val="FFFF00"/>
              </a:solidFill>
              <a:ln w="25400">
                <a:solidFill>
                  <a:srgbClr val="000000"/>
                </a:solidFill>
              </a:ln>
            </c:spPr>
          </c:dPt>
          <c:dPt>
            <c:idx val="1"/>
            <c:spPr>
              <a:solidFill>
                <a:srgbClr val="00FF00"/>
              </a:solidFill>
              <a:ln w="25400">
                <a:solidFill>
                  <a:srgbClr val="000000"/>
                </a:solidFill>
              </a:ln>
            </c:spPr>
          </c:dPt>
          <c:dPt>
            <c:idx val="2"/>
            <c:spPr>
              <a:solidFill>
                <a:schemeClr val="bg1">
                  <a:lumMod val="50000"/>
                  <a:lumOff val="50000"/>
                </a:schemeClr>
              </a:solidFill>
              <a:ln w="25400">
                <a:solidFill>
                  <a:srgbClr val="000000"/>
                </a:solidFill>
              </a:ln>
            </c:spPr>
          </c:dPt>
          <c:dPt>
            <c:idx val="3"/>
            <c:spPr>
              <a:solidFill>
                <a:srgbClr val="FF0000"/>
              </a:solidFill>
              <a:ln w="25400">
                <a:solidFill>
                  <a:srgbClr val="000000"/>
                </a:solidFill>
              </a:ln>
            </c:spPr>
          </c:dPt>
          <c:dLbls>
            <c:dLbl>
              <c:idx val="2"/>
              <c:layout>
                <c:manualLayout>
                  <c:x val="-2.4822695035460994E-2"/>
                  <c:y val="1.4814814814814815E-2"/>
                </c:manualLayout>
              </c:layout>
              <c:dLblPos val="bestFit"/>
              <c:showVal val="1"/>
            </c:dLbl>
            <c:dLbl>
              <c:idx val="3"/>
              <c:layout>
                <c:manualLayout>
                  <c:x val="-4.6099290780141904E-2"/>
                  <c:y val="-5.5555555555555455E-2"/>
                </c:manualLayout>
              </c:layout>
              <c:dLblPos val="bestFit"/>
              <c:showVal val="1"/>
            </c:dLbl>
            <c:numFmt formatCode="0%" sourceLinked="0"/>
            <c:txPr>
              <a:bodyPr/>
              <a:lstStyle/>
              <a:p>
                <a:pPr>
                  <a:defRPr sz="1500" b="1"/>
                </a:pPr>
                <a:endParaRPr lang="en-US"/>
              </a:p>
            </c:txPr>
            <c:dLblPos val="outEnd"/>
            <c:showVal val="1"/>
            <c:showLeaderLines val="1"/>
          </c:dLbls>
          <c:cat>
            <c:strRef>
              <c:f>Sheet1!$A$2:$A$5</c:f>
              <c:strCache>
                <c:ptCount val="4"/>
                <c:pt idx="0">
                  <c:v>Myopathy</c:v>
                </c:pt>
                <c:pt idx="1">
                  <c:v>Congenital</c:v>
                </c:pt>
                <c:pt idx="2">
                  <c:v>Other</c:v>
                </c:pt>
                <c:pt idx="3">
                  <c:v>ReTX</c:v>
                </c:pt>
              </c:strCache>
            </c:strRef>
          </c:cat>
          <c:val>
            <c:numRef>
              <c:f>Sheet1!$B$2:$B$5</c:f>
              <c:numCache>
                <c:formatCode>0.00%</c:formatCode>
                <c:ptCount val="4"/>
                <c:pt idx="0">
                  <c:v>0.20830000000000001</c:v>
                </c:pt>
                <c:pt idx="1">
                  <c:v>0.75851000000000002</c:v>
                </c:pt>
                <c:pt idx="2">
                  <c:v>2.0747000000000002E-2</c:v>
                </c:pt>
                <c:pt idx="3">
                  <c:v>1.2448000000000001E-2</c:v>
                </c:pt>
              </c:numCache>
            </c:numRef>
          </c:val>
        </c:ser>
      </c:pie3DChart>
    </c:plotArea>
    <c:plotVisOnly val="1"/>
  </c:chart>
  <c:txPr>
    <a:bodyPr/>
    <a:lstStyle/>
    <a:p>
      <a:pPr>
        <a:defRPr sz="1800"/>
      </a:pPr>
      <a:endParaRPr lang="en-US"/>
    </a:p>
  </c:txPr>
  <c:externalData r:id="rId1"/>
  <c:userShapes r:id="rId2"/>
</c:chartSpace>
</file>

<file path=ppt/charts/chart150.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4989663902631817"/>
          <c:y val="3.3590508847684365E-2"/>
          <c:w val="0.82428227998048909"/>
          <c:h val="0.77074260114040904"/>
        </c:manualLayout>
      </c:layout>
      <c:scatterChart>
        <c:scatterStyle val="smoothMarker"/>
        <c:ser>
          <c:idx val="0"/>
          <c:order val="0"/>
          <c:tx>
            <c:strRef>
              <c:f>Sheet1!$A$1</c:f>
              <c:strCache>
                <c:ptCount val="1"/>
                <c:pt idx="0">
                  <c:v>Recipient BSA</c:v>
                </c:pt>
              </c:strCache>
            </c:strRef>
          </c:tx>
          <c:spPr>
            <a:ln w="38100">
              <a:solidFill>
                <a:srgbClr val="00FF00"/>
              </a:solidFill>
            </a:ln>
          </c:spPr>
          <c:marker>
            <c:symbol val="none"/>
          </c:marker>
          <c:xVal>
            <c:numRef>
              <c:f>Sheet1!$A$2:$A$17</c:f>
              <c:numCache>
                <c:formatCode>General</c:formatCode>
                <c:ptCount val="16"/>
                <c:pt idx="0">
                  <c:v>0.2</c:v>
                </c:pt>
                <c:pt idx="1">
                  <c:v>0.30000000000000032</c:v>
                </c:pt>
                <c:pt idx="2">
                  <c:v>0.4</c:v>
                </c:pt>
                <c:pt idx="3">
                  <c:v>0.5</c:v>
                </c:pt>
                <c:pt idx="4">
                  <c:v>0.60000000000000064</c:v>
                </c:pt>
                <c:pt idx="5">
                  <c:v>0.70000000000000062</c:v>
                </c:pt>
                <c:pt idx="6">
                  <c:v>0.8</c:v>
                </c:pt>
                <c:pt idx="7">
                  <c:v>0.9</c:v>
                </c:pt>
                <c:pt idx="8">
                  <c:v>1</c:v>
                </c:pt>
                <c:pt idx="9">
                  <c:v>1.1000000000000001</c:v>
                </c:pt>
                <c:pt idx="10">
                  <c:v>1.2</c:v>
                </c:pt>
                <c:pt idx="11">
                  <c:v>1.3</c:v>
                </c:pt>
                <c:pt idx="12">
                  <c:v>1.4</c:v>
                </c:pt>
                <c:pt idx="13">
                  <c:v>1.5</c:v>
                </c:pt>
                <c:pt idx="14">
                  <c:v>1.6</c:v>
                </c:pt>
                <c:pt idx="15">
                  <c:v>1.7</c:v>
                </c:pt>
              </c:numCache>
            </c:numRef>
          </c:xVal>
          <c:yVal>
            <c:numRef>
              <c:f>Sheet1!$B$2:$B$17</c:f>
              <c:numCache>
                <c:formatCode>General</c:formatCode>
                <c:ptCount val="16"/>
                <c:pt idx="0">
                  <c:v>0.55975400296756095</c:v>
                </c:pt>
                <c:pt idx="1">
                  <c:v>0.62798091018210822</c:v>
                </c:pt>
                <c:pt idx="2">
                  <c:v>0.70475227669881879</c:v>
                </c:pt>
                <c:pt idx="3">
                  <c:v>0.79174009345083363</c:v>
                </c:pt>
                <c:pt idx="4">
                  <c:v>0.89107123760064499</c:v>
                </c:pt>
                <c:pt idx="5">
                  <c:v>1.0054334331448798</c:v>
                </c:pt>
                <c:pt idx="6">
                  <c:v>1.1380931524968101</c:v>
                </c:pt>
                <c:pt idx="7">
                  <c:v>1.292224998625674</c:v>
                </c:pt>
                <c:pt idx="8">
                  <c:v>1.4711987931384023</c:v>
                </c:pt>
                <c:pt idx="9">
                  <c:v>1.6788592374418101</c:v>
                </c:pt>
                <c:pt idx="10">
                  <c:v>1.9195690923671593</c:v>
                </c:pt>
                <c:pt idx="11">
                  <c:v>2.1982472229652799</c:v>
                </c:pt>
                <c:pt idx="12">
                  <c:v>2.5204007388793612</c:v>
                </c:pt>
                <c:pt idx="13">
                  <c:v>2.8921427104474398</c:v>
                </c:pt>
                <c:pt idx="14">
                  <c:v>3.3201961786419663</c:v>
                </c:pt>
                <c:pt idx="15">
                  <c:v>3.8120012777326302</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Sheet1!$A$2:$A$17</c:f>
              <c:numCache>
                <c:formatCode>General</c:formatCode>
                <c:ptCount val="16"/>
                <c:pt idx="0">
                  <c:v>0.2</c:v>
                </c:pt>
                <c:pt idx="1">
                  <c:v>0.30000000000000032</c:v>
                </c:pt>
                <c:pt idx="2">
                  <c:v>0.4</c:v>
                </c:pt>
                <c:pt idx="3">
                  <c:v>0.5</c:v>
                </c:pt>
                <c:pt idx="4">
                  <c:v>0.60000000000000064</c:v>
                </c:pt>
                <c:pt idx="5">
                  <c:v>0.70000000000000062</c:v>
                </c:pt>
                <c:pt idx="6">
                  <c:v>0.8</c:v>
                </c:pt>
                <c:pt idx="7">
                  <c:v>0.9</c:v>
                </c:pt>
                <c:pt idx="8">
                  <c:v>1</c:v>
                </c:pt>
                <c:pt idx="9">
                  <c:v>1.1000000000000001</c:v>
                </c:pt>
                <c:pt idx="10">
                  <c:v>1.2</c:v>
                </c:pt>
                <c:pt idx="11">
                  <c:v>1.3</c:v>
                </c:pt>
                <c:pt idx="12">
                  <c:v>1.4</c:v>
                </c:pt>
                <c:pt idx="13">
                  <c:v>1.5</c:v>
                </c:pt>
                <c:pt idx="14">
                  <c:v>1.6</c:v>
                </c:pt>
                <c:pt idx="15">
                  <c:v>1.7</c:v>
                </c:pt>
              </c:numCache>
            </c:numRef>
          </c:xVal>
          <c:yVal>
            <c:numRef>
              <c:f>Sheet1!$C$2:$C$17</c:f>
              <c:numCache>
                <c:formatCode>General</c:formatCode>
                <c:ptCount val="16"/>
                <c:pt idx="0">
                  <c:v>0.27738286111132565</c:v>
                </c:pt>
                <c:pt idx="1">
                  <c:v>0.36627479238526706</c:v>
                </c:pt>
                <c:pt idx="2">
                  <c:v>0.48210294415159599</c:v>
                </c:pt>
                <c:pt idx="3">
                  <c:v>0.62829242793988294</c:v>
                </c:pt>
                <c:pt idx="4">
                  <c:v>0.80536732940968858</c:v>
                </c:pt>
                <c:pt idx="5">
                  <c:v>1.0013574013132176</c:v>
                </c:pt>
                <c:pt idx="6">
                  <c:v>1.0496508129624798</c:v>
                </c:pt>
                <c:pt idx="7">
                  <c:v>1.1286887910076899</c:v>
                </c:pt>
                <c:pt idx="8">
                  <c:v>1.2316101531848898</c:v>
                </c:pt>
                <c:pt idx="9">
                  <c:v>1.3475251382974898</c:v>
                </c:pt>
                <c:pt idx="10">
                  <c:v>1.4630928099715701</c:v>
                </c:pt>
                <c:pt idx="11">
                  <c:v>1.5675055667531301</c:v>
                </c:pt>
                <c:pt idx="12">
                  <c:v>1.6559541004499798</c:v>
                </c:pt>
                <c:pt idx="13">
                  <c:v>1.7291320428133898</c:v>
                </c:pt>
                <c:pt idx="14">
                  <c:v>1.791129653698323</c:v>
                </c:pt>
                <c:pt idx="15">
                  <c:v>1.8473858011625159</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Sheet1!$A$2:$A$17</c:f>
              <c:numCache>
                <c:formatCode>General</c:formatCode>
                <c:ptCount val="16"/>
                <c:pt idx="0">
                  <c:v>0.2</c:v>
                </c:pt>
                <c:pt idx="1">
                  <c:v>0.30000000000000032</c:v>
                </c:pt>
                <c:pt idx="2">
                  <c:v>0.4</c:v>
                </c:pt>
                <c:pt idx="3">
                  <c:v>0.5</c:v>
                </c:pt>
                <c:pt idx="4">
                  <c:v>0.60000000000000064</c:v>
                </c:pt>
                <c:pt idx="5">
                  <c:v>0.70000000000000062</c:v>
                </c:pt>
                <c:pt idx="6">
                  <c:v>0.8</c:v>
                </c:pt>
                <c:pt idx="7">
                  <c:v>0.9</c:v>
                </c:pt>
                <c:pt idx="8">
                  <c:v>1</c:v>
                </c:pt>
                <c:pt idx="9">
                  <c:v>1.1000000000000001</c:v>
                </c:pt>
                <c:pt idx="10">
                  <c:v>1.2</c:v>
                </c:pt>
                <c:pt idx="11">
                  <c:v>1.3</c:v>
                </c:pt>
                <c:pt idx="12">
                  <c:v>1.4</c:v>
                </c:pt>
                <c:pt idx="13">
                  <c:v>1.5</c:v>
                </c:pt>
                <c:pt idx="14">
                  <c:v>1.6</c:v>
                </c:pt>
                <c:pt idx="15">
                  <c:v>1.7</c:v>
                </c:pt>
              </c:numCache>
            </c:numRef>
          </c:xVal>
          <c:yVal>
            <c:numRef>
              <c:f>Sheet1!$D$2:$D$17</c:f>
              <c:numCache>
                <c:formatCode>General</c:formatCode>
                <c:ptCount val="16"/>
                <c:pt idx="0">
                  <c:v>1.1295742735614098</c:v>
                </c:pt>
                <c:pt idx="1">
                  <c:v>1.0766780345024101</c:v>
                </c:pt>
                <c:pt idx="2">
                  <c:v>1.0302276257329399</c:v>
                </c:pt>
                <c:pt idx="3">
                  <c:v>0.99770799026326951</c:v>
                </c:pt>
                <c:pt idx="4">
                  <c:v>0.98589540633728934</c:v>
                </c:pt>
                <c:pt idx="5">
                  <c:v>1.0095260564906914</c:v>
                </c:pt>
                <c:pt idx="6">
                  <c:v>1.2339875392507567</c:v>
                </c:pt>
                <c:pt idx="7">
                  <c:v>1.4794560381718</c:v>
                </c:pt>
                <c:pt idx="8">
                  <c:v>1.7573952953658214</c:v>
                </c:pt>
                <c:pt idx="9">
                  <c:v>2.0916629004077567</c:v>
                </c:pt>
                <c:pt idx="10">
                  <c:v>2.5184632685351702</c:v>
                </c:pt>
                <c:pt idx="11">
                  <c:v>3.0827902342216298</c:v>
                </c:pt>
                <c:pt idx="12">
                  <c:v>3.8361086716216182</c:v>
                </c:pt>
                <c:pt idx="13">
                  <c:v>4.83739196920137</c:v>
                </c:pt>
                <c:pt idx="14">
                  <c:v>6.1546089876335301</c:v>
                </c:pt>
                <c:pt idx="15">
                  <c:v>7.8659009570664198</c:v>
                </c:pt>
              </c:numCache>
            </c:numRef>
          </c:yVal>
          <c:smooth val="1"/>
        </c:ser>
        <c:axId val="190123008"/>
        <c:axId val="190145664"/>
      </c:scatterChart>
      <c:valAx>
        <c:axId val="190123008"/>
        <c:scaling>
          <c:orientation val="minMax"/>
          <c:max val="1.6"/>
          <c:min val="0.2"/>
        </c:scaling>
        <c:axPos val="b"/>
        <c:title>
          <c:tx>
            <c:rich>
              <a:bodyPr/>
              <a:lstStyle/>
              <a:p>
                <a:pPr>
                  <a:defRPr sz="1700"/>
                </a:pPr>
                <a:r>
                  <a:rPr lang="en-US" sz="1700" dirty="0" smtClean="0"/>
                  <a:t>Recipient</a:t>
                </a:r>
                <a:r>
                  <a:rPr lang="en-US" sz="1700" baseline="0" dirty="0" smtClean="0"/>
                  <a:t> BSA (m</a:t>
                </a:r>
                <a:r>
                  <a:rPr lang="en-US" sz="1700" baseline="30000" dirty="0" smtClean="0"/>
                  <a:t>2</a:t>
                </a:r>
                <a:r>
                  <a:rPr lang="en-US" sz="1700" baseline="0" dirty="0" smtClean="0"/>
                  <a:t>)</a:t>
                </a:r>
                <a:endParaRPr lang="en-US" sz="1700" dirty="0"/>
              </a:p>
            </c:rich>
          </c:tx>
        </c:title>
        <c:numFmt formatCode="#,##0.0" sourceLinked="0"/>
        <c:tickLblPos val="nextTo"/>
        <c:txPr>
          <a:bodyPr rot="0"/>
          <a:lstStyle/>
          <a:p>
            <a:pPr>
              <a:defRPr sz="1500" b="1"/>
            </a:pPr>
            <a:endParaRPr lang="en-US"/>
          </a:p>
        </c:txPr>
        <c:crossAx val="190145664"/>
        <c:crosses val="autoZero"/>
        <c:crossBetween val="midCat"/>
        <c:majorUnit val="0.2"/>
      </c:valAx>
      <c:valAx>
        <c:axId val="190145664"/>
        <c:scaling>
          <c:orientation val="minMax"/>
          <c:max val="3.5"/>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Renal Dysfunction within 5 Years </a:t>
                </a:r>
                <a:endParaRPr lang="en-US" sz="1700" b="1" i="0" baseline="0" dirty="0">
                  <a:solidFill>
                    <a:schemeClr val="tx1"/>
                  </a:solidFill>
                </a:endParaRPr>
              </a:p>
            </c:rich>
          </c:tx>
          <c:layout>
            <c:manualLayout>
              <c:xMode val="edge"/>
              <c:yMode val="edge"/>
              <c:x val="1.8920864980373063E-2"/>
              <c:y val="6.587037507408347E-2"/>
            </c:manualLayout>
          </c:layout>
        </c:title>
        <c:numFmt formatCode="#,##0.0" sourceLinked="0"/>
        <c:tickLblPos val="nextTo"/>
        <c:txPr>
          <a:bodyPr/>
          <a:lstStyle/>
          <a:p>
            <a:pPr>
              <a:defRPr sz="1500" b="1"/>
            </a:pPr>
            <a:endParaRPr lang="en-US"/>
          </a:p>
        </c:txPr>
        <c:crossAx val="190123008"/>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5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4989663902631822"/>
          <c:y val="3.3590508847684365E-2"/>
          <c:w val="0.82428227998048909"/>
          <c:h val="0.77074260114040916"/>
        </c:manualLayout>
      </c:layout>
      <c:scatterChart>
        <c:scatterStyle val="smoothMarker"/>
        <c:ser>
          <c:idx val="0"/>
          <c:order val="0"/>
          <c:tx>
            <c:strRef>
              <c:f>Sheet1!$A$1</c:f>
              <c:strCache>
                <c:ptCount val="1"/>
                <c:pt idx="0">
                  <c:v>Weight ratio</c:v>
                </c:pt>
              </c:strCache>
            </c:strRef>
          </c:tx>
          <c:spPr>
            <a:ln w="38100">
              <a:solidFill>
                <a:srgbClr val="00FF00"/>
              </a:solidFill>
            </a:ln>
          </c:spPr>
          <c:marker>
            <c:symbol val="none"/>
          </c:marker>
          <c:xVal>
            <c:numRef>
              <c:f>Sheet1!$A$2:$A$18</c:f>
              <c:numCache>
                <c:formatCode>General</c:formatCode>
                <c:ptCount val="17"/>
                <c:pt idx="0">
                  <c:v>0.8</c:v>
                </c:pt>
                <c:pt idx="1">
                  <c:v>0.9</c:v>
                </c:pt>
                <c:pt idx="2">
                  <c:v>1</c:v>
                </c:pt>
                <c:pt idx="3">
                  <c:v>1.1000000000000001</c:v>
                </c:pt>
                <c:pt idx="4">
                  <c:v>1.2</c:v>
                </c:pt>
                <c:pt idx="5">
                  <c:v>1.3</c:v>
                </c:pt>
                <c:pt idx="6">
                  <c:v>1.4</c:v>
                </c:pt>
                <c:pt idx="7">
                  <c:v>1.5</c:v>
                </c:pt>
                <c:pt idx="8">
                  <c:v>1.6</c:v>
                </c:pt>
                <c:pt idx="9">
                  <c:v>1.7</c:v>
                </c:pt>
                <c:pt idx="10">
                  <c:v>1.8</c:v>
                </c:pt>
                <c:pt idx="11">
                  <c:v>1.9000000000000001</c:v>
                </c:pt>
                <c:pt idx="12">
                  <c:v>2</c:v>
                </c:pt>
                <c:pt idx="13">
                  <c:v>2.1</c:v>
                </c:pt>
                <c:pt idx="14">
                  <c:v>2.2000000000000002</c:v>
                </c:pt>
                <c:pt idx="15">
                  <c:v>2.2999999999999998</c:v>
                </c:pt>
                <c:pt idx="16">
                  <c:v>2.4</c:v>
                </c:pt>
              </c:numCache>
            </c:numRef>
          </c:xVal>
          <c:yVal>
            <c:numRef>
              <c:f>Sheet1!$B$2:$B$18</c:f>
              <c:numCache>
                <c:formatCode>General</c:formatCode>
                <c:ptCount val="17"/>
                <c:pt idx="0">
                  <c:v>0.65225544974526251</c:v>
                </c:pt>
                <c:pt idx="1">
                  <c:v>0.71407611825031003</c:v>
                </c:pt>
                <c:pt idx="2">
                  <c:v>0.78175613995187399</c:v>
                </c:pt>
                <c:pt idx="3">
                  <c:v>0.85585086342045746</c:v>
                </c:pt>
                <c:pt idx="4">
                  <c:v>0.936968273076344</c:v>
                </c:pt>
                <c:pt idx="5">
                  <c:v>1.025773978007164</c:v>
                </c:pt>
                <c:pt idx="6">
                  <c:v>1.1229966736247399</c:v>
                </c:pt>
                <c:pt idx="7">
                  <c:v>1.2294341209769</c:v>
                </c:pt>
                <c:pt idx="8">
                  <c:v>1.3459596927776214</c:v>
                </c:pt>
                <c:pt idx="9">
                  <c:v>1.47352953986876</c:v>
                </c:pt>
                <c:pt idx="10">
                  <c:v>1.61319043691791</c:v>
                </c:pt>
                <c:pt idx="11">
                  <c:v>1.7660883717303559</c:v>
                </c:pt>
                <c:pt idx="12">
                  <c:v>1.9334779486545501</c:v>
                </c:pt>
                <c:pt idx="13">
                  <c:v>2.1167326832409277</c:v>
                </c:pt>
                <c:pt idx="14">
                  <c:v>2.3173562726268702</c:v>
                </c:pt>
                <c:pt idx="15">
                  <c:v>2.53699493412691</c:v>
                </c:pt>
                <c:pt idx="16">
                  <c:v>2.7774509132726477</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Sheet1!$A$2:$A$18</c:f>
              <c:numCache>
                <c:formatCode>General</c:formatCode>
                <c:ptCount val="17"/>
                <c:pt idx="0">
                  <c:v>0.8</c:v>
                </c:pt>
                <c:pt idx="1">
                  <c:v>0.9</c:v>
                </c:pt>
                <c:pt idx="2">
                  <c:v>1</c:v>
                </c:pt>
                <c:pt idx="3">
                  <c:v>1.1000000000000001</c:v>
                </c:pt>
                <c:pt idx="4">
                  <c:v>1.2</c:v>
                </c:pt>
                <c:pt idx="5">
                  <c:v>1.3</c:v>
                </c:pt>
                <c:pt idx="6">
                  <c:v>1.4</c:v>
                </c:pt>
                <c:pt idx="7">
                  <c:v>1.5</c:v>
                </c:pt>
                <c:pt idx="8">
                  <c:v>1.6</c:v>
                </c:pt>
                <c:pt idx="9">
                  <c:v>1.7</c:v>
                </c:pt>
                <c:pt idx="10">
                  <c:v>1.8</c:v>
                </c:pt>
                <c:pt idx="11">
                  <c:v>1.9000000000000001</c:v>
                </c:pt>
                <c:pt idx="12">
                  <c:v>2</c:v>
                </c:pt>
                <c:pt idx="13">
                  <c:v>2.1</c:v>
                </c:pt>
                <c:pt idx="14">
                  <c:v>2.2000000000000002</c:v>
                </c:pt>
                <c:pt idx="15">
                  <c:v>2.2999999999999998</c:v>
                </c:pt>
                <c:pt idx="16">
                  <c:v>2.4</c:v>
                </c:pt>
              </c:numCache>
            </c:numRef>
          </c:xVal>
          <c:yVal>
            <c:numRef>
              <c:f>Sheet1!$C$2:$C$18</c:f>
              <c:numCache>
                <c:formatCode>General</c:formatCode>
                <c:ptCount val="17"/>
                <c:pt idx="0">
                  <c:v>0.4966501283225645</c:v>
                </c:pt>
                <c:pt idx="1">
                  <c:v>0.57605050580190853</c:v>
                </c:pt>
                <c:pt idx="2">
                  <c:v>0.66814476894511265</c:v>
                </c:pt>
                <c:pt idx="3">
                  <c:v>0.77496231280495997</c:v>
                </c:pt>
                <c:pt idx="4">
                  <c:v>0.89885697558660149</c:v>
                </c:pt>
                <c:pt idx="5">
                  <c:v>1.0092592810886098</c:v>
                </c:pt>
                <c:pt idx="6">
                  <c:v>1.0429087856627599</c:v>
                </c:pt>
                <c:pt idx="7">
                  <c:v>1.0776801913967959</c:v>
                </c:pt>
                <c:pt idx="8">
                  <c:v>1.11361090336484</c:v>
                </c:pt>
                <c:pt idx="9">
                  <c:v>1.1507395737558301</c:v>
                </c:pt>
                <c:pt idx="10">
                  <c:v>1.1891061434533401</c:v>
                </c:pt>
                <c:pt idx="11">
                  <c:v>1.2287518850016499</c:v>
                </c:pt>
                <c:pt idx="12">
                  <c:v>1.2697194470043891</c:v>
                </c:pt>
                <c:pt idx="13">
                  <c:v>1.3120529000034959</c:v>
                </c:pt>
                <c:pt idx="14">
                  <c:v>1.3557977838875999</c:v>
                </c:pt>
                <c:pt idx="15">
                  <c:v>1.4010011568814298</c:v>
                </c:pt>
                <c:pt idx="16">
                  <c:v>1.4477116461681914</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Sheet1!$A$2:$A$18</c:f>
              <c:numCache>
                <c:formatCode>General</c:formatCode>
                <c:ptCount val="17"/>
                <c:pt idx="0">
                  <c:v>0.8</c:v>
                </c:pt>
                <c:pt idx="1">
                  <c:v>0.9</c:v>
                </c:pt>
                <c:pt idx="2">
                  <c:v>1</c:v>
                </c:pt>
                <c:pt idx="3">
                  <c:v>1.1000000000000001</c:v>
                </c:pt>
                <c:pt idx="4">
                  <c:v>1.2</c:v>
                </c:pt>
                <c:pt idx="5">
                  <c:v>1.3</c:v>
                </c:pt>
                <c:pt idx="6">
                  <c:v>1.4</c:v>
                </c:pt>
                <c:pt idx="7">
                  <c:v>1.5</c:v>
                </c:pt>
                <c:pt idx="8">
                  <c:v>1.6</c:v>
                </c:pt>
                <c:pt idx="9">
                  <c:v>1.7</c:v>
                </c:pt>
                <c:pt idx="10">
                  <c:v>1.8</c:v>
                </c:pt>
                <c:pt idx="11">
                  <c:v>1.9000000000000001</c:v>
                </c:pt>
                <c:pt idx="12">
                  <c:v>2</c:v>
                </c:pt>
                <c:pt idx="13">
                  <c:v>2.1</c:v>
                </c:pt>
                <c:pt idx="14">
                  <c:v>2.2000000000000002</c:v>
                </c:pt>
                <c:pt idx="15">
                  <c:v>2.2999999999999998</c:v>
                </c:pt>
                <c:pt idx="16">
                  <c:v>2.4</c:v>
                </c:pt>
              </c:numCache>
            </c:numRef>
          </c:xVal>
          <c:yVal>
            <c:numRef>
              <c:f>Sheet1!$D$2:$D$18</c:f>
              <c:numCache>
                <c:formatCode>General</c:formatCode>
                <c:ptCount val="17"/>
                <c:pt idx="0">
                  <c:v>0.85661343360428399</c:v>
                </c:pt>
                <c:pt idx="1">
                  <c:v>0.88517360460537964</c:v>
                </c:pt>
                <c:pt idx="2">
                  <c:v>0.91468599435021403</c:v>
                </c:pt>
                <c:pt idx="3">
                  <c:v>0.94518235056662059</c:v>
                </c:pt>
                <c:pt idx="4">
                  <c:v>0.97669547947685542</c:v>
                </c:pt>
                <c:pt idx="5">
                  <c:v>1.0425589079762676</c:v>
                </c:pt>
                <c:pt idx="6">
                  <c:v>1.2092347349157599</c:v>
                </c:pt>
                <c:pt idx="7">
                  <c:v>1.4025573355516201</c:v>
                </c:pt>
                <c:pt idx="8">
                  <c:v>1.62678677903402</c:v>
                </c:pt>
                <c:pt idx="9">
                  <c:v>1.8868641996721198</c:v>
                </c:pt>
                <c:pt idx="10">
                  <c:v>2.1885206800847001</c:v>
                </c:pt>
                <c:pt idx="11">
                  <c:v>2.5384035417019812</c:v>
                </c:pt>
                <c:pt idx="12">
                  <c:v>2.9442228255644198</c:v>
                </c:pt>
                <c:pt idx="13">
                  <c:v>3.41492119127853</c:v>
                </c:pt>
                <c:pt idx="14">
                  <c:v>3.96087097803392</c:v>
                </c:pt>
                <c:pt idx="15">
                  <c:v>4.5941027701308945</c:v>
                </c:pt>
                <c:pt idx="16">
                  <c:v>5.3285705037028945</c:v>
                </c:pt>
              </c:numCache>
            </c:numRef>
          </c:yVal>
          <c:smooth val="1"/>
        </c:ser>
        <c:axId val="190012416"/>
        <c:axId val="190022784"/>
      </c:scatterChart>
      <c:valAx>
        <c:axId val="190012416"/>
        <c:scaling>
          <c:orientation val="minMax"/>
          <c:max val="2.4"/>
          <c:min val="0.8"/>
        </c:scaling>
        <c:axPos val="b"/>
        <c:title>
          <c:tx>
            <c:rich>
              <a:bodyPr/>
              <a:lstStyle/>
              <a:p>
                <a:pPr>
                  <a:defRPr sz="1700"/>
                </a:pPr>
                <a:r>
                  <a:rPr lang="en-US" sz="1700" dirty="0" smtClean="0"/>
                  <a:t>Donor</a:t>
                </a:r>
                <a:r>
                  <a:rPr lang="en-US" sz="1700" baseline="0" dirty="0" smtClean="0"/>
                  <a:t> weight/recipient weight</a:t>
                </a:r>
                <a:endParaRPr lang="en-US" sz="1700" dirty="0"/>
              </a:p>
            </c:rich>
          </c:tx>
        </c:title>
        <c:numFmt formatCode="#,##0.0" sourceLinked="0"/>
        <c:tickLblPos val="nextTo"/>
        <c:txPr>
          <a:bodyPr rot="0"/>
          <a:lstStyle/>
          <a:p>
            <a:pPr>
              <a:defRPr sz="1500" b="1"/>
            </a:pPr>
            <a:endParaRPr lang="en-US"/>
          </a:p>
        </c:txPr>
        <c:crossAx val="190022784"/>
        <c:crosses val="autoZero"/>
        <c:crossBetween val="midCat"/>
        <c:majorUnit val="0.2"/>
      </c:valAx>
      <c:valAx>
        <c:axId val="190022784"/>
        <c:scaling>
          <c:orientation val="minMax"/>
          <c:max val="3.5"/>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Renal Dysfunction within 5 Years </a:t>
                </a:r>
                <a:endParaRPr lang="en-US" sz="1700" b="1" i="0" baseline="0" dirty="0">
                  <a:solidFill>
                    <a:schemeClr val="tx1"/>
                  </a:solidFill>
                </a:endParaRPr>
              </a:p>
            </c:rich>
          </c:tx>
          <c:layout>
            <c:manualLayout>
              <c:xMode val="edge"/>
              <c:yMode val="edge"/>
              <c:x val="1.8920864980373063E-2"/>
              <c:y val="6.587037507408347E-2"/>
            </c:manualLayout>
          </c:layout>
        </c:title>
        <c:numFmt formatCode="#,##0.0" sourceLinked="0"/>
        <c:tickLblPos val="nextTo"/>
        <c:txPr>
          <a:bodyPr/>
          <a:lstStyle/>
          <a:p>
            <a:pPr>
              <a:defRPr sz="1500" b="1"/>
            </a:pPr>
            <a:endParaRPr lang="en-US"/>
          </a:p>
        </c:txPr>
        <c:crossAx val="190012416"/>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5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4989663902631831"/>
          <c:y val="3.3590508847684365E-2"/>
          <c:w val="0.82428227998048909"/>
          <c:h val="0.77074260114041016"/>
        </c:manualLayout>
      </c:layout>
      <c:scatterChart>
        <c:scatterStyle val="smoothMarker"/>
        <c:ser>
          <c:idx val="0"/>
          <c:order val="0"/>
          <c:tx>
            <c:strRef>
              <c:f>Sheet1!$A$1</c:f>
              <c:strCache>
                <c:ptCount val="1"/>
                <c:pt idx="0">
                  <c:v>Weight</c:v>
                </c:pt>
              </c:strCache>
            </c:strRef>
          </c:tx>
          <c:spPr>
            <a:ln w="38100">
              <a:solidFill>
                <a:srgbClr val="00FF00"/>
              </a:solidFill>
            </a:ln>
          </c:spPr>
          <c:marker>
            <c:symbol val="none"/>
          </c:marker>
          <c:xVal>
            <c:numRef>
              <c:f>Sheet1!$A$2:$A$67</c:f>
              <c:numCache>
                <c:formatCode>General</c:formatCode>
                <c:ptCount val="6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pt idx="46">
                  <c:v>51</c:v>
                </c:pt>
                <c:pt idx="47">
                  <c:v>52</c:v>
                </c:pt>
                <c:pt idx="48">
                  <c:v>53</c:v>
                </c:pt>
                <c:pt idx="49">
                  <c:v>54</c:v>
                </c:pt>
                <c:pt idx="50">
                  <c:v>55</c:v>
                </c:pt>
                <c:pt idx="51">
                  <c:v>56</c:v>
                </c:pt>
                <c:pt idx="52">
                  <c:v>57</c:v>
                </c:pt>
                <c:pt idx="53">
                  <c:v>58</c:v>
                </c:pt>
                <c:pt idx="54">
                  <c:v>59</c:v>
                </c:pt>
                <c:pt idx="55">
                  <c:v>60</c:v>
                </c:pt>
                <c:pt idx="56">
                  <c:v>61</c:v>
                </c:pt>
                <c:pt idx="57">
                  <c:v>62</c:v>
                </c:pt>
                <c:pt idx="58">
                  <c:v>63</c:v>
                </c:pt>
                <c:pt idx="59">
                  <c:v>64</c:v>
                </c:pt>
                <c:pt idx="60">
                  <c:v>65</c:v>
                </c:pt>
                <c:pt idx="61">
                  <c:v>66</c:v>
                </c:pt>
                <c:pt idx="62">
                  <c:v>67</c:v>
                </c:pt>
                <c:pt idx="63">
                  <c:v>68</c:v>
                </c:pt>
                <c:pt idx="64">
                  <c:v>69</c:v>
                </c:pt>
                <c:pt idx="65">
                  <c:v>70</c:v>
                </c:pt>
              </c:numCache>
            </c:numRef>
          </c:xVal>
          <c:yVal>
            <c:numRef>
              <c:f>Sheet1!$B$2:$B$67</c:f>
              <c:numCache>
                <c:formatCode>General</c:formatCode>
                <c:ptCount val="66"/>
                <c:pt idx="0">
                  <c:v>1.0100765988075699</c:v>
                </c:pt>
                <c:pt idx="1">
                  <c:v>1.0070506991573798</c:v>
                </c:pt>
                <c:pt idx="2">
                  <c:v>1.0041382085544039</c:v>
                </c:pt>
                <c:pt idx="3">
                  <c:v>1.001403233365354</c:v>
                </c:pt>
                <c:pt idx="4">
                  <c:v>0.99890924440280804</c:v>
                </c:pt>
                <c:pt idx="5">
                  <c:v>0.99671921116082063</c:v>
                </c:pt>
                <c:pt idx="6">
                  <c:v>0.99489577602831891</c:v>
                </c:pt>
                <c:pt idx="7">
                  <c:v>0.99350146846300702</c:v>
                </c:pt>
                <c:pt idx="8">
                  <c:v>0.99259895947773957</c:v>
                </c:pt>
                <c:pt idx="9">
                  <c:v>0.99225135578072565</c:v>
                </c:pt>
                <c:pt idx="10">
                  <c:v>0.99252253631250198</c:v>
                </c:pt>
                <c:pt idx="11">
                  <c:v>0.993477533693645</c:v>
                </c:pt>
                <c:pt idx="12">
                  <c:v>0.99518295687053049</c:v>
                </c:pt>
                <c:pt idx="13">
                  <c:v>0.99770746384321896</c:v>
                </c:pt>
                <c:pt idx="14">
                  <c:v>1.0011222929831896</c:v>
                </c:pt>
                <c:pt idx="15">
                  <c:v>1.0054871637521601</c:v>
                </c:pt>
                <c:pt idx="16">
                  <c:v>1.0108062507565199</c:v>
                </c:pt>
                <c:pt idx="17">
                  <c:v>1.0170714526499411</c:v>
                </c:pt>
                <c:pt idx="18">
                  <c:v>1.0242767776175599</c:v>
                </c:pt>
                <c:pt idx="19">
                  <c:v>1.0324182481714899</c:v>
                </c:pt>
                <c:pt idx="20">
                  <c:v>1.0414937398000599</c:v>
                </c:pt>
                <c:pt idx="21">
                  <c:v>1.0515028819538021</c:v>
                </c:pt>
                <c:pt idx="22">
                  <c:v>1.06244692310049</c:v>
                </c:pt>
                <c:pt idx="23">
                  <c:v>1.0743286530037399</c:v>
                </c:pt>
                <c:pt idx="24">
                  <c:v>1.0871522644594001</c:v>
                </c:pt>
                <c:pt idx="25">
                  <c:v>1.1009232886024511</c:v>
                </c:pt>
                <c:pt idx="26">
                  <c:v>1.1156484621266201</c:v>
                </c:pt>
                <c:pt idx="27">
                  <c:v>1.1313356772936498</c:v>
                </c:pt>
                <c:pt idx="28">
                  <c:v>1.1479938046187301</c:v>
                </c:pt>
                <c:pt idx="29">
                  <c:v>1.1656327290344799</c:v>
                </c:pt>
                <c:pt idx="30">
                  <c:v>1.184263105428816</c:v>
                </c:pt>
                <c:pt idx="31">
                  <c:v>1.2038964156331193</c:v>
                </c:pt>
                <c:pt idx="32">
                  <c:v>1.2245447568394126</c:v>
                </c:pt>
                <c:pt idx="33">
                  <c:v>1.24622073891806</c:v>
                </c:pt>
                <c:pt idx="34">
                  <c:v>1.2689374409624499</c:v>
                </c:pt>
                <c:pt idx="35">
                  <c:v>1.2927083921429914</c:v>
                </c:pt>
                <c:pt idx="36">
                  <c:v>1.3175472333092999</c:v>
                </c:pt>
                <c:pt idx="37">
                  <c:v>1.3434677673686699</c:v>
                </c:pt>
                <c:pt idx="38">
                  <c:v>1.3704837988115501</c:v>
                </c:pt>
                <c:pt idx="39">
                  <c:v>1.39860900879085</c:v>
                </c:pt>
                <c:pt idx="40">
                  <c:v>1.4278568243127201</c:v>
                </c:pt>
                <c:pt idx="41">
                  <c:v>1.4582402811555</c:v>
                </c:pt>
                <c:pt idx="42">
                  <c:v>1.4897718311307999</c:v>
                </c:pt>
                <c:pt idx="43">
                  <c:v>1.5224633865578798</c:v>
                </c:pt>
                <c:pt idx="44">
                  <c:v>1.5563258714151</c:v>
                </c:pt>
                <c:pt idx="45">
                  <c:v>1.59136914441607</c:v>
                </c:pt>
                <c:pt idx="46">
                  <c:v>1.6276021950186399</c:v>
                </c:pt>
                <c:pt idx="47">
                  <c:v>1.66503234157211</c:v>
                </c:pt>
                <c:pt idx="48">
                  <c:v>1.703665343318634</c:v>
                </c:pt>
                <c:pt idx="49">
                  <c:v>1.74350554848021</c:v>
                </c:pt>
                <c:pt idx="50">
                  <c:v>1.7845549086542001</c:v>
                </c:pt>
                <c:pt idx="51">
                  <c:v>1.826813556568516</c:v>
                </c:pt>
                <c:pt idx="52">
                  <c:v>1.87027913790264</c:v>
                </c:pt>
                <c:pt idx="53">
                  <c:v>1.9149467000372999</c:v>
                </c:pt>
                <c:pt idx="54">
                  <c:v>1.96080846273448</c:v>
                </c:pt>
                <c:pt idx="55">
                  <c:v>2.0078535835679996</c:v>
                </c:pt>
                <c:pt idx="56">
                  <c:v>2.0560679188831177</c:v>
                </c:pt>
                <c:pt idx="57">
                  <c:v>2.1054451478071901</c:v>
                </c:pt>
                <c:pt idx="58">
                  <c:v>2.1560083310305167</c:v>
                </c:pt>
                <c:pt idx="59">
                  <c:v>2.2077856657896402</c:v>
                </c:pt>
                <c:pt idx="60">
                  <c:v>2.26080660117398</c:v>
                </c:pt>
                <c:pt idx="61">
                  <c:v>2.31510070501849</c:v>
                </c:pt>
                <c:pt idx="62">
                  <c:v>2.3706988578605301</c:v>
                </c:pt>
                <c:pt idx="63">
                  <c:v>2.4276320647548677</c:v>
                </c:pt>
                <c:pt idx="64">
                  <c:v>2.4859327072659863</c:v>
                </c:pt>
                <c:pt idx="65">
                  <c:v>2.5456334651267398</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Sheet1!$A$2:$A$67</c:f>
              <c:numCache>
                <c:formatCode>General</c:formatCode>
                <c:ptCount val="6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pt idx="46">
                  <c:v>51</c:v>
                </c:pt>
                <c:pt idx="47">
                  <c:v>52</c:v>
                </c:pt>
                <c:pt idx="48">
                  <c:v>53</c:v>
                </c:pt>
                <c:pt idx="49">
                  <c:v>54</c:v>
                </c:pt>
                <c:pt idx="50">
                  <c:v>55</c:v>
                </c:pt>
                <c:pt idx="51">
                  <c:v>56</c:v>
                </c:pt>
                <c:pt idx="52">
                  <c:v>57</c:v>
                </c:pt>
                <c:pt idx="53">
                  <c:v>58</c:v>
                </c:pt>
                <c:pt idx="54">
                  <c:v>59</c:v>
                </c:pt>
                <c:pt idx="55">
                  <c:v>60</c:v>
                </c:pt>
                <c:pt idx="56">
                  <c:v>61</c:v>
                </c:pt>
                <c:pt idx="57">
                  <c:v>62</c:v>
                </c:pt>
                <c:pt idx="58">
                  <c:v>63</c:v>
                </c:pt>
                <c:pt idx="59">
                  <c:v>64</c:v>
                </c:pt>
                <c:pt idx="60">
                  <c:v>65</c:v>
                </c:pt>
                <c:pt idx="61">
                  <c:v>66</c:v>
                </c:pt>
                <c:pt idx="62">
                  <c:v>67</c:v>
                </c:pt>
                <c:pt idx="63">
                  <c:v>68</c:v>
                </c:pt>
                <c:pt idx="64">
                  <c:v>69</c:v>
                </c:pt>
                <c:pt idx="65">
                  <c:v>70</c:v>
                </c:pt>
              </c:numCache>
            </c:numRef>
          </c:xVal>
          <c:yVal>
            <c:numRef>
              <c:f>Sheet1!$C$2:$C$67</c:f>
              <c:numCache>
                <c:formatCode>General</c:formatCode>
                <c:ptCount val="66"/>
                <c:pt idx="0">
                  <c:v>0.76804866563911456</c:v>
                </c:pt>
                <c:pt idx="1">
                  <c:v>0.78306477555109599</c:v>
                </c:pt>
                <c:pt idx="2">
                  <c:v>0.79836811810236141</c:v>
                </c:pt>
                <c:pt idx="3">
                  <c:v>0.81396148562104598</c:v>
                </c:pt>
                <c:pt idx="4">
                  <c:v>0.82984778337055365</c:v>
                </c:pt>
                <c:pt idx="5">
                  <c:v>0.84603010332286999</c:v>
                </c:pt>
                <c:pt idx="6">
                  <c:v>0.86251181596774196</c:v>
                </c:pt>
                <c:pt idx="7">
                  <c:v>0.87929668482328505</c:v>
                </c:pt>
                <c:pt idx="8">
                  <c:v>0.89638900963479695</c:v>
                </c:pt>
                <c:pt idx="9">
                  <c:v>0.91379380603872651</c:v>
                </c:pt>
                <c:pt idx="10">
                  <c:v>0.93151703173702838</c:v>
                </c:pt>
                <c:pt idx="11">
                  <c:v>0.94956587244816593</c:v>
                </c:pt>
                <c:pt idx="12">
                  <c:v>0.96794910531347922</c:v>
                </c:pt>
                <c:pt idx="13">
                  <c:v>0.98667756307117105</c:v>
                </c:pt>
                <c:pt idx="14">
                  <c:v>0.99650128399421456</c:v>
                </c:pt>
                <c:pt idx="15">
                  <c:v>0.986127093085858</c:v>
                </c:pt>
                <c:pt idx="16">
                  <c:v>0.97765226549432604</c:v>
                </c:pt>
                <c:pt idx="17">
                  <c:v>0.970973935144546</c:v>
                </c:pt>
                <c:pt idx="18">
                  <c:v>0.96600011949937492</c:v>
                </c:pt>
                <c:pt idx="19">
                  <c:v>0.96264844725920951</c:v>
                </c:pt>
                <c:pt idx="20">
                  <c:v>0.96084487396742169</c:v>
                </c:pt>
                <c:pt idx="21">
                  <c:v>0.96052261031602804</c:v>
                </c:pt>
                <c:pt idx="22">
                  <c:v>0.96162106749409182</c:v>
                </c:pt>
                <c:pt idx="23">
                  <c:v>0.96408497502234158</c:v>
                </c:pt>
                <c:pt idx="24">
                  <c:v>0.96786345475033997</c:v>
                </c:pt>
                <c:pt idx="25">
                  <c:v>0.97290927774369362</c:v>
                </c:pt>
                <c:pt idx="26">
                  <c:v>0.97917805701359173</c:v>
                </c:pt>
                <c:pt idx="27">
                  <c:v>0.98662762781104496</c:v>
                </c:pt>
                <c:pt idx="28">
                  <c:v>0.99521727191093456</c:v>
                </c:pt>
                <c:pt idx="29">
                  <c:v>1.0049073365843499</c:v>
                </c:pt>
                <c:pt idx="30">
                  <c:v>1.0156584670156799</c:v>
                </c:pt>
                <c:pt idx="31">
                  <c:v>1.0274313742405099</c:v>
                </c:pt>
                <c:pt idx="32">
                  <c:v>1.0401862607085801</c:v>
                </c:pt>
                <c:pt idx="33">
                  <c:v>1.0538825020520899</c:v>
                </c:pt>
                <c:pt idx="34">
                  <c:v>1.0684785024314301</c:v>
                </c:pt>
                <c:pt idx="35">
                  <c:v>1.0839316701939623</c:v>
                </c:pt>
                <c:pt idx="36">
                  <c:v>1.1001980602638901</c:v>
                </c:pt>
                <c:pt idx="37">
                  <c:v>1.1172326678786</c:v>
                </c:pt>
                <c:pt idx="38">
                  <c:v>1.1349895319085308</c:v>
                </c:pt>
                <c:pt idx="39">
                  <c:v>1.1534219887125698</c:v>
                </c:pt>
                <c:pt idx="40">
                  <c:v>1.1724830063268687</c:v>
                </c:pt>
                <c:pt idx="41">
                  <c:v>1.1921255817652687</c:v>
                </c:pt>
                <c:pt idx="42">
                  <c:v>1.2123031263109101</c:v>
                </c:pt>
                <c:pt idx="43">
                  <c:v>1.23297013754601</c:v>
                </c:pt>
                <c:pt idx="44">
                  <c:v>1.2540823237841101</c:v>
                </c:pt>
                <c:pt idx="45">
                  <c:v>1.2755971353276898</c:v>
                </c:pt>
                <c:pt idx="46">
                  <c:v>1.2974744869494232</c:v>
                </c:pt>
                <c:pt idx="47">
                  <c:v>1.31967643130559</c:v>
                </c:pt>
                <c:pt idx="48">
                  <c:v>1.34216769187421</c:v>
                </c:pt>
                <c:pt idx="49">
                  <c:v>1.3649160798334101</c:v>
                </c:pt>
                <c:pt idx="50">
                  <c:v>1.3878918538994411</c:v>
                </c:pt>
                <c:pt idx="51">
                  <c:v>1.4110683665930599</c:v>
                </c:pt>
                <c:pt idx="52">
                  <c:v>1.434421570634314</c:v>
                </c:pt>
                <c:pt idx="53">
                  <c:v>1.4579299523785711</c:v>
                </c:pt>
                <c:pt idx="54">
                  <c:v>1.4815743210801398</c:v>
                </c:pt>
                <c:pt idx="55">
                  <c:v>1.5053375638453701</c:v>
                </c:pt>
                <c:pt idx="56">
                  <c:v>1.5292043776637698</c:v>
                </c:pt>
                <c:pt idx="57">
                  <c:v>1.55316777874973</c:v>
                </c:pt>
                <c:pt idx="58">
                  <c:v>1.57724001012272</c:v>
                </c:pt>
                <c:pt idx="59">
                  <c:v>1.6014355216713088</c:v>
                </c:pt>
                <c:pt idx="60">
                  <c:v>1.6257683860378198</c:v>
                </c:pt>
                <c:pt idx="61">
                  <c:v>1.65025167705581</c:v>
                </c:pt>
                <c:pt idx="62">
                  <c:v>1.6748981401137559</c:v>
                </c:pt>
                <c:pt idx="63">
                  <c:v>1.69971960118556</c:v>
                </c:pt>
                <c:pt idx="64">
                  <c:v>1.7247276264692899</c:v>
                </c:pt>
                <c:pt idx="65">
                  <c:v>1.7499330254993732</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Sheet1!$A$2:$A$67</c:f>
              <c:numCache>
                <c:formatCode>General</c:formatCode>
                <c:ptCount val="6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pt idx="46">
                  <c:v>51</c:v>
                </c:pt>
                <c:pt idx="47">
                  <c:v>52</c:v>
                </c:pt>
                <c:pt idx="48">
                  <c:v>53</c:v>
                </c:pt>
                <c:pt idx="49">
                  <c:v>54</c:v>
                </c:pt>
                <c:pt idx="50">
                  <c:v>55</c:v>
                </c:pt>
                <c:pt idx="51">
                  <c:v>56</c:v>
                </c:pt>
                <c:pt idx="52">
                  <c:v>57</c:v>
                </c:pt>
                <c:pt idx="53">
                  <c:v>58</c:v>
                </c:pt>
                <c:pt idx="54">
                  <c:v>59</c:v>
                </c:pt>
                <c:pt idx="55">
                  <c:v>60</c:v>
                </c:pt>
                <c:pt idx="56">
                  <c:v>61</c:v>
                </c:pt>
                <c:pt idx="57">
                  <c:v>62</c:v>
                </c:pt>
                <c:pt idx="58">
                  <c:v>63</c:v>
                </c:pt>
                <c:pt idx="59">
                  <c:v>64</c:v>
                </c:pt>
                <c:pt idx="60">
                  <c:v>65</c:v>
                </c:pt>
                <c:pt idx="61">
                  <c:v>66</c:v>
                </c:pt>
                <c:pt idx="62">
                  <c:v>67</c:v>
                </c:pt>
                <c:pt idx="63">
                  <c:v>68</c:v>
                </c:pt>
                <c:pt idx="64">
                  <c:v>69</c:v>
                </c:pt>
                <c:pt idx="65">
                  <c:v>70</c:v>
                </c:pt>
              </c:numCache>
            </c:numRef>
          </c:xVal>
          <c:yVal>
            <c:numRef>
              <c:f>Sheet1!$D$2:$D$67</c:f>
              <c:numCache>
                <c:formatCode>General</c:formatCode>
                <c:ptCount val="66"/>
                <c:pt idx="0">
                  <c:v>1.32837251218931</c:v>
                </c:pt>
                <c:pt idx="1">
                  <c:v>1.2951050057891198</c:v>
                </c:pt>
                <c:pt idx="2">
                  <c:v>1.2629431449185067</c:v>
                </c:pt>
                <c:pt idx="3">
                  <c:v>1.2320096878164439</c:v>
                </c:pt>
                <c:pt idx="4">
                  <c:v>1.2024128985445899</c:v>
                </c:pt>
                <c:pt idx="5">
                  <c:v>1.1742480344318533</c:v>
                </c:pt>
                <c:pt idx="6">
                  <c:v>1.1475988929478098</c:v>
                </c:pt>
                <c:pt idx="7">
                  <c:v>1.1225393941255699</c:v>
                </c:pt>
                <c:pt idx="8">
                  <c:v>1.09913517877434</c:v>
                </c:pt>
                <c:pt idx="9">
                  <c:v>1.0774452032201398</c:v>
                </c:pt>
                <c:pt idx="10">
                  <c:v>1.05752332112624</c:v>
                </c:pt>
                <c:pt idx="11">
                  <c:v>1.0394198428902499</c:v>
                </c:pt>
                <c:pt idx="12">
                  <c:v>1.02318304982041</c:v>
                </c:pt>
                <c:pt idx="13">
                  <c:v>1.00886066600125</c:v>
                </c:pt>
                <c:pt idx="14">
                  <c:v>1.0057647306691679</c:v>
                </c:pt>
                <c:pt idx="15">
                  <c:v>1.02522731964158</c:v>
                </c:pt>
                <c:pt idx="16">
                  <c:v>1.0450845485964699</c:v>
                </c:pt>
                <c:pt idx="17">
                  <c:v>1.0653574749578674</c:v>
                </c:pt>
                <c:pt idx="18">
                  <c:v>1.0860691380766301</c:v>
                </c:pt>
                <c:pt idx="19">
                  <c:v>1.1072447498276399</c:v>
                </c:pt>
                <c:pt idx="20">
                  <c:v>1.1289118976758998</c:v>
                </c:pt>
                <c:pt idx="21">
                  <c:v>1.1511007641906101</c:v>
                </c:pt>
                <c:pt idx="22">
                  <c:v>1.1738443577855935</c:v>
                </c:pt>
                <c:pt idx="23">
                  <c:v>1.1971787597230101</c:v>
                </c:pt>
                <c:pt idx="24">
                  <c:v>1.2211433754610399</c:v>
                </c:pt>
                <c:pt idx="25">
                  <c:v>1.245781199864934</c:v>
                </c:pt>
                <c:pt idx="26">
                  <c:v>1.2711390764225698</c:v>
                </c:pt>
                <c:pt idx="27">
                  <c:v>1.2972679647712133</c:v>
                </c:pt>
                <c:pt idx="28">
                  <c:v>1.3242231748173601</c:v>
                </c:pt>
                <c:pt idx="29">
                  <c:v>1.3520646228084598</c:v>
                </c:pt>
                <c:pt idx="30">
                  <c:v>1.3808569991060367</c:v>
                </c:pt>
                <c:pt idx="31">
                  <c:v>1.4106699638656599</c:v>
                </c:pt>
                <c:pt idx="32">
                  <c:v>1.4415782231938299</c:v>
                </c:pt>
                <c:pt idx="33">
                  <c:v>1.4736615581769033</c:v>
                </c:pt>
                <c:pt idx="34">
                  <c:v>1.5070047973938125</c:v>
                </c:pt>
                <c:pt idx="35">
                  <c:v>1.5416977223461898</c:v>
                </c:pt>
                <c:pt idx="36">
                  <c:v>1.5778347323977298</c:v>
                </c:pt>
                <c:pt idx="37">
                  <c:v>1.6155145600832701</c:v>
                </c:pt>
                <c:pt idx="38">
                  <c:v>1.6548397936733699</c:v>
                </c:pt>
                <c:pt idx="39">
                  <c:v>1.6959163069660901</c:v>
                </c:pt>
                <c:pt idx="40">
                  <c:v>1.7388525886813901</c:v>
                </c:pt>
                <c:pt idx="41">
                  <c:v>1.7837589848845301</c:v>
                </c:pt>
                <c:pt idx="42">
                  <c:v>1.8307468327534699</c:v>
                </c:pt>
                <c:pt idx="43">
                  <c:v>1.8799277393876199</c:v>
                </c:pt>
                <c:pt idx="44">
                  <c:v>1.9314124536316701</c:v>
                </c:pt>
                <c:pt idx="45">
                  <c:v>1.9853100039684259</c:v>
                </c:pt>
                <c:pt idx="46">
                  <c:v>2.0417271644839299</c:v>
                </c:pt>
                <c:pt idx="47">
                  <c:v>2.1007670006945411</c:v>
                </c:pt>
                <c:pt idx="48">
                  <c:v>2.1625282888250812</c:v>
                </c:pt>
                <c:pt idx="49">
                  <c:v>2.22710512572487</c:v>
                </c:pt>
                <c:pt idx="50">
                  <c:v>2.2945852827467612</c:v>
                </c:pt>
                <c:pt idx="51">
                  <c:v>2.3650503756384778</c:v>
                </c:pt>
                <c:pt idx="52">
                  <c:v>2.4385746319521799</c:v>
                </c:pt>
                <c:pt idx="53">
                  <c:v>2.5152243137614998</c:v>
                </c:pt>
                <c:pt idx="54">
                  <c:v>2.5950570098488841</c:v>
                </c:pt>
                <c:pt idx="55">
                  <c:v>2.6781209144535798</c:v>
                </c:pt>
                <c:pt idx="56">
                  <c:v>2.7644540839719602</c:v>
                </c:pt>
                <c:pt idx="57">
                  <c:v>2.8541020043521867</c:v>
                </c:pt>
                <c:pt idx="58">
                  <c:v>2.9471557236944301</c:v>
                </c:pt>
                <c:pt idx="59">
                  <c:v>3.0437176396457102</c:v>
                </c:pt>
                <c:pt idx="60">
                  <c:v>3.1438958536821602</c:v>
                </c:pt>
                <c:pt idx="61">
                  <c:v>3.2478023497235502</c:v>
                </c:pt>
                <c:pt idx="62">
                  <c:v>3.35555514694137</c:v>
                </c:pt>
                <c:pt idx="63">
                  <c:v>3.4672762717540802</c:v>
                </c:pt>
                <c:pt idx="64">
                  <c:v>3.5830941246680199</c:v>
                </c:pt>
                <c:pt idx="65">
                  <c:v>3.7031415741890612</c:v>
                </c:pt>
              </c:numCache>
            </c:numRef>
          </c:yVal>
          <c:smooth val="1"/>
        </c:ser>
        <c:axId val="164791808"/>
        <c:axId val="164793728"/>
      </c:scatterChart>
      <c:valAx>
        <c:axId val="164791808"/>
        <c:scaling>
          <c:orientation val="minMax"/>
          <c:max val="70"/>
          <c:min val="5"/>
        </c:scaling>
        <c:axPos val="b"/>
        <c:title>
          <c:tx>
            <c:rich>
              <a:bodyPr/>
              <a:lstStyle/>
              <a:p>
                <a:pPr>
                  <a:defRPr sz="1700"/>
                </a:pPr>
                <a:r>
                  <a:rPr lang="en-US" sz="1700" dirty="0" smtClean="0"/>
                  <a:t>Recipient</a:t>
                </a:r>
                <a:r>
                  <a:rPr lang="en-US" sz="1700" baseline="0" dirty="0" smtClean="0"/>
                  <a:t> weight (kg)</a:t>
                </a:r>
                <a:endParaRPr lang="en-US" sz="1700" dirty="0"/>
              </a:p>
            </c:rich>
          </c:tx>
          <c:layout/>
        </c:title>
        <c:numFmt formatCode="#,##0" sourceLinked="0"/>
        <c:tickLblPos val="nextTo"/>
        <c:txPr>
          <a:bodyPr rot="0"/>
          <a:lstStyle/>
          <a:p>
            <a:pPr>
              <a:defRPr sz="1500" b="1"/>
            </a:pPr>
            <a:endParaRPr lang="en-US"/>
          </a:p>
        </c:txPr>
        <c:crossAx val="164793728"/>
        <c:crosses val="autoZero"/>
        <c:crossBetween val="midCat"/>
        <c:majorUnit val="5"/>
      </c:valAx>
      <c:valAx>
        <c:axId val="164793728"/>
        <c:scaling>
          <c:orientation val="minMax"/>
          <c:max val="3.5"/>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CAV within 5 Years </a:t>
                </a:r>
                <a:endParaRPr lang="en-US" sz="1700" b="1" i="0" baseline="0" dirty="0">
                  <a:solidFill>
                    <a:schemeClr val="tx1"/>
                  </a:solidFill>
                </a:endParaRPr>
              </a:p>
            </c:rich>
          </c:tx>
          <c:layout>
            <c:manualLayout>
              <c:xMode val="edge"/>
              <c:yMode val="edge"/>
              <c:x val="1.8920864980373063E-2"/>
              <c:y val="6.587037507408347E-2"/>
            </c:manualLayout>
          </c:layout>
        </c:title>
        <c:numFmt formatCode="#,##0.0" sourceLinked="0"/>
        <c:tickLblPos val="nextTo"/>
        <c:txPr>
          <a:bodyPr/>
          <a:lstStyle/>
          <a:p>
            <a:pPr>
              <a:defRPr sz="1500" b="1"/>
            </a:pPr>
            <a:endParaRPr lang="en-US"/>
          </a:p>
        </c:txPr>
        <c:crossAx val="164791808"/>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5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4989663902631833"/>
          <c:y val="3.3590508847684365E-2"/>
          <c:w val="0.82428227998048909"/>
          <c:h val="0.77074260114041038"/>
        </c:manualLayout>
      </c:layout>
      <c:scatterChart>
        <c:scatterStyle val="smoothMarker"/>
        <c:ser>
          <c:idx val="0"/>
          <c:order val="0"/>
          <c:tx>
            <c:strRef>
              <c:f>Sheet1!$A$1</c:f>
              <c:strCache>
                <c:ptCount val="1"/>
                <c:pt idx="0">
                  <c:v>Age difference</c:v>
                </c:pt>
              </c:strCache>
            </c:strRef>
          </c:tx>
          <c:spPr>
            <a:ln w="38100">
              <a:solidFill>
                <a:srgbClr val="00FF00"/>
              </a:solidFill>
            </a:ln>
          </c:spPr>
          <c:marker>
            <c:symbol val="none"/>
          </c:marker>
          <c:xVal>
            <c:numRef>
              <c:f>Sheet1!$A$2:$A$27</c:f>
              <c:numCache>
                <c:formatCode>General</c:formatCode>
                <c:ptCount val="26"/>
                <c:pt idx="0">
                  <c:v>-5</c:v>
                </c:pt>
                <c:pt idx="1">
                  <c:v>-4</c:v>
                </c:pt>
                <c:pt idx="2">
                  <c:v>-3</c:v>
                </c:pt>
                <c:pt idx="3">
                  <c:v>-2</c:v>
                </c:pt>
                <c:pt idx="4">
                  <c:v>-1</c:v>
                </c:pt>
                <c:pt idx="5">
                  <c:v>0</c:v>
                </c:pt>
                <c:pt idx="6">
                  <c:v>1</c:v>
                </c:pt>
                <c:pt idx="7">
                  <c:v>2</c:v>
                </c:pt>
                <c:pt idx="8">
                  <c:v>3</c:v>
                </c:pt>
                <c:pt idx="9">
                  <c:v>4</c:v>
                </c:pt>
                <c:pt idx="10">
                  <c:v>5</c:v>
                </c:pt>
                <c:pt idx="11">
                  <c:v>6</c:v>
                </c:pt>
                <c:pt idx="12">
                  <c:v>7</c:v>
                </c:pt>
                <c:pt idx="13">
                  <c:v>8</c:v>
                </c:pt>
                <c:pt idx="14">
                  <c:v>9</c:v>
                </c:pt>
                <c:pt idx="15">
                  <c:v>10</c:v>
                </c:pt>
                <c:pt idx="16">
                  <c:v>11</c:v>
                </c:pt>
                <c:pt idx="17">
                  <c:v>12</c:v>
                </c:pt>
                <c:pt idx="18">
                  <c:v>13</c:v>
                </c:pt>
                <c:pt idx="19">
                  <c:v>14</c:v>
                </c:pt>
                <c:pt idx="20">
                  <c:v>15</c:v>
                </c:pt>
                <c:pt idx="21">
                  <c:v>16</c:v>
                </c:pt>
                <c:pt idx="22">
                  <c:v>17</c:v>
                </c:pt>
                <c:pt idx="23">
                  <c:v>18</c:v>
                </c:pt>
                <c:pt idx="24">
                  <c:v>19</c:v>
                </c:pt>
                <c:pt idx="25">
                  <c:v>20</c:v>
                </c:pt>
              </c:numCache>
            </c:numRef>
          </c:xVal>
          <c:yVal>
            <c:numRef>
              <c:f>Sheet1!$B$2:$B$27</c:f>
              <c:numCache>
                <c:formatCode>General</c:formatCode>
                <c:ptCount val="26"/>
                <c:pt idx="0">
                  <c:v>0.48991010104587246</c:v>
                </c:pt>
                <c:pt idx="1">
                  <c:v>0.55539739927638798</c:v>
                </c:pt>
                <c:pt idx="2">
                  <c:v>0.62963852034170364</c:v>
                </c:pt>
                <c:pt idx="3">
                  <c:v>0.71380360587681302</c:v>
                </c:pt>
                <c:pt idx="4">
                  <c:v>0.80907444293488551</c:v>
                </c:pt>
                <c:pt idx="5">
                  <c:v>0.91284594289198695</c:v>
                </c:pt>
                <c:pt idx="6">
                  <c:v>1.01626052589768</c:v>
                </c:pt>
                <c:pt idx="7">
                  <c:v>1.1091954754295599</c:v>
                </c:pt>
                <c:pt idx="8">
                  <c:v>1.1883119403197364</c:v>
                </c:pt>
                <c:pt idx="9">
                  <c:v>1.2529492431971225</c:v>
                </c:pt>
                <c:pt idx="10">
                  <c:v>1.3037023654779498</c:v>
                </c:pt>
                <c:pt idx="11">
                  <c:v>1.3422291752314199</c:v>
                </c:pt>
                <c:pt idx="12">
                  <c:v>1.3710063912149633</c:v>
                </c:pt>
                <c:pt idx="13">
                  <c:v>1.3930867026868801</c:v>
                </c:pt>
                <c:pt idx="14">
                  <c:v>1.4119001947950498</c:v>
                </c:pt>
                <c:pt idx="15">
                  <c:v>1.4304066657984758</c:v>
                </c:pt>
                <c:pt idx="16">
                  <c:v>1.4491557102290198</c:v>
                </c:pt>
                <c:pt idx="17">
                  <c:v>1.4681505076160259</c:v>
                </c:pt>
                <c:pt idx="18">
                  <c:v>1.4873943946878125</c:v>
                </c:pt>
                <c:pt idx="19">
                  <c:v>1.5068904053388699</c:v>
                </c:pt>
                <c:pt idx="20">
                  <c:v>1.5266419598004</c:v>
                </c:pt>
                <c:pt idx="21">
                  <c:v>1.5466525277367826</c:v>
                </c:pt>
                <c:pt idx="22">
                  <c:v>1.5669251422131099</c:v>
                </c:pt>
                <c:pt idx="23">
                  <c:v>1.58746372482456</c:v>
                </c:pt>
                <c:pt idx="24">
                  <c:v>1.6082712685432801</c:v>
                </c:pt>
                <c:pt idx="25">
                  <c:v>1.6293517984427099</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Sheet1!$A$2:$A$27</c:f>
              <c:numCache>
                <c:formatCode>General</c:formatCode>
                <c:ptCount val="26"/>
                <c:pt idx="0">
                  <c:v>-5</c:v>
                </c:pt>
                <c:pt idx="1">
                  <c:v>-4</c:v>
                </c:pt>
                <c:pt idx="2">
                  <c:v>-3</c:v>
                </c:pt>
                <c:pt idx="3">
                  <c:v>-2</c:v>
                </c:pt>
                <c:pt idx="4">
                  <c:v>-1</c:v>
                </c:pt>
                <c:pt idx="5">
                  <c:v>0</c:v>
                </c:pt>
                <c:pt idx="6">
                  <c:v>1</c:v>
                </c:pt>
                <c:pt idx="7">
                  <c:v>2</c:v>
                </c:pt>
                <c:pt idx="8">
                  <c:v>3</c:v>
                </c:pt>
                <c:pt idx="9">
                  <c:v>4</c:v>
                </c:pt>
                <c:pt idx="10">
                  <c:v>5</c:v>
                </c:pt>
                <c:pt idx="11">
                  <c:v>6</c:v>
                </c:pt>
                <c:pt idx="12">
                  <c:v>7</c:v>
                </c:pt>
                <c:pt idx="13">
                  <c:v>8</c:v>
                </c:pt>
                <c:pt idx="14">
                  <c:v>9</c:v>
                </c:pt>
                <c:pt idx="15">
                  <c:v>10</c:v>
                </c:pt>
                <c:pt idx="16">
                  <c:v>11</c:v>
                </c:pt>
                <c:pt idx="17">
                  <c:v>12</c:v>
                </c:pt>
                <c:pt idx="18">
                  <c:v>13</c:v>
                </c:pt>
                <c:pt idx="19">
                  <c:v>14</c:v>
                </c:pt>
                <c:pt idx="20">
                  <c:v>15</c:v>
                </c:pt>
                <c:pt idx="21">
                  <c:v>16</c:v>
                </c:pt>
                <c:pt idx="22">
                  <c:v>17</c:v>
                </c:pt>
                <c:pt idx="23">
                  <c:v>18</c:v>
                </c:pt>
                <c:pt idx="24">
                  <c:v>19</c:v>
                </c:pt>
                <c:pt idx="25">
                  <c:v>20</c:v>
                </c:pt>
              </c:numCache>
            </c:numRef>
          </c:xVal>
          <c:yVal>
            <c:numRef>
              <c:f>Sheet1!$C$2:$C$27</c:f>
              <c:numCache>
                <c:formatCode>General</c:formatCode>
                <c:ptCount val="26"/>
                <c:pt idx="0">
                  <c:v>0.25706550121722332</c:v>
                </c:pt>
                <c:pt idx="1">
                  <c:v>0.32674354332267996</c:v>
                </c:pt>
                <c:pt idx="2">
                  <c:v>0.41530680192418246</c:v>
                </c:pt>
                <c:pt idx="3">
                  <c:v>0.52787189028982351</c:v>
                </c:pt>
                <c:pt idx="4">
                  <c:v>0.6706711194324193</c:v>
                </c:pt>
                <c:pt idx="5">
                  <c:v>0.84346197000259004</c:v>
                </c:pt>
                <c:pt idx="6">
                  <c:v>1.0026425545807176</c:v>
                </c:pt>
                <c:pt idx="7">
                  <c:v>1.0211583194129199</c:v>
                </c:pt>
                <c:pt idx="8">
                  <c:v>1.0426792399379499</c:v>
                </c:pt>
                <c:pt idx="9">
                  <c:v>1.0657607971718432</c:v>
                </c:pt>
                <c:pt idx="10">
                  <c:v>1.0884659949244699</c:v>
                </c:pt>
                <c:pt idx="11">
                  <c:v>1.10832094896541</c:v>
                </c:pt>
                <c:pt idx="12">
                  <c:v>1.1225860665750667</c:v>
                </c:pt>
                <c:pt idx="13">
                  <c:v>1.1290943292450499</c:v>
                </c:pt>
                <c:pt idx="14">
                  <c:v>1.1274985860939999</c:v>
                </c:pt>
                <c:pt idx="15">
                  <c:v>1.1195699345313601</c:v>
                </c:pt>
                <c:pt idx="16">
                  <c:v>1.1069911618245201</c:v>
                </c:pt>
                <c:pt idx="17">
                  <c:v>1.0910554042265506</c:v>
                </c:pt>
                <c:pt idx="18">
                  <c:v>1.0727785359693001</c:v>
                </c:pt>
                <c:pt idx="19">
                  <c:v>1.0529164053565001</c:v>
                </c:pt>
                <c:pt idx="20">
                  <c:v>1.0320186690206901</c:v>
                </c:pt>
                <c:pt idx="21">
                  <c:v>1.0104820452491299</c:v>
                </c:pt>
                <c:pt idx="22">
                  <c:v>0.98859279461661065</c:v>
                </c:pt>
                <c:pt idx="23">
                  <c:v>0.96655952605095596</c:v>
                </c:pt>
                <c:pt idx="24">
                  <c:v>0.94453394397359403</c:v>
                </c:pt>
                <c:pt idx="25">
                  <c:v>0.92262835634058282</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Sheet1!$A$2:$A$27</c:f>
              <c:numCache>
                <c:formatCode>General</c:formatCode>
                <c:ptCount val="26"/>
                <c:pt idx="0">
                  <c:v>-5</c:v>
                </c:pt>
                <c:pt idx="1">
                  <c:v>-4</c:v>
                </c:pt>
                <c:pt idx="2">
                  <c:v>-3</c:v>
                </c:pt>
                <c:pt idx="3">
                  <c:v>-2</c:v>
                </c:pt>
                <c:pt idx="4">
                  <c:v>-1</c:v>
                </c:pt>
                <c:pt idx="5">
                  <c:v>0</c:v>
                </c:pt>
                <c:pt idx="6">
                  <c:v>1</c:v>
                </c:pt>
                <c:pt idx="7">
                  <c:v>2</c:v>
                </c:pt>
                <c:pt idx="8">
                  <c:v>3</c:v>
                </c:pt>
                <c:pt idx="9">
                  <c:v>4</c:v>
                </c:pt>
                <c:pt idx="10">
                  <c:v>5</c:v>
                </c:pt>
                <c:pt idx="11">
                  <c:v>6</c:v>
                </c:pt>
                <c:pt idx="12">
                  <c:v>7</c:v>
                </c:pt>
                <c:pt idx="13">
                  <c:v>8</c:v>
                </c:pt>
                <c:pt idx="14">
                  <c:v>9</c:v>
                </c:pt>
                <c:pt idx="15">
                  <c:v>10</c:v>
                </c:pt>
                <c:pt idx="16">
                  <c:v>11</c:v>
                </c:pt>
                <c:pt idx="17">
                  <c:v>12</c:v>
                </c:pt>
                <c:pt idx="18">
                  <c:v>13</c:v>
                </c:pt>
                <c:pt idx="19">
                  <c:v>14</c:v>
                </c:pt>
                <c:pt idx="20">
                  <c:v>15</c:v>
                </c:pt>
                <c:pt idx="21">
                  <c:v>16</c:v>
                </c:pt>
                <c:pt idx="22">
                  <c:v>17</c:v>
                </c:pt>
                <c:pt idx="23">
                  <c:v>18</c:v>
                </c:pt>
                <c:pt idx="24">
                  <c:v>19</c:v>
                </c:pt>
                <c:pt idx="25">
                  <c:v>20</c:v>
                </c:pt>
              </c:numCache>
            </c:numRef>
          </c:xVal>
          <c:yVal>
            <c:numRef>
              <c:f>Sheet1!$D$2:$D$27</c:f>
              <c:numCache>
                <c:formatCode>General</c:formatCode>
                <c:ptCount val="26"/>
                <c:pt idx="0">
                  <c:v>0.93366051053253163</c:v>
                </c:pt>
                <c:pt idx="1">
                  <c:v>0.94406233092216307</c:v>
                </c:pt>
                <c:pt idx="2">
                  <c:v>0.95458264700048601</c:v>
                </c:pt>
                <c:pt idx="3">
                  <c:v>0.96522583819153851</c:v>
                </c:pt>
                <c:pt idx="4">
                  <c:v>0.97603942564930535</c:v>
                </c:pt>
                <c:pt idx="5">
                  <c:v>0.98793750647916201</c:v>
                </c:pt>
                <c:pt idx="6">
                  <c:v>1.0300634575895498</c:v>
                </c:pt>
                <c:pt idx="7">
                  <c:v>1.2048225816940299</c:v>
                </c:pt>
                <c:pt idx="8">
                  <c:v>1.35428539614011</c:v>
                </c:pt>
                <c:pt idx="9">
                  <c:v>1.4730151551775599</c:v>
                </c:pt>
                <c:pt idx="10">
                  <c:v>1.5615001898803</c:v>
                </c:pt>
                <c:pt idx="11">
                  <c:v>1.62550311850025</c:v>
                </c:pt>
                <c:pt idx="12">
                  <c:v>1.6744003695743501</c:v>
                </c:pt>
                <c:pt idx="13">
                  <c:v>1.7188028590141098</c:v>
                </c:pt>
                <c:pt idx="14">
                  <c:v>1.76803960967106</c:v>
                </c:pt>
                <c:pt idx="15">
                  <c:v>1.8275439224054999</c:v>
                </c:pt>
                <c:pt idx="16">
                  <c:v>1.8970813362485259</c:v>
                </c:pt>
                <c:pt idx="17">
                  <c:v>1.9755787878995898</c:v>
                </c:pt>
                <c:pt idx="18">
                  <c:v>2.0622542408995699</c:v>
                </c:pt>
                <c:pt idx="19">
                  <c:v>2.15659921542726</c:v>
                </c:pt>
                <c:pt idx="20">
                  <c:v>2.2583270471597277</c:v>
                </c:pt>
                <c:pt idx="21">
                  <c:v>2.3673196894505502</c:v>
                </c:pt>
                <c:pt idx="22">
                  <c:v>2.4835851673911602</c:v>
                </c:pt>
                <c:pt idx="23">
                  <c:v>2.6072280182576444</c:v>
                </c:pt>
                <c:pt idx="24">
                  <c:v>2.7384261727433801</c:v>
                </c:pt>
                <c:pt idx="25">
                  <c:v>2.8774178300981177</c:v>
                </c:pt>
              </c:numCache>
            </c:numRef>
          </c:yVal>
          <c:smooth val="1"/>
        </c:ser>
        <c:axId val="164754560"/>
        <c:axId val="164756480"/>
      </c:scatterChart>
      <c:valAx>
        <c:axId val="164754560"/>
        <c:scaling>
          <c:orientation val="minMax"/>
          <c:max val="20"/>
          <c:min val="-5"/>
        </c:scaling>
        <c:axPos val="b"/>
        <c:title>
          <c:tx>
            <c:rich>
              <a:bodyPr/>
              <a:lstStyle/>
              <a:p>
                <a:pPr>
                  <a:defRPr sz="1700"/>
                </a:pPr>
                <a:r>
                  <a:rPr lang="en-US" sz="1700" dirty="0" smtClean="0"/>
                  <a:t>Donor age – recipient</a:t>
                </a:r>
                <a:r>
                  <a:rPr lang="en-US" sz="1700" baseline="0" dirty="0" smtClean="0"/>
                  <a:t> age (years)</a:t>
                </a:r>
                <a:endParaRPr lang="en-US" sz="1700" dirty="0"/>
              </a:p>
            </c:rich>
          </c:tx>
          <c:layout/>
        </c:title>
        <c:numFmt formatCode="#,##0" sourceLinked="0"/>
        <c:tickLblPos val="nextTo"/>
        <c:txPr>
          <a:bodyPr rot="0"/>
          <a:lstStyle/>
          <a:p>
            <a:pPr>
              <a:defRPr sz="1500" b="1"/>
            </a:pPr>
            <a:endParaRPr lang="en-US"/>
          </a:p>
        </c:txPr>
        <c:crossAx val="164756480"/>
        <c:crosses val="autoZero"/>
        <c:crossBetween val="midCat"/>
        <c:majorUnit val="5"/>
      </c:valAx>
      <c:valAx>
        <c:axId val="164756480"/>
        <c:scaling>
          <c:orientation val="minMax"/>
          <c:max val="3.5"/>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CAV within 5 Years </a:t>
                </a:r>
                <a:endParaRPr lang="en-US" sz="1700" b="1" i="0" baseline="0" dirty="0">
                  <a:solidFill>
                    <a:schemeClr val="tx1"/>
                  </a:solidFill>
                </a:endParaRPr>
              </a:p>
            </c:rich>
          </c:tx>
          <c:layout>
            <c:manualLayout>
              <c:xMode val="edge"/>
              <c:yMode val="edge"/>
              <c:x val="1.8920864980373063E-2"/>
              <c:y val="6.587037507408347E-2"/>
            </c:manualLayout>
          </c:layout>
        </c:title>
        <c:numFmt formatCode="#,##0.0" sourceLinked="0"/>
        <c:tickLblPos val="nextTo"/>
        <c:txPr>
          <a:bodyPr/>
          <a:lstStyle/>
          <a:p>
            <a:pPr>
              <a:defRPr sz="1500" b="1"/>
            </a:pPr>
            <a:endParaRPr lang="en-US"/>
          </a:p>
        </c:txPr>
        <c:crossAx val="164754560"/>
        <c:crossesAt val="-5"/>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5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4989663902631836"/>
          <c:y val="3.3590508847684365E-2"/>
          <c:w val="0.82428227998048909"/>
          <c:h val="0.7707426011404106"/>
        </c:manualLayout>
      </c:layout>
      <c:scatterChart>
        <c:scatterStyle val="smoothMarker"/>
        <c:ser>
          <c:idx val="0"/>
          <c:order val="0"/>
          <c:tx>
            <c:strRef>
              <c:f>Sheet1!$A$1</c:f>
              <c:strCache>
                <c:ptCount val="1"/>
                <c:pt idx="0">
                  <c:v>Center volume</c:v>
                </c:pt>
              </c:strCache>
            </c:strRef>
          </c:tx>
          <c:spPr>
            <a:ln w="38100">
              <a:solidFill>
                <a:srgbClr val="00FF00"/>
              </a:solidFill>
            </a:ln>
          </c:spPr>
          <c:marker>
            <c:symbol val="none"/>
          </c:marker>
          <c:xVal>
            <c:numRef>
              <c:f>Sheet1!$A$2:$A$52</c:f>
              <c:numCache>
                <c:formatCode>General</c:formatCode>
                <c:ptCount val="5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numCache>
            </c:numRef>
          </c:xVal>
          <c:yVal>
            <c:numRef>
              <c:f>Sheet1!$B$2:$B$52</c:f>
              <c:numCache>
                <c:formatCode>General</c:formatCode>
                <c:ptCount val="51"/>
                <c:pt idx="0">
                  <c:v>1.1910430305528901</c:v>
                </c:pt>
                <c:pt idx="1">
                  <c:v>1.1780995399519287</c:v>
                </c:pt>
                <c:pt idx="2">
                  <c:v>1.1652967108926739</c:v>
                </c:pt>
                <c:pt idx="3">
                  <c:v>1.1526330147558801</c:v>
                </c:pt>
                <c:pt idx="4">
                  <c:v>1.1401069395342966</c:v>
                </c:pt>
                <c:pt idx="5">
                  <c:v>1.1277169896522101</c:v>
                </c:pt>
                <c:pt idx="6">
                  <c:v>1.1154616857868798</c:v>
                </c:pt>
                <c:pt idx="7">
                  <c:v>1.1033395646918867</c:v>
                </c:pt>
                <c:pt idx="8">
                  <c:v>1.0913491790224099</c:v>
                </c:pt>
                <c:pt idx="9">
                  <c:v>1.0794890971624791</c:v>
                </c:pt>
                <c:pt idx="10">
                  <c:v>1.0677579030540101</c:v>
                </c:pt>
                <c:pt idx="11">
                  <c:v>1.0561541960276799</c:v>
                </c:pt>
                <c:pt idx="12">
                  <c:v>1.04467659063579</c:v>
                </c:pt>
                <c:pt idx="13">
                  <c:v>1.0333237164867599</c:v>
                </c:pt>
                <c:pt idx="14">
                  <c:v>1.0220942180815678</c:v>
                </c:pt>
                <c:pt idx="15">
                  <c:v>1.0109867546519</c:v>
                </c:pt>
                <c:pt idx="16">
                  <c:v>1</c:v>
                </c:pt>
                <c:pt idx="17">
                  <c:v>0.98913264234042297</c:v>
                </c:pt>
                <c:pt idx="18">
                  <c:v>0.97838338414334758</c:v>
                </c:pt>
                <c:pt idx="19">
                  <c:v>0.96775094197967504</c:v>
                </c:pt>
                <c:pt idx="20">
                  <c:v>0.95723404636779064</c:v>
                </c:pt>
                <c:pt idx="21">
                  <c:v>0.94683144162198762</c:v>
                </c:pt>
                <c:pt idx="22">
                  <c:v>0.93654188570254759</c:v>
                </c:pt>
                <c:pt idx="23">
                  <c:v>0.92636415006744099</c:v>
                </c:pt>
                <c:pt idx="24">
                  <c:v>0.91629701952565201</c:v>
                </c:pt>
                <c:pt idx="25">
                  <c:v>0.90633929209206199</c:v>
                </c:pt>
                <c:pt idx="26">
                  <c:v>0.89648977884396619</c:v>
                </c:pt>
                <c:pt idx="27">
                  <c:v>0.88674730377911803</c:v>
                </c:pt>
                <c:pt idx="28">
                  <c:v>0.87711070367528565</c:v>
                </c:pt>
                <c:pt idx="29">
                  <c:v>0.86757882795140295</c:v>
                </c:pt>
                <c:pt idx="30">
                  <c:v>0.8581505385301843</c:v>
                </c:pt>
                <c:pt idx="31">
                  <c:v>0.84882470970221258</c:v>
                </c:pt>
                <c:pt idx="32">
                  <c:v>0.8396002279915975</c:v>
                </c:pt>
                <c:pt idx="33">
                  <c:v>0.83047599202294597</c:v>
                </c:pt>
                <c:pt idx="34">
                  <c:v>0.82145091238994095</c:v>
                </c:pt>
                <c:pt idx="35">
                  <c:v>0.81252391152521297</c:v>
                </c:pt>
                <c:pt idx="36">
                  <c:v>0.80369392357171165</c:v>
                </c:pt>
                <c:pt idx="37">
                  <c:v>0.79495989425543134</c:v>
                </c:pt>
                <c:pt idx="38">
                  <c:v>0.78632078075953449</c:v>
                </c:pt>
                <c:pt idx="39">
                  <c:v>0.77777555159987011</c:v>
                </c:pt>
                <c:pt idx="40">
                  <c:v>0.76932318650175402</c:v>
                </c:pt>
                <c:pt idx="41">
                  <c:v>0.76096267627823699</c:v>
                </c:pt>
                <c:pt idx="42">
                  <c:v>0.75269302270953531</c:v>
                </c:pt>
                <c:pt idx="43">
                  <c:v>0.74451323842388151</c:v>
                </c:pt>
                <c:pt idx="44">
                  <c:v>0.73642234677963458</c:v>
                </c:pt>
                <c:pt idx="45">
                  <c:v>0.72841938174867549</c:v>
                </c:pt>
                <c:pt idx="46">
                  <c:v>0.72050338780104206</c:v>
                </c:pt>
                <c:pt idx="47">
                  <c:v>0.7126734197908795</c:v>
                </c:pt>
                <c:pt idx="48">
                  <c:v>0.70492854284353734</c:v>
                </c:pt>
                <c:pt idx="49">
                  <c:v>0.69726783224401234</c:v>
                </c:pt>
                <c:pt idx="50">
                  <c:v>0.68969037332650063</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Sheet1!$A$2:$A$52</c:f>
              <c:numCache>
                <c:formatCode>General</c:formatCode>
                <c:ptCount val="5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numCache>
            </c:numRef>
          </c:xVal>
          <c:yVal>
            <c:numRef>
              <c:f>Sheet1!$C$2:$C$52</c:f>
              <c:numCache>
                <c:formatCode>General</c:formatCode>
                <c:ptCount val="51"/>
                <c:pt idx="0">
                  <c:v>1.04414230920296</c:v>
                </c:pt>
                <c:pt idx="1">
                  <c:v>1.0413272013344532</c:v>
                </c:pt>
                <c:pt idx="2">
                  <c:v>1.0385196832669299</c:v>
                </c:pt>
                <c:pt idx="3">
                  <c:v>1.03571973453754</c:v>
                </c:pt>
                <c:pt idx="4">
                  <c:v>1.0329273347386201</c:v>
                </c:pt>
                <c:pt idx="5">
                  <c:v>1.0301424635175469</c:v>
                </c:pt>
                <c:pt idx="6">
                  <c:v>1.0273651005765201</c:v>
                </c:pt>
                <c:pt idx="7">
                  <c:v>1.0245952256725299</c:v>
                </c:pt>
                <c:pt idx="8">
                  <c:v>1.021832818617094</c:v>
                </c:pt>
                <c:pt idx="9">
                  <c:v>1.01907785927618</c:v>
                </c:pt>
                <c:pt idx="10">
                  <c:v>1.0163303275700399</c:v>
                </c:pt>
                <c:pt idx="11">
                  <c:v>1.013590203473034</c:v>
                </c:pt>
                <c:pt idx="12">
                  <c:v>1.0108574670135759</c:v>
                </c:pt>
                <c:pt idx="13">
                  <c:v>1.00813209827385</c:v>
                </c:pt>
                <c:pt idx="14">
                  <c:v>1.0054140773897939</c:v>
                </c:pt>
                <c:pt idx="15">
                  <c:v>1.0027033845508799</c:v>
                </c:pt>
                <c:pt idx="16">
                  <c:v>1</c:v>
                </c:pt>
                <c:pt idx="17">
                  <c:v>0.98102833066888551</c:v>
                </c:pt>
                <c:pt idx="18">
                  <c:v>0.96241658557497156</c:v>
                </c:pt>
                <c:pt idx="19">
                  <c:v>0.94415793635465961</c:v>
                </c:pt>
                <c:pt idx="20">
                  <c:v>0.92624568418979092</c:v>
                </c:pt>
                <c:pt idx="21">
                  <c:v>0.90867325734996263</c:v>
                </c:pt>
                <c:pt idx="22">
                  <c:v>0.89143420878148749</c:v>
                </c:pt>
                <c:pt idx="23">
                  <c:v>0.87452221374203798</c:v>
                </c:pt>
                <c:pt idx="24">
                  <c:v>0.85793106748020664</c:v>
                </c:pt>
                <c:pt idx="25">
                  <c:v>0.8416546829590833</c:v>
                </c:pt>
                <c:pt idx="26">
                  <c:v>0.82568708862299101</c:v>
                </c:pt>
                <c:pt idx="27">
                  <c:v>0.81002242620666098</c:v>
                </c:pt>
                <c:pt idx="28">
                  <c:v>0.79465494858588193</c:v>
                </c:pt>
                <c:pt idx="29">
                  <c:v>0.77957901766897686</c:v>
                </c:pt>
                <c:pt idx="30">
                  <c:v>0.76478910232828179</c:v>
                </c:pt>
                <c:pt idx="31">
                  <c:v>0.75027977637086463</c:v>
                </c:pt>
                <c:pt idx="32">
                  <c:v>0.73604571654773199</c:v>
                </c:pt>
                <c:pt idx="33">
                  <c:v>0.72208170060079935</c:v>
                </c:pt>
                <c:pt idx="34">
                  <c:v>0.70838260534694253</c:v>
                </c:pt>
                <c:pt idx="35">
                  <c:v>0.69494340479839034</c:v>
                </c:pt>
                <c:pt idx="36">
                  <c:v>0.68175916831871164</c:v>
                </c:pt>
                <c:pt idx="37">
                  <c:v>0.66882505881391474</c:v>
                </c:pt>
                <c:pt idx="38">
                  <c:v>0.6561363309577255</c:v>
                </c:pt>
                <c:pt idx="39">
                  <c:v>0.64368832945066201</c:v>
                </c:pt>
                <c:pt idx="40">
                  <c:v>0.63147648731202399</c:v>
                </c:pt>
                <c:pt idx="41">
                  <c:v>0.61949632420436396</c:v>
                </c:pt>
                <c:pt idx="42">
                  <c:v>0.60774344478971565</c:v>
                </c:pt>
                <c:pt idx="43">
                  <c:v>0.59621353711700653</c:v>
                </c:pt>
                <c:pt idx="44">
                  <c:v>0.58490237104008858</c:v>
                </c:pt>
                <c:pt idx="45">
                  <c:v>0.5738057966657335</c:v>
                </c:pt>
                <c:pt idx="46">
                  <c:v>0.56291974283110802</c:v>
                </c:pt>
                <c:pt idx="47">
                  <c:v>0.55224021561016134</c:v>
                </c:pt>
                <c:pt idx="48">
                  <c:v>0.54176329684825597</c:v>
                </c:pt>
                <c:pt idx="49">
                  <c:v>0.53148514272471359</c:v>
                </c:pt>
                <c:pt idx="50">
                  <c:v>0.52140198234253798</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Sheet1!$A$2:$A$52</c:f>
              <c:numCache>
                <c:formatCode>General</c:formatCode>
                <c:ptCount val="5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numCache>
            </c:numRef>
          </c:xVal>
          <c:yVal>
            <c:numRef>
              <c:f>Sheet1!$D$2:$D$52</c:f>
              <c:numCache>
                <c:formatCode>General</c:formatCode>
                <c:ptCount val="51"/>
                <c:pt idx="0">
                  <c:v>1.3586112622056898</c:v>
                </c:pt>
                <c:pt idx="1">
                  <c:v>1.3328361385895899</c:v>
                </c:pt>
                <c:pt idx="2">
                  <c:v>1.30755001209571</c:v>
                </c:pt>
                <c:pt idx="3">
                  <c:v>1.2827436056323298</c:v>
                </c:pt>
                <c:pt idx="4">
                  <c:v>1.2584078181096598</c:v>
                </c:pt>
                <c:pt idx="5">
                  <c:v>1.2345337211007901</c:v>
                </c:pt>
                <c:pt idx="6">
                  <c:v>1.2111125555659499</c:v>
                </c:pt>
                <c:pt idx="7">
                  <c:v>1.1881357286389962</c:v>
                </c:pt>
                <c:pt idx="8">
                  <c:v>1.1655948104747598</c:v>
                </c:pt>
                <c:pt idx="9">
                  <c:v>1.143481531156376</c:v>
                </c:pt>
                <c:pt idx="10">
                  <c:v>1.1217877776610301</c:v>
                </c:pt>
                <c:pt idx="11">
                  <c:v>1.1005055908835559</c:v>
                </c:pt>
                <c:pt idx="12">
                  <c:v>1.0796271627162601</c:v>
                </c:pt>
                <c:pt idx="13">
                  <c:v>1.0591448331843099</c:v>
                </c:pt>
                <c:pt idx="14">
                  <c:v>1.0390510876353798</c:v>
                </c:pt>
                <c:pt idx="15">
                  <c:v>1.0193385539826199</c:v>
                </c:pt>
                <c:pt idx="16">
                  <c:v>1</c:v>
                </c:pt>
                <c:pt idx="17">
                  <c:v>0.99730390403330049</c:v>
                </c:pt>
                <c:pt idx="18">
                  <c:v>0.99461507700006402</c:v>
                </c:pt>
                <c:pt idx="19">
                  <c:v>0.99193349930254648</c:v>
                </c:pt>
                <c:pt idx="20">
                  <c:v>0.98925915139584397</c:v>
                </c:pt>
                <c:pt idx="21">
                  <c:v>0.98659201378774253</c:v>
                </c:pt>
                <c:pt idx="22">
                  <c:v>0.98393206703859604</c:v>
                </c:pt>
                <c:pt idx="23">
                  <c:v>0.98127929176114759</c:v>
                </c:pt>
                <c:pt idx="24">
                  <c:v>0.97863366862042911</c:v>
                </c:pt>
                <c:pt idx="25">
                  <c:v>0.97599517833359073</c:v>
                </c:pt>
                <c:pt idx="26">
                  <c:v>0.973363801669761</c:v>
                </c:pt>
                <c:pt idx="27">
                  <c:v>0.97073951944994863</c:v>
                </c:pt>
                <c:pt idx="28">
                  <c:v>0.968122312546847</c:v>
                </c:pt>
                <c:pt idx="29">
                  <c:v>0.96551216188471056</c:v>
                </c:pt>
                <c:pt idx="30">
                  <c:v>0.96290904843925995</c:v>
                </c:pt>
                <c:pt idx="31">
                  <c:v>0.96031295323746457</c:v>
                </c:pt>
                <c:pt idx="32">
                  <c:v>0.95772385735747956</c:v>
                </c:pt>
                <c:pt idx="33">
                  <c:v>0.95514174192844103</c:v>
                </c:pt>
                <c:pt idx="34">
                  <c:v>0.95256658813039807</c:v>
                </c:pt>
                <c:pt idx="35">
                  <c:v>0.94999837719413593</c:v>
                </c:pt>
                <c:pt idx="36">
                  <c:v>0.94743709040100899</c:v>
                </c:pt>
                <c:pt idx="37">
                  <c:v>0.94488270908287797</c:v>
                </c:pt>
                <c:pt idx="38">
                  <c:v>0.94233521462191605</c:v>
                </c:pt>
                <c:pt idx="39">
                  <c:v>0.93979458845049935</c:v>
                </c:pt>
                <c:pt idx="40">
                  <c:v>0.93726081205105005</c:v>
                </c:pt>
                <c:pt idx="41">
                  <c:v>0.93473386695593397</c:v>
                </c:pt>
                <c:pt idx="42">
                  <c:v>0.93221373474729408</c:v>
                </c:pt>
                <c:pt idx="43">
                  <c:v>0.92970039705694496</c:v>
                </c:pt>
                <c:pt idx="44">
                  <c:v>0.92719383556620205</c:v>
                </c:pt>
                <c:pt idx="45">
                  <c:v>0.92469403200579092</c:v>
                </c:pt>
                <c:pt idx="46">
                  <c:v>0.92220096815565999</c:v>
                </c:pt>
                <c:pt idx="47">
                  <c:v>0.91971462584493158</c:v>
                </c:pt>
                <c:pt idx="48">
                  <c:v>0.91723498695167749</c:v>
                </c:pt>
                <c:pt idx="49">
                  <c:v>0.91476203340284301</c:v>
                </c:pt>
                <c:pt idx="50">
                  <c:v>0.91229574717410034</c:v>
                </c:pt>
              </c:numCache>
            </c:numRef>
          </c:yVal>
          <c:smooth val="1"/>
        </c:ser>
        <c:axId val="164664448"/>
        <c:axId val="164666368"/>
      </c:scatterChart>
      <c:valAx>
        <c:axId val="164664448"/>
        <c:scaling>
          <c:orientation val="minMax"/>
          <c:max val="50"/>
          <c:min val="0"/>
        </c:scaling>
        <c:axPos val="b"/>
        <c:title>
          <c:tx>
            <c:rich>
              <a:bodyPr/>
              <a:lstStyle/>
              <a:p>
                <a:pPr>
                  <a:defRPr sz="1700"/>
                </a:pPr>
                <a:r>
                  <a:rPr lang="en-US" sz="1700" dirty="0" smtClean="0"/>
                  <a:t>Total</a:t>
                </a:r>
                <a:r>
                  <a:rPr lang="en-US" sz="1700" baseline="0" dirty="0" smtClean="0"/>
                  <a:t> program volume</a:t>
                </a:r>
                <a:r>
                  <a:rPr lang="en-US" sz="1700" dirty="0" smtClean="0"/>
                  <a:t> for</a:t>
                </a:r>
                <a:r>
                  <a:rPr lang="en-US" sz="1700" baseline="0" dirty="0" smtClean="0"/>
                  <a:t> pediatric and adult </a:t>
                </a:r>
                <a:r>
                  <a:rPr lang="en-US" sz="1700" dirty="0" smtClean="0"/>
                  <a:t>(cases</a:t>
                </a:r>
                <a:r>
                  <a:rPr lang="en-US" sz="1700" baseline="0" dirty="0" smtClean="0"/>
                  <a:t> per year)</a:t>
                </a:r>
                <a:endParaRPr lang="en-US" sz="1700" dirty="0"/>
              </a:p>
            </c:rich>
          </c:tx>
          <c:layout/>
        </c:title>
        <c:numFmt formatCode="#,##0" sourceLinked="0"/>
        <c:tickLblPos val="nextTo"/>
        <c:txPr>
          <a:bodyPr rot="0"/>
          <a:lstStyle/>
          <a:p>
            <a:pPr>
              <a:defRPr sz="1500" b="1"/>
            </a:pPr>
            <a:endParaRPr lang="en-US"/>
          </a:p>
        </c:txPr>
        <c:crossAx val="164666368"/>
        <c:crosses val="autoZero"/>
        <c:crossBetween val="midCat"/>
        <c:majorUnit val="10"/>
      </c:valAx>
      <c:valAx>
        <c:axId val="164666368"/>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CAV within 5 Years </a:t>
                </a:r>
                <a:endParaRPr lang="en-US" sz="1700" b="1" i="0" baseline="0" dirty="0">
                  <a:solidFill>
                    <a:schemeClr val="tx1"/>
                  </a:solidFill>
                </a:endParaRPr>
              </a:p>
            </c:rich>
          </c:tx>
          <c:layout>
            <c:manualLayout>
              <c:xMode val="edge"/>
              <c:yMode val="edge"/>
              <c:x val="1.8920864980373063E-2"/>
              <c:y val="6.587037507408347E-2"/>
            </c:manualLayout>
          </c:layout>
        </c:title>
        <c:numFmt formatCode="#,##0.0" sourceLinked="0"/>
        <c:tickLblPos val="nextTo"/>
        <c:txPr>
          <a:bodyPr/>
          <a:lstStyle/>
          <a:p>
            <a:pPr>
              <a:defRPr sz="1500" b="1"/>
            </a:pPr>
            <a:endParaRPr lang="en-US"/>
          </a:p>
        </c:txPr>
        <c:crossAx val="164664448"/>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55.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0397750281214845"/>
          <c:y val="2.9100535162382837E-2"/>
          <c:w val="0.87727246594175656"/>
          <c:h val="0.7816489150624748"/>
        </c:manualLayout>
      </c:layout>
      <c:scatterChart>
        <c:scatterStyle val="smoothMarker"/>
        <c:ser>
          <c:idx val="0"/>
          <c:order val="0"/>
          <c:tx>
            <c:strRef>
              <c:f>Sheet1!$B$1</c:f>
              <c:strCache>
                <c:ptCount val="1"/>
                <c:pt idx="0">
                  <c:v>North America</c:v>
                </c:pt>
              </c:strCache>
            </c:strRef>
          </c:tx>
          <c:spPr>
            <a:ln w="41275">
              <a:solidFill>
                <a:srgbClr val="FFFF00"/>
              </a:solidFill>
            </a:ln>
          </c:spPr>
          <c:marker>
            <c:symbol val="none"/>
          </c:marker>
          <c:xVal>
            <c:numRef>
              <c:f>Sheet1!$A$2:$A$8</c:f>
              <c:numCache>
                <c:formatCode>General</c:formatCode>
                <c:ptCount val="7"/>
                <c:pt idx="0">
                  <c:v>0</c:v>
                </c:pt>
                <c:pt idx="1">
                  <c:v>3</c:v>
                </c:pt>
                <c:pt idx="2">
                  <c:v>6</c:v>
                </c:pt>
                <c:pt idx="3">
                  <c:v>9</c:v>
                </c:pt>
                <c:pt idx="4">
                  <c:v>12</c:v>
                </c:pt>
                <c:pt idx="5">
                  <c:v>15</c:v>
                </c:pt>
                <c:pt idx="6">
                  <c:v>18</c:v>
                </c:pt>
              </c:numCache>
            </c:numRef>
          </c:xVal>
          <c:yVal>
            <c:numRef>
              <c:f>Sheet1!$B$2:$B$8</c:f>
              <c:numCache>
                <c:formatCode>General</c:formatCode>
                <c:ptCount val="7"/>
                <c:pt idx="0">
                  <c:v>1</c:v>
                </c:pt>
                <c:pt idx="1">
                  <c:v>0.69910000000000005</c:v>
                </c:pt>
                <c:pt idx="2">
                  <c:v>0.53249999999999997</c:v>
                </c:pt>
                <c:pt idx="3">
                  <c:v>0.48110000000000008</c:v>
                </c:pt>
                <c:pt idx="4">
                  <c:v>0.51800000000000002</c:v>
                </c:pt>
                <c:pt idx="5">
                  <c:v>0.62320000000000064</c:v>
                </c:pt>
                <c:pt idx="6">
                  <c:v>0.78180000000000005</c:v>
                </c:pt>
              </c:numCache>
            </c:numRef>
          </c:yVal>
          <c:smooth val="1"/>
        </c:ser>
        <c:ser>
          <c:idx val="1"/>
          <c:order val="1"/>
          <c:tx>
            <c:strRef>
              <c:f>Sheet1!$C$1</c:f>
              <c:strCache>
                <c:ptCount val="1"/>
                <c:pt idx="0">
                  <c:v>Europe</c:v>
                </c:pt>
              </c:strCache>
            </c:strRef>
          </c:tx>
          <c:spPr>
            <a:ln w="41275">
              <a:solidFill>
                <a:srgbClr val="00FF00"/>
              </a:solidFill>
            </a:ln>
          </c:spPr>
          <c:marker>
            <c:symbol val="none"/>
          </c:marker>
          <c:xVal>
            <c:numRef>
              <c:f>Sheet1!$A$2:$A$8</c:f>
              <c:numCache>
                <c:formatCode>General</c:formatCode>
                <c:ptCount val="7"/>
                <c:pt idx="0">
                  <c:v>0</c:v>
                </c:pt>
                <c:pt idx="1">
                  <c:v>3</c:v>
                </c:pt>
                <c:pt idx="2">
                  <c:v>6</c:v>
                </c:pt>
                <c:pt idx="3">
                  <c:v>9</c:v>
                </c:pt>
                <c:pt idx="4">
                  <c:v>12</c:v>
                </c:pt>
                <c:pt idx="5">
                  <c:v>15</c:v>
                </c:pt>
                <c:pt idx="6">
                  <c:v>18</c:v>
                </c:pt>
              </c:numCache>
            </c:numRef>
          </c:xVal>
          <c:yVal>
            <c:numRef>
              <c:f>Sheet1!$C$2:$C$8</c:f>
              <c:numCache>
                <c:formatCode>General</c:formatCode>
                <c:ptCount val="7"/>
                <c:pt idx="0">
                  <c:v>1.6329</c:v>
                </c:pt>
                <c:pt idx="1">
                  <c:v>1.1415</c:v>
                </c:pt>
                <c:pt idx="2">
                  <c:v>0.86950000000000005</c:v>
                </c:pt>
                <c:pt idx="3">
                  <c:v>0.78559999999999997</c:v>
                </c:pt>
                <c:pt idx="4">
                  <c:v>0.84580000000000088</c:v>
                </c:pt>
                <c:pt idx="5">
                  <c:v>1.0175999999999976</c:v>
                </c:pt>
                <c:pt idx="6">
                  <c:v>1.2766</c:v>
                </c:pt>
              </c:numCache>
            </c:numRef>
          </c:yVal>
          <c:smooth val="1"/>
        </c:ser>
        <c:ser>
          <c:idx val="2"/>
          <c:order val="2"/>
          <c:tx>
            <c:strRef>
              <c:f>Sheet1!$D$1</c:f>
              <c:strCache>
                <c:ptCount val="1"/>
                <c:pt idx="0">
                  <c:v>Other locations</c:v>
                </c:pt>
              </c:strCache>
            </c:strRef>
          </c:tx>
          <c:spPr>
            <a:ln w="41275">
              <a:solidFill>
                <a:srgbClr val="FF0000"/>
              </a:solidFill>
            </a:ln>
          </c:spPr>
          <c:marker>
            <c:symbol val="none"/>
          </c:marker>
          <c:xVal>
            <c:numRef>
              <c:f>Sheet1!$A$2:$A$8</c:f>
              <c:numCache>
                <c:formatCode>General</c:formatCode>
                <c:ptCount val="7"/>
                <c:pt idx="0">
                  <c:v>0</c:v>
                </c:pt>
                <c:pt idx="1">
                  <c:v>3</c:v>
                </c:pt>
                <c:pt idx="2">
                  <c:v>6</c:v>
                </c:pt>
                <c:pt idx="3">
                  <c:v>9</c:v>
                </c:pt>
                <c:pt idx="4">
                  <c:v>12</c:v>
                </c:pt>
                <c:pt idx="5">
                  <c:v>15</c:v>
                </c:pt>
                <c:pt idx="6">
                  <c:v>18</c:v>
                </c:pt>
              </c:numCache>
            </c:numRef>
          </c:xVal>
          <c:yVal>
            <c:numRef>
              <c:f>Sheet1!$D$2:$D$8</c:f>
              <c:numCache>
                <c:formatCode>General</c:formatCode>
                <c:ptCount val="7"/>
                <c:pt idx="0">
                  <c:v>3.8893999999999997</c:v>
                </c:pt>
                <c:pt idx="1">
                  <c:v>2.7189999999999999</c:v>
                </c:pt>
                <c:pt idx="2">
                  <c:v>2.0709999999999997</c:v>
                </c:pt>
                <c:pt idx="3">
                  <c:v>1.8712</c:v>
                </c:pt>
                <c:pt idx="4">
                  <c:v>2.0146999999999977</c:v>
                </c:pt>
                <c:pt idx="5">
                  <c:v>2.4239000000000002</c:v>
                </c:pt>
                <c:pt idx="6">
                  <c:v>3.0407000000000002</c:v>
                </c:pt>
              </c:numCache>
            </c:numRef>
          </c:yVal>
          <c:smooth val="1"/>
        </c:ser>
        <c:axId val="140837248"/>
        <c:axId val="140839168"/>
      </c:scatterChart>
      <c:valAx>
        <c:axId val="140837248"/>
        <c:scaling>
          <c:orientation val="minMax"/>
          <c:max val="18"/>
        </c:scaling>
        <c:axPos val="b"/>
        <c:title>
          <c:tx>
            <c:rich>
              <a:bodyPr/>
              <a:lstStyle/>
              <a:p>
                <a:pPr>
                  <a:defRPr sz="1700"/>
                </a:pPr>
                <a:r>
                  <a:rPr lang="en-US" sz="1700"/>
                  <a:t>Recipient</a:t>
                </a:r>
                <a:r>
                  <a:rPr lang="en-US" sz="1700" baseline="0"/>
                  <a:t> age (years)</a:t>
                </a:r>
                <a:endParaRPr lang="en-US" sz="1700"/>
              </a:p>
            </c:rich>
          </c:tx>
          <c:layout/>
        </c:title>
        <c:numFmt formatCode="General" sourceLinked="1"/>
        <c:tickLblPos val="nextTo"/>
        <c:txPr>
          <a:bodyPr/>
          <a:lstStyle/>
          <a:p>
            <a:pPr>
              <a:defRPr sz="1500" b="1"/>
            </a:pPr>
            <a:endParaRPr lang="en-US"/>
          </a:p>
        </c:txPr>
        <c:crossAx val="140839168"/>
        <c:crosses val="autoZero"/>
        <c:crossBetween val="midCat"/>
        <c:majorUnit val="3"/>
      </c:valAx>
      <c:valAx>
        <c:axId val="140839168"/>
        <c:scaling>
          <c:orientation val="minMax"/>
          <c:max val="4"/>
        </c:scaling>
        <c:axPos val="l"/>
        <c:majorGridlines/>
        <c:title>
          <c:tx>
            <c:rich>
              <a:bodyPr rot="-5400000" vert="horz"/>
              <a:lstStyle/>
              <a:p>
                <a:pPr>
                  <a:defRPr sz="1700"/>
                </a:pPr>
                <a:r>
                  <a:rPr lang="en-US" sz="1700" dirty="0"/>
                  <a:t>Hazard</a:t>
                </a:r>
                <a:r>
                  <a:rPr lang="en-US" sz="1700" baseline="0" dirty="0"/>
                  <a:t> </a:t>
                </a:r>
                <a:r>
                  <a:rPr lang="en-US" sz="1700" baseline="0" dirty="0" smtClean="0"/>
                  <a:t>Ratio </a:t>
                </a:r>
                <a:r>
                  <a:rPr lang="en-US" sz="1700" baseline="0" dirty="0"/>
                  <a:t>for </a:t>
                </a:r>
                <a:r>
                  <a:rPr lang="en-US" sz="1700" baseline="0" dirty="0" smtClean="0"/>
                  <a:t>1 Year Mortality</a:t>
                </a:r>
                <a:endParaRPr lang="en-US" sz="1700" dirty="0"/>
              </a:p>
            </c:rich>
          </c:tx>
          <c:layout>
            <c:manualLayout>
              <c:xMode val="edge"/>
              <c:yMode val="edge"/>
              <c:x val="3.4655043119610064E-3"/>
              <c:y val="2.710078471457418E-2"/>
            </c:manualLayout>
          </c:layout>
        </c:title>
        <c:numFmt formatCode="#,##0.0" sourceLinked="0"/>
        <c:tickLblPos val="nextTo"/>
        <c:txPr>
          <a:bodyPr/>
          <a:lstStyle/>
          <a:p>
            <a:pPr>
              <a:defRPr sz="1500" b="1"/>
            </a:pPr>
            <a:endParaRPr lang="en-US"/>
          </a:p>
        </c:txPr>
        <c:crossAx val="140837248"/>
        <c:crosses val="autoZero"/>
        <c:crossBetween val="midCat"/>
      </c:valAx>
      <c:spPr>
        <a:solidFill>
          <a:schemeClr val="bg2"/>
        </a:solidFill>
        <a:ln>
          <a:solidFill>
            <a:schemeClr val="tx1"/>
          </a:solidFill>
        </a:ln>
      </c:spPr>
    </c:plotArea>
    <c:legend>
      <c:legendPos val="r"/>
      <c:layout>
        <c:manualLayout>
          <c:xMode val="edge"/>
          <c:yMode val="edge"/>
          <c:x val="0.54285714285714259"/>
          <c:y val="9.3664353135931841E-2"/>
          <c:w val="0.29573408792650918"/>
          <c:h val="0.15658650097623256"/>
        </c:manualLayout>
      </c:layout>
      <c:spPr>
        <a:solidFill>
          <a:srgbClr val="000000"/>
        </a:solidFill>
        <a:ln>
          <a:solidFill>
            <a:srgbClr val="FFFFFF"/>
          </a:solidFill>
        </a:ln>
      </c:spPr>
      <c:txPr>
        <a:bodyPr/>
        <a:lstStyle/>
        <a:p>
          <a:pPr>
            <a:defRPr sz="1500" b="1"/>
          </a:pPr>
          <a:endParaRPr lang="en-US"/>
        </a:p>
      </c:txPr>
    </c:legend>
    <c:plotVisOnly val="1"/>
  </c:chart>
  <c:externalData r:id="rId1"/>
</c:chartSpace>
</file>

<file path=ppt/charts/chart156.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8.9348088245726029E-2"/>
          <c:y val="2.736318407960199E-2"/>
          <c:w val="0.87489737769265363"/>
          <c:h val="0.83946096290202443"/>
        </c:manualLayout>
      </c:layout>
      <c:scatterChart>
        <c:scatterStyle val="smoothMarker"/>
        <c:ser>
          <c:idx val="0"/>
          <c:order val="0"/>
          <c:tx>
            <c:strRef>
              <c:f>Sheet1!$B$1</c:f>
              <c:strCache>
                <c:ptCount val="1"/>
                <c:pt idx="0">
                  <c:v>North America</c:v>
                </c:pt>
              </c:strCache>
            </c:strRef>
          </c:tx>
          <c:spPr>
            <a:ln w="41275">
              <a:solidFill>
                <a:srgbClr val="FFFF00"/>
              </a:solidFill>
            </a:ln>
          </c:spPr>
          <c:marker>
            <c:symbol val="none"/>
          </c:marker>
          <c:xVal>
            <c:numRef>
              <c:f>Sheet1!$A$2:$A$8</c:f>
              <c:numCache>
                <c:formatCode>General</c:formatCode>
                <c:ptCount val="7"/>
                <c:pt idx="0">
                  <c:v>0</c:v>
                </c:pt>
                <c:pt idx="1">
                  <c:v>3</c:v>
                </c:pt>
                <c:pt idx="2">
                  <c:v>6</c:v>
                </c:pt>
                <c:pt idx="3">
                  <c:v>9</c:v>
                </c:pt>
                <c:pt idx="4">
                  <c:v>12</c:v>
                </c:pt>
                <c:pt idx="5">
                  <c:v>15</c:v>
                </c:pt>
                <c:pt idx="6">
                  <c:v>18</c:v>
                </c:pt>
              </c:numCache>
            </c:numRef>
          </c:xVal>
          <c:yVal>
            <c:numRef>
              <c:f>Sheet1!$B$2:$B$8</c:f>
              <c:numCache>
                <c:formatCode>General</c:formatCode>
                <c:ptCount val="7"/>
                <c:pt idx="0">
                  <c:v>1</c:v>
                </c:pt>
                <c:pt idx="1">
                  <c:v>0.7519000000000009</c:v>
                </c:pt>
                <c:pt idx="2">
                  <c:v>0.59809999999999997</c:v>
                </c:pt>
                <c:pt idx="3">
                  <c:v>0.53220000000000001</c:v>
                </c:pt>
                <c:pt idx="4">
                  <c:v>0.53149999999999997</c:v>
                </c:pt>
                <c:pt idx="5">
                  <c:v>0.57090000000000063</c:v>
                </c:pt>
                <c:pt idx="6">
                  <c:v>0.63030000000000064</c:v>
                </c:pt>
              </c:numCache>
            </c:numRef>
          </c:yVal>
          <c:smooth val="1"/>
        </c:ser>
        <c:ser>
          <c:idx val="1"/>
          <c:order val="1"/>
          <c:tx>
            <c:strRef>
              <c:f>Sheet1!$C$1</c:f>
              <c:strCache>
                <c:ptCount val="1"/>
                <c:pt idx="0">
                  <c:v>Europe</c:v>
                </c:pt>
              </c:strCache>
            </c:strRef>
          </c:tx>
          <c:spPr>
            <a:ln w="41275">
              <a:solidFill>
                <a:srgbClr val="00FF00"/>
              </a:solidFill>
            </a:ln>
          </c:spPr>
          <c:marker>
            <c:symbol val="none"/>
          </c:marker>
          <c:xVal>
            <c:numRef>
              <c:f>Sheet1!$A$2:$A$8</c:f>
              <c:numCache>
                <c:formatCode>General</c:formatCode>
                <c:ptCount val="7"/>
                <c:pt idx="0">
                  <c:v>0</c:v>
                </c:pt>
                <c:pt idx="1">
                  <c:v>3</c:v>
                </c:pt>
                <c:pt idx="2">
                  <c:v>6</c:v>
                </c:pt>
                <c:pt idx="3">
                  <c:v>9</c:v>
                </c:pt>
                <c:pt idx="4">
                  <c:v>12</c:v>
                </c:pt>
                <c:pt idx="5">
                  <c:v>15</c:v>
                </c:pt>
                <c:pt idx="6">
                  <c:v>18</c:v>
                </c:pt>
              </c:numCache>
            </c:numRef>
          </c:xVal>
          <c:yVal>
            <c:numRef>
              <c:f>Sheet1!$C$2:$C$8</c:f>
              <c:numCache>
                <c:formatCode>General</c:formatCode>
                <c:ptCount val="7"/>
                <c:pt idx="0">
                  <c:v>0.83600000000000063</c:v>
                </c:pt>
                <c:pt idx="1">
                  <c:v>0.61590000000000089</c:v>
                </c:pt>
                <c:pt idx="2">
                  <c:v>0.51160000000000005</c:v>
                </c:pt>
                <c:pt idx="3">
                  <c:v>0.54010000000000002</c:v>
                </c:pt>
                <c:pt idx="4">
                  <c:v>0.75820000000000065</c:v>
                </c:pt>
                <c:pt idx="5">
                  <c:v>1.3006</c:v>
                </c:pt>
                <c:pt idx="6">
                  <c:v>2.444</c:v>
                </c:pt>
              </c:numCache>
            </c:numRef>
          </c:yVal>
          <c:smooth val="1"/>
        </c:ser>
        <c:ser>
          <c:idx val="2"/>
          <c:order val="2"/>
          <c:tx>
            <c:strRef>
              <c:f>Sheet1!$D$1</c:f>
              <c:strCache>
                <c:ptCount val="1"/>
                <c:pt idx="0">
                  <c:v>Other locations</c:v>
                </c:pt>
              </c:strCache>
            </c:strRef>
          </c:tx>
          <c:spPr>
            <a:ln w="41275">
              <a:solidFill>
                <a:srgbClr val="FF0000"/>
              </a:solidFill>
            </a:ln>
          </c:spPr>
          <c:marker>
            <c:symbol val="none"/>
          </c:marker>
          <c:xVal>
            <c:numRef>
              <c:f>Sheet1!$A$2:$A$8</c:f>
              <c:numCache>
                <c:formatCode>General</c:formatCode>
                <c:ptCount val="7"/>
                <c:pt idx="0">
                  <c:v>0</c:v>
                </c:pt>
                <c:pt idx="1">
                  <c:v>3</c:v>
                </c:pt>
                <c:pt idx="2">
                  <c:v>6</c:v>
                </c:pt>
                <c:pt idx="3">
                  <c:v>9</c:v>
                </c:pt>
                <c:pt idx="4">
                  <c:v>12</c:v>
                </c:pt>
                <c:pt idx="5">
                  <c:v>15</c:v>
                </c:pt>
                <c:pt idx="6">
                  <c:v>18</c:v>
                </c:pt>
              </c:numCache>
            </c:numRef>
          </c:xVal>
          <c:yVal>
            <c:numRef>
              <c:f>Sheet1!$D$2:$D$8</c:f>
              <c:numCache>
                <c:formatCode>General</c:formatCode>
                <c:ptCount val="7"/>
                <c:pt idx="0">
                  <c:v>1.4242999999999983</c:v>
                </c:pt>
                <c:pt idx="1">
                  <c:v>1.0708</c:v>
                </c:pt>
                <c:pt idx="2">
                  <c:v>0.85180000000000089</c:v>
                </c:pt>
                <c:pt idx="3">
                  <c:v>0.7580000000000009</c:v>
                </c:pt>
                <c:pt idx="4">
                  <c:v>0.75700000000000089</c:v>
                </c:pt>
                <c:pt idx="5">
                  <c:v>0.81310000000000004</c:v>
                </c:pt>
                <c:pt idx="6">
                  <c:v>0.89770000000000005</c:v>
                </c:pt>
              </c:numCache>
            </c:numRef>
          </c:yVal>
          <c:smooth val="1"/>
        </c:ser>
        <c:axId val="161370496"/>
        <c:axId val="161372416"/>
      </c:scatterChart>
      <c:valAx>
        <c:axId val="161370496"/>
        <c:scaling>
          <c:orientation val="minMax"/>
          <c:max val="18"/>
        </c:scaling>
        <c:axPos val="b"/>
        <c:title>
          <c:tx>
            <c:rich>
              <a:bodyPr/>
              <a:lstStyle/>
              <a:p>
                <a:pPr>
                  <a:defRPr sz="1700" b="1"/>
                </a:pPr>
                <a:r>
                  <a:rPr lang="en-US" sz="1700" b="1"/>
                  <a:t>Recipient</a:t>
                </a:r>
                <a:r>
                  <a:rPr lang="en-US" sz="1700" b="1" baseline="0"/>
                  <a:t> age (years)</a:t>
                </a:r>
                <a:endParaRPr lang="en-US" sz="1700" b="1"/>
              </a:p>
            </c:rich>
          </c:tx>
          <c:layout/>
        </c:title>
        <c:numFmt formatCode="General" sourceLinked="1"/>
        <c:tickLblPos val="nextTo"/>
        <c:txPr>
          <a:bodyPr/>
          <a:lstStyle/>
          <a:p>
            <a:pPr>
              <a:defRPr sz="1500" b="1"/>
            </a:pPr>
            <a:endParaRPr lang="en-US"/>
          </a:p>
        </c:txPr>
        <c:crossAx val="161372416"/>
        <c:crosses val="autoZero"/>
        <c:crossBetween val="midCat"/>
        <c:majorUnit val="3"/>
      </c:valAx>
      <c:valAx>
        <c:axId val="161372416"/>
        <c:scaling>
          <c:orientation val="minMax"/>
          <c:max val="4"/>
        </c:scaling>
        <c:axPos val="l"/>
        <c:majorGridlines/>
        <c:title>
          <c:tx>
            <c:rich>
              <a:bodyPr rot="-5400000" vert="horz"/>
              <a:lstStyle/>
              <a:p>
                <a:pPr>
                  <a:defRPr sz="1700"/>
                </a:pPr>
                <a:r>
                  <a:rPr lang="en-US" sz="1700" dirty="0"/>
                  <a:t>Hazard</a:t>
                </a:r>
                <a:r>
                  <a:rPr lang="en-US" sz="1700" baseline="0" dirty="0"/>
                  <a:t> </a:t>
                </a:r>
                <a:r>
                  <a:rPr lang="en-US" sz="1700" baseline="0" dirty="0" smtClean="0"/>
                  <a:t>Ratio </a:t>
                </a:r>
                <a:r>
                  <a:rPr lang="en-US" sz="1700" baseline="0" dirty="0"/>
                  <a:t>for </a:t>
                </a:r>
                <a:r>
                  <a:rPr lang="en-US" sz="1700" baseline="0" dirty="0" smtClean="0"/>
                  <a:t>1 Year Mortality</a:t>
                </a:r>
                <a:endParaRPr lang="en-US" sz="1700" dirty="0"/>
              </a:p>
            </c:rich>
          </c:tx>
          <c:layout/>
        </c:title>
        <c:numFmt formatCode="#,##0.0" sourceLinked="0"/>
        <c:tickLblPos val="nextTo"/>
        <c:txPr>
          <a:bodyPr/>
          <a:lstStyle/>
          <a:p>
            <a:pPr>
              <a:defRPr sz="1500" b="1"/>
            </a:pPr>
            <a:endParaRPr lang="en-US"/>
          </a:p>
        </c:txPr>
        <c:crossAx val="161370496"/>
        <c:crosses val="autoZero"/>
        <c:crossBetween val="midCat"/>
      </c:valAx>
      <c:spPr>
        <a:solidFill>
          <a:srgbClr val="000000"/>
        </a:solidFill>
        <a:ln>
          <a:solidFill>
            <a:srgbClr val="FFFFFF"/>
          </a:solidFill>
        </a:ln>
      </c:spPr>
    </c:plotArea>
    <c:legend>
      <c:legendPos val="r"/>
      <c:layout>
        <c:manualLayout>
          <c:xMode val="edge"/>
          <c:yMode val="edge"/>
          <c:x val="0.22635135135135134"/>
          <c:y val="9.0559995299095364E-2"/>
          <c:w val="0.25863363363363329"/>
          <c:h val="0.14226289810788598"/>
        </c:manualLayout>
      </c:layout>
      <c:spPr>
        <a:solidFill>
          <a:schemeClr val="bg2"/>
        </a:solidFill>
        <a:ln>
          <a:solidFill>
            <a:schemeClr val="tx1"/>
          </a:solidFill>
        </a:ln>
      </c:spPr>
      <c:txPr>
        <a:bodyPr/>
        <a:lstStyle/>
        <a:p>
          <a:pPr>
            <a:defRPr sz="1500" b="1"/>
          </a:pPr>
          <a:endParaRPr lang="en-US"/>
        </a:p>
      </c:txPr>
    </c:legend>
    <c:plotVisOnly val="1"/>
  </c:chart>
  <c:externalData r:id="rId1"/>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8.6642343198483726E-2"/>
          <c:y val="6.1607174103237093E-2"/>
          <c:w val="0.89090800072404741"/>
          <c:h val="0.62493613298339179"/>
        </c:manualLayout>
      </c:layout>
      <c:lineChart>
        <c:grouping val="standard"/>
        <c:ser>
          <c:idx val="0"/>
          <c:order val="0"/>
          <c:tx>
            <c:strRef>
              <c:f>Sheet1!$B$1</c:f>
              <c:strCache>
                <c:ptCount val="1"/>
                <c:pt idx="0">
                  <c:v>Myopathy</c:v>
                </c:pt>
              </c:strCache>
            </c:strRef>
          </c:tx>
          <c:spPr>
            <a:ln w="41275">
              <a:solidFill>
                <a:srgbClr val="FFFF00"/>
              </a:solidFill>
            </a:ln>
          </c:spPr>
          <c:marker>
            <c:symbol val="none"/>
          </c:marker>
          <c:cat>
            <c:numRef>
              <c:f>Sheet1!$A$2:$A$27</c:f>
              <c:numCache>
                <c:formatCode>General</c:formatCode>
                <c:ptCount val="26"/>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numCache>
            </c:numRef>
          </c:cat>
          <c:val>
            <c:numRef>
              <c:f>Sheet1!$B$2:$B$27</c:f>
              <c:numCache>
                <c:formatCode>General</c:formatCode>
                <c:ptCount val="26"/>
                <c:pt idx="0">
                  <c:v>25</c:v>
                </c:pt>
                <c:pt idx="1">
                  <c:v>16</c:v>
                </c:pt>
                <c:pt idx="2">
                  <c:v>29.545499999999777</c:v>
                </c:pt>
                <c:pt idx="3">
                  <c:v>12.5</c:v>
                </c:pt>
                <c:pt idx="4">
                  <c:v>12.037000000000001</c:v>
                </c:pt>
                <c:pt idx="5">
                  <c:v>13.986000000000002</c:v>
                </c:pt>
                <c:pt idx="6">
                  <c:v>16.3462</c:v>
                </c:pt>
                <c:pt idx="7">
                  <c:v>13.7097</c:v>
                </c:pt>
                <c:pt idx="8">
                  <c:v>25.454499999999989</c:v>
                </c:pt>
                <c:pt idx="9">
                  <c:v>23.232299999999825</c:v>
                </c:pt>
                <c:pt idx="10">
                  <c:v>26.136399999999988</c:v>
                </c:pt>
                <c:pt idx="11">
                  <c:v>22.7273</c:v>
                </c:pt>
                <c:pt idx="12">
                  <c:v>26.470599999999788</c:v>
                </c:pt>
                <c:pt idx="13">
                  <c:v>40</c:v>
                </c:pt>
                <c:pt idx="14">
                  <c:v>37.777800000000006</c:v>
                </c:pt>
                <c:pt idx="15">
                  <c:v>40</c:v>
                </c:pt>
                <c:pt idx="16">
                  <c:v>34.782600000000002</c:v>
                </c:pt>
                <c:pt idx="17">
                  <c:v>29.411799999999989</c:v>
                </c:pt>
                <c:pt idx="18">
                  <c:v>32.978700000000003</c:v>
                </c:pt>
                <c:pt idx="19">
                  <c:v>35.652200000000001</c:v>
                </c:pt>
                <c:pt idx="20">
                  <c:v>41.176500000000011</c:v>
                </c:pt>
                <c:pt idx="21">
                  <c:v>27.722799999999722</c:v>
                </c:pt>
                <c:pt idx="22">
                  <c:v>41.666700000000013</c:v>
                </c:pt>
                <c:pt idx="23">
                  <c:v>49.359000000000002</c:v>
                </c:pt>
                <c:pt idx="24">
                  <c:v>41.791000000000011</c:v>
                </c:pt>
                <c:pt idx="25">
                  <c:v>41.666700000000013</c:v>
                </c:pt>
              </c:numCache>
            </c:numRef>
          </c:val>
        </c:ser>
        <c:ser>
          <c:idx val="1"/>
          <c:order val="1"/>
          <c:tx>
            <c:strRef>
              <c:f>Sheet1!$C$1</c:f>
              <c:strCache>
                <c:ptCount val="1"/>
                <c:pt idx="0">
                  <c:v>Congenital</c:v>
                </c:pt>
              </c:strCache>
            </c:strRef>
          </c:tx>
          <c:spPr>
            <a:ln w="41275">
              <a:solidFill>
                <a:srgbClr val="00FF00"/>
              </a:solidFill>
            </a:ln>
          </c:spPr>
          <c:marker>
            <c:symbol val="none"/>
          </c:marker>
          <c:cat>
            <c:numRef>
              <c:f>Sheet1!$A$2:$A$27</c:f>
              <c:numCache>
                <c:formatCode>General</c:formatCode>
                <c:ptCount val="26"/>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numCache>
            </c:numRef>
          </c:cat>
          <c:val>
            <c:numRef>
              <c:f>Sheet1!$C$2:$C$27</c:f>
              <c:numCache>
                <c:formatCode>General</c:formatCode>
                <c:ptCount val="26"/>
                <c:pt idx="0">
                  <c:v>75</c:v>
                </c:pt>
                <c:pt idx="1">
                  <c:v>72</c:v>
                </c:pt>
                <c:pt idx="2">
                  <c:v>68.181799999999981</c:v>
                </c:pt>
                <c:pt idx="3">
                  <c:v>85.2273</c:v>
                </c:pt>
                <c:pt idx="4">
                  <c:v>82.407399999999996</c:v>
                </c:pt>
                <c:pt idx="5">
                  <c:v>83.916100000000327</c:v>
                </c:pt>
                <c:pt idx="6">
                  <c:v>81.730800000000002</c:v>
                </c:pt>
                <c:pt idx="7">
                  <c:v>79.838700000000003</c:v>
                </c:pt>
                <c:pt idx="8">
                  <c:v>71.818200000000004</c:v>
                </c:pt>
                <c:pt idx="9">
                  <c:v>73.737399999999994</c:v>
                </c:pt>
                <c:pt idx="10">
                  <c:v>71.590900000000005</c:v>
                </c:pt>
                <c:pt idx="11">
                  <c:v>75.454499999999996</c:v>
                </c:pt>
                <c:pt idx="12">
                  <c:v>68.627499999999998</c:v>
                </c:pt>
                <c:pt idx="13">
                  <c:v>56.470600000000005</c:v>
                </c:pt>
                <c:pt idx="14">
                  <c:v>60</c:v>
                </c:pt>
                <c:pt idx="15">
                  <c:v>57.647100000000002</c:v>
                </c:pt>
                <c:pt idx="16">
                  <c:v>60.869600000000005</c:v>
                </c:pt>
                <c:pt idx="17">
                  <c:v>67.647099999999995</c:v>
                </c:pt>
                <c:pt idx="18">
                  <c:v>64.893600000000006</c:v>
                </c:pt>
                <c:pt idx="19">
                  <c:v>60</c:v>
                </c:pt>
                <c:pt idx="20">
                  <c:v>55.462200000000003</c:v>
                </c:pt>
                <c:pt idx="21">
                  <c:v>66.336600000000004</c:v>
                </c:pt>
                <c:pt idx="22">
                  <c:v>55.833300000000001</c:v>
                </c:pt>
                <c:pt idx="23">
                  <c:v>48.076900000000002</c:v>
                </c:pt>
                <c:pt idx="24">
                  <c:v>54.477600000000002</c:v>
                </c:pt>
                <c:pt idx="25">
                  <c:v>50.757600000000004</c:v>
                </c:pt>
              </c:numCache>
            </c:numRef>
          </c:val>
        </c:ser>
        <c:marker val="1"/>
        <c:axId val="144801792"/>
        <c:axId val="144804864"/>
      </c:lineChart>
      <c:catAx>
        <c:axId val="144801792"/>
        <c:scaling>
          <c:orientation val="minMax"/>
        </c:scaling>
        <c:axPos val="b"/>
        <c:numFmt formatCode="General" sourceLinked="1"/>
        <c:tickLblPos val="nextTo"/>
        <c:txPr>
          <a:bodyPr rot="-3600000"/>
          <a:lstStyle/>
          <a:p>
            <a:pPr>
              <a:defRPr sz="1500" b="1"/>
            </a:pPr>
            <a:endParaRPr lang="en-US"/>
          </a:p>
        </c:txPr>
        <c:crossAx val="144804864"/>
        <c:crosses val="autoZero"/>
        <c:auto val="1"/>
        <c:lblAlgn val="ctr"/>
        <c:lblOffset val="100"/>
      </c:catAx>
      <c:valAx>
        <c:axId val="144804864"/>
        <c:scaling>
          <c:orientation val="minMax"/>
        </c:scaling>
        <c:axPos val="l"/>
        <c:majorGridlines/>
        <c:title>
          <c:tx>
            <c:rich>
              <a:bodyPr rot="-5400000" vert="horz"/>
              <a:lstStyle/>
              <a:p>
                <a:pPr>
                  <a:defRPr sz="1700"/>
                </a:pPr>
                <a:r>
                  <a:rPr lang="en-US" sz="1700" dirty="0" smtClean="0"/>
                  <a:t>% of Cases</a:t>
                </a:r>
                <a:endParaRPr lang="en-US" sz="1700" dirty="0"/>
              </a:p>
            </c:rich>
          </c:tx>
        </c:title>
        <c:numFmt formatCode="General" sourceLinked="1"/>
        <c:tickLblPos val="nextTo"/>
        <c:txPr>
          <a:bodyPr/>
          <a:lstStyle/>
          <a:p>
            <a:pPr>
              <a:defRPr sz="1500" b="1"/>
            </a:pPr>
            <a:endParaRPr lang="en-US"/>
          </a:p>
        </c:txPr>
        <c:crossAx val="144801792"/>
        <c:crosses val="autoZero"/>
        <c:crossBetween val="midCat"/>
        <c:majorUnit val="25"/>
      </c:valAx>
      <c:spPr>
        <a:solidFill>
          <a:schemeClr val="bg2"/>
        </a:solidFill>
        <a:ln>
          <a:solidFill>
            <a:schemeClr val="tx1"/>
          </a:solidFill>
        </a:ln>
      </c:spPr>
    </c:plotArea>
    <c:legend>
      <c:legendPos val="t"/>
      <c:layout>
        <c:manualLayout>
          <c:xMode val="edge"/>
          <c:yMode val="edge"/>
          <c:x val="0.57097769028873024"/>
          <c:y val="0.1"/>
          <c:w val="0.33707756358042895"/>
          <c:h val="0.12551268591426071"/>
        </c:manualLayout>
      </c:layout>
      <c:spPr>
        <a:solidFill>
          <a:srgbClr val="000000"/>
        </a:solidFill>
        <a:ln>
          <a:solidFill>
            <a:schemeClr val="tx1"/>
          </a:solidFill>
        </a:ln>
      </c:spPr>
      <c:txPr>
        <a:bodyPr/>
        <a:lstStyle/>
        <a:p>
          <a:pPr>
            <a:defRPr sz="1500" b="1"/>
          </a:pPr>
          <a:endParaRPr lang="en-US"/>
        </a:p>
      </c:txPr>
    </c:legend>
    <c:plotVisOnly val="1"/>
  </c:chart>
  <c:txPr>
    <a:bodyPr/>
    <a:lstStyle/>
    <a:p>
      <a:pPr>
        <a:defRPr sz="1800"/>
      </a:pPr>
      <a:endParaRPr lang="en-US"/>
    </a:p>
  </c:tx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otX val="65"/>
      <c:rotY val="270"/>
      <c:perspective val="30"/>
    </c:view3D>
    <c:plotArea>
      <c:layout>
        <c:manualLayout>
          <c:layoutTarget val="inner"/>
          <c:xMode val="edge"/>
          <c:yMode val="edge"/>
          <c:x val="0.16706427653990091"/>
          <c:y val="8.6403032954214032E-2"/>
          <c:w val="0.63358230221222256"/>
          <c:h val="0.68026377952755857"/>
        </c:manualLayout>
      </c:layout>
      <c:pie3DChart>
        <c:varyColors val="1"/>
        <c:ser>
          <c:idx val="0"/>
          <c:order val="0"/>
          <c:tx>
            <c:strRef>
              <c:f>Sheet1!$B$1</c:f>
              <c:strCache>
                <c:ptCount val="1"/>
                <c:pt idx="0">
                  <c:v>%</c:v>
                </c:pt>
              </c:strCache>
            </c:strRef>
          </c:tx>
          <c:spPr>
            <a:ln w="25400">
              <a:solidFill>
                <a:srgbClr val="000000"/>
              </a:solidFill>
            </a:ln>
          </c:spPr>
          <c:dPt>
            <c:idx val="0"/>
            <c:spPr>
              <a:solidFill>
                <a:srgbClr val="FFFF00"/>
              </a:solidFill>
              <a:ln w="25400">
                <a:solidFill>
                  <a:srgbClr val="000000"/>
                </a:solidFill>
              </a:ln>
            </c:spPr>
          </c:dPt>
          <c:dPt>
            <c:idx val="1"/>
            <c:spPr>
              <a:solidFill>
                <a:srgbClr val="00FF00"/>
              </a:solidFill>
              <a:ln w="25400">
                <a:solidFill>
                  <a:srgbClr val="000000"/>
                </a:solidFill>
              </a:ln>
            </c:spPr>
          </c:dPt>
          <c:dPt>
            <c:idx val="2"/>
            <c:spPr>
              <a:solidFill>
                <a:schemeClr val="bg1">
                  <a:lumMod val="50000"/>
                  <a:lumOff val="50000"/>
                </a:schemeClr>
              </a:solidFill>
              <a:ln w="25400">
                <a:solidFill>
                  <a:srgbClr val="000000"/>
                </a:solidFill>
              </a:ln>
            </c:spPr>
          </c:dPt>
          <c:dPt>
            <c:idx val="3"/>
            <c:spPr>
              <a:solidFill>
                <a:srgbClr val="FF0000"/>
              </a:solidFill>
              <a:ln w="25400">
                <a:solidFill>
                  <a:srgbClr val="000000"/>
                </a:solidFill>
              </a:ln>
            </c:spPr>
          </c:dPt>
          <c:dLbls>
            <c:dLbl>
              <c:idx val="1"/>
              <c:layout>
                <c:manualLayout>
                  <c:x val="5.2380952380952375E-2"/>
                  <c:y val="-0.1111111111111111"/>
                </c:manualLayout>
              </c:layout>
              <c:dLblPos val="bestFit"/>
              <c:showVal val="1"/>
            </c:dLbl>
            <c:dLbl>
              <c:idx val="2"/>
              <c:layout>
                <c:manualLayout>
                  <c:x val="-2.4822695035460994E-2"/>
                  <c:y val="1.4814814814814815E-2"/>
                </c:manualLayout>
              </c:layout>
              <c:dLblPos val="bestFit"/>
              <c:showVal val="1"/>
            </c:dLbl>
            <c:dLbl>
              <c:idx val="3"/>
              <c:layout>
                <c:manualLayout>
                  <c:x val="-4.6099290780141904E-2"/>
                  <c:y val="-5.5555555555555455E-2"/>
                </c:manualLayout>
              </c:layout>
              <c:dLblPos val="bestFit"/>
              <c:showVal val="1"/>
            </c:dLbl>
            <c:numFmt formatCode="0%" sourceLinked="0"/>
            <c:txPr>
              <a:bodyPr/>
              <a:lstStyle/>
              <a:p>
                <a:pPr>
                  <a:defRPr sz="1500" b="1"/>
                </a:pPr>
                <a:endParaRPr lang="en-US"/>
              </a:p>
            </c:txPr>
            <c:dLblPos val="outEnd"/>
            <c:showVal val="1"/>
            <c:showLeaderLines val="1"/>
          </c:dLbls>
          <c:cat>
            <c:strRef>
              <c:f>Sheet1!$A$2:$A$5</c:f>
              <c:strCache>
                <c:ptCount val="4"/>
                <c:pt idx="0">
                  <c:v>Myopathy</c:v>
                </c:pt>
                <c:pt idx="1">
                  <c:v>Congenital</c:v>
                </c:pt>
                <c:pt idx="2">
                  <c:v>Other</c:v>
                </c:pt>
                <c:pt idx="3">
                  <c:v>ReTX</c:v>
                </c:pt>
              </c:strCache>
            </c:strRef>
          </c:cat>
          <c:val>
            <c:numRef>
              <c:f>Sheet1!$B$2:$B$5</c:f>
              <c:numCache>
                <c:formatCode>0.00%</c:formatCode>
                <c:ptCount val="4"/>
                <c:pt idx="0">
                  <c:v>0.34948000000000273</c:v>
                </c:pt>
                <c:pt idx="1">
                  <c:v>0.61938000000000004</c:v>
                </c:pt>
                <c:pt idx="2">
                  <c:v>2.2491000000000278E-2</c:v>
                </c:pt>
                <c:pt idx="3">
                  <c:v>8.6510000000000007E-3</c:v>
                </c:pt>
              </c:numCache>
            </c:numRef>
          </c:val>
        </c:ser>
      </c:pie3DChart>
    </c:plotArea>
    <c:plotVisOnly val="1"/>
  </c:chart>
  <c:txPr>
    <a:bodyPr/>
    <a:lstStyle/>
    <a:p>
      <a:pPr>
        <a:defRPr sz="1800"/>
      </a:pPr>
      <a:endParaRPr lang="en-US"/>
    </a:p>
  </c:txPr>
  <c:externalData r:id="rId1"/>
  <c:userShapes r:id="rId2"/>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otX val="65"/>
      <c:rotY val="270"/>
      <c:perspective val="30"/>
    </c:view3D>
    <c:plotArea>
      <c:layout>
        <c:manualLayout>
          <c:layoutTarget val="inner"/>
          <c:xMode val="edge"/>
          <c:yMode val="edge"/>
          <c:x val="0.12908490605341"/>
          <c:y val="0.16007661204511567"/>
          <c:w val="0.44407761529808781"/>
          <c:h val="0.5419585727459747"/>
        </c:manualLayout>
      </c:layout>
      <c:pie3DChart>
        <c:varyColors val="1"/>
        <c:ser>
          <c:idx val="0"/>
          <c:order val="0"/>
          <c:tx>
            <c:strRef>
              <c:f>Sheet1!$B$1</c:f>
              <c:strCache>
                <c:ptCount val="1"/>
                <c:pt idx="0">
                  <c:v>%</c:v>
                </c:pt>
              </c:strCache>
            </c:strRef>
          </c:tx>
          <c:spPr>
            <a:ln w="25400">
              <a:solidFill>
                <a:srgbClr val="000000"/>
              </a:solidFill>
            </a:ln>
          </c:spPr>
          <c:dPt>
            <c:idx val="0"/>
            <c:spPr>
              <a:solidFill>
                <a:srgbClr val="FFFF00"/>
              </a:solidFill>
              <a:ln w="25400">
                <a:solidFill>
                  <a:srgbClr val="000000"/>
                </a:solidFill>
              </a:ln>
            </c:spPr>
          </c:dPt>
          <c:dPt>
            <c:idx val="1"/>
            <c:spPr>
              <a:solidFill>
                <a:srgbClr val="00FF00"/>
              </a:solidFill>
              <a:ln w="25400">
                <a:solidFill>
                  <a:srgbClr val="000000"/>
                </a:solidFill>
              </a:ln>
            </c:spPr>
          </c:dPt>
          <c:dPt>
            <c:idx val="2"/>
            <c:spPr>
              <a:solidFill>
                <a:schemeClr val="bg1">
                  <a:lumMod val="50000"/>
                  <a:lumOff val="50000"/>
                </a:schemeClr>
              </a:solidFill>
              <a:ln w="25400">
                <a:solidFill>
                  <a:srgbClr val="000000"/>
                </a:solidFill>
              </a:ln>
            </c:spPr>
          </c:dPt>
          <c:dPt>
            <c:idx val="3"/>
            <c:spPr>
              <a:solidFill>
                <a:srgbClr val="FF0000"/>
              </a:solidFill>
              <a:ln w="25400">
                <a:solidFill>
                  <a:srgbClr val="000000"/>
                </a:solidFill>
              </a:ln>
            </c:spPr>
          </c:dPt>
          <c:dLbls>
            <c:dLbl>
              <c:idx val="1"/>
              <c:layout>
                <c:manualLayout>
                  <c:x val="0.15343915343915507"/>
                  <c:y val="-8.5585940270980723E-2"/>
                </c:manualLayout>
              </c:layout>
              <c:dLblPos val="bestFit"/>
              <c:showVal val="1"/>
            </c:dLbl>
            <c:dLbl>
              <c:idx val="2"/>
              <c:layout>
                <c:manualLayout>
                  <c:x val="-4.1666666666666683E-3"/>
                  <c:y val="1.3513513513513521E-2"/>
                </c:manualLayout>
              </c:layout>
              <c:dLblPos val="bestFit"/>
              <c:showVal val="1"/>
            </c:dLbl>
            <c:dLbl>
              <c:idx val="3"/>
              <c:layout>
                <c:manualLayout>
                  <c:x val="1.8518518518518708E-3"/>
                  <c:y val="-0.1441441441441455"/>
                </c:manualLayout>
              </c:layout>
              <c:dLblPos val="bestFit"/>
              <c:showVal val="1"/>
            </c:dLbl>
            <c:numFmt formatCode="0%" sourceLinked="0"/>
            <c:txPr>
              <a:bodyPr/>
              <a:lstStyle/>
              <a:p>
                <a:pPr>
                  <a:defRPr sz="1500" b="1"/>
                </a:pPr>
                <a:endParaRPr lang="en-US"/>
              </a:p>
            </c:txPr>
            <c:dLblPos val="outEnd"/>
            <c:showVal val="1"/>
            <c:showLeaderLines val="1"/>
          </c:dLbls>
          <c:cat>
            <c:strRef>
              <c:f>Sheet1!$A$2:$A$5</c:f>
              <c:strCache>
                <c:ptCount val="4"/>
                <c:pt idx="0">
                  <c:v>Myopathy</c:v>
                </c:pt>
                <c:pt idx="1">
                  <c:v>Congenital</c:v>
                </c:pt>
                <c:pt idx="2">
                  <c:v>Other</c:v>
                </c:pt>
                <c:pt idx="3">
                  <c:v>ReTX</c:v>
                </c:pt>
              </c:strCache>
            </c:strRef>
          </c:cat>
          <c:val>
            <c:numRef>
              <c:f>Sheet1!$B$2:$B$5</c:f>
              <c:numCache>
                <c:formatCode>0.00%</c:formatCode>
                <c:ptCount val="4"/>
                <c:pt idx="0">
                  <c:v>0.56466000000000005</c:v>
                </c:pt>
                <c:pt idx="1">
                  <c:v>0.38540000000000313</c:v>
                </c:pt>
                <c:pt idx="2">
                  <c:v>2.6889000000000295E-2</c:v>
                </c:pt>
                <c:pt idx="3">
                  <c:v>2.3047000000000002E-2</c:v>
                </c:pt>
              </c:numCache>
            </c:numRef>
          </c:val>
        </c:ser>
      </c:pie3DChart>
    </c:plotArea>
    <c:legend>
      <c:legendPos val="r"/>
      <c:layout>
        <c:manualLayout>
          <c:xMode val="edge"/>
          <c:yMode val="edge"/>
          <c:x val="0.6332335541390659"/>
          <c:y val="0.1089288501099525"/>
          <c:w val="0.34814877307003544"/>
          <c:h val="0.70106121869903093"/>
        </c:manualLayout>
      </c:layout>
      <c:spPr>
        <a:solidFill>
          <a:schemeClr val="bg2"/>
        </a:solidFill>
        <a:ln>
          <a:solidFill>
            <a:schemeClr val="tx1"/>
          </a:solidFill>
        </a:ln>
      </c:spPr>
      <c:txPr>
        <a:bodyPr/>
        <a:lstStyle/>
        <a:p>
          <a:pPr>
            <a:defRPr sz="1500" b="1"/>
          </a:pPr>
          <a:endParaRPr lang="en-US"/>
        </a:p>
      </c:txPr>
    </c:legend>
    <c:plotVisOnly val="1"/>
  </c:chart>
  <c:txPr>
    <a:bodyPr/>
    <a:lstStyle/>
    <a:p>
      <a:pPr>
        <a:defRPr sz="1800"/>
      </a:pPr>
      <a:endParaRPr lang="en-US"/>
    </a:p>
  </c:txPr>
  <c:externalData r:id="rId1"/>
  <c:userShapes r:id="rId2"/>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otX val="65"/>
      <c:rotY val="270"/>
      <c:perspective val="30"/>
    </c:view3D>
    <c:plotArea>
      <c:layout>
        <c:manualLayout>
          <c:layoutTarget val="inner"/>
          <c:xMode val="edge"/>
          <c:yMode val="edge"/>
          <c:x val="0.16706427653990091"/>
          <c:y val="8.6403032954214032E-2"/>
          <c:w val="0.63358230221222256"/>
          <c:h val="0.68141325006787945"/>
        </c:manualLayout>
      </c:layout>
      <c:pie3DChart>
        <c:varyColors val="1"/>
        <c:ser>
          <c:idx val="0"/>
          <c:order val="0"/>
          <c:tx>
            <c:strRef>
              <c:f>Sheet1!$B$1</c:f>
              <c:strCache>
                <c:ptCount val="1"/>
                <c:pt idx="0">
                  <c:v>%</c:v>
                </c:pt>
              </c:strCache>
            </c:strRef>
          </c:tx>
          <c:spPr>
            <a:ln w="25400">
              <a:solidFill>
                <a:srgbClr val="000000"/>
              </a:solidFill>
            </a:ln>
          </c:spPr>
          <c:dPt>
            <c:idx val="0"/>
            <c:spPr>
              <a:solidFill>
                <a:srgbClr val="FFFF00"/>
              </a:solidFill>
              <a:ln w="25400">
                <a:solidFill>
                  <a:srgbClr val="000000"/>
                </a:solidFill>
              </a:ln>
            </c:spPr>
          </c:dPt>
          <c:dPt>
            <c:idx val="1"/>
            <c:spPr>
              <a:solidFill>
                <a:srgbClr val="00FF00"/>
              </a:solidFill>
              <a:ln w="25400">
                <a:solidFill>
                  <a:srgbClr val="000000"/>
                </a:solidFill>
              </a:ln>
            </c:spPr>
          </c:dPt>
          <c:dPt>
            <c:idx val="2"/>
            <c:spPr>
              <a:solidFill>
                <a:schemeClr val="bg1">
                  <a:lumMod val="50000"/>
                  <a:lumOff val="50000"/>
                </a:schemeClr>
              </a:solidFill>
              <a:ln w="25400">
                <a:solidFill>
                  <a:srgbClr val="000000"/>
                </a:solidFill>
              </a:ln>
            </c:spPr>
          </c:dPt>
          <c:dPt>
            <c:idx val="3"/>
            <c:spPr>
              <a:solidFill>
                <a:srgbClr val="FF0000"/>
              </a:solidFill>
              <a:ln w="25400">
                <a:solidFill>
                  <a:srgbClr val="000000"/>
                </a:solidFill>
              </a:ln>
            </c:spPr>
          </c:dPt>
          <c:dLbls>
            <c:dLbl>
              <c:idx val="1"/>
              <c:layout>
                <c:manualLayout>
                  <c:x val="0.19047619047619263"/>
                  <c:y val="-8.0459770114942528E-2"/>
                </c:manualLayout>
              </c:layout>
              <c:dLblPos val="bestFit"/>
              <c:showVal val="1"/>
            </c:dLbl>
            <c:dLbl>
              <c:idx val="2"/>
              <c:layout>
                <c:manualLayout>
                  <c:x val="-2.4822695035460994E-2"/>
                  <c:y val="1.4814814814814815E-2"/>
                </c:manualLayout>
              </c:layout>
              <c:dLblPos val="bestFit"/>
              <c:showVal val="1"/>
            </c:dLbl>
            <c:dLbl>
              <c:idx val="3"/>
              <c:layout>
                <c:manualLayout>
                  <c:x val="-4.6099290780141904E-2"/>
                  <c:y val="-5.5555555555555455E-2"/>
                </c:manualLayout>
              </c:layout>
              <c:dLblPos val="bestFit"/>
              <c:showVal val="1"/>
            </c:dLbl>
            <c:numFmt formatCode="0%" sourceLinked="0"/>
            <c:txPr>
              <a:bodyPr/>
              <a:lstStyle/>
              <a:p>
                <a:pPr>
                  <a:defRPr sz="1500" b="1"/>
                </a:pPr>
                <a:endParaRPr lang="en-US"/>
              </a:p>
            </c:txPr>
            <c:dLblPos val="outEnd"/>
            <c:showVal val="1"/>
            <c:showLeaderLines val="1"/>
          </c:dLbls>
          <c:cat>
            <c:strRef>
              <c:f>Sheet1!$A$2:$A$5</c:f>
              <c:strCache>
                <c:ptCount val="4"/>
                <c:pt idx="0">
                  <c:v>Myopathy</c:v>
                </c:pt>
                <c:pt idx="1">
                  <c:v>Congenital</c:v>
                </c:pt>
                <c:pt idx="2">
                  <c:v>Other</c:v>
                </c:pt>
                <c:pt idx="3">
                  <c:v>ReTX</c:v>
                </c:pt>
              </c:strCache>
            </c:strRef>
          </c:cat>
          <c:val>
            <c:numRef>
              <c:f>Sheet1!$B$2:$B$5</c:f>
              <c:numCache>
                <c:formatCode>0.00%</c:formatCode>
                <c:ptCount val="4"/>
                <c:pt idx="0">
                  <c:v>0.52947</c:v>
                </c:pt>
                <c:pt idx="1">
                  <c:v>0.4207300000000001</c:v>
                </c:pt>
                <c:pt idx="2">
                  <c:v>1.6260000000000083E-2</c:v>
                </c:pt>
                <c:pt idx="3">
                  <c:v>3.3536999999999997E-2</c:v>
                </c:pt>
              </c:numCache>
            </c:numRef>
          </c:val>
        </c:ser>
      </c:pie3DChart>
    </c:plotArea>
    <c:plotVisOnly val="1"/>
  </c:chart>
  <c:txPr>
    <a:bodyPr/>
    <a:lstStyle/>
    <a:p>
      <a:pPr>
        <a:defRPr sz="1800"/>
      </a:pPr>
      <a:endParaRPr lang="en-US"/>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7949736371449164E-2"/>
          <c:y val="3.9152185718164596E-2"/>
          <c:w val="0.87737962511323264"/>
          <c:h val="0.79806505744159606"/>
        </c:manualLayout>
      </c:layout>
      <c:barChart>
        <c:barDir val="col"/>
        <c:grouping val="clustered"/>
        <c:ser>
          <c:idx val="0"/>
          <c:order val="0"/>
          <c:tx>
            <c:strRef>
              <c:f>Sheet1!$B$1</c:f>
              <c:strCache>
                <c:ptCount val="1"/>
                <c:pt idx="0">
                  <c:v>2000-2005</c:v>
                </c:pt>
              </c:strCache>
            </c:strRef>
          </c:tx>
          <c:spPr>
            <a:gradFill flip="none" rotWithShape="1">
              <a:gsLst>
                <a:gs pos="0">
                  <a:srgbClr val="208C03"/>
                </a:gs>
                <a:gs pos="50000">
                  <a:srgbClr val="20F703"/>
                </a:gs>
                <a:gs pos="100000">
                  <a:srgbClr val="208C03"/>
                </a:gs>
              </a:gsLst>
              <a:lin ang="10800000" scaled="1"/>
              <a:tileRect/>
            </a:gradFill>
          </c:spPr>
          <c:dLbls>
            <c:dLbl>
              <c:idx val="2"/>
              <c:layout>
                <c:manualLayout>
                  <c:x val="5.8997050147492824E-3"/>
                  <c:y val="6.9413106148617745E-2"/>
                </c:manualLayout>
              </c:layout>
              <c:dLblPos val="outEnd"/>
              <c:showVal val="1"/>
            </c:dLbl>
            <c:dLbl>
              <c:idx val="3"/>
              <c:spPr/>
              <c:txPr>
                <a:bodyPr/>
                <a:lstStyle/>
                <a:p>
                  <a:pPr>
                    <a:defRPr sz="1600" b="1">
                      <a:solidFill>
                        <a:schemeClr val="tx1"/>
                      </a:solidFill>
                    </a:defRPr>
                  </a:pPr>
                  <a:endParaRPr lang="en-US"/>
                </a:p>
              </c:txPr>
            </c:dLbl>
            <c:txPr>
              <a:bodyPr/>
              <a:lstStyle/>
              <a:p>
                <a:pPr>
                  <a:defRPr sz="1600" b="1">
                    <a:solidFill>
                      <a:schemeClr val="bg2"/>
                    </a:solidFill>
                  </a:defRPr>
                </a:pPr>
                <a:endParaRPr lang="en-US"/>
              </a:p>
            </c:txPr>
            <c:dLblPos val="ctr"/>
            <c:showVal val="1"/>
          </c:dLbls>
          <c:cat>
            <c:strRef>
              <c:f>Sheet1!$A$2:$A$4</c:f>
              <c:strCache>
                <c:ptCount val="3"/>
                <c:pt idx="0">
                  <c:v>1-4</c:v>
                </c:pt>
                <c:pt idx="1">
                  <c:v>5-9</c:v>
                </c:pt>
                <c:pt idx="2">
                  <c:v>10+</c:v>
                </c:pt>
              </c:strCache>
            </c:strRef>
          </c:cat>
          <c:val>
            <c:numRef>
              <c:f>Sheet1!$B$2:$B$4</c:f>
              <c:numCache>
                <c:formatCode>General</c:formatCode>
                <c:ptCount val="3"/>
                <c:pt idx="0">
                  <c:v>149</c:v>
                </c:pt>
                <c:pt idx="1">
                  <c:v>17</c:v>
                </c:pt>
                <c:pt idx="2">
                  <c:v>14</c:v>
                </c:pt>
              </c:numCache>
            </c:numRef>
          </c:val>
        </c:ser>
        <c:ser>
          <c:idx val="1"/>
          <c:order val="1"/>
          <c:tx>
            <c:strRef>
              <c:f>Sheet1!$C$1</c:f>
              <c:strCache>
                <c:ptCount val="1"/>
                <c:pt idx="0">
                  <c:v>2006-June 2012</c:v>
                </c:pt>
              </c:strCache>
            </c:strRef>
          </c:tx>
          <c:spPr>
            <a:gradFill flip="none" rotWithShape="1">
              <a:gsLst>
                <a:gs pos="0">
                  <a:srgbClr val="6600CC"/>
                </a:gs>
                <a:gs pos="50000">
                  <a:srgbClr val="9933FF"/>
                </a:gs>
                <a:gs pos="100000">
                  <a:srgbClr val="6600CC"/>
                </a:gs>
              </a:gsLst>
              <a:lin ang="10800000" scaled="1"/>
              <a:tileRect/>
            </a:gradFill>
            <a:ln>
              <a:solidFill>
                <a:schemeClr val="bg2"/>
              </a:solidFill>
            </a:ln>
          </c:spPr>
          <c:dLbls>
            <c:txPr>
              <a:bodyPr/>
              <a:lstStyle/>
              <a:p>
                <a:pPr>
                  <a:defRPr sz="1600" b="1"/>
                </a:pPr>
                <a:endParaRPr lang="en-US"/>
              </a:p>
            </c:txPr>
            <c:dLblPos val="ctr"/>
            <c:showVal val="1"/>
          </c:dLbls>
          <c:cat>
            <c:strRef>
              <c:f>Sheet1!$A$2:$A$4</c:f>
              <c:strCache>
                <c:ptCount val="3"/>
                <c:pt idx="0">
                  <c:v>1-4</c:v>
                </c:pt>
                <c:pt idx="1">
                  <c:v>5-9</c:v>
                </c:pt>
                <c:pt idx="2">
                  <c:v>10+</c:v>
                </c:pt>
              </c:strCache>
            </c:strRef>
          </c:cat>
          <c:val>
            <c:numRef>
              <c:f>Sheet1!$C$2:$C$4</c:f>
              <c:numCache>
                <c:formatCode>General</c:formatCode>
                <c:ptCount val="3"/>
                <c:pt idx="0">
                  <c:v>130</c:v>
                </c:pt>
                <c:pt idx="1">
                  <c:v>22</c:v>
                </c:pt>
                <c:pt idx="2">
                  <c:v>21</c:v>
                </c:pt>
              </c:numCache>
            </c:numRef>
          </c:val>
        </c:ser>
        <c:gapWidth val="35"/>
        <c:axId val="137763456"/>
        <c:axId val="137806592"/>
      </c:barChart>
      <c:catAx>
        <c:axId val="137763456"/>
        <c:scaling>
          <c:orientation val="minMax"/>
        </c:scaling>
        <c:axPos val="b"/>
        <c:title>
          <c:tx>
            <c:rich>
              <a:bodyPr/>
              <a:lstStyle/>
              <a:p>
                <a:pPr>
                  <a:defRPr sz="1700"/>
                </a:pPr>
                <a:r>
                  <a:rPr lang="en-US" sz="1700" dirty="0" smtClean="0"/>
                  <a:t>Average number of heart transplants per year</a:t>
                </a:r>
                <a:endParaRPr lang="en-US" sz="1700" dirty="0"/>
              </a:p>
            </c:rich>
          </c:tx>
          <c:layout>
            <c:manualLayout>
              <c:xMode val="edge"/>
              <c:yMode val="edge"/>
              <c:x val="0.22269412119945181"/>
              <c:y val="0.91688008261262421"/>
            </c:manualLayout>
          </c:layout>
        </c:title>
        <c:numFmt formatCode="General" sourceLinked="1"/>
        <c:tickLblPos val="nextTo"/>
        <c:txPr>
          <a:bodyPr rot="0"/>
          <a:lstStyle/>
          <a:p>
            <a:pPr>
              <a:defRPr sz="1500" b="1"/>
            </a:pPr>
            <a:endParaRPr lang="en-US"/>
          </a:p>
        </c:txPr>
        <c:crossAx val="137806592"/>
        <c:crosses val="autoZero"/>
        <c:auto val="1"/>
        <c:lblAlgn val="ctr"/>
        <c:lblOffset val="100"/>
        <c:tickLblSkip val="1"/>
      </c:catAx>
      <c:valAx>
        <c:axId val="137806592"/>
        <c:scaling>
          <c:orientation val="minMax"/>
          <c:max val="160"/>
        </c:scaling>
        <c:axPos val="l"/>
        <c:majorGridlines>
          <c:spPr>
            <a:ln>
              <a:prstDash val="sysDash"/>
            </a:ln>
          </c:spPr>
        </c:majorGridlines>
        <c:title>
          <c:tx>
            <c:rich>
              <a:bodyPr rot="-5400000" vert="horz"/>
              <a:lstStyle/>
              <a:p>
                <a:pPr>
                  <a:defRPr sz="1700"/>
                </a:pPr>
                <a:r>
                  <a:rPr lang="en-US" sz="1700" dirty="0" smtClean="0"/>
                  <a:t>Number of Centers</a:t>
                </a:r>
                <a:endParaRPr lang="en-US" sz="1700" dirty="0"/>
              </a:p>
            </c:rich>
          </c:tx>
          <c:layout/>
        </c:title>
        <c:numFmt formatCode="General" sourceLinked="1"/>
        <c:tickLblPos val="nextTo"/>
        <c:txPr>
          <a:bodyPr/>
          <a:lstStyle/>
          <a:p>
            <a:pPr>
              <a:defRPr sz="1500" b="1"/>
            </a:pPr>
            <a:endParaRPr lang="en-US"/>
          </a:p>
        </c:txPr>
        <c:crossAx val="137763456"/>
        <c:crosses val="autoZero"/>
        <c:crossBetween val="between"/>
        <c:majorUnit val="20"/>
      </c:valAx>
      <c:spPr>
        <a:solidFill>
          <a:schemeClr val="bg2"/>
        </a:solidFill>
        <a:ln>
          <a:solidFill>
            <a:schemeClr val="tx1"/>
          </a:solidFill>
        </a:ln>
      </c:spPr>
    </c:plotArea>
    <c:legend>
      <c:legendPos val="b"/>
      <c:layout>
        <c:manualLayout>
          <c:xMode val="edge"/>
          <c:yMode val="edge"/>
          <c:x val="0.51327433628319308"/>
          <c:y val="0.13150509874790359"/>
          <c:w val="0.39565640025085808"/>
          <c:h val="0.13078998321931071"/>
        </c:manualLayout>
      </c:layout>
      <c:spPr>
        <a:solidFill>
          <a:schemeClr val="bg2"/>
        </a:solidFill>
        <a:ln>
          <a:solidFill>
            <a:schemeClr val="tx1"/>
          </a:solidFill>
        </a:ln>
      </c:spPr>
      <c:txPr>
        <a:bodyPr/>
        <a:lstStyle/>
        <a:p>
          <a:pPr>
            <a:defRPr sz="1500" b="1"/>
          </a:pPr>
          <a:endParaRPr lang="en-US"/>
        </a:p>
      </c:txPr>
    </c:legend>
    <c:plotVisOnly val="1"/>
    <c:dispBlanksAs val="gap"/>
  </c:chart>
  <c:txPr>
    <a:bodyPr/>
    <a:lstStyle/>
    <a:p>
      <a:pPr>
        <a:defRPr sz="1800"/>
      </a:pPr>
      <a:endParaRPr lang="en-US"/>
    </a:p>
  </c:txPr>
  <c:externalData r:id="rId1"/>
</c:chartSpace>
</file>

<file path=ppt/charts/chart20.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8.6642343198483782E-2"/>
          <c:y val="6.1607174103237093E-2"/>
          <c:w val="0.89090800072404741"/>
          <c:h val="0.62493613298339201"/>
        </c:manualLayout>
      </c:layout>
      <c:lineChart>
        <c:grouping val="standard"/>
        <c:ser>
          <c:idx val="0"/>
          <c:order val="0"/>
          <c:tx>
            <c:strRef>
              <c:f>Sheet1!$B$1</c:f>
              <c:strCache>
                <c:ptCount val="1"/>
                <c:pt idx="0">
                  <c:v>Myopathy</c:v>
                </c:pt>
              </c:strCache>
            </c:strRef>
          </c:tx>
          <c:spPr>
            <a:ln w="41275">
              <a:solidFill>
                <a:srgbClr val="FFFF00"/>
              </a:solidFill>
            </a:ln>
          </c:spPr>
          <c:marker>
            <c:symbol val="none"/>
          </c:marker>
          <c:cat>
            <c:numRef>
              <c:f>Sheet1!$A$2:$A$27</c:f>
              <c:numCache>
                <c:formatCode>General</c:formatCode>
                <c:ptCount val="26"/>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numCache>
            </c:numRef>
          </c:cat>
          <c:val>
            <c:numRef>
              <c:f>Sheet1!$B$2:$B$27</c:f>
              <c:numCache>
                <c:formatCode>General</c:formatCode>
                <c:ptCount val="26"/>
                <c:pt idx="0">
                  <c:v>42.105300000000113</c:v>
                </c:pt>
                <c:pt idx="1">
                  <c:v>58.064500000000002</c:v>
                </c:pt>
                <c:pt idx="2">
                  <c:v>65</c:v>
                </c:pt>
                <c:pt idx="3">
                  <c:v>48.076900000000002</c:v>
                </c:pt>
                <c:pt idx="4">
                  <c:v>46.268700000000379</c:v>
                </c:pt>
                <c:pt idx="5">
                  <c:v>45.348800000000004</c:v>
                </c:pt>
                <c:pt idx="6">
                  <c:v>46</c:v>
                </c:pt>
                <c:pt idx="7">
                  <c:v>53.191500000000012</c:v>
                </c:pt>
                <c:pt idx="8">
                  <c:v>57.647100000000002</c:v>
                </c:pt>
                <c:pt idx="9">
                  <c:v>52.173900000000003</c:v>
                </c:pt>
                <c:pt idx="10">
                  <c:v>44.871799999999993</c:v>
                </c:pt>
                <c:pt idx="11">
                  <c:v>57.142900000000012</c:v>
                </c:pt>
                <c:pt idx="12">
                  <c:v>60.8247</c:v>
                </c:pt>
                <c:pt idx="13">
                  <c:v>60</c:v>
                </c:pt>
                <c:pt idx="14">
                  <c:v>50.6494</c:v>
                </c:pt>
                <c:pt idx="15">
                  <c:v>51.754400000000004</c:v>
                </c:pt>
                <c:pt idx="16">
                  <c:v>60.377400000000002</c:v>
                </c:pt>
                <c:pt idx="17">
                  <c:v>55.844200000000001</c:v>
                </c:pt>
                <c:pt idx="18">
                  <c:v>53.125000000000163</c:v>
                </c:pt>
                <c:pt idx="19">
                  <c:v>62.244900000000001</c:v>
                </c:pt>
                <c:pt idx="20">
                  <c:v>57.142900000000012</c:v>
                </c:pt>
                <c:pt idx="21">
                  <c:v>58.333300000000001</c:v>
                </c:pt>
                <c:pt idx="22">
                  <c:v>57.462700000000012</c:v>
                </c:pt>
                <c:pt idx="23">
                  <c:v>53.333300000000001</c:v>
                </c:pt>
                <c:pt idx="24">
                  <c:v>54.545500000000011</c:v>
                </c:pt>
                <c:pt idx="25">
                  <c:v>58.677700000000002</c:v>
                </c:pt>
              </c:numCache>
            </c:numRef>
          </c:val>
        </c:ser>
        <c:ser>
          <c:idx val="1"/>
          <c:order val="1"/>
          <c:tx>
            <c:strRef>
              <c:f>Sheet1!$C$1</c:f>
              <c:strCache>
                <c:ptCount val="1"/>
                <c:pt idx="0">
                  <c:v>Congenital</c:v>
                </c:pt>
              </c:strCache>
            </c:strRef>
          </c:tx>
          <c:spPr>
            <a:ln w="41275">
              <a:solidFill>
                <a:srgbClr val="00FF00"/>
              </a:solidFill>
            </a:ln>
          </c:spPr>
          <c:marker>
            <c:symbol val="none"/>
          </c:marker>
          <c:cat>
            <c:numRef>
              <c:f>Sheet1!$A$2:$A$27</c:f>
              <c:numCache>
                <c:formatCode>General</c:formatCode>
                <c:ptCount val="26"/>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numCache>
            </c:numRef>
          </c:cat>
          <c:val>
            <c:numRef>
              <c:f>Sheet1!$C$2:$C$27</c:f>
              <c:numCache>
                <c:formatCode>General</c:formatCode>
                <c:ptCount val="26"/>
                <c:pt idx="0">
                  <c:v>42.105300000000113</c:v>
                </c:pt>
                <c:pt idx="1">
                  <c:v>38.709700000000012</c:v>
                </c:pt>
                <c:pt idx="2">
                  <c:v>30</c:v>
                </c:pt>
                <c:pt idx="3">
                  <c:v>50</c:v>
                </c:pt>
                <c:pt idx="4">
                  <c:v>53.731300000000012</c:v>
                </c:pt>
                <c:pt idx="5">
                  <c:v>51.162800000000011</c:v>
                </c:pt>
                <c:pt idx="6">
                  <c:v>45</c:v>
                </c:pt>
                <c:pt idx="7">
                  <c:v>42.553200000000004</c:v>
                </c:pt>
                <c:pt idx="8">
                  <c:v>36.470600000000005</c:v>
                </c:pt>
                <c:pt idx="9">
                  <c:v>42.391300000000001</c:v>
                </c:pt>
                <c:pt idx="10">
                  <c:v>46.153800000000004</c:v>
                </c:pt>
                <c:pt idx="11">
                  <c:v>37.755100000000013</c:v>
                </c:pt>
                <c:pt idx="12">
                  <c:v>35.051499999999997</c:v>
                </c:pt>
                <c:pt idx="13">
                  <c:v>35.789500000000011</c:v>
                </c:pt>
                <c:pt idx="14">
                  <c:v>38.961000000000006</c:v>
                </c:pt>
                <c:pt idx="15">
                  <c:v>46.491200000000006</c:v>
                </c:pt>
                <c:pt idx="16">
                  <c:v>32.075500000000012</c:v>
                </c:pt>
                <c:pt idx="17">
                  <c:v>40.259700000000002</c:v>
                </c:pt>
                <c:pt idx="18">
                  <c:v>43.75</c:v>
                </c:pt>
                <c:pt idx="19">
                  <c:v>34.693900000000063</c:v>
                </c:pt>
                <c:pt idx="20">
                  <c:v>36.607100000000003</c:v>
                </c:pt>
                <c:pt idx="21">
                  <c:v>35.833300000000001</c:v>
                </c:pt>
                <c:pt idx="22">
                  <c:v>41.044800000000002</c:v>
                </c:pt>
                <c:pt idx="23">
                  <c:v>38.333300000000001</c:v>
                </c:pt>
                <c:pt idx="24">
                  <c:v>42.975200000000001</c:v>
                </c:pt>
                <c:pt idx="25">
                  <c:v>34.710700000000003</c:v>
                </c:pt>
              </c:numCache>
            </c:numRef>
          </c:val>
        </c:ser>
        <c:marker val="1"/>
        <c:axId val="144939648"/>
        <c:axId val="145170432"/>
      </c:lineChart>
      <c:catAx>
        <c:axId val="144939648"/>
        <c:scaling>
          <c:orientation val="minMax"/>
        </c:scaling>
        <c:axPos val="b"/>
        <c:numFmt formatCode="General" sourceLinked="1"/>
        <c:tickLblPos val="nextTo"/>
        <c:txPr>
          <a:bodyPr rot="-3600000"/>
          <a:lstStyle/>
          <a:p>
            <a:pPr>
              <a:defRPr sz="1500" b="1"/>
            </a:pPr>
            <a:endParaRPr lang="en-US"/>
          </a:p>
        </c:txPr>
        <c:crossAx val="145170432"/>
        <c:crosses val="autoZero"/>
        <c:auto val="1"/>
        <c:lblAlgn val="ctr"/>
        <c:lblOffset val="100"/>
      </c:catAx>
      <c:valAx>
        <c:axId val="145170432"/>
        <c:scaling>
          <c:orientation val="minMax"/>
          <c:max val="100"/>
        </c:scaling>
        <c:axPos val="l"/>
        <c:majorGridlines/>
        <c:title>
          <c:tx>
            <c:rich>
              <a:bodyPr rot="-5400000" vert="horz"/>
              <a:lstStyle/>
              <a:p>
                <a:pPr>
                  <a:defRPr sz="1700"/>
                </a:pPr>
                <a:r>
                  <a:rPr lang="en-US" sz="1700" dirty="0" smtClean="0"/>
                  <a:t>% of Cases</a:t>
                </a:r>
                <a:endParaRPr lang="en-US" sz="1700" dirty="0"/>
              </a:p>
            </c:rich>
          </c:tx>
        </c:title>
        <c:numFmt formatCode="General" sourceLinked="1"/>
        <c:tickLblPos val="nextTo"/>
        <c:txPr>
          <a:bodyPr/>
          <a:lstStyle/>
          <a:p>
            <a:pPr>
              <a:defRPr sz="1500" b="1"/>
            </a:pPr>
            <a:endParaRPr lang="en-US"/>
          </a:p>
        </c:txPr>
        <c:crossAx val="144939648"/>
        <c:crosses val="autoZero"/>
        <c:crossBetween val="midCat"/>
        <c:majorUnit val="25"/>
      </c:valAx>
      <c:spPr>
        <a:solidFill>
          <a:schemeClr val="bg2"/>
        </a:solidFill>
        <a:ln>
          <a:solidFill>
            <a:schemeClr val="tx1"/>
          </a:solidFill>
        </a:ln>
      </c:spPr>
    </c:plotArea>
    <c:legend>
      <c:legendPos val="t"/>
      <c:layout>
        <c:manualLayout>
          <c:xMode val="edge"/>
          <c:yMode val="edge"/>
          <c:x val="0.57097769028873058"/>
          <c:y val="0.1"/>
          <c:w val="0.33707756358042917"/>
          <c:h val="0.12551268591426071"/>
        </c:manualLayout>
      </c:layout>
      <c:spPr>
        <a:solidFill>
          <a:srgbClr val="000000"/>
        </a:solidFill>
        <a:ln>
          <a:solidFill>
            <a:schemeClr val="tx1"/>
          </a:solidFill>
        </a:ln>
      </c:spPr>
      <c:txPr>
        <a:bodyPr/>
        <a:lstStyle/>
        <a:p>
          <a:pPr>
            <a:defRPr sz="1500" b="1"/>
          </a:pPr>
          <a:endParaRPr lang="en-US"/>
        </a:p>
      </c:txPr>
    </c:legend>
    <c:plotVisOnly val="1"/>
  </c:chart>
  <c:txPr>
    <a:bodyPr/>
    <a:lstStyle/>
    <a:p>
      <a:pPr>
        <a:defRPr sz="1800"/>
      </a:pPr>
      <a:endParaRPr lang="en-US"/>
    </a:p>
  </c:txPr>
  <c:externalData r:id="rId1"/>
</c:chartSpace>
</file>

<file path=ppt/charts/chart21.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otX val="65"/>
      <c:rotY val="270"/>
      <c:perspective val="30"/>
    </c:view3D>
    <c:plotArea>
      <c:layout>
        <c:manualLayout>
          <c:layoutTarget val="inner"/>
          <c:xMode val="edge"/>
          <c:yMode val="edge"/>
          <c:x val="0.16706427653990091"/>
          <c:y val="8.6403032954214032E-2"/>
          <c:w val="0.63358230221222256"/>
          <c:h val="0.68026377952755857"/>
        </c:manualLayout>
      </c:layout>
      <c:pie3DChart>
        <c:varyColors val="1"/>
        <c:ser>
          <c:idx val="0"/>
          <c:order val="0"/>
          <c:tx>
            <c:strRef>
              <c:f>Sheet1!$B$1</c:f>
              <c:strCache>
                <c:ptCount val="1"/>
                <c:pt idx="0">
                  <c:v>%</c:v>
                </c:pt>
              </c:strCache>
            </c:strRef>
          </c:tx>
          <c:spPr>
            <a:ln w="25400">
              <a:solidFill>
                <a:srgbClr val="000000"/>
              </a:solidFill>
            </a:ln>
          </c:spPr>
          <c:dPt>
            <c:idx val="0"/>
            <c:spPr>
              <a:solidFill>
                <a:srgbClr val="FFFF00"/>
              </a:solidFill>
              <a:ln w="25400">
                <a:solidFill>
                  <a:srgbClr val="000000"/>
                </a:solidFill>
              </a:ln>
            </c:spPr>
          </c:dPt>
          <c:dPt>
            <c:idx val="1"/>
            <c:spPr>
              <a:solidFill>
                <a:srgbClr val="00FF00"/>
              </a:solidFill>
              <a:ln w="25400">
                <a:solidFill>
                  <a:srgbClr val="000000"/>
                </a:solidFill>
              </a:ln>
            </c:spPr>
          </c:dPt>
          <c:dPt>
            <c:idx val="2"/>
            <c:spPr>
              <a:solidFill>
                <a:schemeClr val="bg1">
                  <a:lumMod val="50000"/>
                  <a:lumOff val="50000"/>
                </a:schemeClr>
              </a:solidFill>
              <a:ln w="25400">
                <a:solidFill>
                  <a:srgbClr val="000000"/>
                </a:solidFill>
              </a:ln>
            </c:spPr>
          </c:dPt>
          <c:dPt>
            <c:idx val="3"/>
            <c:spPr>
              <a:solidFill>
                <a:srgbClr val="FF0000"/>
              </a:solidFill>
              <a:ln w="25400">
                <a:solidFill>
                  <a:srgbClr val="000000"/>
                </a:solidFill>
              </a:ln>
            </c:spPr>
          </c:dPt>
          <c:dLbls>
            <c:dLbl>
              <c:idx val="1"/>
              <c:layout>
                <c:manualLayout>
                  <c:x val="0.28095238095238384"/>
                  <c:y val="-0.1"/>
                </c:manualLayout>
              </c:layout>
              <c:dLblPos val="bestFit"/>
              <c:showVal val="1"/>
            </c:dLbl>
            <c:dLbl>
              <c:idx val="2"/>
              <c:layout>
                <c:manualLayout>
                  <c:x val="-2.4822695035460994E-2"/>
                  <c:y val="1.4814814814814815E-2"/>
                </c:manualLayout>
              </c:layout>
              <c:dLblPos val="bestFit"/>
              <c:showVal val="1"/>
            </c:dLbl>
            <c:dLbl>
              <c:idx val="3"/>
              <c:layout>
                <c:manualLayout>
                  <c:x val="-4.6099290780141904E-2"/>
                  <c:y val="-5.5555555555555455E-2"/>
                </c:manualLayout>
              </c:layout>
              <c:dLblPos val="bestFit"/>
              <c:showVal val="1"/>
            </c:dLbl>
            <c:numFmt formatCode="0%" sourceLinked="0"/>
            <c:txPr>
              <a:bodyPr/>
              <a:lstStyle/>
              <a:p>
                <a:pPr>
                  <a:defRPr sz="1500" b="1"/>
                </a:pPr>
                <a:endParaRPr lang="en-US"/>
              </a:p>
            </c:txPr>
            <c:dLblPos val="outEnd"/>
            <c:showVal val="1"/>
            <c:showLeaderLines val="1"/>
          </c:dLbls>
          <c:cat>
            <c:strRef>
              <c:f>Sheet1!$A$2:$A$5</c:f>
              <c:strCache>
                <c:ptCount val="4"/>
                <c:pt idx="0">
                  <c:v>Myopathy</c:v>
                </c:pt>
                <c:pt idx="1">
                  <c:v>Congenital</c:v>
                </c:pt>
                <c:pt idx="2">
                  <c:v>Other</c:v>
                </c:pt>
                <c:pt idx="3">
                  <c:v>ReTX</c:v>
                </c:pt>
              </c:strCache>
            </c:strRef>
          </c:cat>
          <c:val>
            <c:numRef>
              <c:f>Sheet1!$B$2:$B$5</c:f>
              <c:numCache>
                <c:formatCode>0.00%</c:formatCode>
                <c:ptCount val="4"/>
                <c:pt idx="0">
                  <c:v>0.55810000000000004</c:v>
                </c:pt>
                <c:pt idx="1">
                  <c:v>0.39437000000000466</c:v>
                </c:pt>
                <c:pt idx="2">
                  <c:v>1.5845000000000001E-2</c:v>
                </c:pt>
                <c:pt idx="3">
                  <c:v>3.169000000000001E-2</c:v>
                </c:pt>
              </c:numCache>
            </c:numRef>
          </c:val>
        </c:ser>
      </c:pie3DChart>
    </c:plotArea>
    <c:plotVisOnly val="1"/>
  </c:chart>
  <c:txPr>
    <a:bodyPr/>
    <a:lstStyle/>
    <a:p>
      <a:pPr>
        <a:defRPr sz="1800"/>
      </a:pPr>
      <a:endParaRPr lang="en-US"/>
    </a:p>
  </c:txPr>
  <c:externalData r:id="rId1"/>
  <c:userShapes r:id="rId2"/>
</c:chartSpace>
</file>

<file path=ppt/charts/chart22.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otX val="65"/>
      <c:rotY val="270"/>
      <c:perspective val="30"/>
    </c:view3D>
    <c:plotArea>
      <c:layout>
        <c:manualLayout>
          <c:layoutTarget val="inner"/>
          <c:xMode val="edge"/>
          <c:yMode val="edge"/>
          <c:x val="0.12908490605341"/>
          <c:y val="0.16007661204511567"/>
          <c:w val="0.44407761529808781"/>
          <c:h val="0.5419585727459747"/>
        </c:manualLayout>
      </c:layout>
      <c:pie3DChart>
        <c:varyColors val="1"/>
        <c:ser>
          <c:idx val="0"/>
          <c:order val="0"/>
          <c:tx>
            <c:strRef>
              <c:f>Sheet1!$B$1</c:f>
              <c:strCache>
                <c:ptCount val="1"/>
                <c:pt idx="0">
                  <c:v>%</c:v>
                </c:pt>
              </c:strCache>
            </c:strRef>
          </c:tx>
          <c:spPr>
            <a:ln w="25400">
              <a:solidFill>
                <a:srgbClr val="000000"/>
              </a:solidFill>
            </a:ln>
          </c:spPr>
          <c:dPt>
            <c:idx val="0"/>
            <c:spPr>
              <a:solidFill>
                <a:srgbClr val="FFFF00"/>
              </a:solidFill>
              <a:ln w="25400">
                <a:solidFill>
                  <a:srgbClr val="000000"/>
                </a:solidFill>
              </a:ln>
            </c:spPr>
          </c:dPt>
          <c:dPt>
            <c:idx val="1"/>
            <c:spPr>
              <a:solidFill>
                <a:srgbClr val="00FF00"/>
              </a:solidFill>
              <a:ln w="25400">
                <a:solidFill>
                  <a:srgbClr val="000000"/>
                </a:solidFill>
              </a:ln>
            </c:spPr>
          </c:dPt>
          <c:dPt>
            <c:idx val="2"/>
            <c:spPr>
              <a:solidFill>
                <a:schemeClr val="bg1">
                  <a:lumMod val="50000"/>
                  <a:lumOff val="50000"/>
                </a:schemeClr>
              </a:solidFill>
              <a:ln w="25400">
                <a:solidFill>
                  <a:srgbClr val="000000"/>
                </a:solidFill>
              </a:ln>
            </c:spPr>
          </c:dPt>
          <c:dPt>
            <c:idx val="3"/>
            <c:spPr>
              <a:solidFill>
                <a:srgbClr val="FF0000"/>
              </a:solidFill>
              <a:ln w="25400">
                <a:solidFill>
                  <a:srgbClr val="000000"/>
                </a:solidFill>
              </a:ln>
            </c:spPr>
          </c:dPt>
          <c:dLbls>
            <c:dLbl>
              <c:idx val="1"/>
              <c:layout>
                <c:manualLayout>
                  <c:x val="0.15343915343915518"/>
                  <c:y val="-8.5585940270980751E-2"/>
                </c:manualLayout>
              </c:layout>
              <c:dLblPos val="bestFit"/>
              <c:showVal val="1"/>
            </c:dLbl>
            <c:dLbl>
              <c:idx val="2"/>
              <c:layout>
                <c:manualLayout>
                  <c:x val="-4.1666666666666683E-3"/>
                  <c:y val="1.3513513513513521E-2"/>
                </c:manualLayout>
              </c:layout>
              <c:dLblPos val="bestFit"/>
              <c:showVal val="1"/>
            </c:dLbl>
            <c:dLbl>
              <c:idx val="3"/>
              <c:layout>
                <c:manualLayout>
                  <c:x val="1.8518518518518717E-3"/>
                  <c:y val="-0.14414414414414556"/>
                </c:manualLayout>
              </c:layout>
              <c:dLblPos val="bestFit"/>
              <c:showVal val="1"/>
            </c:dLbl>
            <c:numFmt formatCode="0%" sourceLinked="0"/>
            <c:txPr>
              <a:bodyPr/>
              <a:lstStyle/>
              <a:p>
                <a:pPr>
                  <a:defRPr sz="1500" b="1"/>
                </a:pPr>
                <a:endParaRPr lang="en-US"/>
              </a:p>
            </c:txPr>
            <c:dLblPos val="outEnd"/>
            <c:showVal val="1"/>
            <c:showLeaderLines val="1"/>
          </c:dLbls>
          <c:cat>
            <c:strRef>
              <c:f>Sheet1!$A$2:$A$5</c:f>
              <c:strCache>
                <c:ptCount val="4"/>
                <c:pt idx="0">
                  <c:v>Myopathy</c:v>
                </c:pt>
                <c:pt idx="1">
                  <c:v>Congenital</c:v>
                </c:pt>
                <c:pt idx="2">
                  <c:v>Other</c:v>
                </c:pt>
                <c:pt idx="3">
                  <c:v>ReTX</c:v>
                </c:pt>
              </c:strCache>
            </c:strRef>
          </c:cat>
          <c:val>
            <c:numRef>
              <c:f>Sheet1!$B$2:$B$5</c:f>
              <c:numCache>
                <c:formatCode>0.00%</c:formatCode>
                <c:ptCount val="4"/>
                <c:pt idx="0">
                  <c:v>0.59220999999999957</c:v>
                </c:pt>
                <c:pt idx="1">
                  <c:v>0.31557000000000313</c:v>
                </c:pt>
                <c:pt idx="2">
                  <c:v>2.0492E-2</c:v>
                </c:pt>
                <c:pt idx="3">
                  <c:v>7.1720999999999993E-2</c:v>
                </c:pt>
              </c:numCache>
            </c:numRef>
          </c:val>
        </c:ser>
      </c:pie3DChart>
    </c:plotArea>
    <c:legend>
      <c:legendPos val="r"/>
      <c:layout>
        <c:manualLayout>
          <c:xMode val="edge"/>
          <c:yMode val="edge"/>
          <c:x val="0.6332335541390659"/>
          <c:y val="0.1089288501099525"/>
          <c:w val="0.34814877307003556"/>
          <c:h val="0.70106121869903115"/>
        </c:manualLayout>
      </c:layout>
      <c:spPr>
        <a:solidFill>
          <a:schemeClr val="bg2"/>
        </a:solidFill>
        <a:ln>
          <a:solidFill>
            <a:schemeClr val="tx1"/>
          </a:solidFill>
        </a:ln>
      </c:spPr>
      <c:txPr>
        <a:bodyPr/>
        <a:lstStyle/>
        <a:p>
          <a:pPr>
            <a:defRPr sz="1500" b="1"/>
          </a:pPr>
          <a:endParaRPr lang="en-US"/>
        </a:p>
      </c:txPr>
    </c:legend>
    <c:plotVisOnly val="1"/>
  </c:chart>
  <c:txPr>
    <a:bodyPr/>
    <a:lstStyle/>
    <a:p>
      <a:pPr>
        <a:defRPr sz="1800"/>
      </a:pPr>
      <a:endParaRPr lang="en-US"/>
    </a:p>
  </c:txPr>
  <c:externalData r:id="rId1"/>
  <c:userShapes r:id="rId2"/>
</c:chartSpace>
</file>

<file path=ppt/charts/chart23.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otX val="65"/>
      <c:rotY val="270"/>
      <c:perspective val="30"/>
    </c:view3D>
    <c:plotArea>
      <c:layout>
        <c:manualLayout>
          <c:layoutTarget val="inner"/>
          <c:xMode val="edge"/>
          <c:yMode val="edge"/>
          <c:x val="0.16706427653990091"/>
          <c:y val="8.6403032954214032E-2"/>
          <c:w val="0.63358230221222256"/>
          <c:h val="0.68141325006787945"/>
        </c:manualLayout>
      </c:layout>
      <c:pie3DChart>
        <c:varyColors val="1"/>
        <c:ser>
          <c:idx val="0"/>
          <c:order val="0"/>
          <c:tx>
            <c:strRef>
              <c:f>Sheet1!$B$1</c:f>
              <c:strCache>
                <c:ptCount val="1"/>
                <c:pt idx="0">
                  <c:v>%</c:v>
                </c:pt>
              </c:strCache>
            </c:strRef>
          </c:tx>
          <c:spPr>
            <a:ln w="25400">
              <a:solidFill>
                <a:srgbClr val="000000"/>
              </a:solidFill>
            </a:ln>
          </c:spPr>
          <c:dPt>
            <c:idx val="0"/>
            <c:spPr>
              <a:solidFill>
                <a:srgbClr val="FFFF00"/>
              </a:solidFill>
              <a:ln w="25400">
                <a:solidFill>
                  <a:srgbClr val="000000"/>
                </a:solidFill>
              </a:ln>
            </c:spPr>
          </c:dPt>
          <c:dPt>
            <c:idx val="1"/>
            <c:spPr>
              <a:solidFill>
                <a:srgbClr val="00FF00"/>
              </a:solidFill>
              <a:ln w="25400">
                <a:solidFill>
                  <a:srgbClr val="000000"/>
                </a:solidFill>
              </a:ln>
            </c:spPr>
          </c:dPt>
          <c:dPt>
            <c:idx val="2"/>
            <c:spPr>
              <a:solidFill>
                <a:schemeClr val="bg1">
                  <a:lumMod val="50000"/>
                  <a:lumOff val="50000"/>
                </a:schemeClr>
              </a:solidFill>
              <a:ln w="25400">
                <a:solidFill>
                  <a:srgbClr val="000000"/>
                </a:solidFill>
              </a:ln>
            </c:spPr>
          </c:dPt>
          <c:dPt>
            <c:idx val="3"/>
            <c:spPr>
              <a:solidFill>
                <a:srgbClr val="FF0000"/>
              </a:solidFill>
              <a:ln w="25400">
                <a:solidFill>
                  <a:srgbClr val="000000"/>
                </a:solidFill>
              </a:ln>
            </c:spPr>
          </c:dPt>
          <c:dLbls>
            <c:dLbl>
              <c:idx val="1"/>
              <c:layout>
                <c:manualLayout>
                  <c:x val="0.16666666666666666"/>
                  <c:y val="-0.10919540229885161"/>
                </c:manualLayout>
              </c:layout>
              <c:dLblPos val="bestFit"/>
              <c:showVal val="1"/>
            </c:dLbl>
            <c:dLbl>
              <c:idx val="2"/>
              <c:layout>
                <c:manualLayout>
                  <c:x val="-2.4822695035460994E-2"/>
                  <c:y val="1.4814814814814815E-2"/>
                </c:manualLayout>
              </c:layout>
              <c:dLblPos val="bestFit"/>
              <c:showVal val="1"/>
            </c:dLbl>
            <c:dLbl>
              <c:idx val="3"/>
              <c:layout>
                <c:manualLayout>
                  <c:x val="-4.6099290780141904E-2"/>
                  <c:y val="-5.5555555555555455E-2"/>
                </c:manualLayout>
              </c:layout>
              <c:dLblPos val="bestFit"/>
              <c:showVal val="1"/>
            </c:dLbl>
            <c:numFmt formatCode="0%" sourceLinked="0"/>
            <c:txPr>
              <a:bodyPr/>
              <a:lstStyle/>
              <a:p>
                <a:pPr>
                  <a:defRPr sz="1500" b="1"/>
                </a:pPr>
                <a:endParaRPr lang="en-US"/>
              </a:p>
            </c:txPr>
            <c:dLblPos val="outEnd"/>
            <c:showVal val="1"/>
            <c:showLeaderLines val="1"/>
          </c:dLbls>
          <c:cat>
            <c:strRef>
              <c:f>Sheet1!$A$2:$A$5</c:f>
              <c:strCache>
                <c:ptCount val="4"/>
                <c:pt idx="0">
                  <c:v>Myopathy</c:v>
                </c:pt>
                <c:pt idx="1">
                  <c:v>Congenital</c:v>
                </c:pt>
                <c:pt idx="2">
                  <c:v>Other</c:v>
                </c:pt>
                <c:pt idx="3">
                  <c:v>ReTX</c:v>
                </c:pt>
              </c:strCache>
            </c:strRef>
          </c:cat>
          <c:val>
            <c:numRef>
              <c:f>Sheet1!$B$2:$B$5</c:f>
              <c:numCache>
                <c:formatCode>0.00%</c:formatCode>
                <c:ptCount val="4"/>
                <c:pt idx="0">
                  <c:v>0.55171999999999999</c:v>
                </c:pt>
                <c:pt idx="1">
                  <c:v>0.34647000000000244</c:v>
                </c:pt>
                <c:pt idx="2">
                  <c:v>2.4631000000000285E-2</c:v>
                </c:pt>
                <c:pt idx="3">
                  <c:v>7.7175999999999995E-2</c:v>
                </c:pt>
              </c:numCache>
            </c:numRef>
          </c:val>
        </c:ser>
      </c:pie3DChart>
    </c:plotArea>
    <c:plotVisOnly val="1"/>
  </c:chart>
  <c:txPr>
    <a:bodyPr/>
    <a:lstStyle/>
    <a:p>
      <a:pPr>
        <a:defRPr sz="1800"/>
      </a:pPr>
      <a:endParaRPr lang="en-US"/>
    </a:p>
  </c:txPr>
  <c:externalData r:id="rId1"/>
  <c:userShapes r:id="rId2"/>
</c:chartSpace>
</file>

<file path=ppt/charts/chart24.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8.6642343198483851E-2"/>
          <c:y val="6.1607174103237093E-2"/>
          <c:w val="0.89090800072404741"/>
          <c:h val="0.62493613298339223"/>
        </c:manualLayout>
      </c:layout>
      <c:lineChart>
        <c:grouping val="standard"/>
        <c:ser>
          <c:idx val="0"/>
          <c:order val="0"/>
          <c:tx>
            <c:strRef>
              <c:f>Sheet1!$B$1</c:f>
              <c:strCache>
                <c:ptCount val="1"/>
                <c:pt idx="0">
                  <c:v>Myopathy</c:v>
                </c:pt>
              </c:strCache>
            </c:strRef>
          </c:tx>
          <c:spPr>
            <a:ln w="41275">
              <a:solidFill>
                <a:srgbClr val="FFFF00"/>
              </a:solidFill>
            </a:ln>
          </c:spPr>
          <c:marker>
            <c:symbol val="none"/>
          </c:marker>
          <c:cat>
            <c:numRef>
              <c:f>Sheet1!$A$2:$A$27</c:f>
              <c:numCache>
                <c:formatCode>General</c:formatCode>
                <c:ptCount val="26"/>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numCache>
            </c:numRef>
          </c:cat>
          <c:val>
            <c:numRef>
              <c:f>Sheet1!$B$2:$B$27</c:f>
              <c:numCache>
                <c:formatCode>General</c:formatCode>
                <c:ptCount val="26"/>
                <c:pt idx="0">
                  <c:v>50</c:v>
                </c:pt>
                <c:pt idx="1">
                  <c:v>54.166700000000013</c:v>
                </c:pt>
                <c:pt idx="2">
                  <c:v>56.666700000000013</c:v>
                </c:pt>
                <c:pt idx="3">
                  <c:v>66.666699999999992</c:v>
                </c:pt>
                <c:pt idx="4">
                  <c:v>46</c:v>
                </c:pt>
                <c:pt idx="5">
                  <c:v>51.5152</c:v>
                </c:pt>
                <c:pt idx="6">
                  <c:v>55.319099999999999</c:v>
                </c:pt>
                <c:pt idx="7">
                  <c:v>48.979600000000005</c:v>
                </c:pt>
                <c:pt idx="8">
                  <c:v>67.164199999999994</c:v>
                </c:pt>
                <c:pt idx="9">
                  <c:v>51.3889</c:v>
                </c:pt>
                <c:pt idx="10">
                  <c:v>53.448300000000003</c:v>
                </c:pt>
                <c:pt idx="11">
                  <c:v>60.344799999999999</c:v>
                </c:pt>
                <c:pt idx="12">
                  <c:v>55.172400000000003</c:v>
                </c:pt>
                <c:pt idx="13">
                  <c:v>49.019600000000004</c:v>
                </c:pt>
                <c:pt idx="14">
                  <c:v>50</c:v>
                </c:pt>
                <c:pt idx="15">
                  <c:v>51.219500000000011</c:v>
                </c:pt>
                <c:pt idx="16">
                  <c:v>58.333300000000001</c:v>
                </c:pt>
                <c:pt idx="17">
                  <c:v>50.632900000000063</c:v>
                </c:pt>
                <c:pt idx="18">
                  <c:v>53.125000000000163</c:v>
                </c:pt>
                <c:pt idx="19">
                  <c:v>57.8125</c:v>
                </c:pt>
                <c:pt idx="20">
                  <c:v>54.098400000000012</c:v>
                </c:pt>
                <c:pt idx="21">
                  <c:v>69.444400000000527</c:v>
                </c:pt>
                <c:pt idx="22">
                  <c:v>64.197500000000005</c:v>
                </c:pt>
                <c:pt idx="23">
                  <c:v>55.294100000000213</c:v>
                </c:pt>
                <c:pt idx="24">
                  <c:v>57.692300000000394</c:v>
                </c:pt>
                <c:pt idx="25">
                  <c:v>59.493700000000011</c:v>
                </c:pt>
              </c:numCache>
            </c:numRef>
          </c:val>
        </c:ser>
        <c:ser>
          <c:idx val="1"/>
          <c:order val="1"/>
          <c:tx>
            <c:strRef>
              <c:f>Sheet1!$C$1</c:f>
              <c:strCache>
                <c:ptCount val="1"/>
                <c:pt idx="0">
                  <c:v>Congenital</c:v>
                </c:pt>
              </c:strCache>
            </c:strRef>
          </c:tx>
          <c:spPr>
            <a:ln w="41275">
              <a:solidFill>
                <a:srgbClr val="00FF00"/>
              </a:solidFill>
            </a:ln>
          </c:spPr>
          <c:marker>
            <c:symbol val="none"/>
          </c:marker>
          <c:cat>
            <c:numRef>
              <c:f>Sheet1!$A$2:$A$27</c:f>
              <c:numCache>
                <c:formatCode>General</c:formatCode>
                <c:ptCount val="26"/>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numCache>
            </c:numRef>
          </c:cat>
          <c:val>
            <c:numRef>
              <c:f>Sheet1!$C$2:$C$27</c:f>
              <c:numCache>
                <c:formatCode>General</c:formatCode>
                <c:ptCount val="26"/>
                <c:pt idx="0">
                  <c:v>37.5</c:v>
                </c:pt>
                <c:pt idx="1">
                  <c:v>45.833300000000001</c:v>
                </c:pt>
                <c:pt idx="2">
                  <c:v>33.333300000000001</c:v>
                </c:pt>
                <c:pt idx="3">
                  <c:v>25</c:v>
                </c:pt>
                <c:pt idx="4">
                  <c:v>48</c:v>
                </c:pt>
                <c:pt idx="5">
                  <c:v>45.454499999999996</c:v>
                </c:pt>
                <c:pt idx="6">
                  <c:v>38.297900000000013</c:v>
                </c:pt>
                <c:pt idx="7">
                  <c:v>44.898000000000003</c:v>
                </c:pt>
                <c:pt idx="8">
                  <c:v>26.865699999999766</c:v>
                </c:pt>
                <c:pt idx="9">
                  <c:v>33.333300000000001</c:v>
                </c:pt>
                <c:pt idx="10">
                  <c:v>37.931000000000004</c:v>
                </c:pt>
                <c:pt idx="11">
                  <c:v>25.862100000000002</c:v>
                </c:pt>
                <c:pt idx="12">
                  <c:v>27.586200000000002</c:v>
                </c:pt>
                <c:pt idx="13">
                  <c:v>35.294100000000213</c:v>
                </c:pt>
                <c:pt idx="14">
                  <c:v>30.882399999999777</c:v>
                </c:pt>
                <c:pt idx="15">
                  <c:v>39.0244</c:v>
                </c:pt>
                <c:pt idx="16">
                  <c:v>30</c:v>
                </c:pt>
                <c:pt idx="17">
                  <c:v>40.506300000000003</c:v>
                </c:pt>
                <c:pt idx="18">
                  <c:v>37.5</c:v>
                </c:pt>
                <c:pt idx="19">
                  <c:v>29.6875</c:v>
                </c:pt>
                <c:pt idx="20">
                  <c:v>39.344299999999997</c:v>
                </c:pt>
                <c:pt idx="21">
                  <c:v>18.055599999999814</c:v>
                </c:pt>
                <c:pt idx="22">
                  <c:v>25.925899999999825</c:v>
                </c:pt>
                <c:pt idx="23">
                  <c:v>37.647100000000002</c:v>
                </c:pt>
                <c:pt idx="24">
                  <c:v>32.051299999999998</c:v>
                </c:pt>
                <c:pt idx="25">
                  <c:v>32.911399999999993</c:v>
                </c:pt>
              </c:numCache>
            </c:numRef>
          </c:val>
        </c:ser>
        <c:marker val="1"/>
        <c:axId val="145554432"/>
        <c:axId val="145842944"/>
      </c:lineChart>
      <c:catAx>
        <c:axId val="145554432"/>
        <c:scaling>
          <c:orientation val="minMax"/>
        </c:scaling>
        <c:axPos val="b"/>
        <c:numFmt formatCode="General" sourceLinked="1"/>
        <c:tickLblPos val="nextTo"/>
        <c:txPr>
          <a:bodyPr rot="-3600000"/>
          <a:lstStyle/>
          <a:p>
            <a:pPr>
              <a:defRPr sz="1500" b="1"/>
            </a:pPr>
            <a:endParaRPr lang="en-US"/>
          </a:p>
        </c:txPr>
        <c:crossAx val="145842944"/>
        <c:crosses val="autoZero"/>
        <c:auto val="1"/>
        <c:lblAlgn val="ctr"/>
        <c:lblOffset val="100"/>
      </c:catAx>
      <c:valAx>
        <c:axId val="145842944"/>
        <c:scaling>
          <c:orientation val="minMax"/>
          <c:max val="100"/>
        </c:scaling>
        <c:axPos val="l"/>
        <c:majorGridlines/>
        <c:title>
          <c:tx>
            <c:rich>
              <a:bodyPr rot="-5400000" vert="horz"/>
              <a:lstStyle/>
              <a:p>
                <a:pPr>
                  <a:defRPr sz="1700"/>
                </a:pPr>
                <a:r>
                  <a:rPr lang="en-US" sz="1700" dirty="0" smtClean="0"/>
                  <a:t>% of Cases</a:t>
                </a:r>
                <a:endParaRPr lang="en-US" sz="1700" dirty="0"/>
              </a:p>
            </c:rich>
          </c:tx>
        </c:title>
        <c:numFmt formatCode="General" sourceLinked="1"/>
        <c:tickLblPos val="nextTo"/>
        <c:txPr>
          <a:bodyPr/>
          <a:lstStyle/>
          <a:p>
            <a:pPr>
              <a:defRPr sz="1500" b="1"/>
            </a:pPr>
            <a:endParaRPr lang="en-US"/>
          </a:p>
        </c:txPr>
        <c:crossAx val="145554432"/>
        <c:crosses val="autoZero"/>
        <c:crossBetween val="midCat"/>
        <c:majorUnit val="25"/>
      </c:valAx>
      <c:spPr>
        <a:solidFill>
          <a:schemeClr val="bg2"/>
        </a:solidFill>
        <a:ln>
          <a:solidFill>
            <a:schemeClr val="tx1"/>
          </a:solidFill>
        </a:ln>
      </c:spPr>
    </c:plotArea>
    <c:legend>
      <c:legendPos val="t"/>
      <c:layout>
        <c:manualLayout>
          <c:xMode val="edge"/>
          <c:yMode val="edge"/>
          <c:x val="0.57097769028873091"/>
          <c:y val="0.1"/>
          <c:w val="0.3370775635804294"/>
          <c:h val="0.12551268591426071"/>
        </c:manualLayout>
      </c:layout>
      <c:spPr>
        <a:solidFill>
          <a:srgbClr val="000000"/>
        </a:solidFill>
        <a:ln>
          <a:solidFill>
            <a:schemeClr val="tx1"/>
          </a:solidFill>
        </a:ln>
      </c:spPr>
      <c:txPr>
        <a:bodyPr/>
        <a:lstStyle/>
        <a:p>
          <a:pPr>
            <a:defRPr sz="1500" b="1"/>
          </a:pPr>
          <a:endParaRPr lang="en-US"/>
        </a:p>
      </c:txPr>
    </c:legend>
    <c:plotVisOnly val="1"/>
  </c:chart>
  <c:txPr>
    <a:bodyPr/>
    <a:lstStyle/>
    <a:p>
      <a:pPr>
        <a:defRPr sz="1800"/>
      </a:pPr>
      <a:endParaRPr lang="en-US"/>
    </a:p>
  </c:txPr>
  <c:externalData r:id="rId1"/>
</c:chartSpace>
</file>

<file path=ppt/charts/chart25.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otX val="65"/>
      <c:rotY val="270"/>
      <c:perspective val="30"/>
    </c:view3D>
    <c:plotArea>
      <c:layout>
        <c:manualLayout>
          <c:layoutTarget val="inner"/>
          <c:xMode val="edge"/>
          <c:yMode val="edge"/>
          <c:x val="0.16706427653990091"/>
          <c:y val="8.6403032954214032E-2"/>
          <c:w val="0.63358230221222256"/>
          <c:h val="0.68026377952755857"/>
        </c:manualLayout>
      </c:layout>
      <c:pie3DChart>
        <c:varyColors val="1"/>
        <c:ser>
          <c:idx val="0"/>
          <c:order val="0"/>
          <c:tx>
            <c:strRef>
              <c:f>Sheet1!$B$1</c:f>
              <c:strCache>
                <c:ptCount val="1"/>
                <c:pt idx="0">
                  <c:v>%</c:v>
                </c:pt>
              </c:strCache>
            </c:strRef>
          </c:tx>
          <c:spPr>
            <a:ln w="25400">
              <a:solidFill>
                <a:srgbClr val="000000"/>
              </a:solidFill>
            </a:ln>
          </c:spPr>
          <c:dPt>
            <c:idx val="0"/>
            <c:spPr>
              <a:solidFill>
                <a:srgbClr val="FFFF00"/>
              </a:solidFill>
              <a:ln w="25400">
                <a:solidFill>
                  <a:srgbClr val="000000"/>
                </a:solidFill>
              </a:ln>
            </c:spPr>
          </c:dPt>
          <c:dPt>
            <c:idx val="1"/>
            <c:spPr>
              <a:solidFill>
                <a:srgbClr val="00FF00"/>
              </a:solidFill>
              <a:ln w="25400">
                <a:solidFill>
                  <a:srgbClr val="000000"/>
                </a:solidFill>
              </a:ln>
            </c:spPr>
          </c:dPt>
          <c:dPt>
            <c:idx val="2"/>
            <c:spPr>
              <a:solidFill>
                <a:schemeClr val="bg1">
                  <a:lumMod val="50000"/>
                  <a:lumOff val="50000"/>
                </a:schemeClr>
              </a:solidFill>
              <a:ln w="25400">
                <a:solidFill>
                  <a:srgbClr val="000000"/>
                </a:solidFill>
              </a:ln>
            </c:spPr>
          </c:dPt>
          <c:dPt>
            <c:idx val="3"/>
            <c:spPr>
              <a:solidFill>
                <a:srgbClr val="FF0000"/>
              </a:solidFill>
              <a:ln w="25400">
                <a:solidFill>
                  <a:srgbClr val="000000"/>
                </a:solidFill>
              </a:ln>
            </c:spPr>
          </c:dPt>
          <c:dLbls>
            <c:dLbl>
              <c:idx val="1"/>
              <c:layout>
                <c:manualLayout>
                  <c:x val="0.12881664791901012"/>
                  <c:y val="-0.12222222222222377"/>
                </c:manualLayout>
              </c:layout>
              <c:dLblPos val="bestFit"/>
              <c:showVal val="1"/>
            </c:dLbl>
            <c:dLbl>
              <c:idx val="2"/>
              <c:layout>
                <c:manualLayout>
                  <c:x val="-2.4822695035460994E-2"/>
                  <c:y val="1.4814814814814815E-2"/>
                </c:manualLayout>
              </c:layout>
              <c:dLblPos val="bestFit"/>
              <c:showVal val="1"/>
            </c:dLbl>
            <c:dLbl>
              <c:idx val="3"/>
              <c:layout>
                <c:manualLayout>
                  <c:x val="-4.6099290780141904E-2"/>
                  <c:y val="-5.5555555555555455E-2"/>
                </c:manualLayout>
              </c:layout>
              <c:dLblPos val="bestFit"/>
              <c:showVal val="1"/>
            </c:dLbl>
            <c:numFmt formatCode="0%" sourceLinked="0"/>
            <c:txPr>
              <a:bodyPr/>
              <a:lstStyle/>
              <a:p>
                <a:pPr>
                  <a:defRPr sz="1500" b="1"/>
                </a:pPr>
                <a:endParaRPr lang="en-US"/>
              </a:p>
            </c:txPr>
            <c:dLblPos val="outEnd"/>
            <c:showVal val="1"/>
            <c:showLeaderLines val="1"/>
          </c:dLbls>
          <c:cat>
            <c:strRef>
              <c:f>Sheet1!$A$2:$A$5</c:f>
              <c:strCache>
                <c:ptCount val="4"/>
                <c:pt idx="0">
                  <c:v>Myopathy</c:v>
                </c:pt>
                <c:pt idx="1">
                  <c:v>Congenital</c:v>
                </c:pt>
                <c:pt idx="2">
                  <c:v>Other</c:v>
                </c:pt>
                <c:pt idx="3">
                  <c:v>ReTX</c:v>
                </c:pt>
              </c:strCache>
            </c:strRef>
          </c:cat>
          <c:val>
            <c:numRef>
              <c:f>Sheet1!$B$2:$B$5</c:f>
              <c:numCache>
                <c:formatCode>0.00%</c:formatCode>
                <c:ptCount val="4"/>
                <c:pt idx="0">
                  <c:v>0.5345699999999951</c:v>
                </c:pt>
                <c:pt idx="1">
                  <c:v>0.34574000000000005</c:v>
                </c:pt>
                <c:pt idx="2">
                  <c:v>3.723400000000035E-2</c:v>
                </c:pt>
                <c:pt idx="3">
                  <c:v>8.2447000000000006E-2</c:v>
                </c:pt>
              </c:numCache>
            </c:numRef>
          </c:val>
        </c:ser>
      </c:pie3DChart>
    </c:plotArea>
    <c:plotVisOnly val="1"/>
  </c:chart>
  <c:txPr>
    <a:bodyPr/>
    <a:lstStyle/>
    <a:p>
      <a:pPr>
        <a:defRPr sz="1800"/>
      </a:pPr>
      <a:endParaRPr lang="en-US"/>
    </a:p>
  </c:txPr>
  <c:externalData r:id="rId1"/>
  <c:userShapes r:id="rId2"/>
</c:chartSpace>
</file>

<file path=ppt/charts/chart26.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otX val="65"/>
      <c:rotY val="270"/>
      <c:perspective val="30"/>
    </c:view3D>
    <c:plotArea>
      <c:layout>
        <c:manualLayout>
          <c:layoutTarget val="inner"/>
          <c:xMode val="edge"/>
          <c:yMode val="edge"/>
          <c:x val="0.12908490605341"/>
          <c:y val="0.16007661204511567"/>
          <c:w val="0.44407761529808781"/>
          <c:h val="0.5419585727459747"/>
        </c:manualLayout>
      </c:layout>
      <c:pie3DChart>
        <c:varyColors val="1"/>
        <c:ser>
          <c:idx val="0"/>
          <c:order val="0"/>
          <c:tx>
            <c:strRef>
              <c:f>Sheet1!$B$1</c:f>
              <c:strCache>
                <c:ptCount val="1"/>
                <c:pt idx="0">
                  <c:v>%</c:v>
                </c:pt>
              </c:strCache>
            </c:strRef>
          </c:tx>
          <c:spPr>
            <a:ln w="25400">
              <a:solidFill>
                <a:srgbClr val="000000"/>
              </a:solidFill>
            </a:ln>
          </c:spPr>
          <c:dPt>
            <c:idx val="0"/>
            <c:spPr>
              <a:solidFill>
                <a:srgbClr val="FFFF00"/>
              </a:solidFill>
              <a:ln w="25400">
                <a:solidFill>
                  <a:srgbClr val="000000"/>
                </a:solidFill>
              </a:ln>
            </c:spPr>
          </c:dPt>
          <c:dPt>
            <c:idx val="1"/>
            <c:spPr>
              <a:solidFill>
                <a:srgbClr val="00FF00"/>
              </a:solidFill>
              <a:ln w="25400">
                <a:solidFill>
                  <a:srgbClr val="000000"/>
                </a:solidFill>
              </a:ln>
            </c:spPr>
          </c:dPt>
          <c:dPt>
            <c:idx val="2"/>
            <c:spPr>
              <a:solidFill>
                <a:schemeClr val="bg1">
                  <a:lumMod val="50000"/>
                  <a:lumOff val="50000"/>
                </a:schemeClr>
              </a:solidFill>
              <a:ln w="25400">
                <a:solidFill>
                  <a:srgbClr val="000000"/>
                </a:solidFill>
              </a:ln>
            </c:spPr>
          </c:dPt>
          <c:dPt>
            <c:idx val="3"/>
            <c:spPr>
              <a:solidFill>
                <a:srgbClr val="FF0000"/>
              </a:solidFill>
              <a:ln w="25400">
                <a:solidFill>
                  <a:srgbClr val="000000"/>
                </a:solidFill>
              </a:ln>
            </c:spPr>
          </c:dPt>
          <c:dLbls>
            <c:dLbl>
              <c:idx val="1"/>
              <c:layout>
                <c:manualLayout>
                  <c:x val="-7.4074282381368997E-2"/>
                  <c:y val="-5.8558913243952612E-2"/>
                </c:manualLayout>
              </c:layout>
              <c:dLblPos val="bestFit"/>
              <c:showVal val="1"/>
            </c:dLbl>
            <c:dLbl>
              <c:idx val="2"/>
              <c:layout>
                <c:manualLayout>
                  <c:x val="-2.5330583677040372E-2"/>
                  <c:y val="-9.0090090090091564E-3"/>
                </c:manualLayout>
              </c:layout>
              <c:dLblPos val="bestFit"/>
              <c:showVal val="1"/>
            </c:dLbl>
            <c:dLbl>
              <c:idx val="3"/>
              <c:layout>
                <c:manualLayout>
                  <c:x val="1.8518518518518723E-3"/>
                  <c:y val="-0.14414414414414561"/>
                </c:manualLayout>
              </c:layout>
              <c:dLblPos val="bestFit"/>
              <c:showVal val="1"/>
            </c:dLbl>
            <c:numFmt formatCode="0%" sourceLinked="0"/>
            <c:txPr>
              <a:bodyPr/>
              <a:lstStyle/>
              <a:p>
                <a:pPr>
                  <a:defRPr sz="1500" b="1"/>
                </a:pPr>
                <a:endParaRPr lang="en-US"/>
              </a:p>
            </c:txPr>
            <c:dLblPos val="outEnd"/>
            <c:showVal val="1"/>
            <c:showLeaderLines val="1"/>
          </c:dLbls>
          <c:cat>
            <c:strRef>
              <c:f>Sheet1!$A$2:$A$5</c:f>
              <c:strCache>
                <c:ptCount val="4"/>
                <c:pt idx="0">
                  <c:v>Myopathy</c:v>
                </c:pt>
                <c:pt idx="1">
                  <c:v>Congenital</c:v>
                </c:pt>
                <c:pt idx="2">
                  <c:v>Other</c:v>
                </c:pt>
                <c:pt idx="3">
                  <c:v>ReTX</c:v>
                </c:pt>
              </c:strCache>
            </c:strRef>
          </c:cat>
          <c:val>
            <c:numRef>
              <c:f>Sheet1!$B$2:$B$5</c:f>
              <c:numCache>
                <c:formatCode>0.00%</c:formatCode>
                <c:ptCount val="4"/>
                <c:pt idx="0">
                  <c:v>0.65486999999999995</c:v>
                </c:pt>
                <c:pt idx="1">
                  <c:v>0.22928000000000001</c:v>
                </c:pt>
                <c:pt idx="2">
                  <c:v>3.0571000000000056E-2</c:v>
                </c:pt>
                <c:pt idx="3">
                  <c:v>8.5278000000000007E-2</c:v>
                </c:pt>
              </c:numCache>
            </c:numRef>
          </c:val>
        </c:ser>
      </c:pie3DChart>
    </c:plotArea>
    <c:legend>
      <c:legendPos val="r"/>
      <c:layout>
        <c:manualLayout>
          <c:xMode val="edge"/>
          <c:yMode val="edge"/>
          <c:x val="0.6332335541390659"/>
          <c:y val="0.1089288501099525"/>
          <c:w val="0.34814877307003567"/>
          <c:h val="0.70106121869903149"/>
        </c:manualLayout>
      </c:layout>
      <c:spPr>
        <a:solidFill>
          <a:schemeClr val="bg2"/>
        </a:solidFill>
        <a:ln>
          <a:solidFill>
            <a:schemeClr val="tx1"/>
          </a:solidFill>
        </a:ln>
      </c:spPr>
      <c:txPr>
        <a:bodyPr/>
        <a:lstStyle/>
        <a:p>
          <a:pPr>
            <a:defRPr sz="1500" b="1"/>
          </a:pPr>
          <a:endParaRPr lang="en-US"/>
        </a:p>
      </c:txPr>
    </c:legend>
    <c:plotVisOnly val="1"/>
  </c:chart>
  <c:txPr>
    <a:bodyPr/>
    <a:lstStyle/>
    <a:p>
      <a:pPr>
        <a:defRPr sz="1800"/>
      </a:pPr>
      <a:endParaRPr lang="en-US"/>
    </a:p>
  </c:txPr>
  <c:externalData r:id="rId1"/>
  <c:userShapes r:id="rId2"/>
</c:chartSpace>
</file>

<file path=ppt/charts/chart27.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otX val="65"/>
      <c:rotY val="270"/>
      <c:perspective val="30"/>
    </c:view3D>
    <c:plotArea>
      <c:layout>
        <c:manualLayout>
          <c:layoutTarget val="inner"/>
          <c:xMode val="edge"/>
          <c:yMode val="edge"/>
          <c:x val="0.16706427653990091"/>
          <c:y val="8.6403032954214032E-2"/>
          <c:w val="0.63358230221222256"/>
          <c:h val="0.68141325006787945"/>
        </c:manualLayout>
      </c:layout>
      <c:pie3DChart>
        <c:varyColors val="1"/>
        <c:ser>
          <c:idx val="0"/>
          <c:order val="0"/>
          <c:tx>
            <c:strRef>
              <c:f>Sheet1!$B$1</c:f>
              <c:strCache>
                <c:ptCount val="1"/>
                <c:pt idx="0">
                  <c:v>%</c:v>
                </c:pt>
              </c:strCache>
            </c:strRef>
          </c:tx>
          <c:spPr>
            <a:ln w="25400">
              <a:solidFill>
                <a:srgbClr val="000000"/>
              </a:solidFill>
            </a:ln>
          </c:spPr>
          <c:dPt>
            <c:idx val="0"/>
            <c:spPr>
              <a:solidFill>
                <a:srgbClr val="FFFF00"/>
              </a:solidFill>
              <a:ln w="25400">
                <a:solidFill>
                  <a:srgbClr val="000000"/>
                </a:solidFill>
              </a:ln>
            </c:spPr>
          </c:dPt>
          <c:dPt>
            <c:idx val="1"/>
            <c:spPr>
              <a:solidFill>
                <a:srgbClr val="00FF00"/>
              </a:solidFill>
              <a:ln w="25400">
                <a:solidFill>
                  <a:srgbClr val="000000"/>
                </a:solidFill>
              </a:ln>
            </c:spPr>
          </c:dPt>
          <c:dPt>
            <c:idx val="2"/>
            <c:spPr>
              <a:solidFill>
                <a:schemeClr val="bg1">
                  <a:lumMod val="50000"/>
                  <a:lumOff val="50000"/>
                </a:schemeClr>
              </a:solidFill>
              <a:ln w="25400">
                <a:solidFill>
                  <a:srgbClr val="000000"/>
                </a:solidFill>
              </a:ln>
            </c:spPr>
          </c:dPt>
          <c:dPt>
            <c:idx val="3"/>
            <c:spPr>
              <a:solidFill>
                <a:srgbClr val="FF0000"/>
              </a:solidFill>
              <a:ln w="25400">
                <a:solidFill>
                  <a:srgbClr val="000000"/>
                </a:solidFill>
              </a:ln>
            </c:spPr>
          </c:dPt>
          <c:dLbls>
            <c:dLbl>
              <c:idx val="1"/>
              <c:layout>
                <c:manualLayout>
                  <c:x val="-3.8095238095238071E-2"/>
                  <c:y val="-6.3218390804597721E-2"/>
                </c:manualLayout>
              </c:layout>
              <c:dLblPos val="bestFit"/>
              <c:showVal val="1"/>
            </c:dLbl>
            <c:dLbl>
              <c:idx val="2"/>
              <c:layout>
                <c:manualLayout>
                  <c:x val="-2.4822695035460994E-2"/>
                  <c:y val="1.4814814814814815E-2"/>
                </c:manualLayout>
              </c:layout>
              <c:dLblPos val="bestFit"/>
              <c:showVal val="1"/>
            </c:dLbl>
            <c:dLbl>
              <c:idx val="3"/>
              <c:layout>
                <c:manualLayout>
                  <c:x val="-4.6099290780141904E-2"/>
                  <c:y val="-5.5555555555555455E-2"/>
                </c:manualLayout>
              </c:layout>
              <c:dLblPos val="bestFit"/>
              <c:showVal val="1"/>
            </c:dLbl>
            <c:numFmt formatCode="0%" sourceLinked="0"/>
            <c:txPr>
              <a:bodyPr/>
              <a:lstStyle/>
              <a:p>
                <a:pPr>
                  <a:defRPr sz="1500" b="1"/>
                </a:pPr>
                <a:endParaRPr lang="en-US"/>
              </a:p>
            </c:txPr>
            <c:dLblPos val="outEnd"/>
            <c:showVal val="1"/>
            <c:showLeaderLines val="1"/>
          </c:dLbls>
          <c:cat>
            <c:strRef>
              <c:f>Sheet1!$A$2:$A$5</c:f>
              <c:strCache>
                <c:ptCount val="4"/>
                <c:pt idx="0">
                  <c:v>Myopathy</c:v>
                </c:pt>
                <c:pt idx="1">
                  <c:v>Congenital</c:v>
                </c:pt>
                <c:pt idx="2">
                  <c:v>Other</c:v>
                </c:pt>
                <c:pt idx="3">
                  <c:v>ReTX</c:v>
                </c:pt>
              </c:strCache>
            </c:strRef>
          </c:cat>
          <c:val>
            <c:numRef>
              <c:f>Sheet1!$B$2:$B$5</c:f>
              <c:numCache>
                <c:formatCode>0.00%</c:formatCode>
                <c:ptCount val="4"/>
                <c:pt idx="0">
                  <c:v>0.66347000000000544</c:v>
                </c:pt>
                <c:pt idx="1">
                  <c:v>0.27895000000000031</c:v>
                </c:pt>
                <c:pt idx="2">
                  <c:v>2.9431000000000301E-2</c:v>
                </c:pt>
                <c:pt idx="3">
                  <c:v>2.8150999999999989E-2</c:v>
                </c:pt>
              </c:numCache>
            </c:numRef>
          </c:val>
        </c:ser>
      </c:pie3DChart>
    </c:plotArea>
    <c:plotVisOnly val="1"/>
  </c:chart>
  <c:txPr>
    <a:bodyPr/>
    <a:lstStyle/>
    <a:p>
      <a:pPr>
        <a:defRPr sz="1800"/>
      </a:pPr>
      <a:endParaRPr lang="en-US"/>
    </a:p>
  </c:txPr>
  <c:externalData r:id="rId1"/>
  <c:userShapes r:id="rId2"/>
</c:chartSpace>
</file>

<file path=ppt/charts/chart28.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8.664234319848392E-2"/>
          <c:y val="6.1607174103237093E-2"/>
          <c:w val="0.89090800072404741"/>
          <c:h val="0.62493613298339246"/>
        </c:manualLayout>
      </c:layout>
      <c:lineChart>
        <c:grouping val="standard"/>
        <c:ser>
          <c:idx val="0"/>
          <c:order val="0"/>
          <c:tx>
            <c:strRef>
              <c:f>Sheet1!$B$1</c:f>
              <c:strCache>
                <c:ptCount val="1"/>
                <c:pt idx="0">
                  <c:v>Myopathy</c:v>
                </c:pt>
              </c:strCache>
            </c:strRef>
          </c:tx>
          <c:spPr>
            <a:ln w="41275">
              <a:solidFill>
                <a:srgbClr val="FFFF00"/>
              </a:solidFill>
            </a:ln>
          </c:spPr>
          <c:marker>
            <c:symbol val="none"/>
          </c:marker>
          <c:cat>
            <c:numRef>
              <c:f>Sheet1!$A$2:$A$27</c:f>
              <c:numCache>
                <c:formatCode>General</c:formatCode>
                <c:ptCount val="26"/>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numCache>
            </c:numRef>
          </c:cat>
          <c:val>
            <c:numRef>
              <c:f>Sheet1!$B$2:$B$27</c:f>
              <c:numCache>
                <c:formatCode>General</c:formatCode>
                <c:ptCount val="26"/>
                <c:pt idx="0">
                  <c:v>70.270299999999992</c:v>
                </c:pt>
                <c:pt idx="1">
                  <c:v>67.647099999999995</c:v>
                </c:pt>
                <c:pt idx="2">
                  <c:v>73.684200000000004</c:v>
                </c:pt>
                <c:pt idx="3">
                  <c:v>71.739099999999993</c:v>
                </c:pt>
                <c:pt idx="4">
                  <c:v>71.65349999999998</c:v>
                </c:pt>
                <c:pt idx="5">
                  <c:v>66.406300000000002</c:v>
                </c:pt>
                <c:pt idx="6">
                  <c:v>63.779500000000013</c:v>
                </c:pt>
                <c:pt idx="7">
                  <c:v>63.309400000000004</c:v>
                </c:pt>
                <c:pt idx="8">
                  <c:v>64.661699999999996</c:v>
                </c:pt>
                <c:pt idx="9">
                  <c:v>70.212800000000001</c:v>
                </c:pt>
                <c:pt idx="10">
                  <c:v>61.039000000000001</c:v>
                </c:pt>
                <c:pt idx="11">
                  <c:v>61.764700000000012</c:v>
                </c:pt>
                <c:pt idx="12">
                  <c:v>65.467600000000786</c:v>
                </c:pt>
                <c:pt idx="13">
                  <c:v>67.105299999999986</c:v>
                </c:pt>
                <c:pt idx="14">
                  <c:v>67.080699999999993</c:v>
                </c:pt>
                <c:pt idx="15">
                  <c:v>60.795500000000438</c:v>
                </c:pt>
                <c:pt idx="16">
                  <c:v>63.157899999999998</c:v>
                </c:pt>
                <c:pt idx="17">
                  <c:v>70.949700000000007</c:v>
                </c:pt>
                <c:pt idx="18">
                  <c:v>65.269499999999994</c:v>
                </c:pt>
                <c:pt idx="19">
                  <c:v>64.433000000000007</c:v>
                </c:pt>
                <c:pt idx="20">
                  <c:v>70.224700000000013</c:v>
                </c:pt>
                <c:pt idx="21">
                  <c:v>66.492099999999994</c:v>
                </c:pt>
                <c:pt idx="22">
                  <c:v>65.053799999999981</c:v>
                </c:pt>
                <c:pt idx="23">
                  <c:v>64.361700000000013</c:v>
                </c:pt>
                <c:pt idx="24">
                  <c:v>64.321600000000004</c:v>
                </c:pt>
                <c:pt idx="25">
                  <c:v>66.513800000000003</c:v>
                </c:pt>
              </c:numCache>
            </c:numRef>
          </c:val>
        </c:ser>
        <c:ser>
          <c:idx val="1"/>
          <c:order val="1"/>
          <c:tx>
            <c:strRef>
              <c:f>Sheet1!$C$1</c:f>
              <c:strCache>
                <c:ptCount val="1"/>
                <c:pt idx="0">
                  <c:v>Congenital</c:v>
                </c:pt>
              </c:strCache>
            </c:strRef>
          </c:tx>
          <c:spPr>
            <a:ln w="41275">
              <a:solidFill>
                <a:srgbClr val="00FF00"/>
              </a:solidFill>
            </a:ln>
          </c:spPr>
          <c:marker>
            <c:symbol val="none"/>
          </c:marker>
          <c:cat>
            <c:numRef>
              <c:f>Sheet1!$A$2:$A$27</c:f>
              <c:numCache>
                <c:formatCode>General</c:formatCode>
                <c:ptCount val="26"/>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numCache>
            </c:numRef>
          </c:cat>
          <c:val>
            <c:numRef>
              <c:f>Sheet1!$C$2:$C$27</c:f>
              <c:numCache>
                <c:formatCode>General</c:formatCode>
                <c:ptCount val="26"/>
                <c:pt idx="0">
                  <c:v>18.918900000000001</c:v>
                </c:pt>
                <c:pt idx="1">
                  <c:v>25</c:v>
                </c:pt>
                <c:pt idx="2">
                  <c:v>21.052600000000002</c:v>
                </c:pt>
                <c:pt idx="3">
                  <c:v>21.739100000000001</c:v>
                </c:pt>
                <c:pt idx="4">
                  <c:v>22.0472</c:v>
                </c:pt>
                <c:pt idx="5">
                  <c:v>28.125</c:v>
                </c:pt>
                <c:pt idx="6">
                  <c:v>33.070900000000002</c:v>
                </c:pt>
                <c:pt idx="7">
                  <c:v>33.093500000000013</c:v>
                </c:pt>
                <c:pt idx="8">
                  <c:v>26.315799999999989</c:v>
                </c:pt>
                <c:pt idx="9">
                  <c:v>25.531900000000135</c:v>
                </c:pt>
                <c:pt idx="10">
                  <c:v>32.467500000000001</c:v>
                </c:pt>
                <c:pt idx="11">
                  <c:v>34.558800000000005</c:v>
                </c:pt>
                <c:pt idx="12">
                  <c:v>27.338100000000001</c:v>
                </c:pt>
                <c:pt idx="13">
                  <c:v>25</c:v>
                </c:pt>
                <c:pt idx="14">
                  <c:v>24.223599999999795</c:v>
                </c:pt>
                <c:pt idx="15">
                  <c:v>27.840900000000001</c:v>
                </c:pt>
                <c:pt idx="16">
                  <c:v>29.239799999999889</c:v>
                </c:pt>
                <c:pt idx="17">
                  <c:v>19.553100000000001</c:v>
                </c:pt>
                <c:pt idx="18">
                  <c:v>24.550899999999999</c:v>
                </c:pt>
                <c:pt idx="19">
                  <c:v>21.134000000000135</c:v>
                </c:pt>
                <c:pt idx="20">
                  <c:v>20.786499999999759</c:v>
                </c:pt>
                <c:pt idx="21">
                  <c:v>19.371700000000001</c:v>
                </c:pt>
                <c:pt idx="22">
                  <c:v>22.042999999999989</c:v>
                </c:pt>
                <c:pt idx="23">
                  <c:v>26.063800000000001</c:v>
                </c:pt>
                <c:pt idx="24">
                  <c:v>24.1206</c:v>
                </c:pt>
                <c:pt idx="25">
                  <c:v>21.100899999999999</c:v>
                </c:pt>
              </c:numCache>
            </c:numRef>
          </c:val>
        </c:ser>
        <c:marker val="1"/>
        <c:axId val="146412288"/>
        <c:axId val="146445824"/>
      </c:lineChart>
      <c:catAx>
        <c:axId val="146412288"/>
        <c:scaling>
          <c:orientation val="minMax"/>
        </c:scaling>
        <c:axPos val="b"/>
        <c:numFmt formatCode="General" sourceLinked="1"/>
        <c:tickLblPos val="nextTo"/>
        <c:txPr>
          <a:bodyPr rot="-3600000"/>
          <a:lstStyle/>
          <a:p>
            <a:pPr>
              <a:defRPr sz="1500" b="1"/>
            </a:pPr>
            <a:endParaRPr lang="en-US"/>
          </a:p>
        </c:txPr>
        <c:crossAx val="146445824"/>
        <c:crosses val="autoZero"/>
        <c:auto val="1"/>
        <c:lblAlgn val="ctr"/>
        <c:lblOffset val="100"/>
      </c:catAx>
      <c:valAx>
        <c:axId val="146445824"/>
        <c:scaling>
          <c:orientation val="minMax"/>
          <c:max val="100"/>
        </c:scaling>
        <c:axPos val="l"/>
        <c:majorGridlines/>
        <c:title>
          <c:tx>
            <c:rich>
              <a:bodyPr rot="-5400000" vert="horz"/>
              <a:lstStyle/>
              <a:p>
                <a:pPr>
                  <a:defRPr sz="1700"/>
                </a:pPr>
                <a:r>
                  <a:rPr lang="en-US" sz="1700" dirty="0" smtClean="0"/>
                  <a:t>% of Cases</a:t>
                </a:r>
                <a:endParaRPr lang="en-US" sz="1700" dirty="0"/>
              </a:p>
            </c:rich>
          </c:tx>
        </c:title>
        <c:numFmt formatCode="General" sourceLinked="1"/>
        <c:tickLblPos val="nextTo"/>
        <c:txPr>
          <a:bodyPr/>
          <a:lstStyle/>
          <a:p>
            <a:pPr>
              <a:defRPr sz="1500" b="1"/>
            </a:pPr>
            <a:endParaRPr lang="en-US"/>
          </a:p>
        </c:txPr>
        <c:crossAx val="146412288"/>
        <c:crosses val="autoZero"/>
        <c:crossBetween val="midCat"/>
        <c:majorUnit val="25"/>
      </c:valAx>
      <c:spPr>
        <a:solidFill>
          <a:schemeClr val="bg2"/>
        </a:solidFill>
        <a:ln>
          <a:solidFill>
            <a:schemeClr val="tx1"/>
          </a:solidFill>
        </a:ln>
      </c:spPr>
    </c:plotArea>
    <c:legend>
      <c:legendPos val="t"/>
      <c:layout>
        <c:manualLayout>
          <c:xMode val="edge"/>
          <c:yMode val="edge"/>
          <c:x val="0.57097769028873113"/>
          <c:y val="0.1"/>
          <c:w val="0.33707756358042962"/>
          <c:h val="0.12551268591426071"/>
        </c:manualLayout>
      </c:layout>
      <c:spPr>
        <a:solidFill>
          <a:srgbClr val="000000"/>
        </a:solidFill>
        <a:ln>
          <a:solidFill>
            <a:schemeClr val="tx1"/>
          </a:solidFill>
        </a:ln>
      </c:spPr>
      <c:txPr>
        <a:bodyPr/>
        <a:lstStyle/>
        <a:p>
          <a:pPr>
            <a:defRPr sz="1500" b="1"/>
          </a:pPr>
          <a:endParaRPr lang="en-US"/>
        </a:p>
      </c:txPr>
    </c:legend>
    <c:plotVisOnly val="1"/>
  </c:chart>
  <c:txPr>
    <a:bodyPr/>
    <a:lstStyle/>
    <a:p>
      <a:pPr>
        <a:defRPr sz="1800"/>
      </a:pPr>
      <a:endParaRPr lang="en-US"/>
    </a:p>
  </c:txPr>
  <c:externalData r:id="rId1"/>
</c:chartSpace>
</file>

<file path=ppt/charts/chart29.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otX val="65"/>
      <c:rotY val="270"/>
      <c:perspective val="30"/>
    </c:view3D>
    <c:plotArea>
      <c:layout>
        <c:manualLayout>
          <c:layoutTarget val="inner"/>
          <c:xMode val="edge"/>
          <c:yMode val="edge"/>
          <c:x val="0.16706427653990091"/>
          <c:y val="8.6403032954214032E-2"/>
          <c:w val="0.63358230221222256"/>
          <c:h val="0.68026377952755857"/>
        </c:manualLayout>
      </c:layout>
      <c:pie3DChart>
        <c:varyColors val="1"/>
        <c:ser>
          <c:idx val="0"/>
          <c:order val="0"/>
          <c:tx>
            <c:strRef>
              <c:f>Sheet1!$B$1</c:f>
              <c:strCache>
                <c:ptCount val="1"/>
                <c:pt idx="0">
                  <c:v>%</c:v>
                </c:pt>
              </c:strCache>
            </c:strRef>
          </c:tx>
          <c:spPr>
            <a:ln w="25400">
              <a:solidFill>
                <a:srgbClr val="000000"/>
              </a:solidFill>
            </a:ln>
          </c:spPr>
          <c:dPt>
            <c:idx val="0"/>
            <c:spPr>
              <a:solidFill>
                <a:srgbClr val="FFFF00"/>
              </a:solidFill>
              <a:ln w="25400">
                <a:solidFill>
                  <a:srgbClr val="000000"/>
                </a:solidFill>
              </a:ln>
            </c:spPr>
          </c:dPt>
          <c:dPt>
            <c:idx val="1"/>
            <c:spPr>
              <a:solidFill>
                <a:srgbClr val="00FF00"/>
              </a:solidFill>
              <a:ln w="25400">
                <a:solidFill>
                  <a:srgbClr val="000000"/>
                </a:solidFill>
              </a:ln>
            </c:spPr>
          </c:dPt>
          <c:dPt>
            <c:idx val="2"/>
            <c:spPr>
              <a:solidFill>
                <a:schemeClr val="bg1">
                  <a:lumMod val="50000"/>
                  <a:lumOff val="50000"/>
                </a:schemeClr>
              </a:solidFill>
              <a:ln w="25400">
                <a:solidFill>
                  <a:srgbClr val="000000"/>
                </a:solidFill>
              </a:ln>
            </c:spPr>
          </c:dPt>
          <c:dPt>
            <c:idx val="3"/>
            <c:spPr>
              <a:solidFill>
                <a:srgbClr val="FF0000"/>
              </a:solidFill>
              <a:ln w="25400">
                <a:solidFill>
                  <a:srgbClr val="000000"/>
                </a:solidFill>
              </a:ln>
            </c:spPr>
          </c:dPt>
          <c:dLbls>
            <c:dLbl>
              <c:idx val="1"/>
              <c:layout>
                <c:manualLayout>
                  <c:x val="-0.1"/>
                  <c:y val="-6.666666666666668E-2"/>
                </c:manualLayout>
              </c:layout>
              <c:dLblPos val="bestFit"/>
              <c:showVal val="1"/>
            </c:dLbl>
            <c:dLbl>
              <c:idx val="2"/>
              <c:layout>
                <c:manualLayout>
                  <c:x val="-5.3394075740532433E-2"/>
                  <c:y val="-2.4073928258967651E-2"/>
                </c:manualLayout>
              </c:layout>
              <c:dLblPos val="bestFit"/>
              <c:showVal val="1"/>
            </c:dLbl>
            <c:dLbl>
              <c:idx val="3"/>
              <c:layout>
                <c:manualLayout>
                  <c:x val="-4.6099290780141904E-2"/>
                  <c:y val="-5.5555555555555455E-2"/>
                </c:manualLayout>
              </c:layout>
              <c:dLblPos val="bestFit"/>
              <c:showVal val="1"/>
            </c:dLbl>
            <c:numFmt formatCode="0%" sourceLinked="0"/>
            <c:txPr>
              <a:bodyPr/>
              <a:lstStyle/>
              <a:p>
                <a:pPr>
                  <a:defRPr sz="1500" b="1"/>
                </a:pPr>
                <a:endParaRPr lang="en-US"/>
              </a:p>
            </c:txPr>
            <c:dLblPos val="outEnd"/>
            <c:showVal val="1"/>
            <c:showLeaderLines val="1"/>
          </c:dLbls>
          <c:cat>
            <c:strRef>
              <c:f>Sheet1!$A$2:$A$5</c:f>
              <c:strCache>
                <c:ptCount val="4"/>
                <c:pt idx="0">
                  <c:v>Myopathy</c:v>
                </c:pt>
                <c:pt idx="1">
                  <c:v>Congenital</c:v>
                </c:pt>
                <c:pt idx="2">
                  <c:v>Other</c:v>
                </c:pt>
                <c:pt idx="3">
                  <c:v>ReTX</c:v>
                </c:pt>
              </c:strCache>
            </c:strRef>
          </c:cat>
          <c:val>
            <c:numRef>
              <c:f>Sheet1!$B$2:$B$5</c:f>
              <c:numCache>
                <c:formatCode>0.00%</c:formatCode>
                <c:ptCount val="4"/>
                <c:pt idx="0">
                  <c:v>0.65267000000000863</c:v>
                </c:pt>
                <c:pt idx="1">
                  <c:v>0.24332000000000001</c:v>
                </c:pt>
                <c:pt idx="2">
                  <c:v>2.1947000000000012E-2</c:v>
                </c:pt>
                <c:pt idx="3">
                  <c:v>8.2061000000000023E-2</c:v>
                </c:pt>
              </c:numCache>
            </c:numRef>
          </c:val>
        </c:ser>
      </c:pie3DChart>
    </c:plotArea>
    <c:plotVisOnly val="1"/>
  </c:chart>
  <c:txPr>
    <a:bodyPr/>
    <a:lstStyle/>
    <a:p>
      <a:pPr>
        <a:defRPr sz="1800"/>
      </a:pPr>
      <a:endParaRPr lang="en-US"/>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6799293893573043E-2"/>
          <c:y val="3.9152185718164582E-2"/>
          <c:w val="0.85968051006899082"/>
          <c:h val="0.78167161481864389"/>
        </c:manualLayout>
      </c:layout>
      <c:barChart>
        <c:barDir val="col"/>
        <c:grouping val="clustered"/>
        <c:ser>
          <c:idx val="0"/>
          <c:order val="0"/>
          <c:tx>
            <c:strRef>
              <c:f>Sheet1!$B$1</c:f>
              <c:strCache>
                <c:ptCount val="1"/>
                <c:pt idx="0">
                  <c:v>2000-2005</c:v>
                </c:pt>
              </c:strCache>
            </c:strRef>
          </c:tx>
          <c:spPr>
            <a:gradFill flip="none" rotWithShape="1">
              <a:gsLst>
                <a:gs pos="0">
                  <a:srgbClr val="208C03"/>
                </a:gs>
                <a:gs pos="50000">
                  <a:srgbClr val="20F703"/>
                </a:gs>
                <a:gs pos="100000">
                  <a:srgbClr val="208C03"/>
                </a:gs>
              </a:gsLst>
              <a:lin ang="10800000" scaled="1"/>
              <a:tileRect/>
            </a:gradFill>
          </c:spPr>
          <c:dLbls>
            <c:dLbl>
              <c:idx val="2"/>
              <c:layout>
                <c:manualLayout>
                  <c:x val="-1.4749262536873156E-3"/>
                  <c:y val="0.26340217718687836"/>
                </c:manualLayout>
              </c:layout>
              <c:dLblPos val="outEnd"/>
              <c:showVal val="1"/>
            </c:dLbl>
            <c:dLbl>
              <c:idx val="3"/>
              <c:spPr/>
              <c:txPr>
                <a:bodyPr/>
                <a:lstStyle/>
                <a:p>
                  <a:pPr>
                    <a:defRPr sz="1600" b="1">
                      <a:solidFill>
                        <a:schemeClr val="tx1"/>
                      </a:solidFill>
                    </a:defRPr>
                  </a:pPr>
                  <a:endParaRPr lang="en-US"/>
                </a:p>
              </c:txPr>
            </c:dLbl>
            <c:txPr>
              <a:bodyPr/>
              <a:lstStyle/>
              <a:p>
                <a:pPr>
                  <a:defRPr sz="1600" b="1">
                    <a:solidFill>
                      <a:schemeClr val="bg2"/>
                    </a:solidFill>
                  </a:defRPr>
                </a:pPr>
                <a:endParaRPr lang="en-US"/>
              </a:p>
            </c:txPr>
            <c:dLblPos val="ctr"/>
            <c:showVal val="1"/>
          </c:dLbls>
          <c:cat>
            <c:strRef>
              <c:f>Sheet1!$A$2:$A$4</c:f>
              <c:strCache>
                <c:ptCount val="3"/>
                <c:pt idx="0">
                  <c:v>1-4</c:v>
                </c:pt>
                <c:pt idx="1">
                  <c:v>5-9</c:v>
                </c:pt>
                <c:pt idx="2">
                  <c:v>10+</c:v>
                </c:pt>
              </c:strCache>
            </c:strRef>
          </c:cat>
          <c:val>
            <c:numRef>
              <c:f>Sheet1!$B$2:$B$4</c:f>
              <c:numCache>
                <c:formatCode>General</c:formatCode>
                <c:ptCount val="3"/>
                <c:pt idx="0">
                  <c:v>34.300000000000004</c:v>
                </c:pt>
                <c:pt idx="1">
                  <c:v>25.5</c:v>
                </c:pt>
                <c:pt idx="2">
                  <c:v>40.200000000000003</c:v>
                </c:pt>
              </c:numCache>
            </c:numRef>
          </c:val>
        </c:ser>
        <c:ser>
          <c:idx val="1"/>
          <c:order val="1"/>
          <c:tx>
            <c:strRef>
              <c:f>Sheet1!$C$1</c:f>
              <c:strCache>
                <c:ptCount val="1"/>
                <c:pt idx="0">
                  <c:v>2006-June 2012</c:v>
                </c:pt>
              </c:strCache>
            </c:strRef>
          </c:tx>
          <c:spPr>
            <a:gradFill flip="none" rotWithShape="1">
              <a:gsLst>
                <a:gs pos="0">
                  <a:srgbClr val="6600CC"/>
                </a:gs>
                <a:gs pos="50000">
                  <a:srgbClr val="9933FF"/>
                </a:gs>
                <a:gs pos="100000">
                  <a:srgbClr val="6600CC"/>
                </a:gs>
              </a:gsLst>
              <a:lin ang="10800000" scaled="1"/>
              <a:tileRect/>
            </a:gradFill>
            <a:ln>
              <a:solidFill>
                <a:schemeClr val="bg2"/>
              </a:solidFill>
            </a:ln>
          </c:spPr>
          <c:dLbls>
            <c:txPr>
              <a:bodyPr/>
              <a:lstStyle/>
              <a:p>
                <a:pPr>
                  <a:defRPr sz="1600" b="1"/>
                </a:pPr>
                <a:endParaRPr lang="en-US"/>
              </a:p>
            </c:txPr>
            <c:dLblPos val="ctr"/>
            <c:showVal val="1"/>
          </c:dLbls>
          <c:cat>
            <c:strRef>
              <c:f>Sheet1!$A$2:$A$4</c:f>
              <c:strCache>
                <c:ptCount val="3"/>
                <c:pt idx="0">
                  <c:v>1-4</c:v>
                </c:pt>
                <c:pt idx="1">
                  <c:v>5-9</c:v>
                </c:pt>
                <c:pt idx="2">
                  <c:v>10+</c:v>
                </c:pt>
              </c:strCache>
            </c:strRef>
          </c:cat>
          <c:val>
            <c:numRef>
              <c:f>Sheet1!$C$2:$C$4</c:f>
              <c:numCache>
                <c:formatCode>General</c:formatCode>
                <c:ptCount val="3"/>
                <c:pt idx="0">
                  <c:v>24.8</c:v>
                </c:pt>
                <c:pt idx="1">
                  <c:v>21.8</c:v>
                </c:pt>
                <c:pt idx="2">
                  <c:v>53.4</c:v>
                </c:pt>
              </c:numCache>
            </c:numRef>
          </c:val>
        </c:ser>
        <c:gapWidth val="35"/>
        <c:axId val="138438528"/>
        <c:axId val="138452992"/>
      </c:barChart>
      <c:catAx>
        <c:axId val="138438528"/>
        <c:scaling>
          <c:orientation val="minMax"/>
        </c:scaling>
        <c:axPos val="b"/>
        <c:title>
          <c:tx>
            <c:rich>
              <a:bodyPr/>
              <a:lstStyle/>
              <a:p>
                <a:pPr>
                  <a:defRPr sz="1700"/>
                </a:pPr>
                <a:r>
                  <a:rPr lang="en-US" sz="1700" dirty="0" smtClean="0"/>
                  <a:t>Average number of heart transplants per year</a:t>
                </a:r>
                <a:endParaRPr lang="en-US" sz="1700" dirty="0"/>
              </a:p>
            </c:rich>
          </c:tx>
          <c:layout>
            <c:manualLayout>
              <c:xMode val="edge"/>
              <c:yMode val="edge"/>
              <c:x val="0.21384456367733262"/>
              <c:y val="0.90048663998967338"/>
            </c:manualLayout>
          </c:layout>
        </c:title>
        <c:numFmt formatCode="General" sourceLinked="1"/>
        <c:tickLblPos val="nextTo"/>
        <c:txPr>
          <a:bodyPr rot="0"/>
          <a:lstStyle/>
          <a:p>
            <a:pPr>
              <a:defRPr sz="1500" b="1"/>
            </a:pPr>
            <a:endParaRPr lang="en-US"/>
          </a:p>
        </c:txPr>
        <c:crossAx val="138452992"/>
        <c:crosses val="autoZero"/>
        <c:auto val="1"/>
        <c:lblAlgn val="ctr"/>
        <c:lblOffset val="100"/>
        <c:tickLblSkip val="1"/>
      </c:catAx>
      <c:valAx>
        <c:axId val="138452992"/>
        <c:scaling>
          <c:orientation val="minMax"/>
          <c:max val="60"/>
        </c:scaling>
        <c:axPos val="l"/>
        <c:majorGridlines>
          <c:spPr>
            <a:ln>
              <a:prstDash val="sysDash"/>
            </a:ln>
          </c:spPr>
        </c:majorGridlines>
        <c:title>
          <c:tx>
            <c:rich>
              <a:bodyPr rot="-5400000" vert="horz"/>
              <a:lstStyle/>
              <a:p>
                <a:pPr>
                  <a:defRPr sz="1700" b="1"/>
                </a:pPr>
                <a:r>
                  <a:rPr lang="en-US" sz="1700" b="1" dirty="0" smtClean="0"/>
                  <a:t>% of</a:t>
                </a:r>
                <a:r>
                  <a:rPr lang="en-US" sz="1700" b="1" baseline="0" dirty="0" smtClean="0"/>
                  <a:t> Transplants</a:t>
                </a:r>
                <a:endParaRPr lang="en-US" sz="1700" b="1" dirty="0"/>
              </a:p>
            </c:rich>
          </c:tx>
          <c:layout/>
        </c:title>
        <c:numFmt formatCode="General" sourceLinked="1"/>
        <c:tickLblPos val="nextTo"/>
        <c:txPr>
          <a:bodyPr/>
          <a:lstStyle/>
          <a:p>
            <a:pPr>
              <a:defRPr sz="1500" b="1"/>
            </a:pPr>
            <a:endParaRPr lang="en-US"/>
          </a:p>
        </c:txPr>
        <c:crossAx val="138438528"/>
        <c:crosses val="autoZero"/>
        <c:crossBetween val="between"/>
        <c:majorUnit val="10"/>
      </c:valAx>
      <c:spPr>
        <a:solidFill>
          <a:schemeClr val="bg2"/>
        </a:solidFill>
        <a:ln>
          <a:solidFill>
            <a:schemeClr val="tx1"/>
          </a:solidFill>
        </a:ln>
      </c:spPr>
    </c:plotArea>
    <c:legend>
      <c:legendPos val="b"/>
      <c:layout>
        <c:manualLayout>
          <c:xMode val="edge"/>
          <c:yMode val="edge"/>
          <c:x val="0.1415929203539823"/>
          <c:y val="4.9537885633148433E-2"/>
          <c:w val="0.39713132650454092"/>
          <c:h val="9.8003097973409267E-2"/>
        </c:manualLayout>
      </c:layout>
      <c:spPr>
        <a:ln>
          <a:solidFill>
            <a:schemeClr val="tx1"/>
          </a:solidFill>
        </a:ln>
      </c:spPr>
      <c:txPr>
        <a:bodyPr/>
        <a:lstStyle/>
        <a:p>
          <a:pPr>
            <a:defRPr sz="1500" b="1"/>
          </a:pPr>
          <a:endParaRPr lang="en-US"/>
        </a:p>
      </c:txPr>
    </c:legend>
    <c:plotVisOnly val="1"/>
    <c:dispBlanksAs val="gap"/>
  </c:chart>
  <c:txPr>
    <a:bodyPr/>
    <a:lstStyle/>
    <a:p>
      <a:pPr>
        <a:defRPr sz="1800"/>
      </a:pPr>
      <a:endParaRPr lang="en-US"/>
    </a:p>
  </c:txPr>
  <c:externalData r:id="rId1"/>
</c:chartSpace>
</file>

<file path=ppt/charts/chart30.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1246549461489348"/>
          <c:y val="2.2460834973753282E-2"/>
          <c:w val="0.87048861887954065"/>
          <c:h val="0.88467478674540678"/>
        </c:manualLayout>
      </c:layout>
      <c:barChart>
        <c:barDir val="col"/>
        <c:grouping val="percentStacked"/>
        <c:ser>
          <c:idx val="0"/>
          <c:order val="0"/>
          <c:tx>
            <c:strRef>
              <c:f>Sheet1!$A$2</c:f>
              <c:strCache>
                <c:ptCount val="1"/>
                <c:pt idx="0">
                  <c:v>Cardiomyopathy</c:v>
                </c:pt>
              </c:strCache>
            </c:strRef>
          </c:tx>
          <c:spPr>
            <a:gradFill>
              <a:gsLst>
                <a:gs pos="0">
                  <a:srgbClr val="CCCC00"/>
                </a:gs>
                <a:gs pos="50000">
                  <a:srgbClr val="FFFF00"/>
                </a:gs>
                <a:gs pos="100000">
                  <a:srgbClr val="CCCC00"/>
                </a:gs>
              </a:gsLst>
              <a:lin ang="10800000" scaled="1"/>
            </a:gradFill>
            <a:ln>
              <a:solidFill>
                <a:schemeClr val="bg2"/>
              </a:solidFill>
            </a:ln>
          </c:spPr>
          <c:dLbls>
            <c:dLbl>
              <c:idx val="0"/>
              <c:layout>
                <c:manualLayout>
                  <c:x val="0"/>
                  <c:y val="0.36244406949131358"/>
                </c:manualLayout>
              </c:layout>
              <c:dLblPos val="ctr"/>
              <c:showCatName val="1"/>
            </c:dLbl>
            <c:dLbl>
              <c:idx val="1"/>
              <c:layout>
                <c:manualLayout>
                  <c:x val="0"/>
                  <c:y val="0.25730335465879223"/>
                </c:manualLayout>
              </c:layout>
              <c:dLblPos val="ctr"/>
              <c:showCatName val="1"/>
            </c:dLbl>
            <c:dLbl>
              <c:idx val="2"/>
              <c:layout>
                <c:manualLayout>
                  <c:x val="7.1839080459770114E-3"/>
                  <c:y val="0.34513041338583084"/>
                </c:manualLayout>
              </c:layout>
              <c:dLblPos val="ctr"/>
              <c:showCatName val="1"/>
            </c:dLbl>
            <c:txPr>
              <a:bodyPr/>
              <a:lstStyle/>
              <a:p>
                <a:pPr>
                  <a:defRPr sz="1500" b="1"/>
                </a:pPr>
                <a:endParaRPr lang="en-US"/>
              </a:p>
            </c:txPr>
            <c:dLblPos val="inBase"/>
            <c:showCatName val="1"/>
          </c:dLbls>
          <c:cat>
            <c:strRef>
              <c:f>Sheet1!$B$1:$E$1</c:f>
              <c:strCache>
                <c:ptCount val="4"/>
                <c:pt idx="0">
                  <c:v>Europe</c:v>
                </c:pt>
                <c:pt idx="1">
                  <c:v>North America</c:v>
                </c:pt>
                <c:pt idx="2">
                  <c:v>Other</c:v>
                </c:pt>
                <c:pt idx="3">
                  <c:v>Column1</c:v>
                </c:pt>
              </c:strCache>
            </c:strRef>
          </c:cat>
          <c:val>
            <c:numRef>
              <c:f>Sheet1!$B$2:$E$2</c:f>
              <c:numCache>
                <c:formatCode>General</c:formatCode>
                <c:ptCount val="4"/>
                <c:pt idx="0">
                  <c:v>1010</c:v>
                </c:pt>
                <c:pt idx="1">
                  <c:v>2134</c:v>
                </c:pt>
                <c:pt idx="2">
                  <c:v>148</c:v>
                </c:pt>
              </c:numCache>
            </c:numRef>
          </c:val>
        </c:ser>
        <c:ser>
          <c:idx val="1"/>
          <c:order val="1"/>
          <c:tx>
            <c:strRef>
              <c:f>Sheet1!$A$3</c:f>
              <c:strCache>
                <c:ptCount val="1"/>
                <c:pt idx="0">
                  <c:v>Congenital</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cat>
            <c:strRef>
              <c:f>Sheet1!$B$1:$E$1</c:f>
              <c:strCache>
                <c:ptCount val="4"/>
                <c:pt idx="0">
                  <c:v>Europe</c:v>
                </c:pt>
                <c:pt idx="1">
                  <c:v>North America</c:v>
                </c:pt>
                <c:pt idx="2">
                  <c:v>Other</c:v>
                </c:pt>
                <c:pt idx="3">
                  <c:v>Column1</c:v>
                </c:pt>
              </c:strCache>
            </c:strRef>
          </c:cat>
          <c:val>
            <c:numRef>
              <c:f>Sheet1!$B$3:$E$3</c:f>
              <c:numCache>
                <c:formatCode>General</c:formatCode>
                <c:ptCount val="4"/>
                <c:pt idx="0">
                  <c:v>338</c:v>
                </c:pt>
                <c:pt idx="1">
                  <c:v>1786</c:v>
                </c:pt>
                <c:pt idx="2">
                  <c:v>33</c:v>
                </c:pt>
              </c:numCache>
            </c:numRef>
          </c:val>
        </c:ser>
        <c:ser>
          <c:idx val="2"/>
          <c:order val="2"/>
          <c:tx>
            <c:strRef>
              <c:f>Sheet1!$A$4</c:f>
              <c:strCache>
                <c:ptCount val="1"/>
                <c:pt idx="0">
                  <c:v>Coronary Artery Disease</c:v>
                </c:pt>
              </c:strCache>
            </c:strRef>
          </c:tx>
          <c:spPr>
            <a:gradFill flip="none" rotWithShape="1">
              <a:gsLst>
                <a:gs pos="0">
                  <a:srgbClr val="00B0F0"/>
                </a:gs>
                <a:gs pos="50000">
                  <a:srgbClr val="66FFFF"/>
                </a:gs>
                <a:gs pos="100000">
                  <a:srgbClr val="66CCFF"/>
                </a:gs>
              </a:gsLst>
              <a:lin ang="10800000" scaled="1"/>
              <a:tileRect/>
            </a:gradFill>
            <a:ln>
              <a:solidFill>
                <a:srgbClr val="000000"/>
              </a:solidFill>
            </a:ln>
          </c:spPr>
          <c:cat>
            <c:strRef>
              <c:f>Sheet1!$B$1:$E$1</c:f>
              <c:strCache>
                <c:ptCount val="4"/>
                <c:pt idx="0">
                  <c:v>Europe</c:v>
                </c:pt>
                <c:pt idx="1">
                  <c:v>North America</c:v>
                </c:pt>
                <c:pt idx="2">
                  <c:v>Other</c:v>
                </c:pt>
                <c:pt idx="3">
                  <c:v>Column1</c:v>
                </c:pt>
              </c:strCache>
            </c:strRef>
          </c:cat>
          <c:val>
            <c:numRef>
              <c:f>Sheet1!$B$4:$E$4</c:f>
              <c:numCache>
                <c:formatCode>General</c:formatCode>
                <c:ptCount val="4"/>
                <c:pt idx="0">
                  <c:v>7</c:v>
                </c:pt>
                <c:pt idx="1">
                  <c:v>24</c:v>
                </c:pt>
                <c:pt idx="2">
                  <c:v>0</c:v>
                </c:pt>
              </c:numCache>
            </c:numRef>
          </c:val>
        </c:ser>
        <c:ser>
          <c:idx val="3"/>
          <c:order val="3"/>
          <c:tx>
            <c:strRef>
              <c:f>Sheet1!$A$5</c:f>
              <c:strCache>
                <c:ptCount val="1"/>
                <c:pt idx="0">
                  <c:v>Malignancy</c:v>
                </c:pt>
              </c:strCache>
            </c:strRef>
          </c:tx>
          <c:spPr>
            <a:gradFill>
              <a:gsLst>
                <a:gs pos="0">
                  <a:srgbClr val="CC00CC"/>
                </a:gs>
                <a:gs pos="50000">
                  <a:srgbClr val="FF66FF"/>
                </a:gs>
                <a:gs pos="100000">
                  <a:srgbClr val="CC00CC"/>
                </a:gs>
              </a:gsLst>
              <a:lin ang="10800000" scaled="1"/>
            </a:gradFill>
            <a:ln>
              <a:solidFill>
                <a:srgbClr val="000000"/>
              </a:solidFill>
            </a:ln>
          </c:spPr>
          <c:cat>
            <c:strRef>
              <c:f>Sheet1!$B$1:$E$1</c:f>
              <c:strCache>
                <c:ptCount val="4"/>
                <c:pt idx="0">
                  <c:v>Europe</c:v>
                </c:pt>
                <c:pt idx="1">
                  <c:v>North America</c:v>
                </c:pt>
                <c:pt idx="2">
                  <c:v>Other</c:v>
                </c:pt>
                <c:pt idx="3">
                  <c:v>Column1</c:v>
                </c:pt>
              </c:strCache>
            </c:strRef>
          </c:cat>
          <c:val>
            <c:numRef>
              <c:f>Sheet1!$B$5:$E$5</c:f>
              <c:numCache>
                <c:formatCode>General</c:formatCode>
                <c:ptCount val="4"/>
                <c:pt idx="0">
                  <c:v>2</c:v>
                </c:pt>
                <c:pt idx="1">
                  <c:v>3</c:v>
                </c:pt>
                <c:pt idx="2">
                  <c:v>0</c:v>
                </c:pt>
              </c:numCache>
            </c:numRef>
          </c:val>
        </c:ser>
        <c:ser>
          <c:idx val="4"/>
          <c:order val="4"/>
          <c:tx>
            <c:strRef>
              <c:f>Sheet1!$A$6</c:f>
              <c:strCache>
                <c:ptCount val="1"/>
                <c:pt idx="0">
                  <c:v>Re-TX/Graft Failure</c:v>
                </c:pt>
              </c:strCache>
            </c:strRef>
          </c:tx>
          <c:spPr>
            <a:gradFill>
              <a:gsLst>
                <a:gs pos="0">
                  <a:srgbClr val="C00000"/>
                </a:gs>
                <a:gs pos="50000">
                  <a:srgbClr val="FF0000"/>
                </a:gs>
                <a:gs pos="100000">
                  <a:srgbClr val="C00000"/>
                </a:gs>
              </a:gsLst>
              <a:lin ang="10800000" scaled="1"/>
            </a:gradFill>
            <a:ln>
              <a:solidFill>
                <a:srgbClr val="000000"/>
              </a:solidFill>
            </a:ln>
          </c:spPr>
          <c:cat>
            <c:strRef>
              <c:f>Sheet1!$B$1:$E$1</c:f>
              <c:strCache>
                <c:ptCount val="4"/>
                <c:pt idx="0">
                  <c:v>Europe</c:v>
                </c:pt>
                <c:pt idx="1">
                  <c:v>North America</c:v>
                </c:pt>
                <c:pt idx="2">
                  <c:v>Other</c:v>
                </c:pt>
                <c:pt idx="3">
                  <c:v>Column1</c:v>
                </c:pt>
              </c:strCache>
            </c:strRef>
          </c:cat>
          <c:val>
            <c:numRef>
              <c:f>Sheet1!$B$6:$E$6</c:f>
              <c:numCache>
                <c:formatCode>General</c:formatCode>
                <c:ptCount val="4"/>
                <c:pt idx="0">
                  <c:v>26</c:v>
                </c:pt>
                <c:pt idx="1">
                  <c:v>273</c:v>
                </c:pt>
                <c:pt idx="2">
                  <c:v>3</c:v>
                </c:pt>
              </c:numCache>
            </c:numRef>
          </c:val>
        </c:ser>
        <c:ser>
          <c:idx val="5"/>
          <c:order val="5"/>
          <c:tx>
            <c:strRef>
              <c:f>Sheet1!$A$7</c:f>
              <c:strCache>
                <c:ptCount val="1"/>
                <c:pt idx="0">
                  <c:v>Other</c:v>
                </c:pt>
              </c:strCache>
            </c:strRef>
          </c:tx>
          <c:spPr>
            <a:gradFill>
              <a:gsLst>
                <a:gs pos="0">
                  <a:srgbClr val="6600CC"/>
                </a:gs>
                <a:gs pos="50000">
                  <a:srgbClr val="9933FF"/>
                </a:gs>
                <a:gs pos="100000">
                  <a:srgbClr val="6600CC"/>
                </a:gs>
              </a:gsLst>
              <a:lin ang="10800000" scaled="1"/>
            </a:gradFill>
            <a:ln>
              <a:solidFill>
                <a:srgbClr val="000000"/>
              </a:solidFill>
            </a:ln>
          </c:spPr>
          <c:cat>
            <c:strRef>
              <c:f>Sheet1!$B$1:$E$1</c:f>
              <c:strCache>
                <c:ptCount val="4"/>
                <c:pt idx="0">
                  <c:v>Europe</c:v>
                </c:pt>
                <c:pt idx="1">
                  <c:v>North America</c:v>
                </c:pt>
                <c:pt idx="2">
                  <c:v>Other</c:v>
                </c:pt>
                <c:pt idx="3">
                  <c:v>Column1</c:v>
                </c:pt>
              </c:strCache>
            </c:strRef>
          </c:cat>
          <c:val>
            <c:numRef>
              <c:f>Sheet1!$B$7:$E$7</c:f>
              <c:numCache>
                <c:formatCode>General</c:formatCode>
                <c:ptCount val="4"/>
                <c:pt idx="0">
                  <c:v>10</c:v>
                </c:pt>
                <c:pt idx="1">
                  <c:v>94</c:v>
                </c:pt>
                <c:pt idx="2">
                  <c:v>20</c:v>
                </c:pt>
              </c:numCache>
            </c:numRef>
          </c:val>
        </c:ser>
        <c:gapWidth val="45"/>
        <c:overlap val="100"/>
        <c:axId val="146904576"/>
        <c:axId val="146906112"/>
      </c:barChart>
      <c:catAx>
        <c:axId val="146904576"/>
        <c:scaling>
          <c:orientation val="minMax"/>
        </c:scaling>
        <c:delete val="1"/>
        <c:axPos val="b"/>
        <c:tickLblPos val="none"/>
        <c:crossAx val="146906112"/>
        <c:crosses val="autoZero"/>
        <c:auto val="1"/>
        <c:lblAlgn val="ctr"/>
        <c:lblOffset val="100"/>
      </c:catAx>
      <c:valAx>
        <c:axId val="146906112"/>
        <c:scaling>
          <c:orientation val="minMax"/>
        </c:scaling>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manualLayout>
              <c:xMode val="edge"/>
              <c:yMode val="edge"/>
              <c:x val="9.2878314779618072E-3"/>
              <c:y val="0.2831157726377953"/>
            </c:manualLayout>
          </c:layout>
        </c:title>
        <c:numFmt formatCode="0%" sourceLinked="1"/>
        <c:tickLblPos val="nextTo"/>
        <c:txPr>
          <a:bodyPr/>
          <a:lstStyle/>
          <a:p>
            <a:pPr>
              <a:defRPr sz="1500" b="1"/>
            </a:pPr>
            <a:endParaRPr lang="en-US"/>
          </a:p>
        </c:txPr>
        <c:crossAx val="146904576"/>
        <c:crosses val="autoZero"/>
        <c:crossBetween val="between"/>
        <c:majorUnit val="0.2"/>
      </c:valAx>
      <c:spPr>
        <a:solidFill>
          <a:srgbClr val="000000"/>
        </a:solidFill>
        <a:ln w="12700">
          <a:solidFill>
            <a:srgbClr val="FFFFFF"/>
          </a:solidFill>
        </a:ln>
      </c:spPr>
    </c:plotArea>
    <c:legend>
      <c:legendPos val="r"/>
      <c:layout>
        <c:manualLayout>
          <c:xMode val="edge"/>
          <c:yMode val="edge"/>
          <c:x val="0.73934055118110265"/>
          <c:y val="0.14120611876640668"/>
          <c:w val="0.23192381663498957"/>
          <c:h val="0.60821276246719169"/>
        </c:manualLayout>
      </c:layout>
      <c:spPr>
        <a:solidFill>
          <a:schemeClr val="bg2"/>
        </a:solidFill>
        <a:ln w="12700">
          <a:solidFill>
            <a:srgbClr val="FFFFFF"/>
          </a:solidFill>
        </a:ln>
      </c:spPr>
      <c:txPr>
        <a:bodyPr/>
        <a:lstStyle/>
        <a:p>
          <a:pPr>
            <a:defRPr sz="1500" b="1"/>
          </a:pPr>
          <a:endParaRPr lang="en-US"/>
        </a:p>
      </c:txPr>
    </c:legend>
    <c:plotVisOnly val="1"/>
  </c:chart>
  <c:txPr>
    <a:bodyPr/>
    <a:lstStyle/>
    <a:p>
      <a:pPr>
        <a:defRPr sz="1800"/>
      </a:pPr>
      <a:endParaRPr lang="en-US"/>
    </a:p>
  </c:txPr>
  <c:externalData r:id="rId1"/>
</c:chartSpace>
</file>

<file path=ppt/charts/chart3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7.83616341435599E-2"/>
          <c:y val="3.6402642466304161E-2"/>
          <c:w val="0.91301769390895049"/>
          <c:h val="0.86213421415543834"/>
        </c:manualLayout>
      </c:layout>
      <c:barChart>
        <c:barDir val="col"/>
        <c:grouping val="stacked"/>
        <c:ser>
          <c:idx val="0"/>
          <c:order val="0"/>
          <c:tx>
            <c:strRef>
              <c:f>Sheet1!$B$1</c:f>
              <c:strCache>
                <c:ptCount val="1"/>
                <c:pt idx="0">
                  <c:v>VAD or TAH</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cat>
            <c:numRef>
              <c:f>Sheet1!$A$2:$A$8</c:f>
              <c:numCache>
                <c:formatCode>General</c:formatCode>
                <c:ptCount val="7"/>
                <c:pt idx="0">
                  <c:v>2005</c:v>
                </c:pt>
                <c:pt idx="1">
                  <c:v>2006</c:v>
                </c:pt>
                <c:pt idx="2">
                  <c:v>2007</c:v>
                </c:pt>
                <c:pt idx="3">
                  <c:v>2008</c:v>
                </c:pt>
                <c:pt idx="4">
                  <c:v>2009</c:v>
                </c:pt>
                <c:pt idx="5">
                  <c:v>2010</c:v>
                </c:pt>
                <c:pt idx="6">
                  <c:v>2011</c:v>
                </c:pt>
              </c:numCache>
            </c:numRef>
          </c:cat>
          <c:val>
            <c:numRef>
              <c:f>Sheet1!$B$2:$B$8</c:f>
              <c:numCache>
                <c:formatCode>General</c:formatCode>
                <c:ptCount val="7"/>
                <c:pt idx="0">
                  <c:v>12.1212</c:v>
                </c:pt>
                <c:pt idx="1">
                  <c:v>11.620800000000001</c:v>
                </c:pt>
                <c:pt idx="2">
                  <c:v>14.7493</c:v>
                </c:pt>
                <c:pt idx="3">
                  <c:v>13.089</c:v>
                </c:pt>
                <c:pt idx="4">
                  <c:v>20.472399999999769</c:v>
                </c:pt>
                <c:pt idx="5">
                  <c:v>20.689699999999817</c:v>
                </c:pt>
                <c:pt idx="6">
                  <c:v>19.847300000000001</c:v>
                </c:pt>
              </c:numCache>
            </c:numRef>
          </c:val>
        </c:ser>
        <c:ser>
          <c:idx val="1"/>
          <c:order val="1"/>
          <c:tx>
            <c:strRef>
              <c:f>Sheet1!$C$1</c:f>
              <c:strCache>
                <c:ptCount val="1"/>
                <c:pt idx="0">
                  <c:v>VAD + ECMO</c:v>
                </c:pt>
              </c:strCache>
            </c:strRef>
          </c:tx>
          <c:spPr>
            <a:gradFill>
              <a:gsLst>
                <a:gs pos="0">
                  <a:srgbClr val="CCCC00"/>
                </a:gs>
                <a:gs pos="50000">
                  <a:srgbClr val="FFFF00"/>
                </a:gs>
                <a:gs pos="100000">
                  <a:srgbClr val="CCCC00"/>
                </a:gs>
              </a:gsLst>
              <a:lin ang="10800000" scaled="1"/>
            </a:gradFill>
            <a:ln>
              <a:solidFill>
                <a:srgbClr val="000000"/>
              </a:solidFill>
            </a:ln>
          </c:spPr>
          <c:cat>
            <c:numRef>
              <c:f>Sheet1!$A$2:$A$8</c:f>
              <c:numCache>
                <c:formatCode>General</c:formatCode>
                <c:ptCount val="7"/>
                <c:pt idx="0">
                  <c:v>2005</c:v>
                </c:pt>
                <c:pt idx="1">
                  <c:v>2006</c:v>
                </c:pt>
                <c:pt idx="2">
                  <c:v>2007</c:v>
                </c:pt>
                <c:pt idx="3">
                  <c:v>2008</c:v>
                </c:pt>
                <c:pt idx="4">
                  <c:v>2009</c:v>
                </c:pt>
                <c:pt idx="5">
                  <c:v>2010</c:v>
                </c:pt>
                <c:pt idx="6">
                  <c:v>2011</c:v>
                </c:pt>
              </c:numCache>
            </c:numRef>
          </c:cat>
          <c:val>
            <c:numRef>
              <c:f>Sheet1!$C$2:$C$8</c:f>
              <c:numCache>
                <c:formatCode>General</c:formatCode>
                <c:ptCount val="7"/>
                <c:pt idx="0">
                  <c:v>0.60606000000000004</c:v>
                </c:pt>
                <c:pt idx="1">
                  <c:v>0.30581000000000347</c:v>
                </c:pt>
                <c:pt idx="2">
                  <c:v>0.88495999999999997</c:v>
                </c:pt>
                <c:pt idx="3">
                  <c:v>1.5706800000000001</c:v>
                </c:pt>
                <c:pt idx="4">
                  <c:v>1.3123400000000001</c:v>
                </c:pt>
                <c:pt idx="5">
                  <c:v>1.59151</c:v>
                </c:pt>
                <c:pt idx="6">
                  <c:v>1.7811699999999893</c:v>
                </c:pt>
              </c:numCache>
            </c:numRef>
          </c:val>
        </c:ser>
        <c:ser>
          <c:idx val="2"/>
          <c:order val="2"/>
          <c:tx>
            <c:strRef>
              <c:f>Sheet1!$D$1</c:f>
              <c:strCache>
                <c:ptCount val="1"/>
                <c:pt idx="0">
                  <c:v>ECMO</c:v>
                </c:pt>
              </c:strCache>
            </c:strRef>
          </c:tx>
          <c:spPr>
            <a:gradFill>
              <a:gsLst>
                <a:gs pos="0">
                  <a:srgbClr val="008080"/>
                </a:gs>
                <a:gs pos="50000">
                  <a:srgbClr val="66FFFF"/>
                </a:gs>
                <a:gs pos="100000">
                  <a:srgbClr val="008080"/>
                </a:gs>
              </a:gsLst>
              <a:lin ang="10800000" scaled="1"/>
            </a:gradFill>
            <a:ln>
              <a:solidFill>
                <a:srgbClr val="000000"/>
              </a:solidFill>
            </a:ln>
          </c:spPr>
          <c:cat>
            <c:numRef>
              <c:f>Sheet1!$A$2:$A$8</c:f>
              <c:numCache>
                <c:formatCode>General</c:formatCode>
                <c:ptCount val="7"/>
                <c:pt idx="0">
                  <c:v>2005</c:v>
                </c:pt>
                <c:pt idx="1">
                  <c:v>2006</c:v>
                </c:pt>
                <c:pt idx="2">
                  <c:v>2007</c:v>
                </c:pt>
                <c:pt idx="3">
                  <c:v>2008</c:v>
                </c:pt>
                <c:pt idx="4">
                  <c:v>2009</c:v>
                </c:pt>
                <c:pt idx="5">
                  <c:v>2010</c:v>
                </c:pt>
                <c:pt idx="6">
                  <c:v>2011</c:v>
                </c:pt>
              </c:numCache>
            </c:numRef>
          </c:cat>
          <c:val>
            <c:numRef>
              <c:f>Sheet1!$D$2:$D$8</c:f>
              <c:numCache>
                <c:formatCode>General</c:formatCode>
                <c:ptCount val="7"/>
                <c:pt idx="0">
                  <c:v>9.3939400000000006</c:v>
                </c:pt>
                <c:pt idx="1">
                  <c:v>9.1743100000000002</c:v>
                </c:pt>
                <c:pt idx="2">
                  <c:v>7.0796500000000124</c:v>
                </c:pt>
                <c:pt idx="3">
                  <c:v>7.5916199999999998</c:v>
                </c:pt>
                <c:pt idx="4">
                  <c:v>6.8241499999999755</c:v>
                </c:pt>
                <c:pt idx="5">
                  <c:v>2.91777</c:v>
                </c:pt>
                <c:pt idx="6">
                  <c:v>4.0712500000000134</c:v>
                </c:pt>
              </c:numCache>
            </c:numRef>
          </c:val>
        </c:ser>
        <c:ser>
          <c:idx val="3"/>
          <c:order val="3"/>
          <c:tx>
            <c:strRef>
              <c:f>Sheet1!$E$1</c:f>
              <c:strCache>
                <c:ptCount val="1"/>
                <c:pt idx="0">
                  <c:v>Any</c:v>
                </c:pt>
              </c:strCache>
            </c:strRef>
          </c:tx>
          <c:spPr>
            <a:noFill/>
          </c:spPr>
          <c:dLbls>
            <c:dLbl>
              <c:idx val="4"/>
              <c:layout>
                <c:manualLayout>
                  <c:x val="-4.8958050502307905E-3"/>
                  <c:y val="0.18401196672450001"/>
                </c:manualLayout>
              </c:layout>
              <c:dLblPos val="ctr"/>
              <c:showVal val="1"/>
            </c:dLbl>
            <c:numFmt formatCode="#,##0.0" sourceLinked="0"/>
            <c:txPr>
              <a:bodyPr/>
              <a:lstStyle/>
              <a:p>
                <a:pPr>
                  <a:defRPr sz="1500" b="1">
                    <a:solidFill>
                      <a:schemeClr val="tx1"/>
                    </a:solidFill>
                  </a:defRPr>
                </a:pPr>
                <a:endParaRPr lang="en-US"/>
              </a:p>
            </c:txPr>
            <c:dLblPos val="inBase"/>
            <c:showVal val="1"/>
          </c:dLbls>
          <c:cat>
            <c:numRef>
              <c:f>Sheet1!$A$2:$A$8</c:f>
              <c:numCache>
                <c:formatCode>General</c:formatCode>
                <c:ptCount val="7"/>
                <c:pt idx="0">
                  <c:v>2005</c:v>
                </c:pt>
                <c:pt idx="1">
                  <c:v>2006</c:v>
                </c:pt>
                <c:pt idx="2">
                  <c:v>2007</c:v>
                </c:pt>
                <c:pt idx="3">
                  <c:v>2008</c:v>
                </c:pt>
                <c:pt idx="4">
                  <c:v>2009</c:v>
                </c:pt>
                <c:pt idx="5">
                  <c:v>2010</c:v>
                </c:pt>
                <c:pt idx="6">
                  <c:v>2011</c:v>
                </c:pt>
              </c:numCache>
            </c:numRef>
          </c:cat>
          <c:val>
            <c:numRef>
              <c:f>Sheet1!$E$2:$E$8</c:f>
              <c:numCache>
                <c:formatCode>General</c:formatCode>
                <c:ptCount val="7"/>
                <c:pt idx="0">
                  <c:v>22.121200000000005</c:v>
                </c:pt>
                <c:pt idx="1">
                  <c:v>21.100899999999999</c:v>
                </c:pt>
                <c:pt idx="2">
                  <c:v>22.713899999999999</c:v>
                </c:pt>
                <c:pt idx="3">
                  <c:v>22.251300000000001</c:v>
                </c:pt>
                <c:pt idx="4">
                  <c:v>28.608899999999988</c:v>
                </c:pt>
                <c:pt idx="5">
                  <c:v>25.198899999999988</c:v>
                </c:pt>
                <c:pt idx="6">
                  <c:v>25.6997</c:v>
                </c:pt>
              </c:numCache>
            </c:numRef>
          </c:val>
        </c:ser>
        <c:gapWidth val="40"/>
        <c:overlap val="100"/>
        <c:axId val="146786560"/>
        <c:axId val="146796544"/>
      </c:barChart>
      <c:catAx>
        <c:axId val="146786560"/>
        <c:scaling>
          <c:orientation val="minMax"/>
        </c:scaling>
        <c:axPos val="b"/>
        <c:numFmt formatCode="General" sourceLinked="1"/>
        <c:tickLblPos val="nextTo"/>
        <c:txPr>
          <a:bodyPr/>
          <a:lstStyle/>
          <a:p>
            <a:pPr>
              <a:defRPr sz="1500" b="1"/>
            </a:pPr>
            <a:endParaRPr lang="en-US"/>
          </a:p>
        </c:txPr>
        <c:crossAx val="146796544"/>
        <c:crosses val="autoZero"/>
        <c:auto val="1"/>
        <c:lblAlgn val="ctr"/>
        <c:lblOffset val="100"/>
      </c:catAx>
      <c:valAx>
        <c:axId val="146796544"/>
        <c:scaling>
          <c:orientation val="minMax"/>
          <c:max val="40"/>
        </c:scaling>
        <c:axPos val="l"/>
        <c:majorGridlines>
          <c:spPr>
            <a:ln w="6350">
              <a:solidFill>
                <a:schemeClr val="tx1"/>
              </a:solidFill>
              <a:prstDash val="sysDash"/>
            </a:ln>
          </c:spPr>
        </c:majorGridlines>
        <c:title>
          <c:tx>
            <c:rich>
              <a:bodyPr rot="-5400000" vert="horz"/>
              <a:lstStyle/>
              <a:p>
                <a:pPr>
                  <a:defRPr sz="1700"/>
                </a:pPr>
                <a:r>
                  <a:rPr lang="en-US" sz="1700"/>
                  <a:t>% of Patients</a:t>
                </a:r>
              </a:p>
            </c:rich>
          </c:tx>
        </c:title>
        <c:numFmt formatCode="General" sourceLinked="1"/>
        <c:tickLblPos val="nextTo"/>
        <c:txPr>
          <a:bodyPr/>
          <a:lstStyle/>
          <a:p>
            <a:pPr>
              <a:defRPr sz="1500" b="1"/>
            </a:pPr>
            <a:endParaRPr lang="en-US"/>
          </a:p>
        </c:txPr>
        <c:crossAx val="146786560"/>
        <c:crosses val="autoZero"/>
        <c:crossBetween val="between"/>
        <c:majorUnit val="5"/>
      </c:valAx>
      <c:spPr>
        <a:solidFill>
          <a:srgbClr val="000000"/>
        </a:solidFill>
        <a:ln>
          <a:solidFill>
            <a:srgbClr val="FFFFFF"/>
          </a:solidFill>
        </a:ln>
      </c:spPr>
    </c:plotArea>
    <c:legend>
      <c:legendPos val="r"/>
      <c:legendEntry>
        <c:idx val="0"/>
        <c:delete val="1"/>
      </c:legendEntry>
      <c:layout>
        <c:manualLayout>
          <c:xMode val="edge"/>
          <c:yMode val="edge"/>
          <c:x val="0.16169902253597609"/>
          <c:y val="5.0490235330753433E-2"/>
          <c:w val="0.18161485202280794"/>
          <c:h val="0.21970861693135821"/>
        </c:manualLayout>
      </c:layout>
      <c:overlay val="1"/>
      <c:spPr>
        <a:solidFill>
          <a:schemeClr val="bg2"/>
        </a:solidFill>
        <a:ln>
          <a:solidFill>
            <a:schemeClr val="tx1"/>
          </a:solidFill>
        </a:ln>
      </c:spPr>
      <c:txPr>
        <a:bodyPr/>
        <a:lstStyle/>
        <a:p>
          <a:pPr>
            <a:defRPr sz="1500" b="1"/>
          </a:pPr>
          <a:endParaRPr lang="en-US"/>
        </a:p>
      </c:txPr>
    </c:legend>
    <c:plotVisOnly val="1"/>
  </c:chart>
  <c:txPr>
    <a:bodyPr/>
    <a:lstStyle/>
    <a:p>
      <a:pPr>
        <a:defRPr sz="1000"/>
      </a:pPr>
      <a:endParaRPr lang="en-US"/>
    </a:p>
  </c:txPr>
  <c:externalData r:id="rId1"/>
</c:chartSpace>
</file>

<file path=ppt/charts/chart3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7.8361634143559872E-2"/>
          <c:y val="3.6402642466304133E-2"/>
          <c:w val="0.91301769390895049"/>
          <c:h val="0.7604392989012001"/>
        </c:manualLayout>
      </c:layout>
      <c:barChart>
        <c:barDir val="col"/>
        <c:grouping val="clustered"/>
        <c:ser>
          <c:idx val="0"/>
          <c:order val="0"/>
          <c:tx>
            <c:strRef>
              <c:f>Sheet1!$B$1</c:f>
              <c:strCache>
                <c:ptCount val="1"/>
                <c:pt idx="0">
                  <c:v>%</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dPt>
            <c:idx val="0"/>
            <c:spPr>
              <a:gradFill flip="none" rotWithShape="1">
                <a:gsLst>
                  <a:gs pos="0">
                    <a:srgbClr val="CCCC00"/>
                  </a:gs>
                  <a:gs pos="50000">
                    <a:srgbClr val="FFFF00"/>
                  </a:gs>
                  <a:gs pos="100000">
                    <a:srgbClr val="CCCC00"/>
                  </a:gs>
                </a:gsLst>
                <a:lin ang="10800000" scaled="1"/>
                <a:tileRect/>
              </a:gradFill>
              <a:ln>
                <a:solidFill>
                  <a:schemeClr val="bg2"/>
                </a:solidFill>
              </a:ln>
            </c:spPr>
          </c:dPt>
          <c:dLbls>
            <c:dLbl>
              <c:idx val="0"/>
              <c:layout>
                <c:manualLayout>
                  <c:x val="-1.4742284369626281E-3"/>
                  <c:y val="-8.4747987010098322E-3"/>
                </c:manualLayout>
              </c:layout>
              <c:showVal val="1"/>
            </c:dLbl>
            <c:numFmt formatCode="#,##0.0" sourceLinked="0"/>
            <c:txPr>
              <a:bodyPr/>
              <a:lstStyle/>
              <a:p>
                <a:pPr>
                  <a:defRPr sz="1500" b="1"/>
                </a:pPr>
                <a:endParaRPr lang="en-US"/>
              </a:p>
            </c:txPr>
            <c:showVal val="1"/>
          </c:dLbls>
          <c:cat>
            <c:strRef>
              <c:f>Sheet1!$A$2:$A$10</c:f>
              <c:strCache>
                <c:ptCount val="9"/>
                <c:pt idx="0">
                  <c:v>Any Device (N=684)</c:v>
                </c:pt>
                <c:pt idx="1">
                  <c:v>LVAD (N=297)</c:v>
                </c:pt>
                <c:pt idx="2">
                  <c:v>ECMO (N=186)</c:v>
                </c:pt>
                <c:pt idx="3">
                  <c:v>BIVAD (N=146)</c:v>
                </c:pt>
                <c:pt idx="4">
                  <c:v>VAD+ECMO (N=34)</c:v>
                </c:pt>
                <c:pt idx="5">
                  <c:v>RVAD (N=11)</c:v>
                </c:pt>
                <c:pt idx="6">
                  <c:v>TAH (N=5)</c:v>
                </c:pt>
                <c:pt idx="7">
                  <c:v>Unknown
 Type
(VAD or TAH) (N=4)</c:v>
                </c:pt>
                <c:pt idx="8">
                  <c:v>ECMO + TAH (N=1)</c:v>
                </c:pt>
              </c:strCache>
            </c:strRef>
          </c:cat>
          <c:val>
            <c:numRef>
              <c:f>Sheet1!$B$2:$B$10</c:f>
              <c:numCache>
                <c:formatCode>General</c:formatCode>
                <c:ptCount val="9"/>
                <c:pt idx="0">
                  <c:v>23.75</c:v>
                </c:pt>
                <c:pt idx="1">
                  <c:v>10.312500000000076</c:v>
                </c:pt>
                <c:pt idx="2">
                  <c:v>6.4583000000000004</c:v>
                </c:pt>
                <c:pt idx="3">
                  <c:v>5.0693999999999999</c:v>
                </c:pt>
                <c:pt idx="4">
                  <c:v>1.1806000000000001</c:v>
                </c:pt>
                <c:pt idx="5">
                  <c:v>0.38190000000000313</c:v>
                </c:pt>
                <c:pt idx="6">
                  <c:v>0.1736</c:v>
                </c:pt>
                <c:pt idx="7">
                  <c:v>0.13890000000000041</c:v>
                </c:pt>
                <c:pt idx="8">
                  <c:v>3.4700000000000002E-2</c:v>
                </c:pt>
              </c:numCache>
            </c:numRef>
          </c:val>
        </c:ser>
        <c:gapWidth val="40"/>
        <c:overlap val="-80"/>
        <c:axId val="147121664"/>
        <c:axId val="147123200"/>
      </c:barChart>
      <c:catAx>
        <c:axId val="147121664"/>
        <c:scaling>
          <c:orientation val="minMax"/>
        </c:scaling>
        <c:axPos val="b"/>
        <c:tickLblPos val="nextTo"/>
        <c:txPr>
          <a:bodyPr/>
          <a:lstStyle/>
          <a:p>
            <a:pPr>
              <a:defRPr sz="1250" b="1"/>
            </a:pPr>
            <a:endParaRPr lang="en-US"/>
          </a:p>
        </c:txPr>
        <c:crossAx val="147123200"/>
        <c:crosses val="autoZero"/>
        <c:auto val="1"/>
        <c:lblAlgn val="ctr"/>
        <c:lblOffset val="100"/>
      </c:catAx>
      <c:valAx>
        <c:axId val="147123200"/>
        <c:scaling>
          <c:orientation val="minMax"/>
          <c:max val="30"/>
        </c:scaling>
        <c:axPos val="l"/>
        <c:majorGridlines>
          <c:spPr>
            <a:ln w="6350">
              <a:solidFill>
                <a:schemeClr val="tx1"/>
              </a:solidFill>
              <a:prstDash val="sysDash"/>
            </a:ln>
          </c:spPr>
        </c:majorGridlines>
        <c:title>
          <c:tx>
            <c:rich>
              <a:bodyPr rot="-5400000" vert="horz"/>
              <a:lstStyle/>
              <a:p>
                <a:pPr>
                  <a:defRPr sz="1700"/>
                </a:pPr>
                <a:r>
                  <a:rPr lang="en-US" sz="1700"/>
                  <a:t>% of Patients</a:t>
                </a:r>
              </a:p>
            </c:rich>
          </c:tx>
        </c:title>
        <c:numFmt formatCode="General" sourceLinked="1"/>
        <c:tickLblPos val="nextTo"/>
        <c:txPr>
          <a:bodyPr/>
          <a:lstStyle/>
          <a:p>
            <a:pPr>
              <a:defRPr sz="1500" b="1"/>
            </a:pPr>
            <a:endParaRPr lang="en-US"/>
          </a:p>
        </c:txPr>
        <c:crossAx val="147121664"/>
        <c:crosses val="autoZero"/>
        <c:crossBetween val="between"/>
        <c:majorUnit val="5"/>
      </c:valAx>
      <c:spPr>
        <a:solidFill>
          <a:srgbClr val="000000"/>
        </a:solidFill>
        <a:ln>
          <a:solidFill>
            <a:srgbClr val="FFFFFF"/>
          </a:solidFill>
        </a:ln>
      </c:spPr>
    </c:plotArea>
    <c:plotVisOnly val="1"/>
  </c:chart>
  <c:txPr>
    <a:bodyPr/>
    <a:lstStyle/>
    <a:p>
      <a:pPr>
        <a:defRPr sz="1000"/>
      </a:pPr>
      <a:endParaRPr lang="en-US"/>
    </a:p>
  </c:txPr>
  <c:externalData r:id="rId1"/>
</c:chartSpace>
</file>

<file path=ppt/charts/chart3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7.8361634143559927E-2"/>
          <c:y val="3.6402642466304189E-2"/>
          <c:w val="0.91301769390895049"/>
          <c:h val="0.81128675652831561"/>
        </c:manualLayout>
      </c:layout>
      <c:barChart>
        <c:barDir val="col"/>
        <c:grouping val="stacked"/>
        <c:ser>
          <c:idx val="0"/>
          <c:order val="0"/>
          <c:tx>
            <c:strRef>
              <c:f>Sheet1!$B$1</c:f>
              <c:strCache>
                <c:ptCount val="1"/>
                <c:pt idx="0">
                  <c:v>VAD or TAH</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cat>
            <c:strRef>
              <c:f>Sheet1!$A$2:$A$5</c:f>
              <c:strCache>
                <c:ptCount val="4"/>
                <c:pt idx="0">
                  <c:v>&lt;1</c:v>
                </c:pt>
                <c:pt idx="1">
                  <c:v>1-5</c:v>
                </c:pt>
                <c:pt idx="2">
                  <c:v>6-10</c:v>
                </c:pt>
                <c:pt idx="3">
                  <c:v>11-17</c:v>
                </c:pt>
              </c:strCache>
            </c:strRef>
          </c:cat>
          <c:val>
            <c:numRef>
              <c:f>Sheet1!$B$2:$B$5</c:f>
              <c:numCache>
                <c:formatCode>General</c:formatCode>
                <c:ptCount val="4"/>
                <c:pt idx="0">
                  <c:v>8.3130000000000006</c:v>
                </c:pt>
                <c:pt idx="1">
                  <c:v>18.127800000000175</c:v>
                </c:pt>
                <c:pt idx="2">
                  <c:v>18.227799999999817</c:v>
                </c:pt>
                <c:pt idx="3">
                  <c:v>20.221299999999989</c:v>
                </c:pt>
              </c:numCache>
            </c:numRef>
          </c:val>
        </c:ser>
        <c:ser>
          <c:idx val="1"/>
          <c:order val="1"/>
          <c:tx>
            <c:strRef>
              <c:f>Sheet1!$C$1</c:f>
              <c:strCache>
                <c:ptCount val="1"/>
                <c:pt idx="0">
                  <c:v>VAD + ECMO</c:v>
                </c:pt>
              </c:strCache>
            </c:strRef>
          </c:tx>
          <c:spPr>
            <a:gradFill>
              <a:gsLst>
                <a:gs pos="0">
                  <a:srgbClr val="CCCC00"/>
                </a:gs>
                <a:gs pos="50000">
                  <a:srgbClr val="FFFF00"/>
                </a:gs>
                <a:gs pos="100000">
                  <a:srgbClr val="CCCC00"/>
                </a:gs>
              </a:gsLst>
              <a:lin ang="10800000" scaled="1"/>
            </a:gradFill>
            <a:ln>
              <a:solidFill>
                <a:srgbClr val="000000"/>
              </a:solidFill>
            </a:ln>
          </c:spPr>
          <c:cat>
            <c:strRef>
              <c:f>Sheet1!$A$2:$A$5</c:f>
              <c:strCache>
                <c:ptCount val="4"/>
                <c:pt idx="0">
                  <c:v>&lt;1</c:v>
                </c:pt>
                <c:pt idx="1">
                  <c:v>1-5</c:v>
                </c:pt>
                <c:pt idx="2">
                  <c:v>6-10</c:v>
                </c:pt>
                <c:pt idx="3">
                  <c:v>11-17</c:v>
                </c:pt>
              </c:strCache>
            </c:strRef>
          </c:cat>
          <c:val>
            <c:numRef>
              <c:f>Sheet1!$C$2:$C$5</c:f>
              <c:numCache>
                <c:formatCode>General</c:formatCode>
                <c:ptCount val="4"/>
                <c:pt idx="0">
                  <c:v>0.85575000000000545</c:v>
                </c:pt>
                <c:pt idx="1">
                  <c:v>1.6344700000000001</c:v>
                </c:pt>
                <c:pt idx="2">
                  <c:v>1.5189899999999998</c:v>
                </c:pt>
                <c:pt idx="3">
                  <c:v>1.1066400000000001</c:v>
                </c:pt>
              </c:numCache>
            </c:numRef>
          </c:val>
        </c:ser>
        <c:ser>
          <c:idx val="2"/>
          <c:order val="2"/>
          <c:tx>
            <c:strRef>
              <c:f>Sheet1!$D$1</c:f>
              <c:strCache>
                <c:ptCount val="1"/>
                <c:pt idx="0">
                  <c:v>ECMO</c:v>
                </c:pt>
              </c:strCache>
            </c:strRef>
          </c:tx>
          <c:spPr>
            <a:gradFill>
              <a:gsLst>
                <a:gs pos="0">
                  <a:srgbClr val="008080"/>
                </a:gs>
                <a:gs pos="50000">
                  <a:srgbClr val="66FFFF"/>
                </a:gs>
                <a:gs pos="100000">
                  <a:srgbClr val="008080"/>
                </a:gs>
              </a:gsLst>
              <a:lin ang="10800000" scaled="1"/>
            </a:gradFill>
            <a:ln>
              <a:solidFill>
                <a:srgbClr val="000000"/>
              </a:solidFill>
            </a:ln>
          </c:spPr>
          <c:cat>
            <c:strRef>
              <c:f>Sheet1!$A$2:$A$5</c:f>
              <c:strCache>
                <c:ptCount val="4"/>
                <c:pt idx="0">
                  <c:v>&lt;1</c:v>
                </c:pt>
                <c:pt idx="1">
                  <c:v>1-5</c:v>
                </c:pt>
                <c:pt idx="2">
                  <c:v>6-10</c:v>
                </c:pt>
                <c:pt idx="3">
                  <c:v>11-17</c:v>
                </c:pt>
              </c:strCache>
            </c:strRef>
          </c:cat>
          <c:val>
            <c:numRef>
              <c:f>Sheet1!$D$2:$D$5</c:f>
              <c:numCache>
                <c:formatCode>General</c:formatCode>
                <c:ptCount val="4"/>
                <c:pt idx="0">
                  <c:v>11.8582</c:v>
                </c:pt>
                <c:pt idx="1">
                  <c:v>5.7948999999999975</c:v>
                </c:pt>
                <c:pt idx="2">
                  <c:v>4.5569999999999995</c:v>
                </c:pt>
                <c:pt idx="3">
                  <c:v>3.2193000000000001</c:v>
                </c:pt>
              </c:numCache>
            </c:numRef>
          </c:val>
        </c:ser>
        <c:ser>
          <c:idx val="3"/>
          <c:order val="3"/>
          <c:tx>
            <c:strRef>
              <c:f>Sheet1!$E$1</c:f>
              <c:strCache>
                <c:ptCount val="1"/>
                <c:pt idx="0">
                  <c:v>Any</c:v>
                </c:pt>
              </c:strCache>
            </c:strRef>
          </c:tx>
          <c:spPr>
            <a:noFill/>
          </c:spPr>
          <c:dLbls>
            <c:dLbl>
              <c:idx val="1"/>
              <c:layout>
                <c:manualLayout>
                  <c:x val="0"/>
                  <c:y val="0.1843338226789448"/>
                </c:manualLayout>
              </c:layout>
              <c:dLblPos val="ctr"/>
              <c:showVal val="1"/>
            </c:dLbl>
            <c:dLbl>
              <c:idx val="4"/>
              <c:layout>
                <c:manualLayout>
                  <c:x val="-4.8958050502307905E-3"/>
                  <c:y val="0.18401196672450001"/>
                </c:manualLayout>
              </c:layout>
              <c:dLblPos val="ctr"/>
              <c:showVal val="1"/>
            </c:dLbl>
            <c:numFmt formatCode="#,##0.0" sourceLinked="0"/>
            <c:txPr>
              <a:bodyPr/>
              <a:lstStyle/>
              <a:p>
                <a:pPr>
                  <a:defRPr sz="1500" b="1">
                    <a:solidFill>
                      <a:schemeClr val="tx1"/>
                    </a:solidFill>
                  </a:defRPr>
                </a:pPr>
                <a:endParaRPr lang="en-US"/>
              </a:p>
            </c:txPr>
            <c:dLblPos val="inBase"/>
            <c:showVal val="1"/>
          </c:dLbls>
          <c:cat>
            <c:strRef>
              <c:f>Sheet1!$A$2:$A$5</c:f>
              <c:strCache>
                <c:ptCount val="4"/>
                <c:pt idx="0">
                  <c:v>&lt;1</c:v>
                </c:pt>
                <c:pt idx="1">
                  <c:v>1-5</c:v>
                </c:pt>
                <c:pt idx="2">
                  <c:v>6-10</c:v>
                </c:pt>
                <c:pt idx="3">
                  <c:v>11-17</c:v>
                </c:pt>
              </c:strCache>
            </c:strRef>
          </c:cat>
          <c:val>
            <c:numRef>
              <c:f>Sheet1!$E$2:$E$5</c:f>
              <c:numCache>
                <c:formatCode>General</c:formatCode>
                <c:ptCount val="4"/>
                <c:pt idx="0">
                  <c:v>21.026900000000001</c:v>
                </c:pt>
                <c:pt idx="1">
                  <c:v>25.557200000000005</c:v>
                </c:pt>
                <c:pt idx="2">
                  <c:v>24.303799999999889</c:v>
                </c:pt>
                <c:pt idx="3">
                  <c:v>24.5473</c:v>
                </c:pt>
              </c:numCache>
            </c:numRef>
          </c:val>
        </c:ser>
        <c:gapWidth val="40"/>
        <c:overlap val="100"/>
        <c:axId val="147404672"/>
        <c:axId val="147415040"/>
      </c:barChart>
      <c:catAx>
        <c:axId val="147404672"/>
        <c:scaling>
          <c:orientation val="minMax"/>
        </c:scaling>
        <c:axPos val="b"/>
        <c:title>
          <c:tx>
            <c:rich>
              <a:bodyPr/>
              <a:lstStyle/>
              <a:p>
                <a:pPr>
                  <a:defRPr sz="1700"/>
                </a:pPr>
                <a:r>
                  <a:rPr lang="en-US" sz="1700" dirty="0" smtClean="0"/>
                  <a:t>Age Group</a:t>
                </a:r>
                <a:endParaRPr lang="en-US" sz="1700" dirty="0"/>
              </a:p>
            </c:rich>
          </c:tx>
        </c:title>
        <c:numFmt formatCode="General" sourceLinked="1"/>
        <c:tickLblPos val="nextTo"/>
        <c:txPr>
          <a:bodyPr/>
          <a:lstStyle/>
          <a:p>
            <a:pPr>
              <a:defRPr sz="1500" b="1"/>
            </a:pPr>
            <a:endParaRPr lang="en-US"/>
          </a:p>
        </c:txPr>
        <c:crossAx val="147415040"/>
        <c:crosses val="autoZero"/>
        <c:auto val="1"/>
        <c:lblAlgn val="ctr"/>
        <c:lblOffset val="100"/>
      </c:catAx>
      <c:valAx>
        <c:axId val="147415040"/>
        <c:scaling>
          <c:orientation val="minMax"/>
          <c:max val="40"/>
        </c:scaling>
        <c:axPos val="l"/>
        <c:majorGridlines>
          <c:spPr>
            <a:ln w="6350">
              <a:solidFill>
                <a:schemeClr val="tx1"/>
              </a:solidFill>
              <a:prstDash val="sysDash"/>
            </a:ln>
          </c:spPr>
        </c:majorGridlines>
        <c:title>
          <c:tx>
            <c:rich>
              <a:bodyPr rot="-5400000" vert="horz"/>
              <a:lstStyle/>
              <a:p>
                <a:pPr>
                  <a:defRPr sz="1700"/>
                </a:pPr>
                <a:r>
                  <a:rPr lang="en-US" sz="1700"/>
                  <a:t>% of Patients</a:t>
                </a:r>
              </a:p>
            </c:rich>
          </c:tx>
        </c:title>
        <c:numFmt formatCode="General" sourceLinked="1"/>
        <c:tickLblPos val="nextTo"/>
        <c:txPr>
          <a:bodyPr/>
          <a:lstStyle/>
          <a:p>
            <a:pPr>
              <a:defRPr sz="1500" b="1"/>
            </a:pPr>
            <a:endParaRPr lang="en-US"/>
          </a:p>
        </c:txPr>
        <c:crossAx val="147404672"/>
        <c:crosses val="autoZero"/>
        <c:crossBetween val="between"/>
        <c:majorUnit val="5"/>
      </c:valAx>
      <c:spPr>
        <a:solidFill>
          <a:srgbClr val="000000"/>
        </a:solidFill>
        <a:ln>
          <a:solidFill>
            <a:srgbClr val="FFFFFF"/>
          </a:solidFill>
        </a:ln>
      </c:spPr>
    </c:plotArea>
    <c:legend>
      <c:legendPos val="r"/>
      <c:legendEntry>
        <c:idx val="0"/>
        <c:delete val="1"/>
      </c:legendEntry>
      <c:layout>
        <c:manualLayout>
          <c:xMode val="edge"/>
          <c:yMode val="edge"/>
          <c:x val="0.16169902253597609"/>
          <c:y val="5.0490235330753433E-2"/>
          <c:w val="0.19741944972395944"/>
          <c:h val="0.2338329107166689"/>
        </c:manualLayout>
      </c:layout>
      <c:overlay val="1"/>
      <c:spPr>
        <a:solidFill>
          <a:schemeClr val="bg2"/>
        </a:solidFill>
        <a:ln>
          <a:solidFill>
            <a:schemeClr val="tx1"/>
          </a:solidFill>
        </a:ln>
      </c:spPr>
      <c:txPr>
        <a:bodyPr/>
        <a:lstStyle/>
        <a:p>
          <a:pPr>
            <a:defRPr sz="1500" b="1"/>
          </a:pPr>
          <a:endParaRPr lang="en-US"/>
        </a:p>
      </c:txPr>
    </c:legend>
    <c:plotVisOnly val="1"/>
  </c:chart>
  <c:txPr>
    <a:bodyPr/>
    <a:lstStyle/>
    <a:p>
      <a:pPr>
        <a:defRPr sz="1000"/>
      </a:pPr>
      <a:endParaRPr lang="en-US"/>
    </a:p>
  </c:txPr>
  <c:externalData r:id="rId1"/>
</c:chartSpace>
</file>

<file path=ppt/charts/chart3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027869037921984"/>
          <c:y val="0.11167153500973655"/>
          <c:w val="0.88859240655262917"/>
          <c:h val="0.7602114554229108"/>
        </c:manualLayout>
      </c:layout>
      <c:barChart>
        <c:barDir val="col"/>
        <c:grouping val="percentStacked"/>
        <c:ser>
          <c:idx val="0"/>
          <c:order val="0"/>
          <c:tx>
            <c:strRef>
              <c:f>Sheet1!$B$1</c:f>
              <c:strCache>
                <c:ptCount val="1"/>
                <c:pt idx="0">
                  <c:v>0-9%</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cat>
            <c:numRef>
              <c:f>Sheet1!$A$2:$A$8</c:f>
              <c:numCache>
                <c:formatCode>General</c:formatCode>
                <c:ptCount val="7"/>
                <c:pt idx="0">
                  <c:v>2005</c:v>
                </c:pt>
                <c:pt idx="1">
                  <c:v>2006</c:v>
                </c:pt>
                <c:pt idx="2">
                  <c:v>2007</c:v>
                </c:pt>
                <c:pt idx="3">
                  <c:v>2008</c:v>
                </c:pt>
                <c:pt idx="4">
                  <c:v>2009</c:v>
                </c:pt>
                <c:pt idx="5">
                  <c:v>2010</c:v>
                </c:pt>
                <c:pt idx="6">
                  <c:v>2011</c:v>
                </c:pt>
              </c:numCache>
            </c:numRef>
          </c:cat>
          <c:val>
            <c:numRef>
              <c:f>Sheet1!$B$2:$B$8</c:f>
              <c:numCache>
                <c:formatCode>General</c:formatCode>
                <c:ptCount val="7"/>
                <c:pt idx="0">
                  <c:v>79.715300000000013</c:v>
                </c:pt>
                <c:pt idx="1">
                  <c:v>77.272699999999986</c:v>
                </c:pt>
                <c:pt idx="2">
                  <c:v>86.195300000000003</c:v>
                </c:pt>
                <c:pt idx="3">
                  <c:v>78.115499999999983</c:v>
                </c:pt>
                <c:pt idx="4">
                  <c:v>72.046099999999996</c:v>
                </c:pt>
                <c:pt idx="5">
                  <c:v>71.171199999999999</c:v>
                </c:pt>
                <c:pt idx="6">
                  <c:v>72.5762</c:v>
                </c:pt>
              </c:numCache>
            </c:numRef>
          </c:val>
        </c:ser>
        <c:ser>
          <c:idx val="1"/>
          <c:order val="1"/>
          <c:tx>
            <c:strRef>
              <c:f>Sheet1!$C$1</c:f>
              <c:strCache>
                <c:ptCount val="1"/>
                <c:pt idx="0">
                  <c:v>10-39%</c:v>
                </c:pt>
              </c:strCache>
            </c:strRef>
          </c:tx>
          <c:spPr>
            <a:gradFill>
              <a:gsLst>
                <a:gs pos="0">
                  <a:srgbClr val="CCCC00"/>
                </a:gs>
                <a:gs pos="50000">
                  <a:srgbClr val="FFFF00"/>
                </a:gs>
                <a:gs pos="100000">
                  <a:srgbClr val="CCCC00"/>
                </a:gs>
              </a:gsLst>
              <a:lin ang="10800000" scaled="1"/>
            </a:gradFill>
            <a:ln>
              <a:solidFill>
                <a:srgbClr val="000000"/>
              </a:solidFill>
            </a:ln>
          </c:spPr>
          <c:cat>
            <c:numRef>
              <c:f>Sheet1!$A$2:$A$8</c:f>
              <c:numCache>
                <c:formatCode>General</c:formatCode>
                <c:ptCount val="7"/>
                <c:pt idx="0">
                  <c:v>2005</c:v>
                </c:pt>
                <c:pt idx="1">
                  <c:v>2006</c:v>
                </c:pt>
                <c:pt idx="2">
                  <c:v>2007</c:v>
                </c:pt>
                <c:pt idx="3">
                  <c:v>2008</c:v>
                </c:pt>
                <c:pt idx="4">
                  <c:v>2009</c:v>
                </c:pt>
                <c:pt idx="5">
                  <c:v>2010</c:v>
                </c:pt>
                <c:pt idx="6">
                  <c:v>2011</c:v>
                </c:pt>
              </c:numCache>
            </c:numRef>
          </c:cat>
          <c:val>
            <c:numRef>
              <c:f>Sheet1!$C$2:$C$8</c:f>
              <c:numCache>
                <c:formatCode>General</c:formatCode>
                <c:ptCount val="7"/>
                <c:pt idx="0">
                  <c:v>7.1173999999999955</c:v>
                </c:pt>
                <c:pt idx="1">
                  <c:v>9.7402999999999995</c:v>
                </c:pt>
                <c:pt idx="2">
                  <c:v>6.0606</c:v>
                </c:pt>
                <c:pt idx="3">
                  <c:v>9.1185000000000009</c:v>
                </c:pt>
                <c:pt idx="4">
                  <c:v>13.544700000000001</c:v>
                </c:pt>
                <c:pt idx="5">
                  <c:v>14.114100000000001</c:v>
                </c:pt>
                <c:pt idx="6">
                  <c:v>13.2964</c:v>
                </c:pt>
              </c:numCache>
            </c:numRef>
          </c:val>
        </c:ser>
        <c:ser>
          <c:idx val="2"/>
          <c:order val="2"/>
          <c:tx>
            <c:strRef>
              <c:f>Sheet1!$D$1</c:f>
              <c:strCache>
                <c:ptCount val="1"/>
                <c:pt idx="0">
                  <c:v>40-79%</c:v>
                </c:pt>
              </c:strCache>
            </c:strRef>
          </c:tx>
          <c:spPr>
            <a:gradFill>
              <a:gsLst>
                <a:gs pos="0">
                  <a:srgbClr val="008080"/>
                </a:gs>
                <a:gs pos="50000">
                  <a:srgbClr val="66FFFF"/>
                </a:gs>
                <a:gs pos="100000">
                  <a:srgbClr val="008080"/>
                </a:gs>
              </a:gsLst>
              <a:lin ang="10800000" scaled="1"/>
            </a:gradFill>
            <a:ln>
              <a:solidFill>
                <a:srgbClr val="000000"/>
              </a:solidFill>
            </a:ln>
          </c:spPr>
          <c:cat>
            <c:numRef>
              <c:f>Sheet1!$A$2:$A$8</c:f>
              <c:numCache>
                <c:formatCode>General</c:formatCode>
                <c:ptCount val="7"/>
                <c:pt idx="0">
                  <c:v>2005</c:v>
                </c:pt>
                <c:pt idx="1">
                  <c:v>2006</c:v>
                </c:pt>
                <c:pt idx="2">
                  <c:v>2007</c:v>
                </c:pt>
                <c:pt idx="3">
                  <c:v>2008</c:v>
                </c:pt>
                <c:pt idx="4">
                  <c:v>2009</c:v>
                </c:pt>
                <c:pt idx="5">
                  <c:v>2010</c:v>
                </c:pt>
                <c:pt idx="6">
                  <c:v>2011</c:v>
                </c:pt>
              </c:numCache>
            </c:numRef>
          </c:cat>
          <c:val>
            <c:numRef>
              <c:f>Sheet1!$D$2:$D$8</c:f>
              <c:numCache>
                <c:formatCode>General</c:formatCode>
                <c:ptCount val="7"/>
                <c:pt idx="0">
                  <c:v>6.0498200000000004</c:v>
                </c:pt>
                <c:pt idx="1">
                  <c:v>6.8181799999999955</c:v>
                </c:pt>
                <c:pt idx="2">
                  <c:v>4.7138</c:v>
                </c:pt>
                <c:pt idx="3">
                  <c:v>6.6869299999999985</c:v>
                </c:pt>
                <c:pt idx="4">
                  <c:v>9.2218999999999998</c:v>
                </c:pt>
                <c:pt idx="5">
                  <c:v>8.70871</c:v>
                </c:pt>
                <c:pt idx="6">
                  <c:v>9.4182799999999993</c:v>
                </c:pt>
              </c:numCache>
            </c:numRef>
          </c:val>
        </c:ser>
        <c:ser>
          <c:idx val="3"/>
          <c:order val="3"/>
          <c:tx>
            <c:strRef>
              <c:f>Sheet1!$E$1</c:f>
              <c:strCache>
                <c:ptCount val="1"/>
                <c:pt idx="0">
                  <c:v>80%+</c:v>
                </c:pt>
              </c:strCache>
            </c:strRef>
          </c:tx>
          <c:spPr>
            <a:gradFill>
              <a:gsLst>
                <a:gs pos="0">
                  <a:srgbClr val="6600CC"/>
                </a:gs>
                <a:gs pos="50000">
                  <a:srgbClr val="9933FF"/>
                </a:gs>
                <a:gs pos="100000">
                  <a:srgbClr val="6600CC"/>
                </a:gs>
              </a:gsLst>
              <a:lin ang="10800000" scaled="1"/>
            </a:gradFill>
            <a:ln>
              <a:solidFill>
                <a:schemeClr val="bg2"/>
              </a:solidFill>
            </a:ln>
          </c:spPr>
          <c:cat>
            <c:numRef>
              <c:f>Sheet1!$A$2:$A$8</c:f>
              <c:numCache>
                <c:formatCode>General</c:formatCode>
                <c:ptCount val="7"/>
                <c:pt idx="0">
                  <c:v>2005</c:v>
                </c:pt>
                <c:pt idx="1">
                  <c:v>2006</c:v>
                </c:pt>
                <c:pt idx="2">
                  <c:v>2007</c:v>
                </c:pt>
                <c:pt idx="3">
                  <c:v>2008</c:v>
                </c:pt>
                <c:pt idx="4">
                  <c:v>2009</c:v>
                </c:pt>
                <c:pt idx="5">
                  <c:v>2010</c:v>
                </c:pt>
                <c:pt idx="6">
                  <c:v>2011</c:v>
                </c:pt>
              </c:numCache>
            </c:numRef>
          </c:cat>
          <c:val>
            <c:numRef>
              <c:f>Sheet1!$E$2:$E$8</c:f>
              <c:numCache>
                <c:formatCode>General</c:formatCode>
                <c:ptCount val="7"/>
                <c:pt idx="0">
                  <c:v>7.1174399999999745</c:v>
                </c:pt>
                <c:pt idx="1">
                  <c:v>6.1688299999999945</c:v>
                </c:pt>
                <c:pt idx="2">
                  <c:v>3.0303</c:v>
                </c:pt>
                <c:pt idx="3">
                  <c:v>6.0790300000000004</c:v>
                </c:pt>
                <c:pt idx="4">
                  <c:v>5.1873199999999855</c:v>
                </c:pt>
                <c:pt idx="5">
                  <c:v>6.0060099999999998</c:v>
                </c:pt>
                <c:pt idx="6">
                  <c:v>4.7091399999999997</c:v>
                </c:pt>
              </c:numCache>
            </c:numRef>
          </c:val>
        </c:ser>
        <c:gapWidth val="40"/>
        <c:overlap val="100"/>
        <c:axId val="147364864"/>
        <c:axId val="147378944"/>
      </c:barChart>
      <c:catAx>
        <c:axId val="147364864"/>
        <c:scaling>
          <c:orientation val="minMax"/>
        </c:scaling>
        <c:axPos val="b"/>
        <c:numFmt formatCode="General" sourceLinked="1"/>
        <c:tickLblPos val="nextTo"/>
        <c:txPr>
          <a:bodyPr/>
          <a:lstStyle/>
          <a:p>
            <a:pPr>
              <a:defRPr sz="1500" b="1"/>
            </a:pPr>
            <a:endParaRPr lang="en-US"/>
          </a:p>
        </c:txPr>
        <c:crossAx val="147378944"/>
        <c:crosses val="autoZero"/>
        <c:auto val="1"/>
        <c:lblAlgn val="ctr"/>
        <c:lblOffset val="100"/>
      </c:catAx>
      <c:valAx>
        <c:axId val="147378944"/>
        <c:scaling>
          <c:orientation val="minMax"/>
        </c:scaling>
        <c:axPos val="l"/>
        <c:majorGridlines>
          <c:spPr>
            <a:ln w="6350">
              <a:solidFill>
                <a:schemeClr val="tx1"/>
              </a:solidFill>
              <a:prstDash val="sysDash"/>
            </a:ln>
          </c:spPr>
        </c:majorGridlines>
        <c:title>
          <c:tx>
            <c:rich>
              <a:bodyPr rot="-5400000" vert="horz"/>
              <a:lstStyle/>
              <a:p>
                <a:pPr>
                  <a:defRPr sz="1700"/>
                </a:pPr>
                <a:r>
                  <a:rPr lang="en-US" sz="1700"/>
                  <a:t>% of Patients</a:t>
                </a:r>
              </a:p>
            </c:rich>
          </c:tx>
        </c:title>
        <c:numFmt formatCode="0%" sourceLinked="1"/>
        <c:tickLblPos val="nextTo"/>
        <c:txPr>
          <a:bodyPr/>
          <a:lstStyle/>
          <a:p>
            <a:pPr>
              <a:defRPr sz="1500" b="1"/>
            </a:pPr>
            <a:endParaRPr lang="en-US"/>
          </a:p>
        </c:txPr>
        <c:crossAx val="147364864"/>
        <c:crosses val="autoZero"/>
        <c:crossBetween val="between"/>
        <c:majorUnit val="0.2"/>
      </c:valAx>
      <c:spPr>
        <a:solidFill>
          <a:srgbClr val="000000"/>
        </a:solidFill>
        <a:ln>
          <a:solidFill>
            <a:srgbClr val="FFFFFF"/>
          </a:solidFill>
        </a:ln>
      </c:spPr>
    </c:plotArea>
    <c:legend>
      <c:legendPos val="t"/>
      <c:layout>
        <c:manualLayout>
          <c:xMode val="edge"/>
          <c:yMode val="edge"/>
          <c:x val="0.22485564304461717"/>
          <c:y val="1.6129032258064523E-2"/>
          <c:w val="0.55890940356594065"/>
          <c:h val="6.073194479722293E-2"/>
        </c:manualLayout>
      </c:layout>
      <c:spPr>
        <a:solidFill>
          <a:srgbClr val="000000"/>
        </a:solidFill>
        <a:ln>
          <a:solidFill>
            <a:srgbClr val="FFFFFF"/>
          </a:solidFill>
        </a:ln>
      </c:spPr>
      <c:txPr>
        <a:bodyPr/>
        <a:lstStyle/>
        <a:p>
          <a:pPr>
            <a:defRPr sz="1500" b="1"/>
          </a:pPr>
          <a:endParaRPr lang="en-US"/>
        </a:p>
      </c:txPr>
    </c:legend>
    <c:plotVisOnly val="1"/>
    <c:dispBlanksAs val="gap"/>
  </c:chart>
  <c:txPr>
    <a:bodyPr/>
    <a:lstStyle/>
    <a:p>
      <a:pPr>
        <a:defRPr sz="1000"/>
      </a:pPr>
      <a:endParaRPr lang="en-US"/>
    </a:p>
  </c:txPr>
  <c:externalData r:id="rId1"/>
</c:chartSpace>
</file>

<file path=ppt/charts/chart3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027869037921984"/>
          <c:y val="0.11167153500973655"/>
          <c:w val="0.88859240655262917"/>
          <c:h val="0.73601790703581405"/>
        </c:manualLayout>
      </c:layout>
      <c:barChart>
        <c:barDir val="col"/>
        <c:grouping val="percentStacked"/>
        <c:ser>
          <c:idx val="0"/>
          <c:order val="0"/>
          <c:tx>
            <c:strRef>
              <c:f>Sheet1!$B$1</c:f>
              <c:strCache>
                <c:ptCount val="1"/>
                <c:pt idx="0">
                  <c:v>0-9%</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cat>
            <c:strRef>
              <c:f>Sheet1!$A$2:$A$5</c:f>
              <c:strCache>
                <c:ptCount val="4"/>
                <c:pt idx="0">
                  <c:v>&lt;1</c:v>
                </c:pt>
                <c:pt idx="1">
                  <c:v>1-5</c:v>
                </c:pt>
                <c:pt idx="2">
                  <c:v>6-10</c:v>
                </c:pt>
                <c:pt idx="3">
                  <c:v>11-17</c:v>
                </c:pt>
              </c:strCache>
            </c:strRef>
          </c:cat>
          <c:val>
            <c:numRef>
              <c:f>Sheet1!$B$2:$B$5</c:f>
              <c:numCache>
                <c:formatCode>General</c:formatCode>
                <c:ptCount val="4"/>
                <c:pt idx="0">
                  <c:v>82.062100000000001</c:v>
                </c:pt>
                <c:pt idx="1">
                  <c:v>72.419600000000699</c:v>
                </c:pt>
                <c:pt idx="2">
                  <c:v>70.809200000000004</c:v>
                </c:pt>
                <c:pt idx="3">
                  <c:v>76.02209999999998</c:v>
                </c:pt>
              </c:numCache>
            </c:numRef>
          </c:val>
        </c:ser>
        <c:ser>
          <c:idx val="1"/>
          <c:order val="1"/>
          <c:tx>
            <c:strRef>
              <c:f>Sheet1!$C$1</c:f>
              <c:strCache>
                <c:ptCount val="1"/>
                <c:pt idx="0">
                  <c:v>10-39%</c:v>
                </c:pt>
              </c:strCache>
            </c:strRef>
          </c:tx>
          <c:spPr>
            <a:gradFill>
              <a:gsLst>
                <a:gs pos="0">
                  <a:srgbClr val="CCCC00"/>
                </a:gs>
                <a:gs pos="50000">
                  <a:srgbClr val="FFFF00"/>
                </a:gs>
                <a:gs pos="100000">
                  <a:srgbClr val="CCCC00"/>
                </a:gs>
              </a:gsLst>
              <a:lin ang="10800000" scaled="1"/>
            </a:gradFill>
            <a:ln>
              <a:solidFill>
                <a:srgbClr val="000000"/>
              </a:solidFill>
            </a:ln>
          </c:spPr>
          <c:cat>
            <c:strRef>
              <c:f>Sheet1!$A$2:$A$5</c:f>
              <c:strCache>
                <c:ptCount val="4"/>
                <c:pt idx="0">
                  <c:v>&lt;1</c:v>
                </c:pt>
                <c:pt idx="1">
                  <c:v>1-5</c:v>
                </c:pt>
                <c:pt idx="2">
                  <c:v>6-10</c:v>
                </c:pt>
                <c:pt idx="3">
                  <c:v>11-17</c:v>
                </c:pt>
              </c:strCache>
            </c:strRef>
          </c:cat>
          <c:val>
            <c:numRef>
              <c:f>Sheet1!$C$2:$C$5</c:f>
              <c:numCache>
                <c:formatCode>General</c:formatCode>
                <c:ptCount val="4"/>
                <c:pt idx="0">
                  <c:v>8.4746000000000006</c:v>
                </c:pt>
                <c:pt idx="1">
                  <c:v>12.013500000000002</c:v>
                </c:pt>
                <c:pt idx="2">
                  <c:v>13.5838</c:v>
                </c:pt>
                <c:pt idx="3">
                  <c:v>10.7182</c:v>
                </c:pt>
              </c:numCache>
            </c:numRef>
          </c:val>
        </c:ser>
        <c:ser>
          <c:idx val="2"/>
          <c:order val="2"/>
          <c:tx>
            <c:strRef>
              <c:f>Sheet1!$D$1</c:f>
              <c:strCache>
                <c:ptCount val="1"/>
                <c:pt idx="0">
                  <c:v>40-79%</c:v>
                </c:pt>
              </c:strCache>
            </c:strRef>
          </c:tx>
          <c:spPr>
            <a:gradFill>
              <a:gsLst>
                <a:gs pos="0">
                  <a:srgbClr val="008080"/>
                </a:gs>
                <a:gs pos="50000">
                  <a:srgbClr val="66FFFF"/>
                </a:gs>
                <a:gs pos="100000">
                  <a:srgbClr val="008080"/>
                </a:gs>
              </a:gsLst>
              <a:lin ang="10800000" scaled="1"/>
            </a:gradFill>
            <a:ln>
              <a:solidFill>
                <a:srgbClr val="000000"/>
              </a:solidFill>
            </a:ln>
          </c:spPr>
          <c:cat>
            <c:strRef>
              <c:f>Sheet1!$A$2:$A$5</c:f>
              <c:strCache>
                <c:ptCount val="4"/>
                <c:pt idx="0">
                  <c:v>&lt;1</c:v>
                </c:pt>
                <c:pt idx="1">
                  <c:v>1-5</c:v>
                </c:pt>
                <c:pt idx="2">
                  <c:v>6-10</c:v>
                </c:pt>
                <c:pt idx="3">
                  <c:v>11-17</c:v>
                </c:pt>
              </c:strCache>
            </c:strRef>
          </c:cat>
          <c:val>
            <c:numRef>
              <c:f>Sheet1!$D$2:$D$5</c:f>
              <c:numCache>
                <c:formatCode>General</c:formatCode>
                <c:ptCount val="4"/>
                <c:pt idx="0">
                  <c:v>4.6610199999999855</c:v>
                </c:pt>
                <c:pt idx="1">
                  <c:v>8.4602400000000006</c:v>
                </c:pt>
                <c:pt idx="2">
                  <c:v>9.8265900000000048</c:v>
                </c:pt>
                <c:pt idx="3">
                  <c:v>8.1768000000000001</c:v>
                </c:pt>
              </c:numCache>
            </c:numRef>
          </c:val>
        </c:ser>
        <c:ser>
          <c:idx val="3"/>
          <c:order val="3"/>
          <c:tx>
            <c:strRef>
              <c:f>Sheet1!$E$1</c:f>
              <c:strCache>
                <c:ptCount val="1"/>
                <c:pt idx="0">
                  <c:v>80%+</c:v>
                </c:pt>
              </c:strCache>
            </c:strRef>
          </c:tx>
          <c:spPr>
            <a:gradFill>
              <a:gsLst>
                <a:gs pos="0">
                  <a:srgbClr val="6600CC"/>
                </a:gs>
                <a:gs pos="50000">
                  <a:srgbClr val="9933FF"/>
                </a:gs>
                <a:gs pos="100000">
                  <a:srgbClr val="6600CC"/>
                </a:gs>
              </a:gsLst>
              <a:lin ang="10800000" scaled="1"/>
            </a:gradFill>
            <a:ln>
              <a:solidFill>
                <a:schemeClr val="bg2"/>
              </a:solidFill>
            </a:ln>
          </c:spPr>
          <c:cat>
            <c:strRef>
              <c:f>Sheet1!$A$2:$A$5</c:f>
              <c:strCache>
                <c:ptCount val="4"/>
                <c:pt idx="0">
                  <c:v>&lt;1</c:v>
                </c:pt>
                <c:pt idx="1">
                  <c:v>1-5</c:v>
                </c:pt>
                <c:pt idx="2">
                  <c:v>6-10</c:v>
                </c:pt>
                <c:pt idx="3">
                  <c:v>11-17</c:v>
                </c:pt>
              </c:strCache>
            </c:strRef>
          </c:cat>
          <c:val>
            <c:numRef>
              <c:f>Sheet1!$E$2:$E$5</c:f>
              <c:numCache>
                <c:formatCode>General</c:formatCode>
                <c:ptCount val="4"/>
                <c:pt idx="0">
                  <c:v>4.8022600000000004</c:v>
                </c:pt>
                <c:pt idx="1">
                  <c:v>7.1066000000000003</c:v>
                </c:pt>
                <c:pt idx="2">
                  <c:v>5.7803500000000003</c:v>
                </c:pt>
                <c:pt idx="3">
                  <c:v>5.0828699999999998</c:v>
                </c:pt>
              </c:numCache>
            </c:numRef>
          </c:val>
        </c:ser>
        <c:gapWidth val="40"/>
        <c:overlap val="100"/>
        <c:axId val="147733888"/>
        <c:axId val="147748352"/>
      </c:barChart>
      <c:catAx>
        <c:axId val="147733888"/>
        <c:scaling>
          <c:orientation val="minMax"/>
        </c:scaling>
        <c:axPos val="b"/>
        <c:title>
          <c:tx>
            <c:rich>
              <a:bodyPr/>
              <a:lstStyle/>
              <a:p>
                <a:pPr>
                  <a:defRPr sz="1700"/>
                </a:pPr>
                <a:r>
                  <a:rPr lang="en-US" sz="1700" dirty="0" smtClean="0"/>
                  <a:t>Age Group</a:t>
                </a:r>
                <a:endParaRPr lang="en-US" sz="1700" dirty="0"/>
              </a:p>
            </c:rich>
          </c:tx>
        </c:title>
        <c:numFmt formatCode="General" sourceLinked="1"/>
        <c:tickLblPos val="nextTo"/>
        <c:txPr>
          <a:bodyPr/>
          <a:lstStyle/>
          <a:p>
            <a:pPr>
              <a:defRPr sz="1500" b="1"/>
            </a:pPr>
            <a:endParaRPr lang="en-US"/>
          </a:p>
        </c:txPr>
        <c:crossAx val="147748352"/>
        <c:crosses val="autoZero"/>
        <c:auto val="1"/>
        <c:lblAlgn val="ctr"/>
        <c:lblOffset val="100"/>
      </c:catAx>
      <c:valAx>
        <c:axId val="147748352"/>
        <c:scaling>
          <c:orientation val="minMax"/>
        </c:scaling>
        <c:axPos val="l"/>
        <c:majorGridlines>
          <c:spPr>
            <a:ln w="6350">
              <a:solidFill>
                <a:schemeClr val="tx1"/>
              </a:solidFill>
              <a:prstDash val="sysDash"/>
            </a:ln>
          </c:spPr>
        </c:majorGridlines>
        <c:title>
          <c:tx>
            <c:rich>
              <a:bodyPr rot="-5400000" vert="horz"/>
              <a:lstStyle/>
              <a:p>
                <a:pPr>
                  <a:defRPr sz="1700"/>
                </a:pPr>
                <a:r>
                  <a:rPr lang="en-US" sz="1700"/>
                  <a:t>% of Patients</a:t>
                </a:r>
              </a:p>
            </c:rich>
          </c:tx>
        </c:title>
        <c:numFmt formatCode="0%" sourceLinked="1"/>
        <c:tickLblPos val="nextTo"/>
        <c:txPr>
          <a:bodyPr/>
          <a:lstStyle/>
          <a:p>
            <a:pPr>
              <a:defRPr sz="1500" b="1"/>
            </a:pPr>
            <a:endParaRPr lang="en-US"/>
          </a:p>
        </c:txPr>
        <c:crossAx val="147733888"/>
        <c:crosses val="autoZero"/>
        <c:crossBetween val="between"/>
        <c:majorUnit val="0.2"/>
      </c:valAx>
      <c:spPr>
        <a:solidFill>
          <a:srgbClr val="000000"/>
        </a:solidFill>
        <a:ln>
          <a:solidFill>
            <a:srgbClr val="FFFFFF"/>
          </a:solidFill>
        </a:ln>
      </c:spPr>
    </c:plotArea>
    <c:legend>
      <c:legendPos val="t"/>
      <c:layout>
        <c:manualLayout>
          <c:xMode val="edge"/>
          <c:yMode val="edge"/>
          <c:x val="0.22485564304461717"/>
          <c:y val="1.6129032258064523E-2"/>
          <c:w val="0.55890940356594065"/>
          <c:h val="6.073194479722293E-2"/>
        </c:manualLayout>
      </c:layout>
      <c:spPr>
        <a:solidFill>
          <a:srgbClr val="000000"/>
        </a:solidFill>
        <a:ln>
          <a:solidFill>
            <a:srgbClr val="FFFFFF"/>
          </a:solidFill>
        </a:ln>
      </c:spPr>
      <c:txPr>
        <a:bodyPr/>
        <a:lstStyle/>
        <a:p>
          <a:pPr>
            <a:defRPr sz="1500" b="1"/>
          </a:pPr>
          <a:endParaRPr lang="en-US"/>
        </a:p>
      </c:txPr>
    </c:legend>
    <c:plotVisOnly val="1"/>
    <c:dispBlanksAs val="gap"/>
  </c:chart>
  <c:txPr>
    <a:bodyPr/>
    <a:lstStyle/>
    <a:p>
      <a:pPr>
        <a:defRPr sz="1000"/>
      </a:pPr>
      <a:endParaRPr lang="en-US"/>
    </a:p>
  </c:txPr>
  <c:externalData r:id="rId1"/>
</c:chartSpace>
</file>

<file path=ppt/charts/chart3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6799293893573043E-2"/>
          <c:y val="4.9719541105749124E-2"/>
          <c:w val="0.87737962511323264"/>
          <c:h val="0.81644145288290582"/>
        </c:manualLayout>
      </c:layout>
      <c:scatterChart>
        <c:scatterStyle val="lineMarker"/>
        <c:ser>
          <c:idx val="0"/>
          <c:order val="0"/>
          <c:tx>
            <c:strRef>
              <c:f>Sheet1!$B$1</c:f>
              <c:strCache>
                <c:ptCount val="1"/>
                <c:pt idx="0">
                  <c:v>&lt;1 Year (N = 2,559)</c:v>
                </c:pt>
              </c:strCache>
            </c:strRef>
          </c:tx>
          <c:spPr>
            <a:ln w="41275">
              <a:solidFill>
                <a:srgbClr val="CCCCFF"/>
              </a:solidFill>
            </a:ln>
          </c:spPr>
          <c:marker>
            <c:symbol val="none"/>
          </c:marker>
          <c:xVal>
            <c:numRef>
              <c:f>Sheet1!$A$2:$A$34</c:f>
              <c:numCache>
                <c:formatCode>General</c:formatCode>
                <c:ptCount val="33"/>
                <c:pt idx="0">
                  <c:v>0</c:v>
                </c:pt>
                <c:pt idx="1">
                  <c:v>8.3300000000000041E-2</c:v>
                </c:pt>
                <c:pt idx="2">
                  <c:v>0.16669999999999999</c:v>
                </c:pt>
                <c:pt idx="3">
                  <c:v>0.25</c:v>
                </c:pt>
                <c:pt idx="4">
                  <c:v>0.33330000000000426</c:v>
                </c:pt>
                <c:pt idx="5">
                  <c:v>0.41670000000000001</c:v>
                </c:pt>
                <c:pt idx="6">
                  <c:v>0.5</c:v>
                </c:pt>
                <c:pt idx="7">
                  <c:v>0.58329999999999949</c:v>
                </c:pt>
                <c:pt idx="8">
                  <c:v>0.66670000000000706</c:v>
                </c:pt>
                <c:pt idx="9">
                  <c:v>0.75000000000000488</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numCache>
            </c:numRef>
          </c:xVal>
          <c:yVal>
            <c:numRef>
              <c:f>Sheet1!$B$2:$B$34</c:f>
              <c:numCache>
                <c:formatCode>General</c:formatCode>
                <c:ptCount val="33"/>
                <c:pt idx="0">
                  <c:v>100</c:v>
                </c:pt>
                <c:pt idx="1">
                  <c:v>86.478999999999999</c:v>
                </c:pt>
                <c:pt idx="2">
                  <c:v>83.319000000000003</c:v>
                </c:pt>
                <c:pt idx="3">
                  <c:v>81.337000000000003</c:v>
                </c:pt>
                <c:pt idx="4">
                  <c:v>80.485000000000014</c:v>
                </c:pt>
                <c:pt idx="5">
                  <c:v>79.63</c:v>
                </c:pt>
                <c:pt idx="6">
                  <c:v>79.098000000000013</c:v>
                </c:pt>
                <c:pt idx="7">
                  <c:v>78.482000000000014</c:v>
                </c:pt>
                <c:pt idx="8">
                  <c:v>77.947000000000671</c:v>
                </c:pt>
                <c:pt idx="9">
                  <c:v>77.412000000000006</c:v>
                </c:pt>
                <c:pt idx="10">
                  <c:v>77.082999999999998</c:v>
                </c:pt>
                <c:pt idx="11">
                  <c:v>76.543999999999997</c:v>
                </c:pt>
                <c:pt idx="12">
                  <c:v>76.211000000000027</c:v>
                </c:pt>
                <c:pt idx="13">
                  <c:v>72.730999999999995</c:v>
                </c:pt>
                <c:pt idx="14">
                  <c:v>70.512</c:v>
                </c:pt>
                <c:pt idx="15">
                  <c:v>68.206999999999994</c:v>
                </c:pt>
                <c:pt idx="16">
                  <c:v>66.962999999999994</c:v>
                </c:pt>
                <c:pt idx="17">
                  <c:v>66.122999999999948</c:v>
                </c:pt>
                <c:pt idx="18">
                  <c:v>64.477999999999994</c:v>
                </c:pt>
                <c:pt idx="19">
                  <c:v>62.671000000000006</c:v>
                </c:pt>
                <c:pt idx="20">
                  <c:v>61.996000000000002</c:v>
                </c:pt>
                <c:pt idx="21">
                  <c:v>60.120000000000012</c:v>
                </c:pt>
                <c:pt idx="22">
                  <c:v>59.49</c:v>
                </c:pt>
                <c:pt idx="23">
                  <c:v>58.677</c:v>
                </c:pt>
                <c:pt idx="24">
                  <c:v>57.775000000000013</c:v>
                </c:pt>
                <c:pt idx="25">
                  <c:v>56.361000000000004</c:v>
                </c:pt>
                <c:pt idx="26">
                  <c:v>55.546000000000006</c:v>
                </c:pt>
                <c:pt idx="27">
                  <c:v>54.599000000000011</c:v>
                </c:pt>
                <c:pt idx="28">
                  <c:v>53.929000000000002</c:v>
                </c:pt>
                <c:pt idx="29">
                  <c:v>53.069000000000003</c:v>
                </c:pt>
                <c:pt idx="30">
                  <c:v>51.235000000000063</c:v>
                </c:pt>
                <c:pt idx="31">
                  <c:v>49.313999999999993</c:v>
                </c:pt>
                <c:pt idx="32">
                  <c:v>47.289000000000001</c:v>
                </c:pt>
              </c:numCache>
            </c:numRef>
          </c:yVal>
        </c:ser>
        <c:ser>
          <c:idx val="1"/>
          <c:order val="1"/>
          <c:tx>
            <c:strRef>
              <c:f>Sheet1!$C$1</c:f>
              <c:strCache>
                <c:ptCount val="1"/>
                <c:pt idx="0">
                  <c:v>1-5 Years (N = 2,301)</c:v>
                </c:pt>
              </c:strCache>
            </c:strRef>
          </c:tx>
          <c:spPr>
            <a:ln w="41275">
              <a:solidFill>
                <a:srgbClr val="FFFF00"/>
              </a:solidFill>
              <a:prstDash val="solid"/>
            </a:ln>
          </c:spPr>
          <c:marker>
            <c:symbol val="none"/>
          </c:marker>
          <c:xVal>
            <c:numRef>
              <c:f>Sheet1!$A$2:$A$34</c:f>
              <c:numCache>
                <c:formatCode>General</c:formatCode>
                <c:ptCount val="33"/>
                <c:pt idx="0">
                  <c:v>0</c:v>
                </c:pt>
                <c:pt idx="1">
                  <c:v>8.3300000000000041E-2</c:v>
                </c:pt>
                <c:pt idx="2">
                  <c:v>0.16669999999999999</c:v>
                </c:pt>
                <c:pt idx="3">
                  <c:v>0.25</c:v>
                </c:pt>
                <c:pt idx="4">
                  <c:v>0.33330000000000426</c:v>
                </c:pt>
                <c:pt idx="5">
                  <c:v>0.41670000000000001</c:v>
                </c:pt>
                <c:pt idx="6">
                  <c:v>0.5</c:v>
                </c:pt>
                <c:pt idx="7">
                  <c:v>0.58329999999999949</c:v>
                </c:pt>
                <c:pt idx="8">
                  <c:v>0.66670000000000706</c:v>
                </c:pt>
                <c:pt idx="9">
                  <c:v>0.75000000000000488</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numCache>
            </c:numRef>
          </c:xVal>
          <c:yVal>
            <c:numRef>
              <c:f>Sheet1!$C$2:$C$34</c:f>
              <c:numCache>
                <c:formatCode>General</c:formatCode>
                <c:ptCount val="33"/>
                <c:pt idx="0">
                  <c:v>100</c:v>
                </c:pt>
                <c:pt idx="1">
                  <c:v>90.524999999999991</c:v>
                </c:pt>
                <c:pt idx="2">
                  <c:v>87.982000000000014</c:v>
                </c:pt>
                <c:pt idx="3">
                  <c:v>87.124999999999986</c:v>
                </c:pt>
                <c:pt idx="4">
                  <c:v>86.35599999999998</c:v>
                </c:pt>
                <c:pt idx="5">
                  <c:v>85.35899999999998</c:v>
                </c:pt>
                <c:pt idx="6">
                  <c:v>84.587000000000003</c:v>
                </c:pt>
                <c:pt idx="7">
                  <c:v>84.132999999999981</c:v>
                </c:pt>
                <c:pt idx="8">
                  <c:v>83.768000000000001</c:v>
                </c:pt>
                <c:pt idx="9">
                  <c:v>83.402000000000001</c:v>
                </c:pt>
                <c:pt idx="10">
                  <c:v>82.897999999999996</c:v>
                </c:pt>
                <c:pt idx="11">
                  <c:v>82.620999999999981</c:v>
                </c:pt>
                <c:pt idx="12">
                  <c:v>82.436000000000007</c:v>
                </c:pt>
                <c:pt idx="13">
                  <c:v>79.433000000000007</c:v>
                </c:pt>
                <c:pt idx="14">
                  <c:v>77.018000000000001</c:v>
                </c:pt>
                <c:pt idx="15">
                  <c:v>74.813999999999993</c:v>
                </c:pt>
                <c:pt idx="16">
                  <c:v>72.304999999999993</c:v>
                </c:pt>
                <c:pt idx="17">
                  <c:v>70.519000000000005</c:v>
                </c:pt>
                <c:pt idx="18">
                  <c:v>69.551999999999992</c:v>
                </c:pt>
                <c:pt idx="19">
                  <c:v>67.86999999999999</c:v>
                </c:pt>
                <c:pt idx="20">
                  <c:v>65.878999999999948</c:v>
                </c:pt>
                <c:pt idx="21">
                  <c:v>64.230999999999995</c:v>
                </c:pt>
                <c:pt idx="22">
                  <c:v>62.720000000000013</c:v>
                </c:pt>
                <c:pt idx="23">
                  <c:v>61.138000000000012</c:v>
                </c:pt>
                <c:pt idx="24">
                  <c:v>58.998000000000012</c:v>
                </c:pt>
                <c:pt idx="25">
                  <c:v>56.529000000000003</c:v>
                </c:pt>
                <c:pt idx="26">
                  <c:v>54.656000000000006</c:v>
                </c:pt>
                <c:pt idx="27">
                  <c:v>51.218000000000011</c:v>
                </c:pt>
                <c:pt idx="28">
                  <c:v>49.143000000000001</c:v>
                </c:pt>
                <c:pt idx="29">
                  <c:v>46.380999999999993</c:v>
                </c:pt>
                <c:pt idx="30">
                  <c:v>44.91</c:v>
                </c:pt>
                <c:pt idx="31">
                  <c:v>41.796000000000063</c:v>
                </c:pt>
                <c:pt idx="32">
                  <c:v>39.223000000000013</c:v>
                </c:pt>
              </c:numCache>
            </c:numRef>
          </c:yVal>
        </c:ser>
        <c:ser>
          <c:idx val="2"/>
          <c:order val="2"/>
          <c:tx>
            <c:strRef>
              <c:f>Sheet1!$D$1</c:f>
              <c:strCache>
                <c:ptCount val="1"/>
                <c:pt idx="0">
                  <c:v>6-10 Years (N = 1,465)</c:v>
                </c:pt>
              </c:strCache>
            </c:strRef>
          </c:tx>
          <c:spPr>
            <a:ln w="41275">
              <a:solidFill>
                <a:srgbClr val="FF0000"/>
              </a:solidFill>
            </a:ln>
          </c:spPr>
          <c:marker>
            <c:symbol val="none"/>
          </c:marker>
          <c:xVal>
            <c:numRef>
              <c:f>Sheet1!$A$2:$A$34</c:f>
              <c:numCache>
                <c:formatCode>General</c:formatCode>
                <c:ptCount val="33"/>
                <c:pt idx="0">
                  <c:v>0</c:v>
                </c:pt>
                <c:pt idx="1">
                  <c:v>8.3300000000000041E-2</c:v>
                </c:pt>
                <c:pt idx="2">
                  <c:v>0.16669999999999999</c:v>
                </c:pt>
                <c:pt idx="3">
                  <c:v>0.25</c:v>
                </c:pt>
                <c:pt idx="4">
                  <c:v>0.33330000000000426</c:v>
                </c:pt>
                <c:pt idx="5">
                  <c:v>0.41670000000000001</c:v>
                </c:pt>
                <c:pt idx="6">
                  <c:v>0.5</c:v>
                </c:pt>
                <c:pt idx="7">
                  <c:v>0.58329999999999949</c:v>
                </c:pt>
                <c:pt idx="8">
                  <c:v>0.66670000000000706</c:v>
                </c:pt>
                <c:pt idx="9">
                  <c:v>0.75000000000000488</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numCache>
            </c:numRef>
          </c:xVal>
          <c:yVal>
            <c:numRef>
              <c:f>Sheet1!$D$2:$D$34</c:f>
              <c:numCache>
                <c:formatCode>General</c:formatCode>
                <c:ptCount val="33"/>
                <c:pt idx="0">
                  <c:v>100</c:v>
                </c:pt>
                <c:pt idx="1">
                  <c:v>91.423000000000002</c:v>
                </c:pt>
                <c:pt idx="2">
                  <c:v>90.165999999999983</c:v>
                </c:pt>
                <c:pt idx="3">
                  <c:v>89.459000000000003</c:v>
                </c:pt>
                <c:pt idx="4">
                  <c:v>88.962999999999994</c:v>
                </c:pt>
                <c:pt idx="5">
                  <c:v>88.606999999999999</c:v>
                </c:pt>
                <c:pt idx="6">
                  <c:v>88.10799999999999</c:v>
                </c:pt>
                <c:pt idx="7">
                  <c:v>87.965000000000003</c:v>
                </c:pt>
                <c:pt idx="8">
                  <c:v>87.75</c:v>
                </c:pt>
                <c:pt idx="9">
                  <c:v>87.606999999999999</c:v>
                </c:pt>
                <c:pt idx="10">
                  <c:v>87.32</c:v>
                </c:pt>
                <c:pt idx="11">
                  <c:v>87.033000000000001</c:v>
                </c:pt>
                <c:pt idx="12">
                  <c:v>86.887999999999991</c:v>
                </c:pt>
                <c:pt idx="13">
                  <c:v>84.235000000000014</c:v>
                </c:pt>
                <c:pt idx="14">
                  <c:v>81.994000000000227</c:v>
                </c:pt>
                <c:pt idx="15">
                  <c:v>79.328999999999979</c:v>
                </c:pt>
                <c:pt idx="16">
                  <c:v>77.010999999999996</c:v>
                </c:pt>
                <c:pt idx="17">
                  <c:v>74.813000000000002</c:v>
                </c:pt>
                <c:pt idx="18">
                  <c:v>72.11999999999999</c:v>
                </c:pt>
                <c:pt idx="19">
                  <c:v>69.525999999999982</c:v>
                </c:pt>
                <c:pt idx="20">
                  <c:v>66.623999999999981</c:v>
                </c:pt>
                <c:pt idx="21">
                  <c:v>63.303999999999995</c:v>
                </c:pt>
                <c:pt idx="22">
                  <c:v>60.136000000000003</c:v>
                </c:pt>
                <c:pt idx="23">
                  <c:v>55.798000000000336</c:v>
                </c:pt>
                <c:pt idx="24">
                  <c:v>53.039000000000001</c:v>
                </c:pt>
                <c:pt idx="25">
                  <c:v>51.336999999999996</c:v>
                </c:pt>
                <c:pt idx="26">
                  <c:v>48.652000000000001</c:v>
                </c:pt>
                <c:pt idx="27">
                  <c:v>46.257000000000005</c:v>
                </c:pt>
                <c:pt idx="28">
                  <c:v>43.002000000000002</c:v>
                </c:pt>
                <c:pt idx="29">
                  <c:v>40.474000000000004</c:v>
                </c:pt>
                <c:pt idx="30">
                  <c:v>37.275000000000013</c:v>
                </c:pt>
                <c:pt idx="31">
                  <c:v>35.411999999999999</c:v>
                </c:pt>
                <c:pt idx="32">
                  <c:v>35.411999999999999</c:v>
                </c:pt>
              </c:numCache>
            </c:numRef>
          </c:yVal>
        </c:ser>
        <c:ser>
          <c:idx val="3"/>
          <c:order val="3"/>
          <c:tx>
            <c:strRef>
              <c:f>Sheet1!$E$1</c:f>
              <c:strCache>
                <c:ptCount val="1"/>
                <c:pt idx="0">
                  <c:v>11-17 Years (N = 3,974)</c:v>
                </c:pt>
              </c:strCache>
            </c:strRef>
          </c:tx>
          <c:spPr>
            <a:ln w="41275">
              <a:solidFill>
                <a:srgbClr val="00FF00"/>
              </a:solidFill>
            </a:ln>
          </c:spPr>
          <c:marker>
            <c:symbol val="none"/>
          </c:marker>
          <c:xVal>
            <c:numRef>
              <c:f>Sheet1!$A$2:$A$34</c:f>
              <c:numCache>
                <c:formatCode>General</c:formatCode>
                <c:ptCount val="33"/>
                <c:pt idx="0">
                  <c:v>0</c:v>
                </c:pt>
                <c:pt idx="1">
                  <c:v>8.3300000000000041E-2</c:v>
                </c:pt>
                <c:pt idx="2">
                  <c:v>0.16669999999999999</c:v>
                </c:pt>
                <c:pt idx="3">
                  <c:v>0.25</c:v>
                </c:pt>
                <c:pt idx="4">
                  <c:v>0.33330000000000426</c:v>
                </c:pt>
                <c:pt idx="5">
                  <c:v>0.41670000000000001</c:v>
                </c:pt>
                <c:pt idx="6">
                  <c:v>0.5</c:v>
                </c:pt>
                <c:pt idx="7">
                  <c:v>0.58329999999999949</c:v>
                </c:pt>
                <c:pt idx="8">
                  <c:v>0.66670000000000706</c:v>
                </c:pt>
                <c:pt idx="9">
                  <c:v>0.75000000000000488</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numCache>
            </c:numRef>
          </c:xVal>
          <c:yVal>
            <c:numRef>
              <c:f>Sheet1!$E$2:$E$34</c:f>
              <c:numCache>
                <c:formatCode>General</c:formatCode>
                <c:ptCount val="33"/>
                <c:pt idx="0">
                  <c:v>100</c:v>
                </c:pt>
                <c:pt idx="1">
                  <c:v>92.578999999999979</c:v>
                </c:pt>
                <c:pt idx="2">
                  <c:v>91.10599999999998</c:v>
                </c:pt>
                <c:pt idx="3">
                  <c:v>90.349000000000004</c:v>
                </c:pt>
                <c:pt idx="4">
                  <c:v>89.616</c:v>
                </c:pt>
                <c:pt idx="5">
                  <c:v>89.117999999999995</c:v>
                </c:pt>
                <c:pt idx="6">
                  <c:v>88.54</c:v>
                </c:pt>
                <c:pt idx="7">
                  <c:v>88.013000000000005</c:v>
                </c:pt>
                <c:pt idx="8">
                  <c:v>87.563999999999993</c:v>
                </c:pt>
                <c:pt idx="9">
                  <c:v>87.167000000000002</c:v>
                </c:pt>
                <c:pt idx="10">
                  <c:v>86.849000000000004</c:v>
                </c:pt>
                <c:pt idx="11">
                  <c:v>86.424000000000007</c:v>
                </c:pt>
                <c:pt idx="12">
                  <c:v>86.13</c:v>
                </c:pt>
                <c:pt idx="13">
                  <c:v>82.35299999999998</c:v>
                </c:pt>
                <c:pt idx="14">
                  <c:v>78.634999999999991</c:v>
                </c:pt>
                <c:pt idx="15">
                  <c:v>75.52</c:v>
                </c:pt>
                <c:pt idx="16">
                  <c:v>71.513999999999996</c:v>
                </c:pt>
                <c:pt idx="17">
                  <c:v>68.049000000000007</c:v>
                </c:pt>
                <c:pt idx="18">
                  <c:v>64.073999999999998</c:v>
                </c:pt>
                <c:pt idx="19">
                  <c:v>60.641000000000005</c:v>
                </c:pt>
                <c:pt idx="20">
                  <c:v>57.879000000000005</c:v>
                </c:pt>
                <c:pt idx="21">
                  <c:v>54.983000000000004</c:v>
                </c:pt>
                <c:pt idx="22">
                  <c:v>52.592000000000013</c:v>
                </c:pt>
                <c:pt idx="23">
                  <c:v>50.751000000000005</c:v>
                </c:pt>
                <c:pt idx="24">
                  <c:v>48.678000000000011</c:v>
                </c:pt>
                <c:pt idx="25">
                  <c:v>46.467000000000006</c:v>
                </c:pt>
                <c:pt idx="26">
                  <c:v>45.124000000000002</c:v>
                </c:pt>
                <c:pt idx="27">
                  <c:v>43.237000000000002</c:v>
                </c:pt>
                <c:pt idx="28">
                  <c:v>40.550000000000004</c:v>
                </c:pt>
                <c:pt idx="29">
                  <c:v>39.526000000000003</c:v>
                </c:pt>
                <c:pt idx="30">
                  <c:v>37.695000000000213</c:v>
                </c:pt>
                <c:pt idx="31">
                  <c:v>37.186</c:v>
                </c:pt>
                <c:pt idx="32">
                  <c:v>36.510999999999996</c:v>
                </c:pt>
              </c:numCache>
            </c:numRef>
          </c:yVal>
        </c:ser>
        <c:ser>
          <c:idx val="4"/>
          <c:order val="4"/>
          <c:tx>
            <c:strRef>
              <c:f>Sheet1!$F$1</c:f>
              <c:strCache>
                <c:ptCount val="1"/>
                <c:pt idx="0">
                  <c:v>Overall (N = 10,299)</c:v>
                </c:pt>
              </c:strCache>
            </c:strRef>
          </c:tx>
          <c:spPr>
            <a:ln w="47625">
              <a:solidFill>
                <a:srgbClr val="00FFFF"/>
              </a:solidFill>
            </a:ln>
          </c:spPr>
          <c:marker>
            <c:symbol val="none"/>
          </c:marker>
          <c:xVal>
            <c:numRef>
              <c:f>Sheet1!$A$2:$A$34</c:f>
              <c:numCache>
                <c:formatCode>General</c:formatCode>
                <c:ptCount val="33"/>
                <c:pt idx="0">
                  <c:v>0</c:v>
                </c:pt>
                <c:pt idx="1">
                  <c:v>8.3300000000000041E-2</c:v>
                </c:pt>
                <c:pt idx="2">
                  <c:v>0.16669999999999999</c:v>
                </c:pt>
                <c:pt idx="3">
                  <c:v>0.25</c:v>
                </c:pt>
                <c:pt idx="4">
                  <c:v>0.33330000000000426</c:v>
                </c:pt>
                <c:pt idx="5">
                  <c:v>0.41670000000000001</c:v>
                </c:pt>
                <c:pt idx="6">
                  <c:v>0.5</c:v>
                </c:pt>
                <c:pt idx="7">
                  <c:v>0.58329999999999949</c:v>
                </c:pt>
                <c:pt idx="8">
                  <c:v>0.66670000000000706</c:v>
                </c:pt>
                <c:pt idx="9">
                  <c:v>0.75000000000000488</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numCache>
            </c:numRef>
          </c:xVal>
          <c:yVal>
            <c:numRef>
              <c:f>Sheet1!$F$2:$F$34</c:f>
              <c:numCache>
                <c:formatCode>General</c:formatCode>
                <c:ptCount val="33"/>
                <c:pt idx="0">
                  <c:v>100</c:v>
                </c:pt>
                <c:pt idx="1">
                  <c:v>90.435000000000002</c:v>
                </c:pt>
                <c:pt idx="2">
                  <c:v>88.334000000000003</c:v>
                </c:pt>
                <c:pt idx="3">
                  <c:v>87.257999999999996</c:v>
                </c:pt>
                <c:pt idx="4">
                  <c:v>86.521000000000001</c:v>
                </c:pt>
                <c:pt idx="5">
                  <c:v>85.842000000000013</c:v>
                </c:pt>
                <c:pt idx="6">
                  <c:v>85.244000000000227</c:v>
                </c:pt>
                <c:pt idx="7">
                  <c:v>84.766000000000005</c:v>
                </c:pt>
                <c:pt idx="8">
                  <c:v>84.346999999999994</c:v>
                </c:pt>
                <c:pt idx="9">
                  <c:v>83.959000000000003</c:v>
                </c:pt>
                <c:pt idx="10">
                  <c:v>83.600999999999999</c:v>
                </c:pt>
                <c:pt idx="11">
                  <c:v>83.200999999999993</c:v>
                </c:pt>
                <c:pt idx="12">
                  <c:v>82.943000000000026</c:v>
                </c:pt>
                <c:pt idx="13">
                  <c:v>79.573999999999998</c:v>
                </c:pt>
                <c:pt idx="14">
                  <c:v>76.725999999999999</c:v>
                </c:pt>
                <c:pt idx="15">
                  <c:v>74.077999999999989</c:v>
                </c:pt>
                <c:pt idx="16">
                  <c:v>71.324999999999989</c:v>
                </c:pt>
                <c:pt idx="17">
                  <c:v>69.063000000000002</c:v>
                </c:pt>
                <c:pt idx="18">
                  <c:v>66.507000000000005</c:v>
                </c:pt>
                <c:pt idx="19">
                  <c:v>63.981999999999999</c:v>
                </c:pt>
                <c:pt idx="20">
                  <c:v>61.898000000000003</c:v>
                </c:pt>
                <c:pt idx="21">
                  <c:v>59.473000000000006</c:v>
                </c:pt>
                <c:pt idx="22">
                  <c:v>57.614000000000004</c:v>
                </c:pt>
                <c:pt idx="23">
                  <c:v>55.744</c:v>
                </c:pt>
                <c:pt idx="24">
                  <c:v>53.868000000000002</c:v>
                </c:pt>
                <c:pt idx="25">
                  <c:v>51.885999999999996</c:v>
                </c:pt>
                <c:pt idx="26">
                  <c:v>50.406000000000006</c:v>
                </c:pt>
                <c:pt idx="27">
                  <c:v>48.416000000000004</c:v>
                </c:pt>
                <c:pt idx="28">
                  <c:v>46.290000000000013</c:v>
                </c:pt>
                <c:pt idx="29">
                  <c:v>44.799000000000063</c:v>
                </c:pt>
                <c:pt idx="30">
                  <c:v>42.862000000000002</c:v>
                </c:pt>
                <c:pt idx="31">
                  <c:v>41.327000000000005</c:v>
                </c:pt>
                <c:pt idx="32">
                  <c:v>40.027000000000001</c:v>
                </c:pt>
              </c:numCache>
            </c:numRef>
          </c:yVal>
        </c:ser>
        <c:axId val="147707776"/>
        <c:axId val="147857408"/>
      </c:scatterChart>
      <c:valAx>
        <c:axId val="147707776"/>
        <c:scaling>
          <c:orientation val="minMax"/>
          <c:max val="21"/>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147857408"/>
        <c:crosses val="autoZero"/>
        <c:crossBetween val="midCat"/>
        <c:majorUnit val="1"/>
      </c:valAx>
      <c:valAx>
        <c:axId val="147857408"/>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147707776"/>
        <c:crosses val="autoZero"/>
        <c:crossBetween val="midCat"/>
        <c:majorUnit val="20"/>
      </c:valAx>
      <c:spPr>
        <a:solidFill>
          <a:schemeClr val="bg2"/>
        </a:solidFill>
        <a:ln>
          <a:solidFill>
            <a:schemeClr val="tx1"/>
          </a:solidFill>
        </a:ln>
      </c:spPr>
    </c:plotArea>
    <c:legend>
      <c:legendPos val="r"/>
      <c:layout>
        <c:manualLayout>
          <c:xMode val="edge"/>
          <c:yMode val="edge"/>
          <c:x val="0.67092177084061333"/>
          <c:y val="6.6669841673016692E-2"/>
          <c:w val="0.26599563328920445"/>
          <c:h val="0.28875836085005813"/>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3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6799293893573043E-2"/>
          <c:y val="4.9719541105749124E-2"/>
          <c:w val="0.87737962511323264"/>
          <c:h val="0.81644145288290582"/>
        </c:manualLayout>
      </c:layout>
      <c:scatterChart>
        <c:scatterStyle val="lineMarker"/>
        <c:ser>
          <c:idx val="0"/>
          <c:order val="0"/>
          <c:tx>
            <c:strRef>
              <c:f>Sheet1!$B$1</c:f>
              <c:strCache>
                <c:ptCount val="1"/>
                <c:pt idx="0">
                  <c:v>&lt;1 Year (N = 1,817)</c:v>
                </c:pt>
              </c:strCache>
            </c:strRef>
          </c:tx>
          <c:spPr>
            <a:ln w="41275">
              <a:solidFill>
                <a:srgbClr val="CCCCFF"/>
              </a:solidFill>
            </a:ln>
          </c:spPr>
          <c:marker>
            <c:symbol val="none"/>
          </c:marker>
          <c:xVal>
            <c:numRef>
              <c:f>Sheet1!$A$2:$A$34</c:f>
              <c:numCache>
                <c:formatCode>General</c:formatCode>
                <c:ptCount val="33"/>
                <c:pt idx="0">
                  <c:v>0</c:v>
                </c:pt>
                <c:pt idx="1">
                  <c:v>8.3300000000000041E-2</c:v>
                </c:pt>
                <c:pt idx="2">
                  <c:v>0.16669999999999999</c:v>
                </c:pt>
                <c:pt idx="3">
                  <c:v>0.25</c:v>
                </c:pt>
                <c:pt idx="4">
                  <c:v>0.33330000000000343</c:v>
                </c:pt>
                <c:pt idx="5">
                  <c:v>0.41670000000000001</c:v>
                </c:pt>
                <c:pt idx="6">
                  <c:v>0.5</c:v>
                </c:pt>
                <c:pt idx="7">
                  <c:v>0.58329999999999949</c:v>
                </c:pt>
                <c:pt idx="8">
                  <c:v>0.66670000000000584</c:v>
                </c:pt>
                <c:pt idx="9">
                  <c:v>0.750000000000004</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numCache>
            </c:numRef>
          </c:xVal>
          <c:yVal>
            <c:numRef>
              <c:f>Sheet1!$B$2:$B$34</c:f>
              <c:numCache>
                <c:formatCode>General</c:formatCode>
                <c:ptCount val="33"/>
                <c:pt idx="0">
                  <c:v>100</c:v>
                </c:pt>
                <c:pt idx="1">
                  <c:v>100</c:v>
                </c:pt>
                <c:pt idx="2">
                  <c:v>100</c:v>
                </c:pt>
                <c:pt idx="3">
                  <c:v>100</c:v>
                </c:pt>
                <c:pt idx="4">
                  <c:v>100</c:v>
                </c:pt>
                <c:pt idx="5">
                  <c:v>100</c:v>
                </c:pt>
                <c:pt idx="6">
                  <c:v>100</c:v>
                </c:pt>
                <c:pt idx="7">
                  <c:v>100</c:v>
                </c:pt>
                <c:pt idx="8">
                  <c:v>100</c:v>
                </c:pt>
                <c:pt idx="9">
                  <c:v>100</c:v>
                </c:pt>
                <c:pt idx="10">
                  <c:v>100</c:v>
                </c:pt>
                <c:pt idx="11">
                  <c:v>100</c:v>
                </c:pt>
                <c:pt idx="12">
                  <c:v>99.945000000000007</c:v>
                </c:pt>
                <c:pt idx="13">
                  <c:v>95.381999999999991</c:v>
                </c:pt>
                <c:pt idx="14">
                  <c:v>92.471000000000004</c:v>
                </c:pt>
                <c:pt idx="15">
                  <c:v>89.449000000000026</c:v>
                </c:pt>
                <c:pt idx="16">
                  <c:v>87.816999999999993</c:v>
                </c:pt>
                <c:pt idx="17">
                  <c:v>86.715999999999994</c:v>
                </c:pt>
                <c:pt idx="18">
                  <c:v>84.558999999999983</c:v>
                </c:pt>
                <c:pt idx="19">
                  <c:v>82.187999999999988</c:v>
                </c:pt>
                <c:pt idx="20">
                  <c:v>81.304000000000002</c:v>
                </c:pt>
                <c:pt idx="21">
                  <c:v>78.843000000000004</c:v>
                </c:pt>
                <c:pt idx="22">
                  <c:v>78.016999999999996</c:v>
                </c:pt>
                <c:pt idx="23">
                  <c:v>76.95</c:v>
                </c:pt>
                <c:pt idx="24">
                  <c:v>75.768000000000001</c:v>
                </c:pt>
                <c:pt idx="25">
                  <c:v>73.912999999999997</c:v>
                </c:pt>
                <c:pt idx="26">
                  <c:v>72.845000000000013</c:v>
                </c:pt>
                <c:pt idx="27">
                  <c:v>71.60299999999998</c:v>
                </c:pt>
                <c:pt idx="28">
                  <c:v>70.724000000000004</c:v>
                </c:pt>
                <c:pt idx="29">
                  <c:v>69.596999999999994</c:v>
                </c:pt>
                <c:pt idx="30">
                  <c:v>67.191000000000003</c:v>
                </c:pt>
                <c:pt idx="31">
                  <c:v>64.671999999999983</c:v>
                </c:pt>
                <c:pt idx="32">
                  <c:v>62.016000000000005</c:v>
                </c:pt>
              </c:numCache>
            </c:numRef>
          </c:yVal>
        </c:ser>
        <c:ser>
          <c:idx val="1"/>
          <c:order val="1"/>
          <c:tx>
            <c:strRef>
              <c:f>Sheet1!$C$1</c:f>
              <c:strCache>
                <c:ptCount val="1"/>
                <c:pt idx="0">
                  <c:v>1-5 Years (N = 1,765)</c:v>
                </c:pt>
              </c:strCache>
            </c:strRef>
          </c:tx>
          <c:spPr>
            <a:ln w="41275">
              <a:solidFill>
                <a:srgbClr val="FFFF00"/>
              </a:solidFill>
              <a:prstDash val="solid"/>
            </a:ln>
          </c:spPr>
          <c:marker>
            <c:symbol val="none"/>
          </c:marker>
          <c:xVal>
            <c:numRef>
              <c:f>Sheet1!$A$2:$A$34</c:f>
              <c:numCache>
                <c:formatCode>General</c:formatCode>
                <c:ptCount val="33"/>
                <c:pt idx="0">
                  <c:v>0</c:v>
                </c:pt>
                <c:pt idx="1">
                  <c:v>8.3300000000000041E-2</c:v>
                </c:pt>
                <c:pt idx="2">
                  <c:v>0.16669999999999999</c:v>
                </c:pt>
                <c:pt idx="3">
                  <c:v>0.25</c:v>
                </c:pt>
                <c:pt idx="4">
                  <c:v>0.33330000000000343</c:v>
                </c:pt>
                <c:pt idx="5">
                  <c:v>0.41670000000000001</c:v>
                </c:pt>
                <c:pt idx="6">
                  <c:v>0.5</c:v>
                </c:pt>
                <c:pt idx="7">
                  <c:v>0.58329999999999949</c:v>
                </c:pt>
                <c:pt idx="8">
                  <c:v>0.66670000000000584</c:v>
                </c:pt>
                <c:pt idx="9">
                  <c:v>0.750000000000004</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numCache>
            </c:numRef>
          </c:xVal>
          <c:yVal>
            <c:numRef>
              <c:f>Sheet1!$C$2:$C$34</c:f>
              <c:numCache>
                <c:formatCode>General</c:formatCode>
                <c:ptCount val="33"/>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96.35799999999999</c:v>
                </c:pt>
                <c:pt idx="14">
                  <c:v>93.427999999999997</c:v>
                </c:pt>
                <c:pt idx="15">
                  <c:v>90.754999999999995</c:v>
                </c:pt>
                <c:pt idx="16">
                  <c:v>87.711000000000027</c:v>
                </c:pt>
                <c:pt idx="17">
                  <c:v>85.543999999999997</c:v>
                </c:pt>
                <c:pt idx="18">
                  <c:v>84.370999999999981</c:v>
                </c:pt>
                <c:pt idx="19">
                  <c:v>82.331000000000003</c:v>
                </c:pt>
                <c:pt idx="20">
                  <c:v>79.915999999999997</c:v>
                </c:pt>
                <c:pt idx="21">
                  <c:v>77.917000000000527</c:v>
                </c:pt>
                <c:pt idx="22">
                  <c:v>76.084000000000003</c:v>
                </c:pt>
                <c:pt idx="23">
                  <c:v>74.164999999999992</c:v>
                </c:pt>
                <c:pt idx="24">
                  <c:v>71.569000000000003</c:v>
                </c:pt>
                <c:pt idx="25">
                  <c:v>68.572999999999979</c:v>
                </c:pt>
                <c:pt idx="26">
                  <c:v>66.301000000000002</c:v>
                </c:pt>
                <c:pt idx="27">
                  <c:v>62.131</c:v>
                </c:pt>
                <c:pt idx="28">
                  <c:v>59.614000000000004</c:v>
                </c:pt>
                <c:pt idx="29">
                  <c:v>56.264000000000003</c:v>
                </c:pt>
                <c:pt idx="30">
                  <c:v>54.478000000000002</c:v>
                </c:pt>
                <c:pt idx="31">
                  <c:v>50.702000000000012</c:v>
                </c:pt>
                <c:pt idx="32">
                  <c:v>47.58</c:v>
                </c:pt>
              </c:numCache>
            </c:numRef>
          </c:yVal>
        </c:ser>
        <c:ser>
          <c:idx val="2"/>
          <c:order val="2"/>
          <c:tx>
            <c:strRef>
              <c:f>Sheet1!$D$1</c:f>
              <c:strCache>
                <c:ptCount val="1"/>
                <c:pt idx="0">
                  <c:v>6-10 Years (N = 1,191)</c:v>
                </c:pt>
              </c:strCache>
            </c:strRef>
          </c:tx>
          <c:spPr>
            <a:ln w="41275">
              <a:solidFill>
                <a:srgbClr val="FF0000"/>
              </a:solidFill>
            </a:ln>
          </c:spPr>
          <c:marker>
            <c:symbol val="none"/>
          </c:marker>
          <c:xVal>
            <c:numRef>
              <c:f>Sheet1!$A$2:$A$34</c:f>
              <c:numCache>
                <c:formatCode>General</c:formatCode>
                <c:ptCount val="33"/>
                <c:pt idx="0">
                  <c:v>0</c:v>
                </c:pt>
                <c:pt idx="1">
                  <c:v>8.3300000000000041E-2</c:v>
                </c:pt>
                <c:pt idx="2">
                  <c:v>0.16669999999999999</c:v>
                </c:pt>
                <c:pt idx="3">
                  <c:v>0.25</c:v>
                </c:pt>
                <c:pt idx="4">
                  <c:v>0.33330000000000343</c:v>
                </c:pt>
                <c:pt idx="5">
                  <c:v>0.41670000000000001</c:v>
                </c:pt>
                <c:pt idx="6">
                  <c:v>0.5</c:v>
                </c:pt>
                <c:pt idx="7">
                  <c:v>0.58329999999999949</c:v>
                </c:pt>
                <c:pt idx="8">
                  <c:v>0.66670000000000584</c:v>
                </c:pt>
                <c:pt idx="9">
                  <c:v>0.750000000000004</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numCache>
            </c:numRef>
          </c:xVal>
          <c:yVal>
            <c:numRef>
              <c:f>Sheet1!$D$2:$D$34</c:f>
              <c:numCache>
                <c:formatCode>General</c:formatCode>
                <c:ptCount val="33"/>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96.946000000000026</c:v>
                </c:pt>
                <c:pt idx="14">
                  <c:v>94.367999999999995</c:v>
                </c:pt>
                <c:pt idx="15">
                  <c:v>91.3</c:v>
                </c:pt>
                <c:pt idx="16">
                  <c:v>88.632999999999981</c:v>
                </c:pt>
                <c:pt idx="17">
                  <c:v>86.10199999999999</c:v>
                </c:pt>
                <c:pt idx="18">
                  <c:v>83.004000000000005</c:v>
                </c:pt>
                <c:pt idx="19">
                  <c:v>80.018000000000001</c:v>
                </c:pt>
                <c:pt idx="20">
                  <c:v>76.677999999999983</c:v>
                </c:pt>
                <c:pt idx="21">
                  <c:v>72.856999999999999</c:v>
                </c:pt>
                <c:pt idx="22">
                  <c:v>69.211000000000027</c:v>
                </c:pt>
                <c:pt idx="23">
                  <c:v>64.218000000000004</c:v>
                </c:pt>
                <c:pt idx="24">
                  <c:v>61.043000000000006</c:v>
                </c:pt>
                <c:pt idx="25">
                  <c:v>59.083999999999996</c:v>
                </c:pt>
                <c:pt idx="26">
                  <c:v>55.994</c:v>
                </c:pt>
                <c:pt idx="27">
                  <c:v>53.237000000000002</c:v>
                </c:pt>
                <c:pt idx="28">
                  <c:v>49.491</c:v>
                </c:pt>
                <c:pt idx="29">
                  <c:v>46.582000000000001</c:v>
                </c:pt>
                <c:pt idx="30">
                  <c:v>42.900999999999996</c:v>
                </c:pt>
                <c:pt idx="31">
                  <c:v>40.756</c:v>
                </c:pt>
                <c:pt idx="32">
                  <c:v>40.756</c:v>
                </c:pt>
              </c:numCache>
            </c:numRef>
          </c:yVal>
        </c:ser>
        <c:ser>
          <c:idx val="3"/>
          <c:order val="3"/>
          <c:tx>
            <c:strRef>
              <c:f>Sheet1!$E$1</c:f>
              <c:strCache>
                <c:ptCount val="1"/>
                <c:pt idx="0">
                  <c:v>11-17 Years (N = 3,187)</c:v>
                </c:pt>
              </c:strCache>
            </c:strRef>
          </c:tx>
          <c:spPr>
            <a:ln w="41275">
              <a:solidFill>
                <a:srgbClr val="00FF00"/>
              </a:solidFill>
            </a:ln>
          </c:spPr>
          <c:marker>
            <c:symbol val="none"/>
          </c:marker>
          <c:xVal>
            <c:numRef>
              <c:f>Sheet1!$A$2:$A$34</c:f>
              <c:numCache>
                <c:formatCode>General</c:formatCode>
                <c:ptCount val="33"/>
                <c:pt idx="0">
                  <c:v>0</c:v>
                </c:pt>
                <c:pt idx="1">
                  <c:v>8.3300000000000041E-2</c:v>
                </c:pt>
                <c:pt idx="2">
                  <c:v>0.16669999999999999</c:v>
                </c:pt>
                <c:pt idx="3">
                  <c:v>0.25</c:v>
                </c:pt>
                <c:pt idx="4">
                  <c:v>0.33330000000000343</c:v>
                </c:pt>
                <c:pt idx="5">
                  <c:v>0.41670000000000001</c:v>
                </c:pt>
                <c:pt idx="6">
                  <c:v>0.5</c:v>
                </c:pt>
                <c:pt idx="7">
                  <c:v>0.58329999999999949</c:v>
                </c:pt>
                <c:pt idx="8">
                  <c:v>0.66670000000000584</c:v>
                </c:pt>
                <c:pt idx="9">
                  <c:v>0.750000000000004</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numCache>
            </c:numRef>
          </c:xVal>
          <c:yVal>
            <c:numRef>
              <c:f>Sheet1!$E$2:$E$34</c:f>
              <c:numCache>
                <c:formatCode>General</c:formatCode>
                <c:ptCount val="33"/>
                <c:pt idx="0">
                  <c:v>100</c:v>
                </c:pt>
                <c:pt idx="1">
                  <c:v>100</c:v>
                </c:pt>
                <c:pt idx="2">
                  <c:v>100</c:v>
                </c:pt>
                <c:pt idx="3">
                  <c:v>100</c:v>
                </c:pt>
                <c:pt idx="4">
                  <c:v>100</c:v>
                </c:pt>
                <c:pt idx="5">
                  <c:v>100</c:v>
                </c:pt>
                <c:pt idx="6">
                  <c:v>100</c:v>
                </c:pt>
                <c:pt idx="7">
                  <c:v>100</c:v>
                </c:pt>
                <c:pt idx="8">
                  <c:v>100</c:v>
                </c:pt>
                <c:pt idx="9">
                  <c:v>100</c:v>
                </c:pt>
                <c:pt idx="10">
                  <c:v>100</c:v>
                </c:pt>
                <c:pt idx="11">
                  <c:v>100</c:v>
                </c:pt>
                <c:pt idx="12">
                  <c:v>99.968999999999994</c:v>
                </c:pt>
                <c:pt idx="13">
                  <c:v>95.584999999999994</c:v>
                </c:pt>
                <c:pt idx="14">
                  <c:v>91.269000000000005</c:v>
                </c:pt>
                <c:pt idx="15">
                  <c:v>87.653999999999982</c:v>
                </c:pt>
                <c:pt idx="16">
                  <c:v>83.004000000000005</c:v>
                </c:pt>
                <c:pt idx="17">
                  <c:v>78.982000000000014</c:v>
                </c:pt>
                <c:pt idx="18">
                  <c:v>74.369</c:v>
                </c:pt>
                <c:pt idx="19">
                  <c:v>70.384</c:v>
                </c:pt>
                <c:pt idx="20">
                  <c:v>67.178999999999988</c:v>
                </c:pt>
                <c:pt idx="21">
                  <c:v>63.816999999999993</c:v>
                </c:pt>
                <c:pt idx="22">
                  <c:v>61.042000000000002</c:v>
                </c:pt>
                <c:pt idx="23">
                  <c:v>58.906000000000006</c:v>
                </c:pt>
                <c:pt idx="24">
                  <c:v>56.499000000000002</c:v>
                </c:pt>
                <c:pt idx="25">
                  <c:v>53.933</c:v>
                </c:pt>
                <c:pt idx="26">
                  <c:v>52.373999999999995</c:v>
                </c:pt>
                <c:pt idx="27">
                  <c:v>50.184000000000005</c:v>
                </c:pt>
                <c:pt idx="28">
                  <c:v>47.065000000000012</c:v>
                </c:pt>
                <c:pt idx="29">
                  <c:v>45.876999999999995</c:v>
                </c:pt>
                <c:pt idx="30">
                  <c:v>43.752000000000002</c:v>
                </c:pt>
                <c:pt idx="31">
                  <c:v>43.161000000000001</c:v>
                </c:pt>
                <c:pt idx="32">
                  <c:v>42.378</c:v>
                </c:pt>
              </c:numCache>
            </c:numRef>
          </c:yVal>
        </c:ser>
        <c:ser>
          <c:idx val="4"/>
          <c:order val="4"/>
          <c:tx>
            <c:strRef>
              <c:f>Sheet1!$F$1</c:f>
              <c:strCache>
                <c:ptCount val="1"/>
                <c:pt idx="0">
                  <c:v>Overall (N = 7,960)</c:v>
                </c:pt>
              </c:strCache>
            </c:strRef>
          </c:tx>
          <c:spPr>
            <a:ln w="47625">
              <a:solidFill>
                <a:srgbClr val="00FFFF"/>
              </a:solidFill>
            </a:ln>
          </c:spPr>
          <c:marker>
            <c:symbol val="none"/>
          </c:marker>
          <c:xVal>
            <c:numRef>
              <c:f>Sheet1!$A$2:$A$34</c:f>
              <c:numCache>
                <c:formatCode>General</c:formatCode>
                <c:ptCount val="33"/>
                <c:pt idx="0">
                  <c:v>0</c:v>
                </c:pt>
                <c:pt idx="1">
                  <c:v>8.3300000000000041E-2</c:v>
                </c:pt>
                <c:pt idx="2">
                  <c:v>0.16669999999999999</c:v>
                </c:pt>
                <c:pt idx="3">
                  <c:v>0.25</c:v>
                </c:pt>
                <c:pt idx="4">
                  <c:v>0.33330000000000343</c:v>
                </c:pt>
                <c:pt idx="5">
                  <c:v>0.41670000000000001</c:v>
                </c:pt>
                <c:pt idx="6">
                  <c:v>0.5</c:v>
                </c:pt>
                <c:pt idx="7">
                  <c:v>0.58329999999999949</c:v>
                </c:pt>
                <c:pt idx="8">
                  <c:v>0.66670000000000584</c:v>
                </c:pt>
                <c:pt idx="9">
                  <c:v>0.750000000000004</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numCache>
            </c:numRef>
          </c:xVal>
          <c:yVal>
            <c:numRef>
              <c:f>Sheet1!$F$2:$F$34</c:f>
              <c:numCache>
                <c:formatCode>General</c:formatCode>
                <c:ptCount val="33"/>
                <c:pt idx="0">
                  <c:v>100</c:v>
                </c:pt>
                <c:pt idx="1">
                  <c:v>100</c:v>
                </c:pt>
                <c:pt idx="2">
                  <c:v>100</c:v>
                </c:pt>
                <c:pt idx="3">
                  <c:v>100</c:v>
                </c:pt>
                <c:pt idx="4">
                  <c:v>100</c:v>
                </c:pt>
                <c:pt idx="5">
                  <c:v>100</c:v>
                </c:pt>
                <c:pt idx="6">
                  <c:v>100</c:v>
                </c:pt>
                <c:pt idx="7">
                  <c:v>100</c:v>
                </c:pt>
                <c:pt idx="8">
                  <c:v>100</c:v>
                </c:pt>
                <c:pt idx="9">
                  <c:v>100</c:v>
                </c:pt>
                <c:pt idx="10">
                  <c:v>100</c:v>
                </c:pt>
                <c:pt idx="11">
                  <c:v>100</c:v>
                </c:pt>
                <c:pt idx="12">
                  <c:v>99.974999999999994</c:v>
                </c:pt>
                <c:pt idx="13">
                  <c:v>95.914000000000527</c:v>
                </c:pt>
                <c:pt idx="14">
                  <c:v>92.482000000000014</c:v>
                </c:pt>
                <c:pt idx="15">
                  <c:v>89.29</c:v>
                </c:pt>
                <c:pt idx="16">
                  <c:v>85.971999999999994</c:v>
                </c:pt>
                <c:pt idx="17">
                  <c:v>83.245000000000005</c:v>
                </c:pt>
                <c:pt idx="18">
                  <c:v>80.164000000000001</c:v>
                </c:pt>
                <c:pt idx="19">
                  <c:v>77.11999999999999</c:v>
                </c:pt>
                <c:pt idx="20">
                  <c:v>74.60799999999999</c:v>
                </c:pt>
                <c:pt idx="21">
                  <c:v>71.684999999999988</c:v>
                </c:pt>
                <c:pt idx="22">
                  <c:v>69.444000000000571</c:v>
                </c:pt>
                <c:pt idx="23">
                  <c:v>67.191000000000003</c:v>
                </c:pt>
                <c:pt idx="24">
                  <c:v>64.929000000000002</c:v>
                </c:pt>
                <c:pt idx="25">
                  <c:v>62.54</c:v>
                </c:pt>
                <c:pt idx="26">
                  <c:v>60.757000000000005</c:v>
                </c:pt>
                <c:pt idx="27">
                  <c:v>58.357999999999997</c:v>
                </c:pt>
                <c:pt idx="28">
                  <c:v>55.795000000000279</c:v>
                </c:pt>
                <c:pt idx="29">
                  <c:v>53.999000000000002</c:v>
                </c:pt>
                <c:pt idx="30">
                  <c:v>51.664000000000001</c:v>
                </c:pt>
                <c:pt idx="31">
                  <c:v>49.812999999999995</c:v>
                </c:pt>
                <c:pt idx="32">
                  <c:v>48.246000000000002</c:v>
                </c:pt>
              </c:numCache>
            </c:numRef>
          </c:yVal>
        </c:ser>
        <c:axId val="148041088"/>
        <c:axId val="148047360"/>
      </c:scatterChart>
      <c:valAx>
        <c:axId val="148041088"/>
        <c:scaling>
          <c:orientation val="minMax"/>
          <c:max val="21"/>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148047360"/>
        <c:crosses val="autoZero"/>
        <c:crossBetween val="midCat"/>
        <c:majorUnit val="1"/>
      </c:valAx>
      <c:valAx>
        <c:axId val="148047360"/>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148041088"/>
        <c:crosses val="autoZero"/>
        <c:crossBetween val="midCat"/>
        <c:majorUnit val="20"/>
      </c:valAx>
      <c:spPr>
        <a:solidFill>
          <a:schemeClr val="bg2"/>
        </a:solidFill>
        <a:ln>
          <a:solidFill>
            <a:schemeClr val="tx1"/>
          </a:solidFill>
        </a:ln>
      </c:spPr>
    </c:plotArea>
    <c:legend>
      <c:legendPos val="r"/>
      <c:layout>
        <c:manualLayout>
          <c:xMode val="edge"/>
          <c:yMode val="edge"/>
          <c:x val="0.12372413072259875"/>
          <c:y val="0.63118597070527471"/>
          <c:w val="0.61866524980838111"/>
          <c:h val="0.2108013716027432"/>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3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6799293893573043E-2"/>
          <c:y val="4.9719541105749124E-2"/>
          <c:w val="0.87737962511323264"/>
          <c:h val="0.81644145288290582"/>
        </c:manualLayout>
      </c:layout>
      <c:scatterChart>
        <c:scatterStyle val="lineMarker"/>
        <c:ser>
          <c:idx val="0"/>
          <c:order val="0"/>
          <c:tx>
            <c:strRef>
              <c:f>Sheet1!$B$1</c:f>
              <c:strCache>
                <c:ptCount val="1"/>
                <c:pt idx="0">
                  <c:v>&lt;1 Year (N = 1,084)</c:v>
                </c:pt>
              </c:strCache>
            </c:strRef>
          </c:tx>
          <c:spPr>
            <a:ln w="41275">
              <a:solidFill>
                <a:srgbClr val="CCCCFF"/>
              </a:solidFill>
            </a:ln>
          </c:spPr>
          <c:marker>
            <c:symbol val="none"/>
          </c:marker>
          <c:xVal>
            <c:numRef>
              <c:f>Sheet1!$A$2:$A$23</c:f>
              <c:numCache>
                <c:formatCode>General</c:formatCode>
                <c:ptCount val="22"/>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numCache>
            </c:numRef>
          </c:xVal>
          <c:yVal>
            <c:numRef>
              <c:f>Sheet1!$B$2:$B$23</c:f>
              <c:numCache>
                <c:formatCode>General</c:formatCode>
                <c:ptCount val="22"/>
                <c:pt idx="0">
                  <c:v>100</c:v>
                </c:pt>
                <c:pt idx="1">
                  <c:v>100</c:v>
                </c:pt>
                <c:pt idx="2">
                  <c:v>100</c:v>
                </c:pt>
                <c:pt idx="3">
                  <c:v>100</c:v>
                </c:pt>
                <c:pt idx="4">
                  <c:v>100</c:v>
                </c:pt>
                <c:pt idx="5">
                  <c:v>100</c:v>
                </c:pt>
                <c:pt idx="6">
                  <c:v>98.745000000000005</c:v>
                </c:pt>
                <c:pt idx="7">
                  <c:v>96.289000000000001</c:v>
                </c:pt>
                <c:pt idx="8">
                  <c:v>93.59</c:v>
                </c:pt>
                <c:pt idx="9">
                  <c:v>92.582999999999998</c:v>
                </c:pt>
                <c:pt idx="10">
                  <c:v>89.78</c:v>
                </c:pt>
                <c:pt idx="11">
                  <c:v>88.84</c:v>
                </c:pt>
                <c:pt idx="12">
                  <c:v>87.624999999999986</c:v>
                </c:pt>
                <c:pt idx="13">
                  <c:v>86.278999999999982</c:v>
                </c:pt>
                <c:pt idx="14">
                  <c:v>84.167000000000002</c:v>
                </c:pt>
                <c:pt idx="15">
                  <c:v>82.95</c:v>
                </c:pt>
                <c:pt idx="16">
                  <c:v>81.536000000000001</c:v>
                </c:pt>
                <c:pt idx="17">
                  <c:v>80.534999999999997</c:v>
                </c:pt>
                <c:pt idx="18">
                  <c:v>79.251000000000005</c:v>
                </c:pt>
                <c:pt idx="19">
                  <c:v>76.512</c:v>
                </c:pt>
                <c:pt idx="20">
                  <c:v>73.643000000000001</c:v>
                </c:pt>
                <c:pt idx="21">
                  <c:v>70.619</c:v>
                </c:pt>
              </c:numCache>
            </c:numRef>
          </c:yVal>
        </c:ser>
        <c:ser>
          <c:idx val="1"/>
          <c:order val="1"/>
          <c:tx>
            <c:strRef>
              <c:f>Sheet1!$C$1</c:f>
              <c:strCache>
                <c:ptCount val="1"/>
                <c:pt idx="0">
                  <c:v>1-5 Years (N = 1,062)</c:v>
                </c:pt>
              </c:strCache>
            </c:strRef>
          </c:tx>
          <c:spPr>
            <a:ln w="41275">
              <a:solidFill>
                <a:srgbClr val="FFFF00"/>
              </a:solidFill>
              <a:prstDash val="solid"/>
            </a:ln>
          </c:spPr>
          <c:marker>
            <c:symbol val="none"/>
          </c:marker>
          <c:xVal>
            <c:numRef>
              <c:f>Sheet1!$A$2:$A$23</c:f>
              <c:numCache>
                <c:formatCode>General</c:formatCode>
                <c:ptCount val="22"/>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numCache>
            </c:numRef>
          </c:xVal>
          <c:yVal>
            <c:numRef>
              <c:f>Sheet1!$C$2:$C$23</c:f>
              <c:numCache>
                <c:formatCode>General</c:formatCode>
                <c:ptCount val="22"/>
                <c:pt idx="0">
                  <c:v>100</c:v>
                </c:pt>
                <c:pt idx="1">
                  <c:v>100</c:v>
                </c:pt>
                <c:pt idx="2">
                  <c:v>100</c:v>
                </c:pt>
                <c:pt idx="3">
                  <c:v>100</c:v>
                </c:pt>
                <c:pt idx="4">
                  <c:v>100</c:v>
                </c:pt>
                <c:pt idx="5">
                  <c:v>100</c:v>
                </c:pt>
                <c:pt idx="6">
                  <c:v>97.527999999999992</c:v>
                </c:pt>
                <c:pt idx="7">
                  <c:v>96.19</c:v>
                </c:pt>
                <c:pt idx="8">
                  <c:v>93.864999999999995</c:v>
                </c:pt>
                <c:pt idx="9">
                  <c:v>91.111000000000004</c:v>
                </c:pt>
                <c:pt idx="10">
                  <c:v>88.831999999999994</c:v>
                </c:pt>
                <c:pt idx="11">
                  <c:v>86.742000000000004</c:v>
                </c:pt>
                <c:pt idx="12">
                  <c:v>84.554999999999993</c:v>
                </c:pt>
                <c:pt idx="13">
                  <c:v>81.595000000000013</c:v>
                </c:pt>
                <c:pt idx="14">
                  <c:v>78.179999999999978</c:v>
                </c:pt>
                <c:pt idx="15">
                  <c:v>75.59</c:v>
                </c:pt>
                <c:pt idx="16">
                  <c:v>70.835999999999999</c:v>
                </c:pt>
                <c:pt idx="17">
                  <c:v>67.965000000000003</c:v>
                </c:pt>
                <c:pt idx="18">
                  <c:v>64.146000000000001</c:v>
                </c:pt>
                <c:pt idx="19">
                  <c:v>62.11</c:v>
                </c:pt>
                <c:pt idx="20">
                  <c:v>57.804000000000002</c:v>
                </c:pt>
                <c:pt idx="21">
                  <c:v>54.246000000000002</c:v>
                </c:pt>
              </c:numCache>
            </c:numRef>
          </c:yVal>
        </c:ser>
        <c:ser>
          <c:idx val="2"/>
          <c:order val="2"/>
          <c:tx>
            <c:strRef>
              <c:f>Sheet1!$D$1</c:f>
              <c:strCache>
                <c:ptCount val="1"/>
                <c:pt idx="0">
                  <c:v>6-10 Years (N = 723)</c:v>
                </c:pt>
              </c:strCache>
            </c:strRef>
          </c:tx>
          <c:spPr>
            <a:ln w="41275">
              <a:solidFill>
                <a:srgbClr val="FF0000"/>
              </a:solidFill>
            </a:ln>
          </c:spPr>
          <c:marker>
            <c:symbol val="none"/>
          </c:marker>
          <c:xVal>
            <c:numRef>
              <c:f>Sheet1!$A$2:$A$23</c:f>
              <c:numCache>
                <c:formatCode>General</c:formatCode>
                <c:ptCount val="22"/>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numCache>
            </c:numRef>
          </c:xVal>
          <c:yVal>
            <c:numRef>
              <c:f>Sheet1!$D$2:$D$23</c:f>
              <c:numCache>
                <c:formatCode>General</c:formatCode>
                <c:ptCount val="22"/>
                <c:pt idx="0">
                  <c:v>100</c:v>
                </c:pt>
                <c:pt idx="1">
                  <c:v>100</c:v>
                </c:pt>
                <c:pt idx="2">
                  <c:v>100</c:v>
                </c:pt>
                <c:pt idx="3">
                  <c:v>100</c:v>
                </c:pt>
                <c:pt idx="4">
                  <c:v>100</c:v>
                </c:pt>
                <c:pt idx="5">
                  <c:v>100</c:v>
                </c:pt>
                <c:pt idx="6">
                  <c:v>97.144999999999996</c:v>
                </c:pt>
                <c:pt idx="7">
                  <c:v>93.649000000000001</c:v>
                </c:pt>
                <c:pt idx="8">
                  <c:v>90.28</c:v>
                </c:pt>
                <c:pt idx="9">
                  <c:v>86.512</c:v>
                </c:pt>
                <c:pt idx="10">
                  <c:v>82.200999999999993</c:v>
                </c:pt>
                <c:pt idx="11">
                  <c:v>78.087000000000003</c:v>
                </c:pt>
                <c:pt idx="12">
                  <c:v>72.453999999999994</c:v>
                </c:pt>
                <c:pt idx="13">
                  <c:v>68.871999999999986</c:v>
                </c:pt>
                <c:pt idx="14">
                  <c:v>66.661000000000001</c:v>
                </c:pt>
                <c:pt idx="15">
                  <c:v>63.175000000000011</c:v>
                </c:pt>
                <c:pt idx="16">
                  <c:v>60.065000000000012</c:v>
                </c:pt>
                <c:pt idx="17">
                  <c:v>55.838000000000001</c:v>
                </c:pt>
                <c:pt idx="18">
                  <c:v>52.556000000000004</c:v>
                </c:pt>
                <c:pt idx="19">
                  <c:v>48.402000000000001</c:v>
                </c:pt>
                <c:pt idx="20">
                  <c:v>45.981999999999999</c:v>
                </c:pt>
                <c:pt idx="21">
                  <c:v>45.981999999999999</c:v>
                </c:pt>
              </c:numCache>
            </c:numRef>
          </c:yVal>
        </c:ser>
        <c:ser>
          <c:idx val="3"/>
          <c:order val="3"/>
          <c:tx>
            <c:strRef>
              <c:f>Sheet1!$E$1</c:f>
              <c:strCache>
                <c:ptCount val="1"/>
                <c:pt idx="0">
                  <c:v>11-17 Years (N = 1,829)</c:v>
                </c:pt>
              </c:strCache>
            </c:strRef>
          </c:tx>
          <c:spPr>
            <a:ln w="41275">
              <a:solidFill>
                <a:srgbClr val="00FF00"/>
              </a:solidFill>
            </a:ln>
          </c:spPr>
          <c:marker>
            <c:symbol val="none"/>
          </c:marker>
          <c:xVal>
            <c:numRef>
              <c:f>Sheet1!$A$2:$A$23</c:f>
              <c:numCache>
                <c:formatCode>General</c:formatCode>
                <c:ptCount val="22"/>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numCache>
            </c:numRef>
          </c:xVal>
          <c:yVal>
            <c:numRef>
              <c:f>Sheet1!$E$2:$E$23</c:f>
              <c:numCache>
                <c:formatCode>General</c:formatCode>
                <c:ptCount val="22"/>
                <c:pt idx="0">
                  <c:v>100</c:v>
                </c:pt>
                <c:pt idx="1">
                  <c:v>100</c:v>
                </c:pt>
                <c:pt idx="2">
                  <c:v>100</c:v>
                </c:pt>
                <c:pt idx="3">
                  <c:v>100</c:v>
                </c:pt>
                <c:pt idx="4">
                  <c:v>100</c:v>
                </c:pt>
                <c:pt idx="5">
                  <c:v>100</c:v>
                </c:pt>
                <c:pt idx="6">
                  <c:v>95.150999999999982</c:v>
                </c:pt>
                <c:pt idx="7">
                  <c:v>89.593000000000004</c:v>
                </c:pt>
                <c:pt idx="8">
                  <c:v>84.793000000000006</c:v>
                </c:pt>
                <c:pt idx="9">
                  <c:v>80.930999999999997</c:v>
                </c:pt>
                <c:pt idx="10">
                  <c:v>76.881</c:v>
                </c:pt>
                <c:pt idx="11">
                  <c:v>73.539000000000001</c:v>
                </c:pt>
                <c:pt idx="12">
                  <c:v>70.964000000000027</c:v>
                </c:pt>
                <c:pt idx="13">
                  <c:v>68.065000000000012</c:v>
                </c:pt>
                <c:pt idx="14">
                  <c:v>64.974000000000004</c:v>
                </c:pt>
                <c:pt idx="15">
                  <c:v>63.095000000000013</c:v>
                </c:pt>
                <c:pt idx="16">
                  <c:v>60.457999999999998</c:v>
                </c:pt>
                <c:pt idx="17">
                  <c:v>56.7</c:v>
                </c:pt>
                <c:pt idx="18">
                  <c:v>55.269000000000013</c:v>
                </c:pt>
                <c:pt idx="19">
                  <c:v>52.709000000000003</c:v>
                </c:pt>
                <c:pt idx="20">
                  <c:v>51.997</c:v>
                </c:pt>
                <c:pt idx="21">
                  <c:v>51.053000000000004</c:v>
                </c:pt>
              </c:numCache>
            </c:numRef>
          </c:yVal>
        </c:ser>
        <c:ser>
          <c:idx val="4"/>
          <c:order val="4"/>
          <c:tx>
            <c:strRef>
              <c:f>Sheet1!$F$1</c:f>
              <c:strCache>
                <c:ptCount val="1"/>
                <c:pt idx="0">
                  <c:v>Overall (N = 4,698)</c:v>
                </c:pt>
              </c:strCache>
            </c:strRef>
          </c:tx>
          <c:spPr>
            <a:ln w="47625">
              <a:solidFill>
                <a:srgbClr val="00FFFF"/>
              </a:solidFill>
            </a:ln>
          </c:spPr>
          <c:marker>
            <c:symbol val="none"/>
          </c:marker>
          <c:xVal>
            <c:numRef>
              <c:f>Sheet1!$A$2:$A$23</c:f>
              <c:numCache>
                <c:formatCode>General</c:formatCode>
                <c:ptCount val="22"/>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numCache>
            </c:numRef>
          </c:xVal>
          <c:yVal>
            <c:numRef>
              <c:f>Sheet1!$F$2:$F$23</c:f>
              <c:numCache>
                <c:formatCode>General</c:formatCode>
                <c:ptCount val="22"/>
                <c:pt idx="0">
                  <c:v>100</c:v>
                </c:pt>
                <c:pt idx="1">
                  <c:v>100</c:v>
                </c:pt>
                <c:pt idx="2">
                  <c:v>100</c:v>
                </c:pt>
                <c:pt idx="3">
                  <c:v>100</c:v>
                </c:pt>
                <c:pt idx="4">
                  <c:v>100</c:v>
                </c:pt>
                <c:pt idx="5">
                  <c:v>100</c:v>
                </c:pt>
                <c:pt idx="6">
                  <c:v>96.825999999999979</c:v>
                </c:pt>
                <c:pt idx="7">
                  <c:v>93.242999999999995</c:v>
                </c:pt>
                <c:pt idx="8">
                  <c:v>89.702000000000012</c:v>
                </c:pt>
                <c:pt idx="9">
                  <c:v>86.78</c:v>
                </c:pt>
                <c:pt idx="10">
                  <c:v>83.381</c:v>
                </c:pt>
                <c:pt idx="11">
                  <c:v>80.774000000000001</c:v>
                </c:pt>
                <c:pt idx="12">
                  <c:v>78.152999999999949</c:v>
                </c:pt>
                <c:pt idx="13">
                  <c:v>75.522999999999982</c:v>
                </c:pt>
                <c:pt idx="14">
                  <c:v>72.744000000000227</c:v>
                </c:pt>
                <c:pt idx="15">
                  <c:v>70.668999999999983</c:v>
                </c:pt>
                <c:pt idx="16">
                  <c:v>67.88</c:v>
                </c:pt>
                <c:pt idx="17">
                  <c:v>64.897999999999996</c:v>
                </c:pt>
                <c:pt idx="18">
                  <c:v>62.809000000000005</c:v>
                </c:pt>
                <c:pt idx="19">
                  <c:v>60.093000000000011</c:v>
                </c:pt>
                <c:pt idx="20">
                  <c:v>57.941000000000003</c:v>
                </c:pt>
                <c:pt idx="21">
                  <c:v>56.117000000000004</c:v>
                </c:pt>
              </c:numCache>
            </c:numRef>
          </c:yVal>
        </c:ser>
        <c:axId val="148251776"/>
        <c:axId val="148253696"/>
      </c:scatterChart>
      <c:valAx>
        <c:axId val="148251776"/>
        <c:scaling>
          <c:orientation val="minMax"/>
          <c:max val="21"/>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148253696"/>
        <c:crosses val="autoZero"/>
        <c:crossBetween val="midCat"/>
        <c:majorUnit val="1"/>
      </c:valAx>
      <c:valAx>
        <c:axId val="148253696"/>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148251776"/>
        <c:crosses val="autoZero"/>
        <c:crossBetween val="midCat"/>
        <c:majorUnit val="20"/>
      </c:valAx>
      <c:spPr>
        <a:solidFill>
          <a:schemeClr val="bg2"/>
        </a:solidFill>
        <a:ln>
          <a:solidFill>
            <a:schemeClr val="tx1"/>
          </a:solidFill>
        </a:ln>
      </c:spPr>
    </c:plotArea>
    <c:legend>
      <c:legendPos val="r"/>
      <c:layout>
        <c:manualLayout>
          <c:xMode val="edge"/>
          <c:yMode val="edge"/>
          <c:x val="0.12372413072259879"/>
          <c:y val="0.63118597070527471"/>
          <c:w val="0.61866524980838133"/>
          <c:h val="0.2108013716027432"/>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39.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6799293893573043E-2"/>
          <c:y val="4.9719541105749124E-2"/>
          <c:w val="0.87737962511323264"/>
          <c:h val="0.81644145288290582"/>
        </c:manualLayout>
      </c:layout>
      <c:scatterChart>
        <c:scatterStyle val="lineMarker"/>
        <c:ser>
          <c:idx val="0"/>
          <c:order val="0"/>
          <c:tx>
            <c:strRef>
              <c:f>Sheet1!$B$1</c:f>
              <c:strCache>
                <c:ptCount val="1"/>
                <c:pt idx="0">
                  <c:v>&lt;1 Year (N = 596)</c:v>
                </c:pt>
              </c:strCache>
            </c:strRef>
          </c:tx>
          <c:spPr>
            <a:ln w="41275">
              <a:solidFill>
                <a:srgbClr val="CCCCFF"/>
              </a:solidFill>
            </a:ln>
          </c:spPr>
          <c:marker>
            <c:symbol val="none"/>
          </c:marker>
          <c:xVal>
            <c:numRef>
              <c:f>Sheet1!$A$2:$A$23</c:f>
              <c:numCache>
                <c:formatCode>General</c:formatCode>
                <c:ptCount val="22"/>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numCache>
            </c:numRef>
          </c:xVal>
          <c:yVal>
            <c:numRef>
              <c:f>Sheet1!$B$2:$B$23</c:f>
              <c:numCache>
                <c:formatCode>General</c:formatCode>
                <c:ptCount val="22"/>
                <c:pt idx="0">
                  <c:v>100</c:v>
                </c:pt>
                <c:pt idx="1">
                  <c:v>100</c:v>
                </c:pt>
                <c:pt idx="2">
                  <c:v>100</c:v>
                </c:pt>
                <c:pt idx="3">
                  <c:v>100</c:v>
                </c:pt>
                <c:pt idx="4">
                  <c:v>100</c:v>
                </c:pt>
                <c:pt idx="5">
                  <c:v>100</c:v>
                </c:pt>
                <c:pt idx="6">
                  <c:v>100</c:v>
                </c:pt>
                <c:pt idx="7">
                  <c:v>100</c:v>
                </c:pt>
                <c:pt idx="8">
                  <c:v>100</c:v>
                </c:pt>
                <c:pt idx="9">
                  <c:v>100</c:v>
                </c:pt>
                <c:pt idx="10">
                  <c:v>100</c:v>
                </c:pt>
                <c:pt idx="11">
                  <c:v>98.952000000000012</c:v>
                </c:pt>
                <c:pt idx="12">
                  <c:v>97.599000000000004</c:v>
                </c:pt>
                <c:pt idx="13">
                  <c:v>96.1</c:v>
                </c:pt>
                <c:pt idx="14">
                  <c:v>93.747000000000227</c:v>
                </c:pt>
                <c:pt idx="15">
                  <c:v>92.391999999999996</c:v>
                </c:pt>
                <c:pt idx="16">
                  <c:v>90.816999999999993</c:v>
                </c:pt>
                <c:pt idx="17">
                  <c:v>89.702000000000012</c:v>
                </c:pt>
                <c:pt idx="18">
                  <c:v>88.271999999999991</c:v>
                </c:pt>
                <c:pt idx="19">
                  <c:v>85.221000000000004</c:v>
                </c:pt>
                <c:pt idx="20">
                  <c:v>82.025999999999982</c:v>
                </c:pt>
                <c:pt idx="21">
                  <c:v>78.656999999999982</c:v>
                </c:pt>
              </c:numCache>
            </c:numRef>
          </c:yVal>
        </c:ser>
        <c:ser>
          <c:idx val="1"/>
          <c:order val="1"/>
          <c:tx>
            <c:strRef>
              <c:f>Sheet1!$C$1</c:f>
              <c:strCache>
                <c:ptCount val="1"/>
                <c:pt idx="0">
                  <c:v>1-5 Years (N = 536)</c:v>
                </c:pt>
              </c:strCache>
            </c:strRef>
          </c:tx>
          <c:spPr>
            <a:ln w="41275">
              <a:solidFill>
                <a:srgbClr val="FFFF00"/>
              </a:solidFill>
              <a:prstDash val="solid"/>
            </a:ln>
          </c:spPr>
          <c:marker>
            <c:symbol val="none"/>
          </c:marker>
          <c:xVal>
            <c:numRef>
              <c:f>Sheet1!$A$2:$A$23</c:f>
              <c:numCache>
                <c:formatCode>General</c:formatCode>
                <c:ptCount val="22"/>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numCache>
            </c:numRef>
          </c:xVal>
          <c:yVal>
            <c:numRef>
              <c:f>Sheet1!$C$2:$C$23</c:f>
              <c:numCache>
                <c:formatCode>General</c:formatCode>
                <c:ptCount val="22"/>
                <c:pt idx="0">
                  <c:v>100</c:v>
                </c:pt>
                <c:pt idx="1">
                  <c:v>100</c:v>
                </c:pt>
                <c:pt idx="2">
                  <c:v>100</c:v>
                </c:pt>
                <c:pt idx="3">
                  <c:v>100</c:v>
                </c:pt>
                <c:pt idx="4">
                  <c:v>100</c:v>
                </c:pt>
                <c:pt idx="5">
                  <c:v>100</c:v>
                </c:pt>
                <c:pt idx="6">
                  <c:v>100</c:v>
                </c:pt>
                <c:pt idx="7">
                  <c:v>100</c:v>
                </c:pt>
                <c:pt idx="8">
                  <c:v>100</c:v>
                </c:pt>
                <c:pt idx="9">
                  <c:v>100</c:v>
                </c:pt>
                <c:pt idx="10">
                  <c:v>100</c:v>
                </c:pt>
                <c:pt idx="11">
                  <c:v>97.646000000000001</c:v>
                </c:pt>
                <c:pt idx="12">
                  <c:v>95.182999999999979</c:v>
                </c:pt>
                <c:pt idx="13">
                  <c:v>91.85199999999999</c:v>
                </c:pt>
                <c:pt idx="14">
                  <c:v>88.007000000000005</c:v>
                </c:pt>
                <c:pt idx="15">
                  <c:v>85.090999999999994</c:v>
                </c:pt>
                <c:pt idx="16">
                  <c:v>79.739999999999995</c:v>
                </c:pt>
                <c:pt idx="17">
                  <c:v>76.507999999999996</c:v>
                </c:pt>
                <c:pt idx="18">
                  <c:v>72.209000000000003</c:v>
                </c:pt>
                <c:pt idx="19">
                  <c:v>69.918000000000006</c:v>
                </c:pt>
                <c:pt idx="20">
                  <c:v>65.069999999999993</c:v>
                </c:pt>
                <c:pt idx="21">
                  <c:v>61.065000000000012</c:v>
                </c:pt>
              </c:numCache>
            </c:numRef>
          </c:yVal>
        </c:ser>
        <c:ser>
          <c:idx val="2"/>
          <c:order val="2"/>
          <c:tx>
            <c:strRef>
              <c:f>Sheet1!$D$1</c:f>
              <c:strCache>
                <c:ptCount val="1"/>
                <c:pt idx="0">
                  <c:v>6-10 Years (N = 337)</c:v>
                </c:pt>
              </c:strCache>
            </c:strRef>
          </c:tx>
          <c:spPr>
            <a:ln w="41275">
              <a:solidFill>
                <a:srgbClr val="FF0000"/>
              </a:solidFill>
            </a:ln>
          </c:spPr>
          <c:marker>
            <c:symbol val="none"/>
          </c:marker>
          <c:xVal>
            <c:numRef>
              <c:f>Sheet1!$A$2:$A$23</c:f>
              <c:numCache>
                <c:formatCode>General</c:formatCode>
                <c:ptCount val="22"/>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numCache>
            </c:numRef>
          </c:xVal>
          <c:yVal>
            <c:numRef>
              <c:f>Sheet1!$D$2:$D$23</c:f>
              <c:numCache>
                <c:formatCode>General</c:formatCode>
                <c:ptCount val="22"/>
                <c:pt idx="0">
                  <c:v>100</c:v>
                </c:pt>
                <c:pt idx="1">
                  <c:v>100</c:v>
                </c:pt>
                <c:pt idx="2">
                  <c:v>100</c:v>
                </c:pt>
                <c:pt idx="3">
                  <c:v>100</c:v>
                </c:pt>
                <c:pt idx="4">
                  <c:v>100</c:v>
                </c:pt>
                <c:pt idx="5">
                  <c:v>100</c:v>
                </c:pt>
                <c:pt idx="6">
                  <c:v>100</c:v>
                </c:pt>
                <c:pt idx="7">
                  <c:v>100</c:v>
                </c:pt>
                <c:pt idx="8">
                  <c:v>100</c:v>
                </c:pt>
                <c:pt idx="9">
                  <c:v>100</c:v>
                </c:pt>
                <c:pt idx="10">
                  <c:v>100</c:v>
                </c:pt>
                <c:pt idx="11">
                  <c:v>94.992999999999995</c:v>
                </c:pt>
                <c:pt idx="12">
                  <c:v>88.14</c:v>
                </c:pt>
                <c:pt idx="13">
                  <c:v>83.781999999999996</c:v>
                </c:pt>
                <c:pt idx="14">
                  <c:v>81.093000000000004</c:v>
                </c:pt>
                <c:pt idx="15">
                  <c:v>76.85199999999999</c:v>
                </c:pt>
                <c:pt idx="16">
                  <c:v>73.069000000000003</c:v>
                </c:pt>
                <c:pt idx="17">
                  <c:v>67.927000000000007</c:v>
                </c:pt>
                <c:pt idx="18">
                  <c:v>63.935000000000002</c:v>
                </c:pt>
                <c:pt idx="19">
                  <c:v>58.881999999999998</c:v>
                </c:pt>
                <c:pt idx="20">
                  <c:v>55.937000000000005</c:v>
                </c:pt>
                <c:pt idx="21">
                  <c:v>55.937000000000005</c:v>
                </c:pt>
              </c:numCache>
            </c:numRef>
          </c:yVal>
        </c:ser>
        <c:ser>
          <c:idx val="3"/>
          <c:order val="3"/>
          <c:tx>
            <c:strRef>
              <c:f>Sheet1!$E$1</c:f>
              <c:strCache>
                <c:ptCount val="1"/>
                <c:pt idx="0">
                  <c:v>11-17 Years (N = 848)</c:v>
                </c:pt>
              </c:strCache>
            </c:strRef>
          </c:tx>
          <c:spPr>
            <a:ln w="41275">
              <a:solidFill>
                <a:srgbClr val="00FF00"/>
              </a:solidFill>
            </a:ln>
          </c:spPr>
          <c:marker>
            <c:symbol val="none"/>
          </c:marker>
          <c:xVal>
            <c:numRef>
              <c:f>Sheet1!$A$2:$A$23</c:f>
              <c:numCache>
                <c:formatCode>General</c:formatCode>
                <c:ptCount val="22"/>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numCache>
            </c:numRef>
          </c:xVal>
          <c:yVal>
            <c:numRef>
              <c:f>Sheet1!$E$2:$E$23</c:f>
              <c:numCache>
                <c:formatCode>General</c:formatCode>
                <c:ptCount val="22"/>
                <c:pt idx="0">
                  <c:v>100</c:v>
                </c:pt>
                <c:pt idx="1">
                  <c:v>100</c:v>
                </c:pt>
                <c:pt idx="2">
                  <c:v>100</c:v>
                </c:pt>
                <c:pt idx="3">
                  <c:v>100</c:v>
                </c:pt>
                <c:pt idx="4">
                  <c:v>100</c:v>
                </c:pt>
                <c:pt idx="5">
                  <c:v>100</c:v>
                </c:pt>
                <c:pt idx="6">
                  <c:v>100</c:v>
                </c:pt>
                <c:pt idx="7">
                  <c:v>100</c:v>
                </c:pt>
                <c:pt idx="8">
                  <c:v>100</c:v>
                </c:pt>
                <c:pt idx="9">
                  <c:v>100</c:v>
                </c:pt>
                <c:pt idx="10">
                  <c:v>100</c:v>
                </c:pt>
                <c:pt idx="11">
                  <c:v>95.651999999999987</c:v>
                </c:pt>
                <c:pt idx="12">
                  <c:v>92.304000000000002</c:v>
                </c:pt>
                <c:pt idx="13">
                  <c:v>88.531999999999996</c:v>
                </c:pt>
                <c:pt idx="14">
                  <c:v>84.512</c:v>
                </c:pt>
                <c:pt idx="15">
                  <c:v>82.068000000000012</c:v>
                </c:pt>
                <c:pt idx="16">
                  <c:v>78.637999999999991</c:v>
                </c:pt>
                <c:pt idx="17">
                  <c:v>73.748999999999995</c:v>
                </c:pt>
                <c:pt idx="18">
                  <c:v>71.887999999999991</c:v>
                </c:pt>
                <c:pt idx="19">
                  <c:v>68.557999999999993</c:v>
                </c:pt>
                <c:pt idx="20">
                  <c:v>67.631999999999991</c:v>
                </c:pt>
                <c:pt idx="21">
                  <c:v>66.405000000000001</c:v>
                </c:pt>
              </c:numCache>
            </c:numRef>
          </c:yVal>
        </c:ser>
        <c:ser>
          <c:idx val="4"/>
          <c:order val="4"/>
          <c:tx>
            <c:strRef>
              <c:f>Sheet1!$F$1</c:f>
              <c:strCache>
                <c:ptCount val="1"/>
                <c:pt idx="0">
                  <c:v>Overall (N = 2,317)</c:v>
                </c:pt>
              </c:strCache>
            </c:strRef>
          </c:tx>
          <c:spPr>
            <a:ln w="47625">
              <a:solidFill>
                <a:srgbClr val="00FFFF"/>
              </a:solidFill>
            </a:ln>
          </c:spPr>
          <c:marker>
            <c:symbol val="none"/>
          </c:marker>
          <c:xVal>
            <c:numRef>
              <c:f>Sheet1!$A$2:$A$23</c:f>
              <c:numCache>
                <c:formatCode>General</c:formatCode>
                <c:ptCount val="22"/>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numCache>
            </c:numRef>
          </c:xVal>
          <c:yVal>
            <c:numRef>
              <c:f>Sheet1!$F$2:$F$23</c:f>
              <c:numCache>
                <c:formatCode>General</c:formatCode>
                <c:ptCount val="22"/>
                <c:pt idx="0">
                  <c:v>100</c:v>
                </c:pt>
                <c:pt idx="1">
                  <c:v>100</c:v>
                </c:pt>
                <c:pt idx="2">
                  <c:v>100</c:v>
                </c:pt>
                <c:pt idx="3">
                  <c:v>100</c:v>
                </c:pt>
                <c:pt idx="4">
                  <c:v>100</c:v>
                </c:pt>
                <c:pt idx="5">
                  <c:v>100</c:v>
                </c:pt>
                <c:pt idx="6">
                  <c:v>100</c:v>
                </c:pt>
                <c:pt idx="7">
                  <c:v>100</c:v>
                </c:pt>
                <c:pt idx="8">
                  <c:v>100</c:v>
                </c:pt>
                <c:pt idx="9">
                  <c:v>100</c:v>
                </c:pt>
                <c:pt idx="10">
                  <c:v>100</c:v>
                </c:pt>
                <c:pt idx="11">
                  <c:v>96.872999999999948</c:v>
                </c:pt>
                <c:pt idx="12">
                  <c:v>93.728999999999999</c:v>
                </c:pt>
                <c:pt idx="13">
                  <c:v>90.575000000000003</c:v>
                </c:pt>
                <c:pt idx="14">
                  <c:v>87.242000000000004</c:v>
                </c:pt>
                <c:pt idx="15">
                  <c:v>84.754000000000005</c:v>
                </c:pt>
                <c:pt idx="16">
                  <c:v>81.408000000000001</c:v>
                </c:pt>
                <c:pt idx="17">
                  <c:v>77.831999999999994</c:v>
                </c:pt>
                <c:pt idx="18">
                  <c:v>75.326999999999998</c:v>
                </c:pt>
                <c:pt idx="19">
                  <c:v>72.069000000000003</c:v>
                </c:pt>
                <c:pt idx="20">
                  <c:v>69.488</c:v>
                </c:pt>
                <c:pt idx="21">
                  <c:v>67.301999999999992</c:v>
                </c:pt>
              </c:numCache>
            </c:numRef>
          </c:yVal>
        </c:ser>
        <c:axId val="148376192"/>
        <c:axId val="148390656"/>
      </c:scatterChart>
      <c:valAx>
        <c:axId val="148376192"/>
        <c:scaling>
          <c:orientation val="minMax"/>
          <c:max val="21"/>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148390656"/>
        <c:crosses val="autoZero"/>
        <c:crossBetween val="midCat"/>
        <c:majorUnit val="1"/>
      </c:valAx>
      <c:valAx>
        <c:axId val="148390656"/>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148376192"/>
        <c:crosses val="autoZero"/>
        <c:crossBetween val="midCat"/>
        <c:majorUnit val="20"/>
      </c:valAx>
      <c:spPr>
        <a:solidFill>
          <a:schemeClr val="bg2"/>
        </a:solidFill>
        <a:ln>
          <a:solidFill>
            <a:schemeClr val="tx1"/>
          </a:solidFill>
        </a:ln>
      </c:spPr>
    </c:plotArea>
    <c:legend>
      <c:legendPos val="r"/>
      <c:layout>
        <c:manualLayout>
          <c:xMode val="edge"/>
          <c:yMode val="edge"/>
          <c:x val="0.12372413072259883"/>
          <c:y val="0.63118597070527471"/>
          <c:w val="0.61866524980838156"/>
          <c:h val="0.2108013716027432"/>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6799293893573043E-2"/>
          <c:y val="0.11565487715674885"/>
          <c:w val="0.85968051006899104"/>
          <c:h val="0.74086155897179562"/>
        </c:manualLayout>
      </c:layout>
      <c:barChart>
        <c:barDir val="col"/>
        <c:grouping val="percentStacked"/>
        <c:ser>
          <c:idx val="0"/>
          <c:order val="0"/>
          <c:tx>
            <c:strRef>
              <c:f>Sheet1!$A$2</c:f>
              <c:strCache>
                <c:ptCount val="1"/>
                <c:pt idx="0">
                  <c:v>&lt;1</c:v>
                </c:pt>
              </c:strCache>
            </c:strRef>
          </c:tx>
          <c:spPr>
            <a:gradFill flip="none" rotWithShape="1">
              <a:gsLst>
                <a:gs pos="0">
                  <a:srgbClr val="7030A0"/>
                </a:gs>
                <a:gs pos="50000">
                  <a:srgbClr val="9933FF"/>
                </a:gs>
                <a:gs pos="100000">
                  <a:srgbClr val="7030A0"/>
                </a:gs>
              </a:gsLst>
              <a:lin ang="10800000" scaled="1"/>
              <a:tileRect/>
            </a:gradFill>
            <a:ln>
              <a:solidFill>
                <a:schemeClr val="bg2"/>
              </a:solidFill>
            </a:ln>
          </c:spPr>
          <c:cat>
            <c:strRef>
              <c:f>Sheet1!$B$1:$D$1</c:f>
              <c:strCache>
                <c:ptCount val="3"/>
                <c:pt idx="0">
                  <c:v>1-4</c:v>
                </c:pt>
                <c:pt idx="1">
                  <c:v>5-9</c:v>
                </c:pt>
                <c:pt idx="2">
                  <c:v>10+</c:v>
                </c:pt>
              </c:strCache>
            </c:strRef>
          </c:cat>
          <c:val>
            <c:numRef>
              <c:f>Sheet1!$B$2:$D$2</c:f>
              <c:numCache>
                <c:formatCode>General</c:formatCode>
                <c:ptCount val="3"/>
                <c:pt idx="0">
                  <c:v>273</c:v>
                </c:pt>
                <c:pt idx="1">
                  <c:v>467</c:v>
                </c:pt>
                <c:pt idx="2">
                  <c:v>681</c:v>
                </c:pt>
              </c:numCache>
            </c:numRef>
          </c:val>
        </c:ser>
        <c:ser>
          <c:idx val="1"/>
          <c:order val="1"/>
          <c:tx>
            <c:strRef>
              <c:f>Sheet1!$A$3</c:f>
              <c:strCache>
                <c:ptCount val="1"/>
                <c:pt idx="0">
                  <c:v>1-5</c:v>
                </c:pt>
              </c:strCache>
            </c:strRef>
          </c:tx>
          <c:spPr>
            <a:gradFill flip="none" rotWithShape="1">
              <a:gsLst>
                <a:gs pos="0">
                  <a:srgbClr val="CCCC00"/>
                </a:gs>
                <a:gs pos="50000">
                  <a:srgbClr val="FFFF00"/>
                </a:gs>
                <a:gs pos="100000">
                  <a:srgbClr val="CCCC00"/>
                </a:gs>
              </a:gsLst>
              <a:lin ang="10800000" scaled="1"/>
              <a:tileRect/>
            </a:gradFill>
            <a:ln>
              <a:solidFill>
                <a:schemeClr val="bg2"/>
              </a:solidFill>
            </a:ln>
          </c:spPr>
          <c:cat>
            <c:strRef>
              <c:f>Sheet1!$B$1:$D$1</c:f>
              <c:strCache>
                <c:ptCount val="3"/>
                <c:pt idx="0">
                  <c:v>1-4</c:v>
                </c:pt>
                <c:pt idx="1">
                  <c:v>5-9</c:v>
                </c:pt>
                <c:pt idx="2">
                  <c:v>10+</c:v>
                </c:pt>
              </c:strCache>
            </c:strRef>
          </c:cat>
          <c:val>
            <c:numRef>
              <c:f>Sheet1!$B$3:$D$3</c:f>
              <c:numCache>
                <c:formatCode>General</c:formatCode>
                <c:ptCount val="3"/>
                <c:pt idx="0">
                  <c:v>358</c:v>
                </c:pt>
                <c:pt idx="1">
                  <c:v>354</c:v>
                </c:pt>
                <c:pt idx="2">
                  <c:v>645</c:v>
                </c:pt>
              </c:numCache>
            </c:numRef>
          </c:val>
        </c:ser>
        <c:ser>
          <c:idx val="2"/>
          <c:order val="2"/>
          <c:tx>
            <c:strRef>
              <c:f>Sheet1!$A$4</c:f>
              <c:strCache>
                <c:ptCount val="1"/>
                <c:pt idx="0">
                  <c:v>6-10</c:v>
                </c:pt>
              </c:strCache>
            </c:strRef>
          </c:tx>
          <c:spPr>
            <a:gradFill>
              <a:gsLst>
                <a:gs pos="0">
                  <a:srgbClr val="C00000"/>
                </a:gs>
                <a:gs pos="50000">
                  <a:srgbClr val="FF0000"/>
                </a:gs>
                <a:gs pos="100000">
                  <a:srgbClr val="C00000"/>
                </a:gs>
              </a:gsLst>
            </a:gradFill>
            <a:ln>
              <a:solidFill>
                <a:schemeClr val="bg2"/>
              </a:solidFill>
            </a:ln>
          </c:spPr>
          <c:cat>
            <c:strRef>
              <c:f>Sheet1!$B$1:$D$1</c:f>
              <c:strCache>
                <c:ptCount val="3"/>
                <c:pt idx="0">
                  <c:v>1-4</c:v>
                </c:pt>
                <c:pt idx="1">
                  <c:v>5-9</c:v>
                </c:pt>
                <c:pt idx="2">
                  <c:v>10+</c:v>
                </c:pt>
              </c:strCache>
            </c:strRef>
          </c:cat>
          <c:val>
            <c:numRef>
              <c:f>Sheet1!$B$4:$D$4</c:f>
              <c:numCache>
                <c:formatCode>General</c:formatCode>
                <c:ptCount val="3"/>
                <c:pt idx="0">
                  <c:v>288</c:v>
                </c:pt>
                <c:pt idx="1">
                  <c:v>226</c:v>
                </c:pt>
                <c:pt idx="2">
                  <c:v>369</c:v>
                </c:pt>
              </c:numCache>
            </c:numRef>
          </c:val>
        </c:ser>
        <c:ser>
          <c:idx val="3"/>
          <c:order val="3"/>
          <c:tx>
            <c:strRef>
              <c:f>Sheet1!$A$5</c:f>
              <c:strCache>
                <c:ptCount val="1"/>
                <c:pt idx="0">
                  <c:v>11-17</c:v>
                </c:pt>
              </c:strCache>
            </c:strRef>
          </c:tx>
          <c:spPr>
            <a:gradFill>
              <a:gsLst>
                <a:gs pos="0">
                  <a:srgbClr val="00B050"/>
                </a:gs>
                <a:gs pos="50000">
                  <a:srgbClr val="00FF00"/>
                </a:gs>
                <a:gs pos="100000">
                  <a:srgbClr val="00B050"/>
                </a:gs>
              </a:gsLst>
              <a:lin ang="10800000" scaled="1"/>
            </a:gradFill>
            <a:ln>
              <a:solidFill>
                <a:schemeClr val="bg2"/>
              </a:solidFill>
            </a:ln>
          </c:spPr>
          <c:cat>
            <c:strRef>
              <c:f>Sheet1!$B$1:$D$1</c:f>
              <c:strCache>
                <c:ptCount val="3"/>
                <c:pt idx="0">
                  <c:v>1-4</c:v>
                </c:pt>
                <c:pt idx="1">
                  <c:v>5-9</c:v>
                </c:pt>
                <c:pt idx="2">
                  <c:v>10+</c:v>
                </c:pt>
              </c:strCache>
            </c:strRef>
          </c:cat>
          <c:val>
            <c:numRef>
              <c:f>Sheet1!$B$5:$D$5</c:f>
              <c:numCache>
                <c:formatCode>General</c:formatCode>
                <c:ptCount val="3"/>
                <c:pt idx="0">
                  <c:v>1017</c:v>
                </c:pt>
                <c:pt idx="1">
                  <c:v>485</c:v>
                </c:pt>
                <c:pt idx="2">
                  <c:v>866</c:v>
                </c:pt>
              </c:numCache>
            </c:numRef>
          </c:val>
        </c:ser>
        <c:gapWidth val="35"/>
        <c:overlap val="100"/>
        <c:axId val="138508928"/>
        <c:axId val="138572544"/>
      </c:barChart>
      <c:catAx>
        <c:axId val="138508928"/>
        <c:scaling>
          <c:orientation val="minMax"/>
        </c:scaling>
        <c:axPos val="b"/>
        <c:title>
          <c:tx>
            <c:rich>
              <a:bodyPr/>
              <a:lstStyle/>
              <a:p>
                <a:pPr>
                  <a:defRPr sz="1700"/>
                </a:pPr>
                <a:r>
                  <a:rPr lang="en-US" sz="1800" b="1" i="0" baseline="0" dirty="0" smtClean="0"/>
                  <a:t>Average number of heart transplants per year</a:t>
                </a:r>
                <a:endParaRPr lang="en-US" sz="1800" b="1" i="0" baseline="0" dirty="0"/>
              </a:p>
            </c:rich>
          </c:tx>
          <c:layout>
            <c:manualLayout>
              <c:xMode val="edge"/>
              <c:yMode val="edge"/>
              <c:x val="0.22121919494576553"/>
              <c:y val="0.93327352523557505"/>
            </c:manualLayout>
          </c:layout>
        </c:title>
        <c:numFmt formatCode="General" sourceLinked="1"/>
        <c:tickLblPos val="nextTo"/>
        <c:txPr>
          <a:bodyPr rot="0"/>
          <a:lstStyle/>
          <a:p>
            <a:pPr>
              <a:defRPr sz="1500" b="1"/>
            </a:pPr>
            <a:endParaRPr lang="en-US"/>
          </a:p>
        </c:txPr>
        <c:crossAx val="138572544"/>
        <c:crosses val="autoZero"/>
        <c:auto val="1"/>
        <c:lblAlgn val="ctr"/>
        <c:lblOffset val="100"/>
        <c:tickLblSkip val="1"/>
      </c:catAx>
      <c:valAx>
        <c:axId val="138572544"/>
        <c:scaling>
          <c:orientation val="minMax"/>
        </c:scaling>
        <c:axPos val="l"/>
        <c:majorGridlines>
          <c:spPr>
            <a:ln>
              <a:prstDash val="sysDash"/>
            </a:ln>
          </c:spPr>
        </c:majorGridlines>
        <c:title>
          <c:tx>
            <c:rich>
              <a:bodyPr rot="-5400000" vert="horz"/>
              <a:lstStyle/>
              <a:p>
                <a:pPr>
                  <a:defRPr sz="1700" b="1"/>
                </a:pPr>
                <a:r>
                  <a:rPr lang="en-US" sz="1700" b="1" dirty="0" smtClean="0"/>
                  <a:t>% of</a:t>
                </a:r>
                <a:r>
                  <a:rPr lang="en-US" sz="1700" b="1" baseline="0" dirty="0" smtClean="0"/>
                  <a:t> Transplants</a:t>
                </a:r>
                <a:endParaRPr lang="en-US" sz="1700" b="1" dirty="0"/>
              </a:p>
            </c:rich>
          </c:tx>
          <c:layout/>
        </c:title>
        <c:numFmt formatCode="0%" sourceLinked="1"/>
        <c:tickLblPos val="nextTo"/>
        <c:txPr>
          <a:bodyPr/>
          <a:lstStyle/>
          <a:p>
            <a:pPr>
              <a:defRPr sz="1500" b="1"/>
            </a:pPr>
            <a:endParaRPr lang="en-US"/>
          </a:p>
        </c:txPr>
        <c:crossAx val="138508928"/>
        <c:crosses val="autoZero"/>
        <c:crossBetween val="between"/>
        <c:majorUnit val="0.2"/>
      </c:valAx>
      <c:spPr>
        <a:solidFill>
          <a:schemeClr val="bg2"/>
        </a:solidFill>
        <a:ln>
          <a:solidFill>
            <a:schemeClr val="tx1"/>
          </a:solidFill>
        </a:ln>
      </c:spPr>
    </c:plotArea>
    <c:legend>
      <c:legendPos val="b"/>
      <c:layout>
        <c:manualLayout>
          <c:xMode val="edge"/>
          <c:yMode val="edge"/>
          <c:x val="0.30973451327433632"/>
          <c:y val="3.3144443010197484E-2"/>
          <c:w val="0.4159012147817806"/>
          <c:h val="6.172755044963682E-2"/>
        </c:manualLayout>
      </c:layout>
      <c:spPr>
        <a:solidFill>
          <a:srgbClr val="000000"/>
        </a:solidFill>
        <a:ln>
          <a:solidFill>
            <a:schemeClr val="tx1"/>
          </a:solidFill>
        </a:ln>
      </c:spPr>
      <c:txPr>
        <a:bodyPr/>
        <a:lstStyle/>
        <a:p>
          <a:pPr>
            <a:defRPr sz="1500" b="1"/>
          </a:pPr>
          <a:endParaRPr lang="en-US"/>
        </a:p>
      </c:txPr>
    </c:legend>
    <c:plotVisOnly val="1"/>
    <c:dispBlanksAs val="gap"/>
  </c:chart>
  <c:txPr>
    <a:bodyPr/>
    <a:lstStyle/>
    <a:p>
      <a:pPr>
        <a:defRPr sz="1800"/>
      </a:pPr>
      <a:endParaRPr lang="en-US"/>
    </a:p>
  </c:txPr>
  <c:externalData r:id="rId1"/>
</c:chartSpace>
</file>

<file path=ppt/charts/chart40.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7949736371449164E-2"/>
          <c:y val="4.9719541105749124E-2"/>
          <c:w val="0.89089610480105808"/>
          <c:h val="0.81644145288290582"/>
        </c:manualLayout>
      </c:layout>
      <c:scatterChart>
        <c:scatterStyle val="lineMarker"/>
        <c:ser>
          <c:idx val="0"/>
          <c:order val="0"/>
          <c:tx>
            <c:strRef>
              <c:f>Sheet1!$B$1</c:f>
              <c:strCache>
                <c:ptCount val="1"/>
                <c:pt idx="0">
                  <c:v>1982-1989 (N=928)</c:v>
                </c:pt>
              </c:strCache>
            </c:strRef>
          </c:tx>
          <c:spPr>
            <a:ln w="41275">
              <a:solidFill>
                <a:srgbClr val="66FFFF"/>
              </a:solidFill>
            </a:ln>
          </c:spPr>
          <c:marker>
            <c:symbol val="none"/>
          </c:marker>
          <c:xVal>
            <c:numRef>
              <c:f>Sheet1!$A$2:$A$33</c:f>
              <c:numCache>
                <c:formatCode>General</c:formatCode>
                <c:ptCount val="32"/>
                <c:pt idx="0">
                  <c:v>0</c:v>
                </c:pt>
                <c:pt idx="1">
                  <c:v>8.3300000000000041E-2</c:v>
                </c:pt>
                <c:pt idx="2">
                  <c:v>0.16669999999999999</c:v>
                </c:pt>
                <c:pt idx="3">
                  <c:v>0.25</c:v>
                </c:pt>
                <c:pt idx="4">
                  <c:v>0.33330000000000426</c:v>
                </c:pt>
                <c:pt idx="5">
                  <c:v>0.41670000000000001</c:v>
                </c:pt>
                <c:pt idx="6">
                  <c:v>0.5</c:v>
                </c:pt>
                <c:pt idx="7">
                  <c:v>0.58329999999999949</c:v>
                </c:pt>
                <c:pt idx="8">
                  <c:v>0.66670000000000706</c:v>
                </c:pt>
                <c:pt idx="9">
                  <c:v>0.75000000000000488</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Sheet1!$B$2:$B$33</c:f>
              <c:numCache>
                <c:formatCode>General</c:formatCode>
                <c:ptCount val="32"/>
                <c:pt idx="0">
                  <c:v>100</c:v>
                </c:pt>
                <c:pt idx="1">
                  <c:v>80.715999999999994</c:v>
                </c:pt>
                <c:pt idx="2">
                  <c:v>78.08</c:v>
                </c:pt>
                <c:pt idx="3">
                  <c:v>76.42</c:v>
                </c:pt>
                <c:pt idx="4">
                  <c:v>75.42</c:v>
                </c:pt>
                <c:pt idx="5">
                  <c:v>74.641999999999996</c:v>
                </c:pt>
                <c:pt idx="6">
                  <c:v>73.751999999999995</c:v>
                </c:pt>
                <c:pt idx="7">
                  <c:v>72.97</c:v>
                </c:pt>
                <c:pt idx="8">
                  <c:v>72.298000000000002</c:v>
                </c:pt>
                <c:pt idx="9">
                  <c:v>71.962000000000003</c:v>
                </c:pt>
                <c:pt idx="10">
                  <c:v>71.513000000000005</c:v>
                </c:pt>
                <c:pt idx="11">
                  <c:v>70.840999999999994</c:v>
                </c:pt>
                <c:pt idx="12">
                  <c:v>70.504000000000005</c:v>
                </c:pt>
                <c:pt idx="13">
                  <c:v>65.757000000000005</c:v>
                </c:pt>
                <c:pt idx="14">
                  <c:v>63.229000000000013</c:v>
                </c:pt>
                <c:pt idx="15">
                  <c:v>60.408000000000001</c:v>
                </c:pt>
                <c:pt idx="16">
                  <c:v>58.236000000000011</c:v>
                </c:pt>
                <c:pt idx="17">
                  <c:v>56.504000000000005</c:v>
                </c:pt>
                <c:pt idx="18">
                  <c:v>53.787000000000006</c:v>
                </c:pt>
                <c:pt idx="19">
                  <c:v>52.290000000000013</c:v>
                </c:pt>
                <c:pt idx="20">
                  <c:v>50.873999999999995</c:v>
                </c:pt>
                <c:pt idx="21">
                  <c:v>49.375</c:v>
                </c:pt>
                <c:pt idx="22">
                  <c:v>48.102000000000011</c:v>
                </c:pt>
                <c:pt idx="23">
                  <c:v>46.626000000000012</c:v>
                </c:pt>
                <c:pt idx="24">
                  <c:v>43.237000000000002</c:v>
                </c:pt>
                <c:pt idx="25">
                  <c:v>40.803999999999995</c:v>
                </c:pt>
                <c:pt idx="26">
                  <c:v>39.155000000000001</c:v>
                </c:pt>
                <c:pt idx="27">
                  <c:v>36.914999999999999</c:v>
                </c:pt>
                <c:pt idx="28">
                  <c:v>35.555</c:v>
                </c:pt>
                <c:pt idx="29">
                  <c:v>34.362000000000002</c:v>
                </c:pt>
                <c:pt idx="30">
                  <c:v>32.683</c:v>
                </c:pt>
                <c:pt idx="31">
                  <c:v>31.37</c:v>
                </c:pt>
              </c:numCache>
            </c:numRef>
          </c:yVal>
        </c:ser>
        <c:ser>
          <c:idx val="1"/>
          <c:order val="1"/>
          <c:tx>
            <c:strRef>
              <c:f>Sheet1!$C$1</c:f>
              <c:strCache>
                <c:ptCount val="1"/>
                <c:pt idx="0">
                  <c:v>1990-1999 (N=3,924)</c:v>
                </c:pt>
              </c:strCache>
            </c:strRef>
          </c:tx>
          <c:spPr>
            <a:ln w="41275">
              <a:solidFill>
                <a:srgbClr val="00FF00"/>
              </a:solidFill>
              <a:prstDash val="solid"/>
            </a:ln>
          </c:spPr>
          <c:marker>
            <c:symbol val="none"/>
          </c:marker>
          <c:xVal>
            <c:numRef>
              <c:f>Sheet1!$A$2:$A$33</c:f>
              <c:numCache>
                <c:formatCode>General</c:formatCode>
                <c:ptCount val="32"/>
                <c:pt idx="0">
                  <c:v>0</c:v>
                </c:pt>
                <c:pt idx="1">
                  <c:v>8.3300000000000041E-2</c:v>
                </c:pt>
                <c:pt idx="2">
                  <c:v>0.16669999999999999</c:v>
                </c:pt>
                <c:pt idx="3">
                  <c:v>0.25</c:v>
                </c:pt>
                <c:pt idx="4">
                  <c:v>0.33330000000000426</c:v>
                </c:pt>
                <c:pt idx="5">
                  <c:v>0.41670000000000001</c:v>
                </c:pt>
                <c:pt idx="6">
                  <c:v>0.5</c:v>
                </c:pt>
                <c:pt idx="7">
                  <c:v>0.58329999999999949</c:v>
                </c:pt>
                <c:pt idx="8">
                  <c:v>0.66670000000000706</c:v>
                </c:pt>
                <c:pt idx="9">
                  <c:v>0.75000000000000488</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Sheet1!$C$2:$C$33</c:f>
              <c:numCache>
                <c:formatCode>General</c:formatCode>
                <c:ptCount val="32"/>
                <c:pt idx="0">
                  <c:v>100</c:v>
                </c:pt>
                <c:pt idx="1">
                  <c:v>87.151999999999987</c:v>
                </c:pt>
                <c:pt idx="2">
                  <c:v>84.486999999999995</c:v>
                </c:pt>
                <c:pt idx="3">
                  <c:v>83.319000000000003</c:v>
                </c:pt>
                <c:pt idx="4">
                  <c:v>82.513000000000005</c:v>
                </c:pt>
                <c:pt idx="5">
                  <c:v>81.781000000000006</c:v>
                </c:pt>
                <c:pt idx="6">
                  <c:v>81.099000000000004</c:v>
                </c:pt>
                <c:pt idx="7">
                  <c:v>80.415999999999997</c:v>
                </c:pt>
                <c:pt idx="8">
                  <c:v>80.021000000000001</c:v>
                </c:pt>
                <c:pt idx="9">
                  <c:v>79.625999999999948</c:v>
                </c:pt>
                <c:pt idx="10">
                  <c:v>79.283000000000001</c:v>
                </c:pt>
                <c:pt idx="11">
                  <c:v>78.887</c:v>
                </c:pt>
                <c:pt idx="12">
                  <c:v>78.621999999999986</c:v>
                </c:pt>
                <c:pt idx="13">
                  <c:v>75.478999999999999</c:v>
                </c:pt>
                <c:pt idx="14">
                  <c:v>72.709000000000003</c:v>
                </c:pt>
                <c:pt idx="15">
                  <c:v>70.446000000000026</c:v>
                </c:pt>
                <c:pt idx="16">
                  <c:v>67.596999999999994</c:v>
                </c:pt>
                <c:pt idx="17">
                  <c:v>65.531999999999996</c:v>
                </c:pt>
                <c:pt idx="18">
                  <c:v>63.134</c:v>
                </c:pt>
                <c:pt idx="19">
                  <c:v>60.873999999999995</c:v>
                </c:pt>
                <c:pt idx="20">
                  <c:v>58.677</c:v>
                </c:pt>
                <c:pt idx="21">
                  <c:v>56.388999999999996</c:v>
                </c:pt>
                <c:pt idx="22">
                  <c:v>54.625000000000163</c:v>
                </c:pt>
                <c:pt idx="23">
                  <c:v>52.980999999999995</c:v>
                </c:pt>
                <c:pt idx="24">
                  <c:v>51.653999999999996</c:v>
                </c:pt>
                <c:pt idx="25">
                  <c:v>49.962000000000003</c:v>
                </c:pt>
                <c:pt idx="26">
                  <c:v>48.679000000000002</c:v>
                </c:pt>
                <c:pt idx="27">
                  <c:v>47.004000000000005</c:v>
                </c:pt>
                <c:pt idx="28">
                  <c:v>44.823</c:v>
                </c:pt>
                <c:pt idx="29">
                  <c:v>43.402000000000001</c:v>
                </c:pt>
                <c:pt idx="30">
                  <c:v>41.668000000000013</c:v>
                </c:pt>
                <c:pt idx="31">
                  <c:v>40.338000000000001</c:v>
                </c:pt>
              </c:numCache>
            </c:numRef>
          </c:yVal>
        </c:ser>
        <c:ser>
          <c:idx val="2"/>
          <c:order val="2"/>
          <c:tx>
            <c:strRef>
              <c:f>Sheet1!$D$1</c:f>
              <c:strCache>
                <c:ptCount val="1"/>
                <c:pt idx="0">
                  <c:v>2000-2004 (N=2,116)</c:v>
                </c:pt>
              </c:strCache>
            </c:strRef>
          </c:tx>
          <c:spPr>
            <a:ln w="41275">
              <a:solidFill>
                <a:srgbClr val="FF0000"/>
              </a:solidFill>
            </a:ln>
          </c:spPr>
          <c:marker>
            <c:symbol val="none"/>
          </c:marker>
          <c:xVal>
            <c:numRef>
              <c:f>Sheet1!$A$2:$A$33</c:f>
              <c:numCache>
                <c:formatCode>General</c:formatCode>
                <c:ptCount val="32"/>
                <c:pt idx="0">
                  <c:v>0</c:v>
                </c:pt>
                <c:pt idx="1">
                  <c:v>8.3300000000000041E-2</c:v>
                </c:pt>
                <c:pt idx="2">
                  <c:v>0.16669999999999999</c:v>
                </c:pt>
                <c:pt idx="3">
                  <c:v>0.25</c:v>
                </c:pt>
                <c:pt idx="4">
                  <c:v>0.33330000000000426</c:v>
                </c:pt>
                <c:pt idx="5">
                  <c:v>0.41670000000000001</c:v>
                </c:pt>
                <c:pt idx="6">
                  <c:v>0.5</c:v>
                </c:pt>
                <c:pt idx="7">
                  <c:v>0.58329999999999949</c:v>
                </c:pt>
                <c:pt idx="8">
                  <c:v>0.66670000000000706</c:v>
                </c:pt>
                <c:pt idx="9">
                  <c:v>0.75000000000000488</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Sheet1!$D$2:$D$33</c:f>
              <c:numCache>
                <c:formatCode>General</c:formatCode>
                <c:ptCount val="32"/>
                <c:pt idx="0">
                  <c:v>100</c:v>
                </c:pt>
                <c:pt idx="1">
                  <c:v>93.349000000000004</c:v>
                </c:pt>
                <c:pt idx="2">
                  <c:v>91.563999999999993</c:v>
                </c:pt>
                <c:pt idx="3">
                  <c:v>90.787999999999997</c:v>
                </c:pt>
                <c:pt idx="4">
                  <c:v>90.399000000000001</c:v>
                </c:pt>
                <c:pt idx="5">
                  <c:v>89.667000000000002</c:v>
                </c:pt>
                <c:pt idx="6">
                  <c:v>89.324999999999989</c:v>
                </c:pt>
                <c:pt idx="7">
                  <c:v>89.031999999999996</c:v>
                </c:pt>
                <c:pt idx="8">
                  <c:v>88.69</c:v>
                </c:pt>
                <c:pt idx="9">
                  <c:v>88.2</c:v>
                </c:pt>
                <c:pt idx="10">
                  <c:v>87.757999999999996</c:v>
                </c:pt>
                <c:pt idx="11">
                  <c:v>87.266000000000005</c:v>
                </c:pt>
                <c:pt idx="12">
                  <c:v>87.07</c:v>
                </c:pt>
                <c:pt idx="13">
                  <c:v>83.424000000000007</c:v>
                </c:pt>
                <c:pt idx="14">
                  <c:v>80.269000000000005</c:v>
                </c:pt>
                <c:pt idx="15">
                  <c:v>77.525999999999982</c:v>
                </c:pt>
                <c:pt idx="16">
                  <c:v>74.878999999999948</c:v>
                </c:pt>
                <c:pt idx="17">
                  <c:v>72.664000000000001</c:v>
                </c:pt>
                <c:pt idx="18">
                  <c:v>70.290000000000006</c:v>
                </c:pt>
                <c:pt idx="19">
                  <c:v>67.128999999999948</c:v>
                </c:pt>
                <c:pt idx="20">
                  <c:v>65.363</c:v>
                </c:pt>
                <c:pt idx="21">
                  <c:v>62.302</c:v>
                </c:pt>
                <c:pt idx="22">
                  <c:v>59.949000000000005</c:v>
                </c:pt>
              </c:numCache>
            </c:numRef>
          </c:yVal>
        </c:ser>
        <c:ser>
          <c:idx val="3"/>
          <c:order val="3"/>
          <c:tx>
            <c:strRef>
              <c:f>Sheet1!$E$1</c:f>
              <c:strCache>
                <c:ptCount val="1"/>
                <c:pt idx="0">
                  <c:v>2005-6/2011 (N=3,331)</c:v>
                </c:pt>
              </c:strCache>
            </c:strRef>
          </c:tx>
          <c:spPr>
            <a:ln w="47625">
              <a:solidFill>
                <a:srgbClr val="CC99FF"/>
              </a:solidFill>
            </a:ln>
          </c:spPr>
          <c:marker>
            <c:symbol val="none"/>
          </c:marker>
          <c:xVal>
            <c:numRef>
              <c:f>Sheet1!$A$2:$A$33</c:f>
              <c:numCache>
                <c:formatCode>General</c:formatCode>
                <c:ptCount val="32"/>
                <c:pt idx="0">
                  <c:v>0</c:v>
                </c:pt>
                <c:pt idx="1">
                  <c:v>8.3300000000000041E-2</c:v>
                </c:pt>
                <c:pt idx="2">
                  <c:v>0.16669999999999999</c:v>
                </c:pt>
                <c:pt idx="3">
                  <c:v>0.25</c:v>
                </c:pt>
                <c:pt idx="4">
                  <c:v>0.33330000000000426</c:v>
                </c:pt>
                <c:pt idx="5">
                  <c:v>0.41670000000000001</c:v>
                </c:pt>
                <c:pt idx="6">
                  <c:v>0.5</c:v>
                </c:pt>
                <c:pt idx="7">
                  <c:v>0.58329999999999949</c:v>
                </c:pt>
                <c:pt idx="8">
                  <c:v>0.66670000000000706</c:v>
                </c:pt>
                <c:pt idx="9">
                  <c:v>0.75000000000000488</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Sheet1!$E$2:$E$33</c:f>
              <c:numCache>
                <c:formatCode>General</c:formatCode>
                <c:ptCount val="32"/>
                <c:pt idx="0">
                  <c:v>100</c:v>
                </c:pt>
                <c:pt idx="1">
                  <c:v>95.16</c:v>
                </c:pt>
                <c:pt idx="2">
                  <c:v>93.686999999999998</c:v>
                </c:pt>
                <c:pt idx="3">
                  <c:v>92.697000000000003</c:v>
                </c:pt>
                <c:pt idx="4">
                  <c:v>91.894000000000005</c:v>
                </c:pt>
                <c:pt idx="5">
                  <c:v>91.346999999999994</c:v>
                </c:pt>
                <c:pt idx="6">
                  <c:v>90.766999999999996</c:v>
                </c:pt>
                <c:pt idx="7">
                  <c:v>90.507999999999996</c:v>
                </c:pt>
                <c:pt idx="8">
                  <c:v>90.085999999999999</c:v>
                </c:pt>
                <c:pt idx="9">
                  <c:v>89.760999999999996</c:v>
                </c:pt>
                <c:pt idx="10">
                  <c:v>89.467000000000027</c:v>
                </c:pt>
                <c:pt idx="11">
                  <c:v>89.203999999999994</c:v>
                </c:pt>
                <c:pt idx="12">
                  <c:v>88.938999999999993</c:v>
                </c:pt>
                <c:pt idx="13">
                  <c:v>85.974999999999994</c:v>
                </c:pt>
                <c:pt idx="14">
                  <c:v>83.254999999999995</c:v>
                </c:pt>
                <c:pt idx="15">
                  <c:v>80.134</c:v>
                </c:pt>
                <c:pt idx="16">
                  <c:v>77.468999999999994</c:v>
                </c:pt>
                <c:pt idx="17">
                  <c:v>73.903000000000006</c:v>
                </c:pt>
              </c:numCache>
            </c:numRef>
          </c:yVal>
        </c:ser>
        <c:axId val="148405632"/>
        <c:axId val="148530688"/>
      </c:scatterChart>
      <c:valAx>
        <c:axId val="148405632"/>
        <c:scaling>
          <c:orientation val="minMax"/>
          <c:max val="20"/>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148530688"/>
        <c:crosses val="autoZero"/>
        <c:crossBetween val="midCat"/>
        <c:majorUnit val="1"/>
      </c:valAx>
      <c:valAx>
        <c:axId val="148530688"/>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148405632"/>
        <c:crosses val="autoZero"/>
        <c:crossBetween val="midCat"/>
        <c:majorUnit val="20"/>
      </c:valAx>
      <c:spPr>
        <a:solidFill>
          <a:schemeClr val="bg2"/>
        </a:solidFill>
        <a:ln>
          <a:solidFill>
            <a:schemeClr val="tx1"/>
          </a:solidFill>
        </a:ln>
      </c:spPr>
    </c:plotArea>
    <c:legend>
      <c:legendPos val="r"/>
      <c:layout>
        <c:manualLayout>
          <c:xMode val="edge"/>
          <c:yMode val="edge"/>
          <c:x val="0.42313416022112277"/>
          <c:y val="6.6669841673016678E-2"/>
          <c:w val="0.51382005899705019"/>
          <c:h val="0.15842604351875444"/>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4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6799293893573043E-2"/>
          <c:y val="4.9719541105749124E-2"/>
          <c:w val="0.87737962511323264"/>
          <c:h val="0.81644145288290582"/>
        </c:manualLayout>
      </c:layout>
      <c:scatterChart>
        <c:scatterStyle val="lineMarker"/>
        <c:ser>
          <c:idx val="0"/>
          <c:order val="0"/>
          <c:tx>
            <c:strRef>
              <c:f>Sheet1!$B$1</c:f>
              <c:strCache>
                <c:ptCount val="1"/>
                <c:pt idx="0">
                  <c:v>&lt;1 Year (N = 976)</c:v>
                </c:pt>
              </c:strCache>
            </c:strRef>
          </c:tx>
          <c:spPr>
            <a:ln w="41275">
              <a:solidFill>
                <a:srgbClr val="CCCCFF"/>
              </a:solidFill>
            </a:ln>
          </c:spPr>
          <c:marker>
            <c:symbol val="none"/>
          </c:marker>
          <c:xVal>
            <c:numRef>
              <c:f>Sheet1!$A$2:$A$22</c:f>
              <c:numCache>
                <c:formatCode>General</c:formatCode>
                <c:ptCount val="21"/>
                <c:pt idx="0">
                  <c:v>0</c:v>
                </c:pt>
                <c:pt idx="1">
                  <c:v>8.3300000000000041E-2</c:v>
                </c:pt>
                <c:pt idx="2">
                  <c:v>0.16669999999999999</c:v>
                </c:pt>
                <c:pt idx="3">
                  <c:v>0.25</c:v>
                </c:pt>
                <c:pt idx="4">
                  <c:v>0.33330000000000426</c:v>
                </c:pt>
                <c:pt idx="5">
                  <c:v>0.41670000000000001</c:v>
                </c:pt>
                <c:pt idx="6">
                  <c:v>0.5</c:v>
                </c:pt>
                <c:pt idx="7">
                  <c:v>0.58329999999999949</c:v>
                </c:pt>
                <c:pt idx="8">
                  <c:v>0.66670000000000706</c:v>
                </c:pt>
                <c:pt idx="9">
                  <c:v>0.75000000000000488</c:v>
                </c:pt>
                <c:pt idx="10">
                  <c:v>0.83330000000000004</c:v>
                </c:pt>
                <c:pt idx="11">
                  <c:v>0.91670000000000063</c:v>
                </c:pt>
                <c:pt idx="12">
                  <c:v>1</c:v>
                </c:pt>
                <c:pt idx="13">
                  <c:v>2</c:v>
                </c:pt>
                <c:pt idx="14">
                  <c:v>3</c:v>
                </c:pt>
                <c:pt idx="15">
                  <c:v>4</c:v>
                </c:pt>
                <c:pt idx="16">
                  <c:v>5</c:v>
                </c:pt>
                <c:pt idx="17">
                  <c:v>6</c:v>
                </c:pt>
                <c:pt idx="18">
                  <c:v>7</c:v>
                </c:pt>
                <c:pt idx="19">
                  <c:v>8</c:v>
                </c:pt>
                <c:pt idx="20">
                  <c:v>9</c:v>
                </c:pt>
              </c:numCache>
            </c:numRef>
          </c:xVal>
          <c:yVal>
            <c:numRef>
              <c:f>Sheet1!$B$2:$B$22</c:f>
              <c:numCache>
                <c:formatCode>General</c:formatCode>
                <c:ptCount val="21"/>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95.992999999999995</c:v>
                </c:pt>
                <c:pt idx="14">
                  <c:v>92.485000000000014</c:v>
                </c:pt>
                <c:pt idx="15">
                  <c:v>88.426000000000002</c:v>
                </c:pt>
                <c:pt idx="16">
                  <c:v>86.912999999999997</c:v>
                </c:pt>
                <c:pt idx="17">
                  <c:v>86.19</c:v>
                </c:pt>
                <c:pt idx="18">
                  <c:v>82.760999999999996</c:v>
                </c:pt>
                <c:pt idx="19">
                  <c:v>79.156999999999982</c:v>
                </c:pt>
                <c:pt idx="20">
                  <c:v>78.298000000000002</c:v>
                </c:pt>
              </c:numCache>
            </c:numRef>
          </c:yVal>
        </c:ser>
        <c:ser>
          <c:idx val="1"/>
          <c:order val="1"/>
          <c:tx>
            <c:strRef>
              <c:f>Sheet1!$C$1</c:f>
              <c:strCache>
                <c:ptCount val="1"/>
                <c:pt idx="0">
                  <c:v>1-5 Years (N = 1,001)</c:v>
                </c:pt>
              </c:strCache>
            </c:strRef>
          </c:tx>
          <c:spPr>
            <a:ln w="41275">
              <a:solidFill>
                <a:srgbClr val="FFFF00"/>
              </a:solidFill>
              <a:prstDash val="solid"/>
            </a:ln>
          </c:spPr>
          <c:marker>
            <c:symbol val="none"/>
          </c:marker>
          <c:xVal>
            <c:numRef>
              <c:f>Sheet1!$A$2:$A$22</c:f>
              <c:numCache>
                <c:formatCode>General</c:formatCode>
                <c:ptCount val="21"/>
                <c:pt idx="0">
                  <c:v>0</c:v>
                </c:pt>
                <c:pt idx="1">
                  <c:v>8.3300000000000041E-2</c:v>
                </c:pt>
                <c:pt idx="2">
                  <c:v>0.16669999999999999</c:v>
                </c:pt>
                <c:pt idx="3">
                  <c:v>0.25</c:v>
                </c:pt>
                <c:pt idx="4">
                  <c:v>0.33330000000000426</c:v>
                </c:pt>
                <c:pt idx="5">
                  <c:v>0.41670000000000001</c:v>
                </c:pt>
                <c:pt idx="6">
                  <c:v>0.5</c:v>
                </c:pt>
                <c:pt idx="7">
                  <c:v>0.58329999999999949</c:v>
                </c:pt>
                <c:pt idx="8">
                  <c:v>0.66670000000000706</c:v>
                </c:pt>
                <c:pt idx="9">
                  <c:v>0.75000000000000488</c:v>
                </c:pt>
                <c:pt idx="10">
                  <c:v>0.83330000000000004</c:v>
                </c:pt>
                <c:pt idx="11">
                  <c:v>0.91670000000000063</c:v>
                </c:pt>
                <c:pt idx="12">
                  <c:v>1</c:v>
                </c:pt>
                <c:pt idx="13">
                  <c:v>2</c:v>
                </c:pt>
                <c:pt idx="14">
                  <c:v>3</c:v>
                </c:pt>
                <c:pt idx="15">
                  <c:v>4</c:v>
                </c:pt>
                <c:pt idx="16">
                  <c:v>5</c:v>
                </c:pt>
                <c:pt idx="17">
                  <c:v>6</c:v>
                </c:pt>
                <c:pt idx="18">
                  <c:v>7</c:v>
                </c:pt>
                <c:pt idx="19">
                  <c:v>8</c:v>
                </c:pt>
                <c:pt idx="20">
                  <c:v>9</c:v>
                </c:pt>
              </c:numCache>
            </c:numRef>
          </c:xVal>
          <c:yVal>
            <c:numRef>
              <c:f>Sheet1!$C$2:$C$22</c:f>
              <c:numCache>
                <c:formatCode>General</c:formatCode>
                <c:ptCount val="21"/>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96.179999999999978</c:v>
                </c:pt>
                <c:pt idx="14">
                  <c:v>93.26</c:v>
                </c:pt>
                <c:pt idx="15">
                  <c:v>89.937000000000026</c:v>
                </c:pt>
                <c:pt idx="16">
                  <c:v>87.482000000000014</c:v>
                </c:pt>
                <c:pt idx="17">
                  <c:v>85.760999999999996</c:v>
                </c:pt>
                <c:pt idx="18">
                  <c:v>85.495999999999995</c:v>
                </c:pt>
                <c:pt idx="19">
                  <c:v>83.542000000000002</c:v>
                </c:pt>
                <c:pt idx="20">
                  <c:v>82.7</c:v>
                </c:pt>
              </c:numCache>
            </c:numRef>
          </c:yVal>
        </c:ser>
        <c:ser>
          <c:idx val="2"/>
          <c:order val="2"/>
          <c:tx>
            <c:strRef>
              <c:f>Sheet1!$D$1</c:f>
              <c:strCache>
                <c:ptCount val="1"/>
                <c:pt idx="0">
                  <c:v>6-10 Years (N = 666)</c:v>
                </c:pt>
              </c:strCache>
            </c:strRef>
          </c:tx>
          <c:spPr>
            <a:ln w="41275">
              <a:solidFill>
                <a:srgbClr val="FF0000"/>
              </a:solidFill>
            </a:ln>
          </c:spPr>
          <c:marker>
            <c:symbol val="none"/>
          </c:marker>
          <c:xVal>
            <c:numRef>
              <c:f>Sheet1!$A$2:$A$22</c:f>
              <c:numCache>
                <c:formatCode>General</c:formatCode>
                <c:ptCount val="21"/>
                <c:pt idx="0">
                  <c:v>0</c:v>
                </c:pt>
                <c:pt idx="1">
                  <c:v>8.3300000000000041E-2</c:v>
                </c:pt>
                <c:pt idx="2">
                  <c:v>0.16669999999999999</c:v>
                </c:pt>
                <c:pt idx="3">
                  <c:v>0.25</c:v>
                </c:pt>
                <c:pt idx="4">
                  <c:v>0.33330000000000426</c:v>
                </c:pt>
                <c:pt idx="5">
                  <c:v>0.41670000000000001</c:v>
                </c:pt>
                <c:pt idx="6">
                  <c:v>0.5</c:v>
                </c:pt>
                <c:pt idx="7">
                  <c:v>0.58329999999999949</c:v>
                </c:pt>
                <c:pt idx="8">
                  <c:v>0.66670000000000706</c:v>
                </c:pt>
                <c:pt idx="9">
                  <c:v>0.75000000000000488</c:v>
                </c:pt>
                <c:pt idx="10">
                  <c:v>0.83330000000000004</c:v>
                </c:pt>
                <c:pt idx="11">
                  <c:v>0.91670000000000063</c:v>
                </c:pt>
                <c:pt idx="12">
                  <c:v>1</c:v>
                </c:pt>
                <c:pt idx="13">
                  <c:v>2</c:v>
                </c:pt>
                <c:pt idx="14">
                  <c:v>3</c:v>
                </c:pt>
                <c:pt idx="15">
                  <c:v>4</c:v>
                </c:pt>
                <c:pt idx="16">
                  <c:v>5</c:v>
                </c:pt>
                <c:pt idx="17">
                  <c:v>6</c:v>
                </c:pt>
                <c:pt idx="18">
                  <c:v>7</c:v>
                </c:pt>
                <c:pt idx="19">
                  <c:v>8</c:v>
                </c:pt>
                <c:pt idx="20">
                  <c:v>9</c:v>
                </c:pt>
              </c:numCache>
            </c:numRef>
          </c:xVal>
          <c:yVal>
            <c:numRef>
              <c:f>Sheet1!$D$2:$D$22</c:f>
              <c:numCache>
                <c:formatCode>General</c:formatCode>
                <c:ptCount val="21"/>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98.090999999999994</c:v>
                </c:pt>
                <c:pt idx="14">
                  <c:v>96.6</c:v>
                </c:pt>
                <c:pt idx="15">
                  <c:v>93.754000000000005</c:v>
                </c:pt>
                <c:pt idx="16">
                  <c:v>91.153999999999982</c:v>
                </c:pt>
                <c:pt idx="17">
                  <c:v>88.697999999999993</c:v>
                </c:pt>
                <c:pt idx="18">
                  <c:v>87.524000000000001</c:v>
                </c:pt>
                <c:pt idx="19">
                  <c:v>85.150999999999982</c:v>
                </c:pt>
                <c:pt idx="20">
                  <c:v>81.932000000000002</c:v>
                </c:pt>
              </c:numCache>
            </c:numRef>
          </c:yVal>
        </c:ser>
        <c:ser>
          <c:idx val="3"/>
          <c:order val="3"/>
          <c:tx>
            <c:strRef>
              <c:f>Sheet1!$E$1</c:f>
              <c:strCache>
                <c:ptCount val="1"/>
                <c:pt idx="0">
                  <c:v>11-17 Years (N = 1,727)</c:v>
                </c:pt>
              </c:strCache>
            </c:strRef>
          </c:tx>
          <c:spPr>
            <a:ln w="41275">
              <a:solidFill>
                <a:srgbClr val="00FF00"/>
              </a:solidFill>
            </a:ln>
          </c:spPr>
          <c:marker>
            <c:symbol val="none"/>
          </c:marker>
          <c:xVal>
            <c:numRef>
              <c:f>Sheet1!$A$2:$A$22</c:f>
              <c:numCache>
                <c:formatCode>General</c:formatCode>
                <c:ptCount val="21"/>
                <c:pt idx="0">
                  <c:v>0</c:v>
                </c:pt>
                <c:pt idx="1">
                  <c:v>8.3300000000000041E-2</c:v>
                </c:pt>
                <c:pt idx="2">
                  <c:v>0.16669999999999999</c:v>
                </c:pt>
                <c:pt idx="3">
                  <c:v>0.25</c:v>
                </c:pt>
                <c:pt idx="4">
                  <c:v>0.33330000000000426</c:v>
                </c:pt>
                <c:pt idx="5">
                  <c:v>0.41670000000000001</c:v>
                </c:pt>
                <c:pt idx="6">
                  <c:v>0.5</c:v>
                </c:pt>
                <c:pt idx="7">
                  <c:v>0.58329999999999949</c:v>
                </c:pt>
                <c:pt idx="8">
                  <c:v>0.66670000000000706</c:v>
                </c:pt>
                <c:pt idx="9">
                  <c:v>0.75000000000000488</c:v>
                </c:pt>
                <c:pt idx="10">
                  <c:v>0.83330000000000004</c:v>
                </c:pt>
                <c:pt idx="11">
                  <c:v>0.91670000000000063</c:v>
                </c:pt>
                <c:pt idx="12">
                  <c:v>1</c:v>
                </c:pt>
                <c:pt idx="13">
                  <c:v>2</c:v>
                </c:pt>
                <c:pt idx="14">
                  <c:v>3</c:v>
                </c:pt>
                <c:pt idx="15">
                  <c:v>4</c:v>
                </c:pt>
                <c:pt idx="16">
                  <c:v>5</c:v>
                </c:pt>
                <c:pt idx="17">
                  <c:v>6</c:v>
                </c:pt>
                <c:pt idx="18">
                  <c:v>7</c:v>
                </c:pt>
                <c:pt idx="19">
                  <c:v>8</c:v>
                </c:pt>
                <c:pt idx="20">
                  <c:v>9</c:v>
                </c:pt>
              </c:numCache>
            </c:numRef>
          </c:xVal>
          <c:yVal>
            <c:numRef>
              <c:f>Sheet1!$E$2:$E$22</c:f>
              <c:numCache>
                <c:formatCode>General</c:formatCode>
                <c:ptCount val="21"/>
                <c:pt idx="0">
                  <c:v>100</c:v>
                </c:pt>
                <c:pt idx="1">
                  <c:v>100</c:v>
                </c:pt>
                <c:pt idx="2">
                  <c:v>100</c:v>
                </c:pt>
                <c:pt idx="3">
                  <c:v>100</c:v>
                </c:pt>
                <c:pt idx="4">
                  <c:v>100</c:v>
                </c:pt>
                <c:pt idx="5">
                  <c:v>100</c:v>
                </c:pt>
                <c:pt idx="6">
                  <c:v>100</c:v>
                </c:pt>
                <c:pt idx="7">
                  <c:v>100</c:v>
                </c:pt>
                <c:pt idx="8">
                  <c:v>100</c:v>
                </c:pt>
                <c:pt idx="9">
                  <c:v>100</c:v>
                </c:pt>
                <c:pt idx="10">
                  <c:v>100</c:v>
                </c:pt>
                <c:pt idx="11">
                  <c:v>100</c:v>
                </c:pt>
                <c:pt idx="12">
                  <c:v>99.942000000000007</c:v>
                </c:pt>
                <c:pt idx="13">
                  <c:v>95.798000000000002</c:v>
                </c:pt>
                <c:pt idx="14">
                  <c:v>91.60799999999999</c:v>
                </c:pt>
                <c:pt idx="15">
                  <c:v>88.510999999999996</c:v>
                </c:pt>
                <c:pt idx="16">
                  <c:v>84.128999999999948</c:v>
                </c:pt>
                <c:pt idx="17">
                  <c:v>79.096000000000004</c:v>
                </c:pt>
                <c:pt idx="18">
                  <c:v>74.364999999999995</c:v>
                </c:pt>
                <c:pt idx="19">
                  <c:v>69.103999999999999</c:v>
                </c:pt>
                <c:pt idx="20">
                  <c:v>66.169999999999987</c:v>
                </c:pt>
              </c:numCache>
            </c:numRef>
          </c:yVal>
        </c:ser>
        <c:ser>
          <c:idx val="4"/>
          <c:order val="4"/>
          <c:tx>
            <c:strRef>
              <c:f>Sheet1!$F$1</c:f>
              <c:strCache>
                <c:ptCount val="1"/>
                <c:pt idx="0">
                  <c:v>Overall (N = 4,370)</c:v>
                </c:pt>
              </c:strCache>
            </c:strRef>
          </c:tx>
          <c:spPr>
            <a:ln w="47625">
              <a:solidFill>
                <a:srgbClr val="00FFFF"/>
              </a:solidFill>
            </a:ln>
          </c:spPr>
          <c:marker>
            <c:symbol val="none"/>
          </c:marker>
          <c:xVal>
            <c:numRef>
              <c:f>Sheet1!$A$2:$A$22</c:f>
              <c:numCache>
                <c:formatCode>General</c:formatCode>
                <c:ptCount val="21"/>
                <c:pt idx="0">
                  <c:v>0</c:v>
                </c:pt>
                <c:pt idx="1">
                  <c:v>8.3300000000000041E-2</c:v>
                </c:pt>
                <c:pt idx="2">
                  <c:v>0.16669999999999999</c:v>
                </c:pt>
                <c:pt idx="3">
                  <c:v>0.25</c:v>
                </c:pt>
                <c:pt idx="4">
                  <c:v>0.33330000000000426</c:v>
                </c:pt>
                <c:pt idx="5">
                  <c:v>0.41670000000000001</c:v>
                </c:pt>
                <c:pt idx="6">
                  <c:v>0.5</c:v>
                </c:pt>
                <c:pt idx="7">
                  <c:v>0.58329999999999949</c:v>
                </c:pt>
                <c:pt idx="8">
                  <c:v>0.66670000000000706</c:v>
                </c:pt>
                <c:pt idx="9">
                  <c:v>0.75000000000000488</c:v>
                </c:pt>
                <c:pt idx="10">
                  <c:v>0.83330000000000004</c:v>
                </c:pt>
                <c:pt idx="11">
                  <c:v>0.91670000000000063</c:v>
                </c:pt>
                <c:pt idx="12">
                  <c:v>1</c:v>
                </c:pt>
                <c:pt idx="13">
                  <c:v>2</c:v>
                </c:pt>
                <c:pt idx="14">
                  <c:v>3</c:v>
                </c:pt>
                <c:pt idx="15">
                  <c:v>4</c:v>
                </c:pt>
                <c:pt idx="16">
                  <c:v>5</c:v>
                </c:pt>
                <c:pt idx="17">
                  <c:v>6</c:v>
                </c:pt>
                <c:pt idx="18">
                  <c:v>7</c:v>
                </c:pt>
                <c:pt idx="19">
                  <c:v>8</c:v>
                </c:pt>
                <c:pt idx="20">
                  <c:v>9</c:v>
                </c:pt>
              </c:numCache>
            </c:numRef>
          </c:xVal>
          <c:yVal>
            <c:numRef>
              <c:f>Sheet1!$F$2:$F$22</c:f>
              <c:numCache>
                <c:formatCode>General</c:formatCode>
                <c:ptCount val="21"/>
                <c:pt idx="0">
                  <c:v>100</c:v>
                </c:pt>
                <c:pt idx="1">
                  <c:v>100</c:v>
                </c:pt>
                <c:pt idx="2">
                  <c:v>100</c:v>
                </c:pt>
                <c:pt idx="3">
                  <c:v>100</c:v>
                </c:pt>
                <c:pt idx="4">
                  <c:v>100</c:v>
                </c:pt>
                <c:pt idx="5">
                  <c:v>100</c:v>
                </c:pt>
                <c:pt idx="6">
                  <c:v>100</c:v>
                </c:pt>
                <c:pt idx="7">
                  <c:v>100</c:v>
                </c:pt>
                <c:pt idx="8">
                  <c:v>100</c:v>
                </c:pt>
                <c:pt idx="9">
                  <c:v>100</c:v>
                </c:pt>
                <c:pt idx="10">
                  <c:v>100</c:v>
                </c:pt>
                <c:pt idx="11">
                  <c:v>100</c:v>
                </c:pt>
                <c:pt idx="12">
                  <c:v>99.977000000000004</c:v>
                </c:pt>
                <c:pt idx="13">
                  <c:v>96.281999999999996</c:v>
                </c:pt>
                <c:pt idx="14">
                  <c:v>92.949000000000026</c:v>
                </c:pt>
                <c:pt idx="15">
                  <c:v>89.631</c:v>
                </c:pt>
                <c:pt idx="16">
                  <c:v>86.587000000000003</c:v>
                </c:pt>
                <c:pt idx="17">
                  <c:v>83.653999999999982</c:v>
                </c:pt>
                <c:pt idx="18">
                  <c:v>80.777999999999992</c:v>
                </c:pt>
                <c:pt idx="19">
                  <c:v>77.099999999999994</c:v>
                </c:pt>
                <c:pt idx="20">
                  <c:v>75.071999999999989</c:v>
                </c:pt>
              </c:numCache>
            </c:numRef>
          </c:yVal>
        </c:ser>
        <c:axId val="148726912"/>
        <c:axId val="148728832"/>
      </c:scatterChart>
      <c:valAx>
        <c:axId val="148726912"/>
        <c:scaling>
          <c:orientation val="minMax"/>
          <c:max val="9"/>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148728832"/>
        <c:crosses val="autoZero"/>
        <c:crossBetween val="midCat"/>
        <c:majorUnit val="1"/>
      </c:valAx>
      <c:valAx>
        <c:axId val="148728832"/>
        <c:scaling>
          <c:orientation val="minMax"/>
          <c:max val="100"/>
          <c:min val="5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148726912"/>
        <c:crosses val="autoZero"/>
        <c:crossBetween val="midCat"/>
        <c:majorUnit val="10"/>
      </c:valAx>
      <c:spPr>
        <a:solidFill>
          <a:schemeClr val="bg2"/>
        </a:solidFill>
        <a:ln>
          <a:solidFill>
            <a:schemeClr val="tx1"/>
          </a:solidFill>
        </a:ln>
      </c:spPr>
    </c:plotArea>
    <c:legend>
      <c:legendPos val="r"/>
      <c:layout>
        <c:manualLayout>
          <c:xMode val="edge"/>
          <c:yMode val="edge"/>
          <c:x val="0.11339964694678679"/>
          <c:y val="0.64731500296334399"/>
          <c:w val="0.55655610526559951"/>
          <c:h val="0.20811319955973387"/>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4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6799293893573043E-2"/>
          <c:y val="4.9719541105749124E-2"/>
          <c:w val="0.87737962511323264"/>
          <c:h val="0.81644145288290582"/>
        </c:manualLayout>
      </c:layout>
      <c:scatterChart>
        <c:scatterStyle val="lineMarker"/>
        <c:ser>
          <c:idx val="0"/>
          <c:order val="0"/>
          <c:tx>
            <c:strRef>
              <c:f>Sheet1!$B$1</c:f>
              <c:strCache>
                <c:ptCount val="1"/>
                <c:pt idx="0">
                  <c:v>1982-1989 (N=190)</c:v>
                </c:pt>
              </c:strCache>
            </c:strRef>
          </c:tx>
          <c:spPr>
            <a:ln w="41275">
              <a:solidFill>
                <a:srgbClr val="66FFFF"/>
              </a:solidFill>
            </a:ln>
          </c:spPr>
          <c:marker>
            <c:symbol val="none"/>
          </c:marker>
          <c:xVal>
            <c:numRef>
              <c:f>Sheet1!$A$2:$A$31</c:f>
              <c:numCache>
                <c:formatCode>General</c:formatCode>
                <c:ptCount val="30"/>
                <c:pt idx="0">
                  <c:v>0</c:v>
                </c:pt>
                <c:pt idx="1">
                  <c:v>8.3300000000000041E-2</c:v>
                </c:pt>
                <c:pt idx="2">
                  <c:v>0.16669999999999999</c:v>
                </c:pt>
                <c:pt idx="3">
                  <c:v>0.25</c:v>
                </c:pt>
                <c:pt idx="4">
                  <c:v>0.33330000000000426</c:v>
                </c:pt>
                <c:pt idx="5">
                  <c:v>0.41670000000000001</c:v>
                </c:pt>
                <c:pt idx="6">
                  <c:v>0.5</c:v>
                </c:pt>
                <c:pt idx="7">
                  <c:v>0.58329999999999949</c:v>
                </c:pt>
                <c:pt idx="8">
                  <c:v>0.66670000000000706</c:v>
                </c:pt>
                <c:pt idx="9">
                  <c:v>0.75000000000000488</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numCache>
            </c:numRef>
          </c:xVal>
          <c:yVal>
            <c:numRef>
              <c:f>Sheet1!$B$2:$B$31</c:f>
              <c:numCache>
                <c:formatCode>General</c:formatCode>
                <c:ptCount val="30"/>
                <c:pt idx="0">
                  <c:v>100</c:v>
                </c:pt>
                <c:pt idx="1">
                  <c:v>73.600999999999999</c:v>
                </c:pt>
                <c:pt idx="2">
                  <c:v>69.86</c:v>
                </c:pt>
                <c:pt idx="3">
                  <c:v>68.235000000000014</c:v>
                </c:pt>
                <c:pt idx="4">
                  <c:v>68.235000000000014</c:v>
                </c:pt>
                <c:pt idx="5">
                  <c:v>67.692999999999998</c:v>
                </c:pt>
                <c:pt idx="6">
                  <c:v>67.692999999999998</c:v>
                </c:pt>
                <c:pt idx="7">
                  <c:v>66.055999999999983</c:v>
                </c:pt>
                <c:pt idx="8">
                  <c:v>66.055999999999983</c:v>
                </c:pt>
                <c:pt idx="9">
                  <c:v>65.510000000000005</c:v>
                </c:pt>
                <c:pt idx="10">
                  <c:v>64.964000000000027</c:v>
                </c:pt>
                <c:pt idx="11">
                  <c:v>64.418000000000006</c:v>
                </c:pt>
                <c:pt idx="12">
                  <c:v>64.418000000000006</c:v>
                </c:pt>
                <c:pt idx="13">
                  <c:v>59.474000000000004</c:v>
                </c:pt>
                <c:pt idx="14">
                  <c:v>58.891000000000005</c:v>
                </c:pt>
                <c:pt idx="15">
                  <c:v>57.663000000000011</c:v>
                </c:pt>
                <c:pt idx="16">
                  <c:v>56.984999999999999</c:v>
                </c:pt>
                <c:pt idx="17">
                  <c:v>56.298000000000336</c:v>
                </c:pt>
                <c:pt idx="18">
                  <c:v>54.065000000000012</c:v>
                </c:pt>
                <c:pt idx="19">
                  <c:v>54.065000000000012</c:v>
                </c:pt>
                <c:pt idx="20">
                  <c:v>54.065000000000012</c:v>
                </c:pt>
                <c:pt idx="21">
                  <c:v>51.619</c:v>
                </c:pt>
                <c:pt idx="22">
                  <c:v>49.808</c:v>
                </c:pt>
                <c:pt idx="23">
                  <c:v>48.868000000000002</c:v>
                </c:pt>
                <c:pt idx="24">
                  <c:v>46.049000000000007</c:v>
                </c:pt>
                <c:pt idx="25">
                  <c:v>44.169000000000011</c:v>
                </c:pt>
                <c:pt idx="26">
                  <c:v>41.266000000000012</c:v>
                </c:pt>
                <c:pt idx="27">
                  <c:v>40.260000000000012</c:v>
                </c:pt>
                <c:pt idx="28">
                  <c:v>40.260000000000012</c:v>
                </c:pt>
                <c:pt idx="29">
                  <c:v>39.141000000000005</c:v>
                </c:pt>
              </c:numCache>
            </c:numRef>
          </c:yVal>
        </c:ser>
        <c:ser>
          <c:idx val="1"/>
          <c:order val="1"/>
          <c:tx>
            <c:strRef>
              <c:f>Sheet1!$C$1</c:f>
              <c:strCache>
                <c:ptCount val="1"/>
                <c:pt idx="0">
                  <c:v>1990-1999 (N=1,094)</c:v>
                </c:pt>
              </c:strCache>
            </c:strRef>
          </c:tx>
          <c:spPr>
            <a:ln w="41275">
              <a:solidFill>
                <a:srgbClr val="00FF00"/>
              </a:solidFill>
              <a:prstDash val="solid"/>
            </a:ln>
          </c:spPr>
          <c:marker>
            <c:symbol val="none"/>
          </c:marker>
          <c:xVal>
            <c:numRef>
              <c:f>Sheet1!$A$2:$A$31</c:f>
              <c:numCache>
                <c:formatCode>General</c:formatCode>
                <c:ptCount val="30"/>
                <c:pt idx="0">
                  <c:v>0</c:v>
                </c:pt>
                <c:pt idx="1">
                  <c:v>8.3300000000000041E-2</c:v>
                </c:pt>
                <c:pt idx="2">
                  <c:v>0.16669999999999999</c:v>
                </c:pt>
                <c:pt idx="3">
                  <c:v>0.25</c:v>
                </c:pt>
                <c:pt idx="4">
                  <c:v>0.33330000000000426</c:v>
                </c:pt>
                <c:pt idx="5">
                  <c:v>0.41670000000000001</c:v>
                </c:pt>
                <c:pt idx="6">
                  <c:v>0.5</c:v>
                </c:pt>
                <c:pt idx="7">
                  <c:v>0.58329999999999949</c:v>
                </c:pt>
                <c:pt idx="8">
                  <c:v>0.66670000000000706</c:v>
                </c:pt>
                <c:pt idx="9">
                  <c:v>0.75000000000000488</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numCache>
            </c:numRef>
          </c:xVal>
          <c:yVal>
            <c:numRef>
              <c:f>Sheet1!$C$2:$C$31</c:f>
              <c:numCache>
                <c:formatCode>General</c:formatCode>
                <c:ptCount val="30"/>
                <c:pt idx="0">
                  <c:v>100</c:v>
                </c:pt>
                <c:pt idx="1">
                  <c:v>81.028999999999982</c:v>
                </c:pt>
                <c:pt idx="2">
                  <c:v>77.592000000000013</c:v>
                </c:pt>
                <c:pt idx="3">
                  <c:v>75.539000000000001</c:v>
                </c:pt>
                <c:pt idx="4">
                  <c:v>74.697000000000003</c:v>
                </c:pt>
                <c:pt idx="5">
                  <c:v>73.757000000000005</c:v>
                </c:pt>
                <c:pt idx="6">
                  <c:v>73.187999999999988</c:v>
                </c:pt>
                <c:pt idx="7">
                  <c:v>72.519000000000005</c:v>
                </c:pt>
                <c:pt idx="8">
                  <c:v>72.137</c:v>
                </c:pt>
                <c:pt idx="9">
                  <c:v>71.754000000000005</c:v>
                </c:pt>
                <c:pt idx="10">
                  <c:v>71.275999999999982</c:v>
                </c:pt>
                <c:pt idx="11">
                  <c:v>70.60499999999999</c:v>
                </c:pt>
                <c:pt idx="12">
                  <c:v>70.121999999999986</c:v>
                </c:pt>
                <c:pt idx="13">
                  <c:v>66.775999999999982</c:v>
                </c:pt>
                <c:pt idx="14">
                  <c:v>64.965000000000003</c:v>
                </c:pt>
                <c:pt idx="15">
                  <c:v>63.413999999999994</c:v>
                </c:pt>
                <c:pt idx="16">
                  <c:v>62.141000000000005</c:v>
                </c:pt>
                <c:pt idx="17">
                  <c:v>61.165000000000013</c:v>
                </c:pt>
                <c:pt idx="18">
                  <c:v>60.27</c:v>
                </c:pt>
                <c:pt idx="19">
                  <c:v>58.765000000000263</c:v>
                </c:pt>
                <c:pt idx="20">
                  <c:v>58.055</c:v>
                </c:pt>
                <c:pt idx="21">
                  <c:v>56.358999999999995</c:v>
                </c:pt>
                <c:pt idx="22">
                  <c:v>55.862000000000002</c:v>
                </c:pt>
                <c:pt idx="23">
                  <c:v>55.088000000000001</c:v>
                </c:pt>
                <c:pt idx="24">
                  <c:v>54.542000000000002</c:v>
                </c:pt>
                <c:pt idx="25">
                  <c:v>53.325000000000003</c:v>
                </c:pt>
                <c:pt idx="26">
                  <c:v>52.973000000000006</c:v>
                </c:pt>
                <c:pt idx="27">
                  <c:v>52.138000000000012</c:v>
                </c:pt>
                <c:pt idx="28">
                  <c:v>51.375</c:v>
                </c:pt>
                <c:pt idx="29">
                  <c:v>50.703000000000003</c:v>
                </c:pt>
              </c:numCache>
            </c:numRef>
          </c:yVal>
        </c:ser>
        <c:ser>
          <c:idx val="2"/>
          <c:order val="2"/>
          <c:tx>
            <c:strRef>
              <c:f>Sheet1!$D$1</c:f>
              <c:strCache>
                <c:ptCount val="1"/>
                <c:pt idx="0">
                  <c:v>2000-2004 (N=465)</c:v>
                </c:pt>
              </c:strCache>
            </c:strRef>
          </c:tx>
          <c:spPr>
            <a:ln w="41275">
              <a:solidFill>
                <a:srgbClr val="FF0000"/>
              </a:solidFill>
            </a:ln>
          </c:spPr>
          <c:marker>
            <c:symbol val="none"/>
          </c:marker>
          <c:xVal>
            <c:numRef>
              <c:f>Sheet1!$A$2:$A$31</c:f>
              <c:numCache>
                <c:formatCode>General</c:formatCode>
                <c:ptCount val="30"/>
                <c:pt idx="0">
                  <c:v>0</c:v>
                </c:pt>
                <c:pt idx="1">
                  <c:v>8.3300000000000041E-2</c:v>
                </c:pt>
                <c:pt idx="2">
                  <c:v>0.16669999999999999</c:v>
                </c:pt>
                <c:pt idx="3">
                  <c:v>0.25</c:v>
                </c:pt>
                <c:pt idx="4">
                  <c:v>0.33330000000000426</c:v>
                </c:pt>
                <c:pt idx="5">
                  <c:v>0.41670000000000001</c:v>
                </c:pt>
                <c:pt idx="6">
                  <c:v>0.5</c:v>
                </c:pt>
                <c:pt idx="7">
                  <c:v>0.58329999999999949</c:v>
                </c:pt>
                <c:pt idx="8">
                  <c:v>0.66670000000000706</c:v>
                </c:pt>
                <c:pt idx="9">
                  <c:v>0.75000000000000488</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numCache>
            </c:numRef>
          </c:xVal>
          <c:yVal>
            <c:numRef>
              <c:f>Sheet1!$D$2:$D$31</c:f>
              <c:numCache>
                <c:formatCode>General</c:formatCode>
                <c:ptCount val="30"/>
                <c:pt idx="0">
                  <c:v>100</c:v>
                </c:pt>
                <c:pt idx="1">
                  <c:v>92.233999999999995</c:v>
                </c:pt>
                <c:pt idx="2">
                  <c:v>89.393000000000001</c:v>
                </c:pt>
                <c:pt idx="3">
                  <c:v>88.29</c:v>
                </c:pt>
                <c:pt idx="4">
                  <c:v>87.626999999999981</c:v>
                </c:pt>
                <c:pt idx="5">
                  <c:v>86.52</c:v>
                </c:pt>
                <c:pt idx="6">
                  <c:v>86.075999999999979</c:v>
                </c:pt>
                <c:pt idx="7">
                  <c:v>85.631999999999991</c:v>
                </c:pt>
                <c:pt idx="8">
                  <c:v>84.742000000000004</c:v>
                </c:pt>
                <c:pt idx="9">
                  <c:v>83.85</c:v>
                </c:pt>
                <c:pt idx="10">
                  <c:v>83.626999999999981</c:v>
                </c:pt>
                <c:pt idx="11">
                  <c:v>83.180999999999983</c:v>
                </c:pt>
                <c:pt idx="12">
                  <c:v>83.180999999999983</c:v>
                </c:pt>
                <c:pt idx="13">
                  <c:v>79.137</c:v>
                </c:pt>
                <c:pt idx="14">
                  <c:v>76.799000000000007</c:v>
                </c:pt>
                <c:pt idx="15">
                  <c:v>72.885999999999981</c:v>
                </c:pt>
                <c:pt idx="16">
                  <c:v>71.348000000000013</c:v>
                </c:pt>
                <c:pt idx="17">
                  <c:v>71.078999999999979</c:v>
                </c:pt>
                <c:pt idx="18">
                  <c:v>68.063999999999993</c:v>
                </c:pt>
                <c:pt idx="19">
                  <c:v>65.084999999999994</c:v>
                </c:pt>
                <c:pt idx="20">
                  <c:v>64.377999999999986</c:v>
                </c:pt>
                <c:pt idx="21">
                  <c:v>62.583000000000006</c:v>
                </c:pt>
                <c:pt idx="22">
                  <c:v>62.583000000000006</c:v>
                </c:pt>
              </c:numCache>
            </c:numRef>
          </c:yVal>
        </c:ser>
        <c:ser>
          <c:idx val="3"/>
          <c:order val="3"/>
          <c:tx>
            <c:strRef>
              <c:f>Sheet1!$E$1</c:f>
              <c:strCache>
                <c:ptCount val="1"/>
                <c:pt idx="0">
                  <c:v>2005-6/2011 (N=810)</c:v>
                </c:pt>
              </c:strCache>
            </c:strRef>
          </c:tx>
          <c:spPr>
            <a:ln w="47625">
              <a:solidFill>
                <a:srgbClr val="CC99FF"/>
              </a:solidFill>
            </a:ln>
          </c:spPr>
          <c:marker>
            <c:symbol val="none"/>
          </c:marker>
          <c:xVal>
            <c:numRef>
              <c:f>Sheet1!$A$2:$A$31</c:f>
              <c:numCache>
                <c:formatCode>General</c:formatCode>
                <c:ptCount val="30"/>
                <c:pt idx="0">
                  <c:v>0</c:v>
                </c:pt>
                <c:pt idx="1">
                  <c:v>8.3300000000000041E-2</c:v>
                </c:pt>
                <c:pt idx="2">
                  <c:v>0.16669999999999999</c:v>
                </c:pt>
                <c:pt idx="3">
                  <c:v>0.25</c:v>
                </c:pt>
                <c:pt idx="4">
                  <c:v>0.33330000000000426</c:v>
                </c:pt>
                <c:pt idx="5">
                  <c:v>0.41670000000000001</c:v>
                </c:pt>
                <c:pt idx="6">
                  <c:v>0.5</c:v>
                </c:pt>
                <c:pt idx="7">
                  <c:v>0.58329999999999949</c:v>
                </c:pt>
                <c:pt idx="8">
                  <c:v>0.66670000000000706</c:v>
                </c:pt>
                <c:pt idx="9">
                  <c:v>0.75000000000000488</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numCache>
            </c:numRef>
          </c:xVal>
          <c:yVal>
            <c:numRef>
              <c:f>Sheet1!$E$2:$E$31</c:f>
              <c:numCache>
                <c:formatCode>General</c:formatCode>
                <c:ptCount val="30"/>
                <c:pt idx="0">
                  <c:v>100</c:v>
                </c:pt>
                <c:pt idx="1">
                  <c:v>93.546999999999997</c:v>
                </c:pt>
                <c:pt idx="2">
                  <c:v>90.721000000000004</c:v>
                </c:pt>
                <c:pt idx="3">
                  <c:v>88.239000000000004</c:v>
                </c:pt>
                <c:pt idx="4">
                  <c:v>87.054999999999993</c:v>
                </c:pt>
                <c:pt idx="5">
                  <c:v>86.394999999999996</c:v>
                </c:pt>
                <c:pt idx="6">
                  <c:v>85.735000000000014</c:v>
                </c:pt>
                <c:pt idx="7">
                  <c:v>85.338999999999999</c:v>
                </c:pt>
                <c:pt idx="8">
                  <c:v>84.675999999999988</c:v>
                </c:pt>
                <c:pt idx="9">
                  <c:v>84.146000000000001</c:v>
                </c:pt>
                <c:pt idx="10">
                  <c:v>84.013000000000005</c:v>
                </c:pt>
                <c:pt idx="11">
                  <c:v>83.60899999999998</c:v>
                </c:pt>
                <c:pt idx="12">
                  <c:v>83.200999999999993</c:v>
                </c:pt>
                <c:pt idx="13">
                  <c:v>80.35299999999998</c:v>
                </c:pt>
                <c:pt idx="14">
                  <c:v>76.943000000000026</c:v>
                </c:pt>
                <c:pt idx="15">
                  <c:v>74.188999999999979</c:v>
                </c:pt>
                <c:pt idx="16">
                  <c:v>73.408000000000001</c:v>
                </c:pt>
                <c:pt idx="17">
                  <c:v>71.902000000000001</c:v>
                </c:pt>
              </c:numCache>
            </c:numRef>
          </c:yVal>
        </c:ser>
        <c:axId val="148797312"/>
        <c:axId val="148807680"/>
      </c:scatterChart>
      <c:valAx>
        <c:axId val="148797312"/>
        <c:scaling>
          <c:orientation val="minMax"/>
          <c:max val="18"/>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148807680"/>
        <c:crosses val="autoZero"/>
        <c:crossBetween val="midCat"/>
        <c:majorUnit val="1"/>
      </c:valAx>
      <c:valAx>
        <c:axId val="148807680"/>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148797312"/>
        <c:crosses val="autoZero"/>
        <c:crossBetween val="midCat"/>
        <c:majorUnit val="20"/>
      </c:valAx>
      <c:spPr>
        <a:solidFill>
          <a:schemeClr val="bg2"/>
        </a:solidFill>
        <a:ln>
          <a:solidFill>
            <a:schemeClr val="tx1"/>
          </a:solidFill>
        </a:ln>
      </c:spPr>
    </c:plotArea>
    <c:legend>
      <c:legendPos val="r"/>
      <c:layout>
        <c:manualLayout>
          <c:xMode val="edge"/>
          <c:yMode val="edge"/>
          <c:x val="0.42460908647481038"/>
          <c:y val="8.0110701888070443E-2"/>
          <c:w val="0.4883702645576441"/>
          <c:h val="0.16111421556176544"/>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4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6799293893573043E-2"/>
          <c:y val="4.9719541105749124E-2"/>
          <c:w val="0.87737962511323264"/>
          <c:h val="0.81644145288290582"/>
        </c:manualLayout>
      </c:layout>
      <c:scatterChart>
        <c:scatterStyle val="lineMarker"/>
        <c:ser>
          <c:idx val="0"/>
          <c:order val="0"/>
          <c:tx>
            <c:strRef>
              <c:f>Sheet1!$B$1</c:f>
              <c:strCache>
                <c:ptCount val="1"/>
                <c:pt idx="0">
                  <c:v>1982-1989  (N=164)</c:v>
                </c:pt>
              </c:strCache>
            </c:strRef>
          </c:tx>
          <c:spPr>
            <a:ln w="41275">
              <a:solidFill>
                <a:srgbClr val="66FFFF"/>
              </a:solidFill>
            </a:ln>
          </c:spPr>
          <c:marker>
            <c:symbol val="none"/>
          </c:marker>
          <c:xVal>
            <c:numRef>
              <c:f>Sheet1!$A$2:$A$31</c:f>
              <c:numCache>
                <c:formatCode>General</c:formatCode>
                <c:ptCount val="30"/>
                <c:pt idx="0">
                  <c:v>0</c:v>
                </c:pt>
                <c:pt idx="1">
                  <c:v>8.3300000000000041E-2</c:v>
                </c:pt>
                <c:pt idx="2">
                  <c:v>0.16669999999999999</c:v>
                </c:pt>
                <c:pt idx="3">
                  <c:v>0.25</c:v>
                </c:pt>
                <c:pt idx="4">
                  <c:v>0.33330000000000426</c:v>
                </c:pt>
                <c:pt idx="5">
                  <c:v>0.41670000000000001</c:v>
                </c:pt>
                <c:pt idx="6">
                  <c:v>0.5</c:v>
                </c:pt>
                <c:pt idx="7">
                  <c:v>0.58329999999999949</c:v>
                </c:pt>
                <c:pt idx="8">
                  <c:v>0.66670000000000706</c:v>
                </c:pt>
                <c:pt idx="9">
                  <c:v>0.75000000000000488</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numCache>
            </c:numRef>
          </c:xVal>
          <c:yVal>
            <c:numRef>
              <c:f>Sheet1!$B$2:$B$31</c:f>
              <c:numCache>
                <c:formatCode>General</c:formatCode>
                <c:ptCount val="30"/>
                <c:pt idx="0">
                  <c:v>100</c:v>
                </c:pt>
                <c:pt idx="1">
                  <c:v>72.415999999999997</c:v>
                </c:pt>
                <c:pt idx="2">
                  <c:v>71.156999999999982</c:v>
                </c:pt>
                <c:pt idx="3">
                  <c:v>69.885999999999981</c:v>
                </c:pt>
                <c:pt idx="4">
                  <c:v>69.885999999999981</c:v>
                </c:pt>
                <c:pt idx="5">
                  <c:v>67.98</c:v>
                </c:pt>
                <c:pt idx="6">
                  <c:v>66.709000000000003</c:v>
                </c:pt>
                <c:pt idx="7">
                  <c:v>66.068000000000012</c:v>
                </c:pt>
                <c:pt idx="8">
                  <c:v>65.427000000000007</c:v>
                </c:pt>
                <c:pt idx="9">
                  <c:v>64.784999999999997</c:v>
                </c:pt>
                <c:pt idx="10">
                  <c:v>64.144000000000005</c:v>
                </c:pt>
                <c:pt idx="11">
                  <c:v>64.144000000000005</c:v>
                </c:pt>
                <c:pt idx="12">
                  <c:v>64.144000000000005</c:v>
                </c:pt>
                <c:pt idx="13">
                  <c:v>59.005000000000003</c:v>
                </c:pt>
                <c:pt idx="14">
                  <c:v>57.708000000000013</c:v>
                </c:pt>
                <c:pt idx="15">
                  <c:v>55.741</c:v>
                </c:pt>
                <c:pt idx="16">
                  <c:v>54.422000000000011</c:v>
                </c:pt>
                <c:pt idx="17">
                  <c:v>53.724000000000011</c:v>
                </c:pt>
                <c:pt idx="18">
                  <c:v>52.998000000000012</c:v>
                </c:pt>
                <c:pt idx="19">
                  <c:v>51.461000000000006</c:v>
                </c:pt>
                <c:pt idx="20">
                  <c:v>49.839999999999996</c:v>
                </c:pt>
                <c:pt idx="21">
                  <c:v>48.995000000000012</c:v>
                </c:pt>
                <c:pt idx="22">
                  <c:v>48.995000000000012</c:v>
                </c:pt>
                <c:pt idx="23">
                  <c:v>48.995000000000012</c:v>
                </c:pt>
                <c:pt idx="24">
                  <c:v>44.113</c:v>
                </c:pt>
                <c:pt idx="25">
                  <c:v>42.108000000000011</c:v>
                </c:pt>
                <c:pt idx="26">
                  <c:v>40.053999999999995</c:v>
                </c:pt>
                <c:pt idx="27">
                  <c:v>36.973000000000006</c:v>
                </c:pt>
                <c:pt idx="28">
                  <c:v>35.885999999999996</c:v>
                </c:pt>
                <c:pt idx="29">
                  <c:v>34.764000000000003</c:v>
                </c:pt>
              </c:numCache>
            </c:numRef>
          </c:yVal>
        </c:ser>
        <c:ser>
          <c:idx val="1"/>
          <c:order val="1"/>
          <c:tx>
            <c:strRef>
              <c:f>Sheet1!$C$1</c:f>
              <c:strCache>
                <c:ptCount val="1"/>
                <c:pt idx="0">
                  <c:v>1990-1999 (N=893)</c:v>
                </c:pt>
              </c:strCache>
            </c:strRef>
          </c:tx>
          <c:spPr>
            <a:ln w="41275">
              <a:solidFill>
                <a:srgbClr val="00FF00"/>
              </a:solidFill>
              <a:prstDash val="solid"/>
            </a:ln>
          </c:spPr>
          <c:marker>
            <c:symbol val="none"/>
          </c:marker>
          <c:xVal>
            <c:numRef>
              <c:f>Sheet1!$A$2:$A$31</c:f>
              <c:numCache>
                <c:formatCode>General</c:formatCode>
                <c:ptCount val="30"/>
                <c:pt idx="0">
                  <c:v>0</c:v>
                </c:pt>
                <c:pt idx="1">
                  <c:v>8.3300000000000041E-2</c:v>
                </c:pt>
                <c:pt idx="2">
                  <c:v>0.16669999999999999</c:v>
                </c:pt>
                <c:pt idx="3">
                  <c:v>0.25</c:v>
                </c:pt>
                <c:pt idx="4">
                  <c:v>0.33330000000000426</c:v>
                </c:pt>
                <c:pt idx="5">
                  <c:v>0.41670000000000001</c:v>
                </c:pt>
                <c:pt idx="6">
                  <c:v>0.5</c:v>
                </c:pt>
                <c:pt idx="7">
                  <c:v>0.58329999999999949</c:v>
                </c:pt>
                <c:pt idx="8">
                  <c:v>0.66670000000000706</c:v>
                </c:pt>
                <c:pt idx="9">
                  <c:v>0.75000000000000488</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numCache>
            </c:numRef>
          </c:xVal>
          <c:yVal>
            <c:numRef>
              <c:f>Sheet1!$C$2:$C$31</c:f>
              <c:numCache>
                <c:formatCode>General</c:formatCode>
                <c:ptCount val="30"/>
                <c:pt idx="0">
                  <c:v>100</c:v>
                </c:pt>
                <c:pt idx="1">
                  <c:v>86.971000000000004</c:v>
                </c:pt>
                <c:pt idx="2">
                  <c:v>83.568000000000012</c:v>
                </c:pt>
                <c:pt idx="3">
                  <c:v>82.430999999999997</c:v>
                </c:pt>
                <c:pt idx="4">
                  <c:v>81.408000000000001</c:v>
                </c:pt>
                <c:pt idx="5">
                  <c:v>80.497000000000227</c:v>
                </c:pt>
                <c:pt idx="6">
                  <c:v>79.584000000000003</c:v>
                </c:pt>
                <c:pt idx="7">
                  <c:v>78.899000000000001</c:v>
                </c:pt>
                <c:pt idx="8">
                  <c:v>78.441000000000685</c:v>
                </c:pt>
                <c:pt idx="9">
                  <c:v>77.982000000000014</c:v>
                </c:pt>
                <c:pt idx="10">
                  <c:v>77.406000000000006</c:v>
                </c:pt>
                <c:pt idx="11">
                  <c:v>77.06</c:v>
                </c:pt>
                <c:pt idx="12">
                  <c:v>76.714000000000027</c:v>
                </c:pt>
                <c:pt idx="13">
                  <c:v>74.621999999999986</c:v>
                </c:pt>
                <c:pt idx="14">
                  <c:v>72.25</c:v>
                </c:pt>
                <c:pt idx="15">
                  <c:v>70.786000000000001</c:v>
                </c:pt>
                <c:pt idx="16">
                  <c:v>67.897000000000006</c:v>
                </c:pt>
                <c:pt idx="17">
                  <c:v>65.821999999999989</c:v>
                </c:pt>
                <c:pt idx="18">
                  <c:v>64.459000000000003</c:v>
                </c:pt>
                <c:pt idx="19">
                  <c:v>62.9</c:v>
                </c:pt>
                <c:pt idx="20">
                  <c:v>60.533000000000001</c:v>
                </c:pt>
                <c:pt idx="21">
                  <c:v>58.858999999999995</c:v>
                </c:pt>
                <c:pt idx="22">
                  <c:v>57.289000000000001</c:v>
                </c:pt>
                <c:pt idx="23">
                  <c:v>55.829000000000001</c:v>
                </c:pt>
                <c:pt idx="24">
                  <c:v>54.443000000000005</c:v>
                </c:pt>
                <c:pt idx="25">
                  <c:v>52.190000000000012</c:v>
                </c:pt>
                <c:pt idx="26">
                  <c:v>50.628000000000213</c:v>
                </c:pt>
                <c:pt idx="27">
                  <c:v>47.637</c:v>
                </c:pt>
                <c:pt idx="28">
                  <c:v>45.54</c:v>
                </c:pt>
                <c:pt idx="29">
                  <c:v>42.59</c:v>
                </c:pt>
              </c:numCache>
            </c:numRef>
          </c:yVal>
        </c:ser>
        <c:ser>
          <c:idx val="2"/>
          <c:order val="2"/>
          <c:tx>
            <c:strRef>
              <c:f>Sheet1!$D$1</c:f>
              <c:strCache>
                <c:ptCount val="1"/>
                <c:pt idx="0">
                  <c:v>2000-2004 (N=473)</c:v>
                </c:pt>
              </c:strCache>
            </c:strRef>
          </c:tx>
          <c:spPr>
            <a:ln w="41275">
              <a:solidFill>
                <a:srgbClr val="FF0000"/>
              </a:solidFill>
            </a:ln>
          </c:spPr>
          <c:marker>
            <c:symbol val="none"/>
          </c:marker>
          <c:xVal>
            <c:numRef>
              <c:f>Sheet1!$A$2:$A$31</c:f>
              <c:numCache>
                <c:formatCode>General</c:formatCode>
                <c:ptCount val="30"/>
                <c:pt idx="0">
                  <c:v>0</c:v>
                </c:pt>
                <c:pt idx="1">
                  <c:v>8.3300000000000041E-2</c:v>
                </c:pt>
                <c:pt idx="2">
                  <c:v>0.16669999999999999</c:v>
                </c:pt>
                <c:pt idx="3">
                  <c:v>0.25</c:v>
                </c:pt>
                <c:pt idx="4">
                  <c:v>0.33330000000000426</c:v>
                </c:pt>
                <c:pt idx="5">
                  <c:v>0.41670000000000001</c:v>
                </c:pt>
                <c:pt idx="6">
                  <c:v>0.5</c:v>
                </c:pt>
                <c:pt idx="7">
                  <c:v>0.58329999999999949</c:v>
                </c:pt>
                <c:pt idx="8">
                  <c:v>0.66670000000000706</c:v>
                </c:pt>
                <c:pt idx="9">
                  <c:v>0.75000000000000488</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numCache>
            </c:numRef>
          </c:xVal>
          <c:yVal>
            <c:numRef>
              <c:f>Sheet1!$D$2:$D$31</c:f>
              <c:numCache>
                <c:formatCode>General</c:formatCode>
                <c:ptCount val="30"/>
                <c:pt idx="0">
                  <c:v>100</c:v>
                </c:pt>
                <c:pt idx="1">
                  <c:v>94.483999999999995</c:v>
                </c:pt>
                <c:pt idx="2">
                  <c:v>92.331999999999994</c:v>
                </c:pt>
                <c:pt idx="3">
                  <c:v>91.465000000000003</c:v>
                </c:pt>
                <c:pt idx="4">
                  <c:v>91.028999999999982</c:v>
                </c:pt>
                <c:pt idx="5">
                  <c:v>89.937000000000026</c:v>
                </c:pt>
                <c:pt idx="6">
                  <c:v>89.717000000000027</c:v>
                </c:pt>
                <c:pt idx="7">
                  <c:v>89.278999999999982</c:v>
                </c:pt>
                <c:pt idx="8">
                  <c:v>89.058999999999983</c:v>
                </c:pt>
                <c:pt idx="9">
                  <c:v>88.84</c:v>
                </c:pt>
                <c:pt idx="10">
                  <c:v>88.179999999999978</c:v>
                </c:pt>
                <c:pt idx="11">
                  <c:v>87.516999999999996</c:v>
                </c:pt>
                <c:pt idx="12">
                  <c:v>87.516999999999996</c:v>
                </c:pt>
                <c:pt idx="13">
                  <c:v>84.818000000000012</c:v>
                </c:pt>
                <c:pt idx="14">
                  <c:v>81.111999999999995</c:v>
                </c:pt>
                <c:pt idx="15">
                  <c:v>78.968999999999994</c:v>
                </c:pt>
                <c:pt idx="16">
                  <c:v>76.478999999999999</c:v>
                </c:pt>
                <c:pt idx="17">
                  <c:v>75.175999999999988</c:v>
                </c:pt>
                <c:pt idx="18">
                  <c:v>74.908000000000001</c:v>
                </c:pt>
                <c:pt idx="19">
                  <c:v>73.176999999999978</c:v>
                </c:pt>
                <c:pt idx="20">
                  <c:v>72.440000000000026</c:v>
                </c:pt>
                <c:pt idx="21">
                  <c:v>70.972999999999999</c:v>
                </c:pt>
                <c:pt idx="22">
                  <c:v>69.403000000000006</c:v>
                </c:pt>
              </c:numCache>
            </c:numRef>
          </c:yVal>
        </c:ser>
        <c:ser>
          <c:idx val="3"/>
          <c:order val="3"/>
          <c:tx>
            <c:strRef>
              <c:f>Sheet1!$E$1</c:f>
              <c:strCache>
                <c:ptCount val="1"/>
                <c:pt idx="0">
                  <c:v>2005-6/2011 (N=771)</c:v>
                </c:pt>
              </c:strCache>
            </c:strRef>
          </c:tx>
          <c:spPr>
            <a:ln w="47625">
              <a:solidFill>
                <a:srgbClr val="CC99FF"/>
              </a:solidFill>
            </a:ln>
          </c:spPr>
          <c:marker>
            <c:symbol val="none"/>
          </c:marker>
          <c:xVal>
            <c:numRef>
              <c:f>Sheet1!$A$2:$A$31</c:f>
              <c:numCache>
                <c:formatCode>General</c:formatCode>
                <c:ptCount val="30"/>
                <c:pt idx="0">
                  <c:v>0</c:v>
                </c:pt>
                <c:pt idx="1">
                  <c:v>8.3300000000000041E-2</c:v>
                </c:pt>
                <c:pt idx="2">
                  <c:v>0.16669999999999999</c:v>
                </c:pt>
                <c:pt idx="3">
                  <c:v>0.25</c:v>
                </c:pt>
                <c:pt idx="4">
                  <c:v>0.33330000000000426</c:v>
                </c:pt>
                <c:pt idx="5">
                  <c:v>0.41670000000000001</c:v>
                </c:pt>
                <c:pt idx="6">
                  <c:v>0.5</c:v>
                </c:pt>
                <c:pt idx="7">
                  <c:v>0.58329999999999949</c:v>
                </c:pt>
                <c:pt idx="8">
                  <c:v>0.66670000000000706</c:v>
                </c:pt>
                <c:pt idx="9">
                  <c:v>0.75000000000000488</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numCache>
            </c:numRef>
          </c:xVal>
          <c:yVal>
            <c:numRef>
              <c:f>Sheet1!$E$2:$E$31</c:f>
              <c:numCache>
                <c:formatCode>General</c:formatCode>
                <c:ptCount val="30"/>
                <c:pt idx="0">
                  <c:v>100</c:v>
                </c:pt>
                <c:pt idx="1">
                  <c:v>96.076999999999998</c:v>
                </c:pt>
                <c:pt idx="2">
                  <c:v>94.049000000000007</c:v>
                </c:pt>
                <c:pt idx="3">
                  <c:v>93.632999999999981</c:v>
                </c:pt>
                <c:pt idx="4">
                  <c:v>92.795000000000002</c:v>
                </c:pt>
                <c:pt idx="5">
                  <c:v>91.956999999999994</c:v>
                </c:pt>
                <c:pt idx="6">
                  <c:v>91.117000000000004</c:v>
                </c:pt>
                <c:pt idx="7">
                  <c:v>90.977000000000004</c:v>
                </c:pt>
                <c:pt idx="8">
                  <c:v>90.694999999999993</c:v>
                </c:pt>
                <c:pt idx="9">
                  <c:v>90.411000000000527</c:v>
                </c:pt>
                <c:pt idx="10">
                  <c:v>90.126999999999981</c:v>
                </c:pt>
                <c:pt idx="11">
                  <c:v>90.126999999999981</c:v>
                </c:pt>
                <c:pt idx="12">
                  <c:v>89.983000000000004</c:v>
                </c:pt>
                <c:pt idx="13">
                  <c:v>86.074999999999989</c:v>
                </c:pt>
                <c:pt idx="14">
                  <c:v>84.492999999999995</c:v>
                </c:pt>
                <c:pt idx="15">
                  <c:v>80.634999999999991</c:v>
                </c:pt>
                <c:pt idx="16">
                  <c:v>79.046000000000006</c:v>
                </c:pt>
                <c:pt idx="17">
                  <c:v>77.001999999999995</c:v>
                </c:pt>
              </c:numCache>
            </c:numRef>
          </c:yVal>
        </c:ser>
        <c:axId val="148953728"/>
        <c:axId val="148960000"/>
      </c:scatterChart>
      <c:valAx>
        <c:axId val="148953728"/>
        <c:scaling>
          <c:orientation val="minMax"/>
          <c:max val="18"/>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148960000"/>
        <c:crosses val="autoZero"/>
        <c:crossBetween val="midCat"/>
        <c:majorUnit val="1"/>
      </c:valAx>
      <c:valAx>
        <c:axId val="148960000"/>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148953728"/>
        <c:crosses val="autoZero"/>
        <c:crossBetween val="midCat"/>
        <c:majorUnit val="20"/>
      </c:valAx>
      <c:spPr>
        <a:solidFill>
          <a:schemeClr val="bg2"/>
        </a:solidFill>
        <a:ln>
          <a:solidFill>
            <a:schemeClr val="tx1"/>
          </a:solidFill>
        </a:ln>
      </c:spPr>
    </c:plotArea>
    <c:legend>
      <c:legendPos val="r"/>
      <c:layout>
        <c:manualLayout>
          <c:xMode val="edge"/>
          <c:yMode val="edge"/>
          <c:x val="0.42460908647481038"/>
          <c:y val="6.3981669630005941E-2"/>
          <c:w val="0.53261805216825775"/>
          <c:h val="0.15842604351875444"/>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4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6799293893573043E-2"/>
          <c:y val="4.9719541105749124E-2"/>
          <c:w val="0.87737962511323264"/>
          <c:h val="0.81644145288290582"/>
        </c:manualLayout>
      </c:layout>
      <c:scatterChart>
        <c:scatterStyle val="lineMarker"/>
        <c:ser>
          <c:idx val="0"/>
          <c:order val="0"/>
          <c:tx>
            <c:strRef>
              <c:f>Sheet1!$B$1</c:f>
              <c:strCache>
                <c:ptCount val="1"/>
                <c:pt idx="0">
                  <c:v>1982-1989  (N=124)</c:v>
                </c:pt>
              </c:strCache>
            </c:strRef>
          </c:tx>
          <c:spPr>
            <a:ln w="41275">
              <a:solidFill>
                <a:srgbClr val="66FFFF"/>
              </a:solidFill>
            </a:ln>
          </c:spPr>
          <c:marker>
            <c:symbol val="none"/>
          </c:marker>
          <c:xVal>
            <c:numRef>
              <c:f>Sheet1!$A$2:$A$31</c:f>
              <c:numCache>
                <c:formatCode>General</c:formatCode>
                <c:ptCount val="30"/>
                <c:pt idx="0">
                  <c:v>0</c:v>
                </c:pt>
                <c:pt idx="1">
                  <c:v>8.3300000000000041E-2</c:v>
                </c:pt>
                <c:pt idx="2">
                  <c:v>0.16669999999999999</c:v>
                </c:pt>
                <c:pt idx="3">
                  <c:v>0.25</c:v>
                </c:pt>
                <c:pt idx="4">
                  <c:v>0.33330000000000426</c:v>
                </c:pt>
                <c:pt idx="5">
                  <c:v>0.41670000000000001</c:v>
                </c:pt>
                <c:pt idx="6">
                  <c:v>0.5</c:v>
                </c:pt>
                <c:pt idx="7">
                  <c:v>0.58329999999999949</c:v>
                </c:pt>
                <c:pt idx="8">
                  <c:v>0.66670000000000706</c:v>
                </c:pt>
                <c:pt idx="9">
                  <c:v>0.75000000000000488</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numCache>
            </c:numRef>
          </c:xVal>
          <c:yVal>
            <c:numRef>
              <c:f>Sheet1!$B$2:$B$31</c:f>
              <c:numCache>
                <c:formatCode>General</c:formatCode>
                <c:ptCount val="30"/>
                <c:pt idx="0">
                  <c:v>100</c:v>
                </c:pt>
                <c:pt idx="1">
                  <c:v>82.119</c:v>
                </c:pt>
                <c:pt idx="2">
                  <c:v>80.477000000000004</c:v>
                </c:pt>
                <c:pt idx="3">
                  <c:v>78.834000000000003</c:v>
                </c:pt>
                <c:pt idx="4">
                  <c:v>77.174999999999983</c:v>
                </c:pt>
                <c:pt idx="5">
                  <c:v>75.515000000000001</c:v>
                </c:pt>
                <c:pt idx="6">
                  <c:v>73.85499999999999</c:v>
                </c:pt>
                <c:pt idx="7">
                  <c:v>73.85499999999999</c:v>
                </c:pt>
                <c:pt idx="8">
                  <c:v>72.195999999999998</c:v>
                </c:pt>
                <c:pt idx="9">
                  <c:v>71.366</c:v>
                </c:pt>
                <c:pt idx="10">
                  <c:v>71.366</c:v>
                </c:pt>
                <c:pt idx="11">
                  <c:v>70.536000000000001</c:v>
                </c:pt>
                <c:pt idx="12">
                  <c:v>70.536000000000001</c:v>
                </c:pt>
                <c:pt idx="13">
                  <c:v>65.516999999999996</c:v>
                </c:pt>
                <c:pt idx="14">
                  <c:v>62.986000000000004</c:v>
                </c:pt>
                <c:pt idx="15">
                  <c:v>58.730000000000011</c:v>
                </c:pt>
                <c:pt idx="16">
                  <c:v>57.027000000000001</c:v>
                </c:pt>
                <c:pt idx="17">
                  <c:v>55.273000000000003</c:v>
                </c:pt>
                <c:pt idx="18">
                  <c:v>51.536000000000001</c:v>
                </c:pt>
                <c:pt idx="19">
                  <c:v>50.564</c:v>
                </c:pt>
                <c:pt idx="20">
                  <c:v>50.564</c:v>
                </c:pt>
                <c:pt idx="21">
                  <c:v>49.414999999999999</c:v>
                </c:pt>
                <c:pt idx="22">
                  <c:v>45.884999999999998</c:v>
                </c:pt>
                <c:pt idx="23">
                  <c:v>44.645000000000003</c:v>
                </c:pt>
                <c:pt idx="24">
                  <c:v>38.443999999999996</c:v>
                </c:pt>
                <c:pt idx="25">
                  <c:v>37.204000000000001</c:v>
                </c:pt>
                <c:pt idx="26">
                  <c:v>35.773000000000003</c:v>
                </c:pt>
                <c:pt idx="27">
                  <c:v>34.341999999999999</c:v>
                </c:pt>
                <c:pt idx="28">
                  <c:v>31.356000000000005</c:v>
                </c:pt>
                <c:pt idx="29">
                  <c:v>29.863</c:v>
                </c:pt>
              </c:numCache>
            </c:numRef>
          </c:yVal>
        </c:ser>
        <c:ser>
          <c:idx val="1"/>
          <c:order val="1"/>
          <c:tx>
            <c:strRef>
              <c:f>Sheet1!$C$1</c:f>
              <c:strCache>
                <c:ptCount val="1"/>
                <c:pt idx="0">
                  <c:v>1990-1999 (N=543)</c:v>
                </c:pt>
              </c:strCache>
            </c:strRef>
          </c:tx>
          <c:spPr>
            <a:ln w="41275">
              <a:solidFill>
                <a:srgbClr val="00FF00"/>
              </a:solidFill>
              <a:prstDash val="solid"/>
            </a:ln>
          </c:spPr>
          <c:marker>
            <c:symbol val="none"/>
          </c:marker>
          <c:xVal>
            <c:numRef>
              <c:f>Sheet1!$A$2:$A$31</c:f>
              <c:numCache>
                <c:formatCode>General</c:formatCode>
                <c:ptCount val="30"/>
                <c:pt idx="0">
                  <c:v>0</c:v>
                </c:pt>
                <c:pt idx="1">
                  <c:v>8.3300000000000041E-2</c:v>
                </c:pt>
                <c:pt idx="2">
                  <c:v>0.16669999999999999</c:v>
                </c:pt>
                <c:pt idx="3">
                  <c:v>0.25</c:v>
                </c:pt>
                <c:pt idx="4">
                  <c:v>0.33330000000000426</c:v>
                </c:pt>
                <c:pt idx="5">
                  <c:v>0.41670000000000001</c:v>
                </c:pt>
                <c:pt idx="6">
                  <c:v>0.5</c:v>
                </c:pt>
                <c:pt idx="7">
                  <c:v>0.58329999999999949</c:v>
                </c:pt>
                <c:pt idx="8">
                  <c:v>0.66670000000000706</c:v>
                </c:pt>
                <c:pt idx="9">
                  <c:v>0.75000000000000488</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numCache>
            </c:numRef>
          </c:xVal>
          <c:yVal>
            <c:numRef>
              <c:f>Sheet1!$C$2:$C$31</c:f>
              <c:numCache>
                <c:formatCode>General</c:formatCode>
                <c:ptCount val="30"/>
                <c:pt idx="0">
                  <c:v>100</c:v>
                </c:pt>
                <c:pt idx="1">
                  <c:v>89.11</c:v>
                </c:pt>
                <c:pt idx="2">
                  <c:v>87.074999999999989</c:v>
                </c:pt>
                <c:pt idx="3">
                  <c:v>86.147000000000006</c:v>
                </c:pt>
                <c:pt idx="4">
                  <c:v>85.587000000000003</c:v>
                </c:pt>
                <c:pt idx="5">
                  <c:v>85.399000000000001</c:v>
                </c:pt>
                <c:pt idx="6">
                  <c:v>84.834000000000003</c:v>
                </c:pt>
                <c:pt idx="7">
                  <c:v>84.456999999999994</c:v>
                </c:pt>
                <c:pt idx="8">
                  <c:v>84.456999999999994</c:v>
                </c:pt>
                <c:pt idx="9">
                  <c:v>84.266999999999996</c:v>
                </c:pt>
                <c:pt idx="10">
                  <c:v>84.077999999999989</c:v>
                </c:pt>
                <c:pt idx="11">
                  <c:v>83.698999999999998</c:v>
                </c:pt>
                <c:pt idx="12">
                  <c:v>83.51</c:v>
                </c:pt>
                <c:pt idx="13">
                  <c:v>80.236999999999995</c:v>
                </c:pt>
                <c:pt idx="14">
                  <c:v>77.081000000000003</c:v>
                </c:pt>
                <c:pt idx="15">
                  <c:v>74.834999999999994</c:v>
                </c:pt>
                <c:pt idx="16">
                  <c:v>72.536000000000001</c:v>
                </c:pt>
                <c:pt idx="17">
                  <c:v>70.403999999999996</c:v>
                </c:pt>
                <c:pt idx="18">
                  <c:v>67.092000000000013</c:v>
                </c:pt>
                <c:pt idx="19">
                  <c:v>64.096999999999994</c:v>
                </c:pt>
                <c:pt idx="20">
                  <c:v>60.826000000000001</c:v>
                </c:pt>
                <c:pt idx="21">
                  <c:v>57.235000000000063</c:v>
                </c:pt>
                <c:pt idx="22">
                  <c:v>54.760000000000012</c:v>
                </c:pt>
                <c:pt idx="23">
                  <c:v>51.205000000000013</c:v>
                </c:pt>
                <c:pt idx="24">
                  <c:v>49.569000000000003</c:v>
                </c:pt>
                <c:pt idx="25">
                  <c:v>47.973000000000006</c:v>
                </c:pt>
                <c:pt idx="26">
                  <c:v>45.328000000000003</c:v>
                </c:pt>
                <c:pt idx="27">
                  <c:v>42.992000000000012</c:v>
                </c:pt>
                <c:pt idx="28">
                  <c:v>40.183</c:v>
                </c:pt>
                <c:pt idx="29">
                  <c:v>37.602000000000011</c:v>
                </c:pt>
              </c:numCache>
            </c:numRef>
          </c:yVal>
        </c:ser>
        <c:ser>
          <c:idx val="2"/>
          <c:order val="2"/>
          <c:tx>
            <c:strRef>
              <c:f>Sheet1!$D$1</c:f>
              <c:strCache>
                <c:ptCount val="1"/>
                <c:pt idx="0">
                  <c:v>2000-2004 (N=312)</c:v>
                </c:pt>
              </c:strCache>
            </c:strRef>
          </c:tx>
          <c:spPr>
            <a:ln w="41275">
              <a:solidFill>
                <a:srgbClr val="FF0000"/>
              </a:solidFill>
            </a:ln>
          </c:spPr>
          <c:marker>
            <c:symbol val="none"/>
          </c:marker>
          <c:xVal>
            <c:numRef>
              <c:f>Sheet1!$A$2:$A$31</c:f>
              <c:numCache>
                <c:formatCode>General</c:formatCode>
                <c:ptCount val="30"/>
                <c:pt idx="0">
                  <c:v>0</c:v>
                </c:pt>
                <c:pt idx="1">
                  <c:v>8.3300000000000041E-2</c:v>
                </c:pt>
                <c:pt idx="2">
                  <c:v>0.16669999999999999</c:v>
                </c:pt>
                <c:pt idx="3">
                  <c:v>0.25</c:v>
                </c:pt>
                <c:pt idx="4">
                  <c:v>0.33330000000000426</c:v>
                </c:pt>
                <c:pt idx="5">
                  <c:v>0.41670000000000001</c:v>
                </c:pt>
                <c:pt idx="6">
                  <c:v>0.5</c:v>
                </c:pt>
                <c:pt idx="7">
                  <c:v>0.58329999999999949</c:v>
                </c:pt>
                <c:pt idx="8">
                  <c:v>0.66670000000000706</c:v>
                </c:pt>
                <c:pt idx="9">
                  <c:v>0.75000000000000488</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numCache>
            </c:numRef>
          </c:xVal>
          <c:yVal>
            <c:numRef>
              <c:f>Sheet1!$D$2:$D$31</c:f>
              <c:numCache>
                <c:formatCode>General</c:formatCode>
                <c:ptCount val="30"/>
                <c:pt idx="0">
                  <c:v>100</c:v>
                </c:pt>
                <c:pt idx="1">
                  <c:v>93.236000000000004</c:v>
                </c:pt>
                <c:pt idx="2">
                  <c:v>92.259</c:v>
                </c:pt>
                <c:pt idx="3">
                  <c:v>91.281000000000006</c:v>
                </c:pt>
                <c:pt idx="4">
                  <c:v>91.281000000000006</c:v>
                </c:pt>
                <c:pt idx="5">
                  <c:v>91.281000000000006</c:v>
                </c:pt>
                <c:pt idx="6">
                  <c:v>90.953000000000003</c:v>
                </c:pt>
                <c:pt idx="7">
                  <c:v>90.953000000000003</c:v>
                </c:pt>
                <c:pt idx="8">
                  <c:v>90.953000000000003</c:v>
                </c:pt>
                <c:pt idx="9">
                  <c:v>90.953000000000003</c:v>
                </c:pt>
                <c:pt idx="10">
                  <c:v>90.296000000000006</c:v>
                </c:pt>
                <c:pt idx="11">
                  <c:v>90.296000000000006</c:v>
                </c:pt>
                <c:pt idx="12">
                  <c:v>90.296000000000006</c:v>
                </c:pt>
                <c:pt idx="13">
                  <c:v>87.974999999999994</c:v>
                </c:pt>
                <c:pt idx="14">
                  <c:v>86.242999999999995</c:v>
                </c:pt>
                <c:pt idx="15">
                  <c:v>83.77</c:v>
                </c:pt>
                <c:pt idx="16">
                  <c:v>81.245000000000005</c:v>
                </c:pt>
                <c:pt idx="17">
                  <c:v>79.38</c:v>
                </c:pt>
                <c:pt idx="18">
                  <c:v>78.606999999999999</c:v>
                </c:pt>
                <c:pt idx="19">
                  <c:v>76.475999999999999</c:v>
                </c:pt>
                <c:pt idx="20">
                  <c:v>73.584000000000003</c:v>
                </c:pt>
                <c:pt idx="21">
                  <c:v>70.900999999999996</c:v>
                </c:pt>
              </c:numCache>
            </c:numRef>
          </c:yVal>
        </c:ser>
        <c:ser>
          <c:idx val="3"/>
          <c:order val="3"/>
          <c:tx>
            <c:strRef>
              <c:f>Sheet1!$E$1</c:f>
              <c:strCache>
                <c:ptCount val="1"/>
                <c:pt idx="0">
                  <c:v>2005-6/2011 (N=486)</c:v>
                </c:pt>
              </c:strCache>
            </c:strRef>
          </c:tx>
          <c:spPr>
            <a:ln w="47625">
              <a:solidFill>
                <a:srgbClr val="CC99FF"/>
              </a:solidFill>
            </a:ln>
          </c:spPr>
          <c:marker>
            <c:symbol val="none"/>
          </c:marker>
          <c:xVal>
            <c:numRef>
              <c:f>Sheet1!$A$2:$A$31</c:f>
              <c:numCache>
                <c:formatCode>General</c:formatCode>
                <c:ptCount val="30"/>
                <c:pt idx="0">
                  <c:v>0</c:v>
                </c:pt>
                <c:pt idx="1">
                  <c:v>8.3300000000000041E-2</c:v>
                </c:pt>
                <c:pt idx="2">
                  <c:v>0.16669999999999999</c:v>
                </c:pt>
                <c:pt idx="3">
                  <c:v>0.25</c:v>
                </c:pt>
                <c:pt idx="4">
                  <c:v>0.33330000000000426</c:v>
                </c:pt>
                <c:pt idx="5">
                  <c:v>0.41670000000000001</c:v>
                </c:pt>
                <c:pt idx="6">
                  <c:v>0.5</c:v>
                </c:pt>
                <c:pt idx="7">
                  <c:v>0.58329999999999949</c:v>
                </c:pt>
                <c:pt idx="8">
                  <c:v>0.66670000000000706</c:v>
                </c:pt>
                <c:pt idx="9">
                  <c:v>0.75000000000000488</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numCache>
            </c:numRef>
          </c:xVal>
          <c:yVal>
            <c:numRef>
              <c:f>Sheet1!$E$2:$E$31</c:f>
              <c:numCache>
                <c:formatCode>General</c:formatCode>
                <c:ptCount val="30"/>
                <c:pt idx="0">
                  <c:v>100</c:v>
                </c:pt>
                <c:pt idx="1">
                  <c:v>95.235000000000014</c:v>
                </c:pt>
                <c:pt idx="2">
                  <c:v>94.8</c:v>
                </c:pt>
                <c:pt idx="3">
                  <c:v>94.8</c:v>
                </c:pt>
                <c:pt idx="4">
                  <c:v>94.35499999999999</c:v>
                </c:pt>
                <c:pt idx="5">
                  <c:v>93.909000000000006</c:v>
                </c:pt>
                <c:pt idx="6">
                  <c:v>93.685999999999979</c:v>
                </c:pt>
                <c:pt idx="7">
                  <c:v>93.685999999999979</c:v>
                </c:pt>
                <c:pt idx="8">
                  <c:v>93.460000000000022</c:v>
                </c:pt>
                <c:pt idx="9">
                  <c:v>93.460000000000022</c:v>
                </c:pt>
                <c:pt idx="10">
                  <c:v>93.235000000000014</c:v>
                </c:pt>
                <c:pt idx="11">
                  <c:v>93.006</c:v>
                </c:pt>
                <c:pt idx="12">
                  <c:v>92.774999999999991</c:v>
                </c:pt>
                <c:pt idx="13">
                  <c:v>91.47</c:v>
                </c:pt>
                <c:pt idx="14">
                  <c:v>90.488</c:v>
                </c:pt>
                <c:pt idx="15">
                  <c:v>87.733999999999995</c:v>
                </c:pt>
                <c:pt idx="16">
                  <c:v>85.627999999999986</c:v>
                </c:pt>
                <c:pt idx="17">
                  <c:v>82.467000000000027</c:v>
                </c:pt>
              </c:numCache>
            </c:numRef>
          </c:yVal>
        </c:ser>
        <c:axId val="149241216"/>
        <c:axId val="149243392"/>
      </c:scatterChart>
      <c:valAx>
        <c:axId val="149241216"/>
        <c:scaling>
          <c:orientation val="minMax"/>
          <c:max val="18"/>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149243392"/>
        <c:crosses val="autoZero"/>
        <c:crossBetween val="midCat"/>
        <c:majorUnit val="1"/>
      </c:valAx>
      <c:valAx>
        <c:axId val="149243392"/>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149241216"/>
        <c:crosses val="autoZero"/>
        <c:crossBetween val="midCat"/>
        <c:majorUnit val="20"/>
      </c:valAx>
      <c:spPr>
        <a:solidFill>
          <a:schemeClr val="bg2"/>
        </a:solidFill>
        <a:ln>
          <a:solidFill>
            <a:schemeClr val="tx1"/>
          </a:solidFill>
        </a:ln>
      </c:spPr>
    </c:plotArea>
    <c:legend>
      <c:legendPos val="r"/>
      <c:layout>
        <c:manualLayout>
          <c:xMode val="edge"/>
          <c:yMode val="edge"/>
          <c:x val="0.45853239030962101"/>
          <c:y val="6.3981669630005941E-2"/>
          <c:w val="0.49869474833345212"/>
          <c:h val="0.15842604351875444"/>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4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7.9100178849325381E-2"/>
          <c:y val="4.9719541105749124E-2"/>
          <c:w val="0.89974566232318576"/>
          <c:h val="0.81644145288290582"/>
        </c:manualLayout>
      </c:layout>
      <c:scatterChart>
        <c:scatterStyle val="lineMarker"/>
        <c:ser>
          <c:idx val="0"/>
          <c:order val="0"/>
          <c:tx>
            <c:strRef>
              <c:f>Sheet1!$B$1</c:f>
              <c:strCache>
                <c:ptCount val="1"/>
                <c:pt idx="0">
                  <c:v>1982-1989 (N=450)</c:v>
                </c:pt>
              </c:strCache>
            </c:strRef>
          </c:tx>
          <c:spPr>
            <a:ln w="41275">
              <a:solidFill>
                <a:srgbClr val="66FFFF"/>
              </a:solidFill>
            </a:ln>
          </c:spPr>
          <c:marker>
            <c:symbol val="none"/>
          </c:marker>
          <c:xVal>
            <c:numRef>
              <c:f>Sheet1!$A$2:$A$33</c:f>
              <c:numCache>
                <c:formatCode>General</c:formatCode>
                <c:ptCount val="32"/>
                <c:pt idx="0">
                  <c:v>0</c:v>
                </c:pt>
                <c:pt idx="1">
                  <c:v>8.3300000000000041E-2</c:v>
                </c:pt>
                <c:pt idx="2">
                  <c:v>0.16669999999999999</c:v>
                </c:pt>
                <c:pt idx="3">
                  <c:v>0.25</c:v>
                </c:pt>
                <c:pt idx="4">
                  <c:v>0.33330000000000426</c:v>
                </c:pt>
                <c:pt idx="5">
                  <c:v>0.41670000000000001</c:v>
                </c:pt>
                <c:pt idx="6">
                  <c:v>0.5</c:v>
                </c:pt>
                <c:pt idx="7">
                  <c:v>0.58329999999999949</c:v>
                </c:pt>
                <c:pt idx="8">
                  <c:v>0.66670000000000706</c:v>
                </c:pt>
                <c:pt idx="9">
                  <c:v>0.75000000000000488</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Sheet1!$B$2:$B$33</c:f>
              <c:numCache>
                <c:formatCode>General</c:formatCode>
                <c:ptCount val="32"/>
                <c:pt idx="0">
                  <c:v>100</c:v>
                </c:pt>
                <c:pt idx="1">
                  <c:v>86.369</c:v>
                </c:pt>
                <c:pt idx="2">
                  <c:v>83.430999999999997</c:v>
                </c:pt>
                <c:pt idx="3">
                  <c:v>81.606999999999999</c:v>
                </c:pt>
                <c:pt idx="4">
                  <c:v>80.007999999999996</c:v>
                </c:pt>
                <c:pt idx="5">
                  <c:v>79.778999999999982</c:v>
                </c:pt>
                <c:pt idx="6">
                  <c:v>78.861999999999995</c:v>
                </c:pt>
                <c:pt idx="7">
                  <c:v>78.171999999999983</c:v>
                </c:pt>
                <c:pt idx="8">
                  <c:v>77.478999999999999</c:v>
                </c:pt>
                <c:pt idx="9">
                  <c:v>77.478999999999999</c:v>
                </c:pt>
                <c:pt idx="10">
                  <c:v>77.016999999999996</c:v>
                </c:pt>
                <c:pt idx="11">
                  <c:v>76.090999999999994</c:v>
                </c:pt>
                <c:pt idx="12">
                  <c:v>75.397999999999996</c:v>
                </c:pt>
                <c:pt idx="13">
                  <c:v>70.977999999999994</c:v>
                </c:pt>
                <c:pt idx="14">
                  <c:v>67.215999999999994</c:v>
                </c:pt>
                <c:pt idx="15">
                  <c:v>63.867000000000004</c:v>
                </c:pt>
                <c:pt idx="16">
                  <c:v>60.681000000000004</c:v>
                </c:pt>
                <c:pt idx="17">
                  <c:v>58.195000000000213</c:v>
                </c:pt>
                <c:pt idx="18">
                  <c:v>54.898000000000003</c:v>
                </c:pt>
                <c:pt idx="19">
                  <c:v>52.754000000000005</c:v>
                </c:pt>
                <c:pt idx="20">
                  <c:v>50.528000000000013</c:v>
                </c:pt>
                <c:pt idx="21">
                  <c:v>49.053000000000004</c:v>
                </c:pt>
                <c:pt idx="22">
                  <c:v>48.137</c:v>
                </c:pt>
                <c:pt idx="23">
                  <c:v>45.899000000000001</c:v>
                </c:pt>
                <c:pt idx="24">
                  <c:v>43.558</c:v>
                </c:pt>
                <c:pt idx="25">
                  <c:v>40.407000000000004</c:v>
                </c:pt>
                <c:pt idx="26">
                  <c:v>39.305</c:v>
                </c:pt>
                <c:pt idx="27">
                  <c:v>36.68</c:v>
                </c:pt>
                <c:pt idx="28">
                  <c:v>35.135000000000012</c:v>
                </c:pt>
                <c:pt idx="29">
                  <c:v>33.950999999999993</c:v>
                </c:pt>
                <c:pt idx="30">
                  <c:v>33.147000000000006</c:v>
                </c:pt>
                <c:pt idx="31">
                  <c:v>32.711000000000006</c:v>
                </c:pt>
              </c:numCache>
            </c:numRef>
          </c:yVal>
        </c:ser>
        <c:ser>
          <c:idx val="1"/>
          <c:order val="1"/>
          <c:tx>
            <c:strRef>
              <c:f>Sheet1!$C$1</c:f>
              <c:strCache>
                <c:ptCount val="1"/>
                <c:pt idx="0">
                  <c:v>1990-1999 (N=1,394)</c:v>
                </c:pt>
              </c:strCache>
            </c:strRef>
          </c:tx>
          <c:spPr>
            <a:ln w="41275">
              <a:solidFill>
                <a:srgbClr val="00FF00"/>
              </a:solidFill>
              <a:prstDash val="solid"/>
            </a:ln>
          </c:spPr>
          <c:marker>
            <c:symbol val="none"/>
          </c:marker>
          <c:xVal>
            <c:numRef>
              <c:f>Sheet1!$A$2:$A$33</c:f>
              <c:numCache>
                <c:formatCode>General</c:formatCode>
                <c:ptCount val="32"/>
                <c:pt idx="0">
                  <c:v>0</c:v>
                </c:pt>
                <c:pt idx="1">
                  <c:v>8.3300000000000041E-2</c:v>
                </c:pt>
                <c:pt idx="2">
                  <c:v>0.16669999999999999</c:v>
                </c:pt>
                <c:pt idx="3">
                  <c:v>0.25</c:v>
                </c:pt>
                <c:pt idx="4">
                  <c:v>0.33330000000000426</c:v>
                </c:pt>
                <c:pt idx="5">
                  <c:v>0.41670000000000001</c:v>
                </c:pt>
                <c:pt idx="6">
                  <c:v>0.5</c:v>
                </c:pt>
                <c:pt idx="7">
                  <c:v>0.58329999999999949</c:v>
                </c:pt>
                <c:pt idx="8">
                  <c:v>0.66670000000000706</c:v>
                </c:pt>
                <c:pt idx="9">
                  <c:v>0.75000000000000488</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Sheet1!$C$2:$C$33</c:f>
              <c:numCache>
                <c:formatCode>General</c:formatCode>
                <c:ptCount val="32"/>
                <c:pt idx="0">
                  <c:v>100</c:v>
                </c:pt>
                <c:pt idx="1">
                  <c:v>91.334000000000003</c:v>
                </c:pt>
                <c:pt idx="2">
                  <c:v>89.504000000000005</c:v>
                </c:pt>
                <c:pt idx="3">
                  <c:v>88.917000000000527</c:v>
                </c:pt>
                <c:pt idx="4">
                  <c:v>88.180999999999983</c:v>
                </c:pt>
                <c:pt idx="5">
                  <c:v>87.516999999999996</c:v>
                </c:pt>
                <c:pt idx="6">
                  <c:v>86.85199999999999</c:v>
                </c:pt>
                <c:pt idx="7">
                  <c:v>86.037999999999997</c:v>
                </c:pt>
                <c:pt idx="8">
                  <c:v>85.519000000000005</c:v>
                </c:pt>
                <c:pt idx="9">
                  <c:v>85.073999999999998</c:v>
                </c:pt>
                <c:pt idx="10">
                  <c:v>84.924999999999997</c:v>
                </c:pt>
                <c:pt idx="11">
                  <c:v>84.702000000000012</c:v>
                </c:pt>
                <c:pt idx="12">
                  <c:v>84.627999999999986</c:v>
                </c:pt>
                <c:pt idx="13">
                  <c:v>81.004999999999995</c:v>
                </c:pt>
                <c:pt idx="14">
                  <c:v>77.391000000000005</c:v>
                </c:pt>
                <c:pt idx="15">
                  <c:v>74.052999999999983</c:v>
                </c:pt>
                <c:pt idx="16">
                  <c:v>69.787999999999997</c:v>
                </c:pt>
                <c:pt idx="17">
                  <c:v>66.900000000000006</c:v>
                </c:pt>
                <c:pt idx="18">
                  <c:v>63.01</c:v>
                </c:pt>
                <c:pt idx="19">
                  <c:v>59.993000000000002</c:v>
                </c:pt>
                <c:pt idx="20">
                  <c:v>57.153000000000006</c:v>
                </c:pt>
                <c:pt idx="21">
                  <c:v>54.522000000000013</c:v>
                </c:pt>
                <c:pt idx="22">
                  <c:v>51.893000000000001</c:v>
                </c:pt>
                <c:pt idx="23">
                  <c:v>50.216000000000001</c:v>
                </c:pt>
                <c:pt idx="24">
                  <c:v>48.416999999999994</c:v>
                </c:pt>
                <c:pt idx="25">
                  <c:v>46.633000000000003</c:v>
                </c:pt>
                <c:pt idx="26">
                  <c:v>45.254000000000005</c:v>
                </c:pt>
                <c:pt idx="27">
                  <c:v>43.836999999999996</c:v>
                </c:pt>
                <c:pt idx="28">
                  <c:v>40.677</c:v>
                </c:pt>
                <c:pt idx="29">
                  <c:v>39.853999999999999</c:v>
                </c:pt>
                <c:pt idx="30">
                  <c:v>37.325000000000003</c:v>
                </c:pt>
                <c:pt idx="31">
                  <c:v>36.870000000000005</c:v>
                </c:pt>
              </c:numCache>
            </c:numRef>
          </c:yVal>
        </c:ser>
        <c:ser>
          <c:idx val="2"/>
          <c:order val="2"/>
          <c:tx>
            <c:strRef>
              <c:f>Sheet1!$D$1</c:f>
              <c:strCache>
                <c:ptCount val="1"/>
                <c:pt idx="0">
                  <c:v>2000-2004 (N=866)</c:v>
                </c:pt>
              </c:strCache>
            </c:strRef>
          </c:tx>
          <c:spPr>
            <a:ln w="41275">
              <a:solidFill>
                <a:srgbClr val="FF0000"/>
              </a:solidFill>
            </a:ln>
          </c:spPr>
          <c:marker>
            <c:symbol val="none"/>
          </c:marker>
          <c:xVal>
            <c:numRef>
              <c:f>Sheet1!$A$2:$A$33</c:f>
              <c:numCache>
                <c:formatCode>General</c:formatCode>
                <c:ptCount val="32"/>
                <c:pt idx="0">
                  <c:v>0</c:v>
                </c:pt>
                <c:pt idx="1">
                  <c:v>8.3300000000000041E-2</c:v>
                </c:pt>
                <c:pt idx="2">
                  <c:v>0.16669999999999999</c:v>
                </c:pt>
                <c:pt idx="3">
                  <c:v>0.25</c:v>
                </c:pt>
                <c:pt idx="4">
                  <c:v>0.33330000000000426</c:v>
                </c:pt>
                <c:pt idx="5">
                  <c:v>0.41670000000000001</c:v>
                </c:pt>
                <c:pt idx="6">
                  <c:v>0.5</c:v>
                </c:pt>
                <c:pt idx="7">
                  <c:v>0.58329999999999949</c:v>
                </c:pt>
                <c:pt idx="8">
                  <c:v>0.66670000000000706</c:v>
                </c:pt>
                <c:pt idx="9">
                  <c:v>0.75000000000000488</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Sheet1!$D$2:$D$33</c:f>
              <c:numCache>
                <c:formatCode>General</c:formatCode>
                <c:ptCount val="32"/>
                <c:pt idx="0">
                  <c:v>100</c:v>
                </c:pt>
                <c:pt idx="1">
                  <c:v>93.36999999999999</c:v>
                </c:pt>
                <c:pt idx="2">
                  <c:v>92.066999999999993</c:v>
                </c:pt>
                <c:pt idx="3">
                  <c:v>91.590999999999994</c:v>
                </c:pt>
                <c:pt idx="4">
                  <c:v>91.233000000000004</c:v>
                </c:pt>
                <c:pt idx="5">
                  <c:v>90.634999999999991</c:v>
                </c:pt>
                <c:pt idx="6">
                  <c:v>90.274999999999991</c:v>
                </c:pt>
                <c:pt idx="7">
                  <c:v>90.036000000000001</c:v>
                </c:pt>
                <c:pt idx="8">
                  <c:v>89.796000000000006</c:v>
                </c:pt>
                <c:pt idx="9">
                  <c:v>89.195999999999998</c:v>
                </c:pt>
                <c:pt idx="10">
                  <c:v>88.834999999999994</c:v>
                </c:pt>
                <c:pt idx="11">
                  <c:v>88.23</c:v>
                </c:pt>
                <c:pt idx="12">
                  <c:v>87.745999999999995</c:v>
                </c:pt>
                <c:pt idx="13">
                  <c:v>83.308999999999983</c:v>
                </c:pt>
                <c:pt idx="14">
                  <c:v>79.489999999999995</c:v>
                </c:pt>
                <c:pt idx="15">
                  <c:v>76.947000000000671</c:v>
                </c:pt>
                <c:pt idx="16">
                  <c:v>73.548000000000002</c:v>
                </c:pt>
                <c:pt idx="17">
                  <c:v>69.568000000000012</c:v>
                </c:pt>
                <c:pt idx="18">
                  <c:v>65.717000000000027</c:v>
                </c:pt>
                <c:pt idx="19">
                  <c:v>61.178000000000011</c:v>
                </c:pt>
                <c:pt idx="20">
                  <c:v>58.580999999999996</c:v>
                </c:pt>
                <c:pt idx="21">
                  <c:v>53.668000000000013</c:v>
                </c:pt>
                <c:pt idx="22">
                  <c:v>50.471000000000004</c:v>
                </c:pt>
              </c:numCache>
            </c:numRef>
          </c:yVal>
        </c:ser>
        <c:ser>
          <c:idx val="3"/>
          <c:order val="3"/>
          <c:tx>
            <c:strRef>
              <c:f>Sheet1!$E$1</c:f>
              <c:strCache>
                <c:ptCount val="1"/>
                <c:pt idx="0">
                  <c:v>2005-6/2011 (N=1,264)</c:v>
                </c:pt>
              </c:strCache>
            </c:strRef>
          </c:tx>
          <c:spPr>
            <a:ln w="47625">
              <a:solidFill>
                <a:srgbClr val="CC99FF"/>
              </a:solidFill>
            </a:ln>
          </c:spPr>
          <c:marker>
            <c:symbol val="none"/>
          </c:marker>
          <c:xVal>
            <c:numRef>
              <c:f>Sheet1!$A$2:$A$33</c:f>
              <c:numCache>
                <c:formatCode>General</c:formatCode>
                <c:ptCount val="32"/>
                <c:pt idx="0">
                  <c:v>0</c:v>
                </c:pt>
                <c:pt idx="1">
                  <c:v>8.3300000000000041E-2</c:v>
                </c:pt>
                <c:pt idx="2">
                  <c:v>0.16669999999999999</c:v>
                </c:pt>
                <c:pt idx="3">
                  <c:v>0.25</c:v>
                </c:pt>
                <c:pt idx="4">
                  <c:v>0.33330000000000426</c:v>
                </c:pt>
                <c:pt idx="5">
                  <c:v>0.41670000000000001</c:v>
                </c:pt>
                <c:pt idx="6">
                  <c:v>0.5</c:v>
                </c:pt>
                <c:pt idx="7">
                  <c:v>0.58329999999999949</c:v>
                </c:pt>
                <c:pt idx="8">
                  <c:v>0.66670000000000706</c:v>
                </c:pt>
                <c:pt idx="9">
                  <c:v>0.75000000000000488</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Sheet1!$E$2:$E$33</c:f>
              <c:numCache>
                <c:formatCode>General</c:formatCode>
                <c:ptCount val="32"/>
                <c:pt idx="0">
                  <c:v>100</c:v>
                </c:pt>
                <c:pt idx="1">
                  <c:v>95.617999999999995</c:v>
                </c:pt>
                <c:pt idx="2">
                  <c:v>94.956999999999994</c:v>
                </c:pt>
                <c:pt idx="3">
                  <c:v>94.203999999999994</c:v>
                </c:pt>
                <c:pt idx="4">
                  <c:v>93.531000000000006</c:v>
                </c:pt>
                <c:pt idx="5">
                  <c:v>93.192999999999998</c:v>
                </c:pt>
                <c:pt idx="6">
                  <c:v>92.685999999999979</c:v>
                </c:pt>
                <c:pt idx="7">
                  <c:v>92.345000000000013</c:v>
                </c:pt>
                <c:pt idx="8">
                  <c:v>91.918000000000006</c:v>
                </c:pt>
                <c:pt idx="9">
                  <c:v>91.575999999999979</c:v>
                </c:pt>
                <c:pt idx="10">
                  <c:v>91.147999999999996</c:v>
                </c:pt>
                <c:pt idx="11">
                  <c:v>90.804000000000002</c:v>
                </c:pt>
                <c:pt idx="12">
                  <c:v>90.542000000000002</c:v>
                </c:pt>
                <c:pt idx="13">
                  <c:v>87.441000000000685</c:v>
                </c:pt>
                <c:pt idx="14">
                  <c:v>83.784000000000006</c:v>
                </c:pt>
                <c:pt idx="15">
                  <c:v>80.75</c:v>
                </c:pt>
                <c:pt idx="16">
                  <c:v>76.073999999999998</c:v>
                </c:pt>
                <c:pt idx="17">
                  <c:v>70.137999999999991</c:v>
                </c:pt>
              </c:numCache>
            </c:numRef>
          </c:yVal>
        </c:ser>
        <c:axId val="149369216"/>
        <c:axId val="149371136"/>
      </c:scatterChart>
      <c:valAx>
        <c:axId val="149369216"/>
        <c:scaling>
          <c:orientation val="minMax"/>
          <c:max val="20"/>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149371136"/>
        <c:crosses val="autoZero"/>
        <c:crossBetween val="midCat"/>
        <c:majorUnit val="1"/>
      </c:valAx>
      <c:valAx>
        <c:axId val="149371136"/>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149369216"/>
        <c:crosses val="autoZero"/>
        <c:crossBetween val="midCat"/>
        <c:majorUnit val="20"/>
      </c:valAx>
      <c:spPr>
        <a:solidFill>
          <a:schemeClr val="bg2"/>
        </a:solidFill>
        <a:ln>
          <a:solidFill>
            <a:schemeClr val="tx1"/>
          </a:solidFill>
        </a:ln>
      </c:spPr>
    </c:plotArea>
    <c:legend>
      <c:legendPos val="r"/>
      <c:layout>
        <c:manualLayout>
          <c:xMode val="edge"/>
          <c:yMode val="edge"/>
          <c:x val="0.38036129886419334"/>
          <c:y val="8.0110701888070443E-2"/>
          <c:w val="0.56801628225675327"/>
          <c:h val="0.12885615104563539"/>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4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6799293893573043E-2"/>
          <c:y val="4.9719541105749124E-2"/>
          <c:w val="0.87737962511323264"/>
          <c:h val="0.81644145288290582"/>
        </c:manualLayout>
      </c:layout>
      <c:scatterChart>
        <c:scatterStyle val="lineMarker"/>
        <c:ser>
          <c:idx val="0"/>
          <c:order val="0"/>
          <c:tx>
            <c:strRef>
              <c:f>'Sheet1'!$B$1</c:f>
              <c:strCache>
                <c:ptCount val="1"/>
                <c:pt idx="0">
                  <c:v>Male (N = 2,956)</c:v>
                </c:pt>
              </c:strCache>
            </c:strRef>
          </c:tx>
          <c:spPr>
            <a:ln w="41275">
              <a:solidFill>
                <a:srgbClr val="66FFFF"/>
              </a:solidFill>
            </a:ln>
          </c:spPr>
          <c:marker>
            <c:symbol val="none"/>
          </c:marker>
          <c:xVal>
            <c:numRef>
              <c:f>'Sheet1'!$A$2:$A$24</c:f>
              <c:numCache>
                <c:formatCode>General</c:formatCode>
                <c:ptCount val="23"/>
                <c:pt idx="0">
                  <c:v>0</c:v>
                </c:pt>
                <c:pt idx="1">
                  <c:v>8.3300000000000041E-2</c:v>
                </c:pt>
                <c:pt idx="2">
                  <c:v>0.16669999999999999</c:v>
                </c:pt>
                <c:pt idx="3">
                  <c:v>0.25</c:v>
                </c:pt>
                <c:pt idx="4">
                  <c:v>0.33330000000000354</c:v>
                </c:pt>
                <c:pt idx="5">
                  <c:v>0.41670000000000001</c:v>
                </c:pt>
                <c:pt idx="6">
                  <c:v>0.5</c:v>
                </c:pt>
                <c:pt idx="7">
                  <c:v>0.58329999999999949</c:v>
                </c:pt>
                <c:pt idx="8">
                  <c:v>0.66670000000000595</c:v>
                </c:pt>
                <c:pt idx="9">
                  <c:v>0.75000000000000411</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numCache>
            </c:numRef>
          </c:xVal>
          <c:yVal>
            <c:numRef>
              <c:f>'Sheet1'!$B$2:$B$24</c:f>
              <c:numCache>
                <c:formatCode>General</c:formatCode>
                <c:ptCount val="23"/>
                <c:pt idx="0">
                  <c:v>100</c:v>
                </c:pt>
                <c:pt idx="1">
                  <c:v>94.754000000000005</c:v>
                </c:pt>
                <c:pt idx="2">
                  <c:v>93.247000000000227</c:v>
                </c:pt>
                <c:pt idx="3">
                  <c:v>92.10799999999999</c:v>
                </c:pt>
                <c:pt idx="4">
                  <c:v>91.284999999999997</c:v>
                </c:pt>
                <c:pt idx="5">
                  <c:v>90.962000000000003</c:v>
                </c:pt>
                <c:pt idx="6">
                  <c:v>90.459000000000003</c:v>
                </c:pt>
                <c:pt idx="7">
                  <c:v>90.206999999999994</c:v>
                </c:pt>
                <c:pt idx="8">
                  <c:v>89.846000000000004</c:v>
                </c:pt>
                <c:pt idx="9">
                  <c:v>89.374999999999986</c:v>
                </c:pt>
                <c:pt idx="10">
                  <c:v>89.049000000000007</c:v>
                </c:pt>
                <c:pt idx="11">
                  <c:v>88.683999999999983</c:v>
                </c:pt>
                <c:pt idx="12">
                  <c:v>88.462999999999994</c:v>
                </c:pt>
                <c:pt idx="13">
                  <c:v>85.51</c:v>
                </c:pt>
                <c:pt idx="14">
                  <c:v>82.93</c:v>
                </c:pt>
                <c:pt idx="15">
                  <c:v>80.342000000000013</c:v>
                </c:pt>
                <c:pt idx="16">
                  <c:v>77.524000000000001</c:v>
                </c:pt>
                <c:pt idx="17">
                  <c:v>74.85199999999999</c:v>
                </c:pt>
                <c:pt idx="18">
                  <c:v>71.924000000000007</c:v>
                </c:pt>
                <c:pt idx="19">
                  <c:v>69.208000000000013</c:v>
                </c:pt>
                <c:pt idx="20">
                  <c:v>67.075000000000003</c:v>
                </c:pt>
                <c:pt idx="21">
                  <c:v>62.986000000000004</c:v>
                </c:pt>
                <c:pt idx="22">
                  <c:v>60.417999999999999</c:v>
                </c:pt>
              </c:numCache>
            </c:numRef>
          </c:yVal>
        </c:ser>
        <c:ser>
          <c:idx val="1"/>
          <c:order val="1"/>
          <c:tx>
            <c:strRef>
              <c:f>'Sheet1'!$C$1</c:f>
              <c:strCache>
                <c:ptCount val="1"/>
                <c:pt idx="0">
                  <c:v>Female (N = 2,491)</c:v>
                </c:pt>
              </c:strCache>
            </c:strRef>
          </c:tx>
          <c:spPr>
            <a:ln w="41275">
              <a:solidFill>
                <a:srgbClr val="00FF00"/>
              </a:solidFill>
              <a:prstDash val="solid"/>
            </a:ln>
          </c:spPr>
          <c:marker>
            <c:symbol val="none"/>
          </c:marker>
          <c:xVal>
            <c:numRef>
              <c:f>'Sheet1'!$A$2:$A$24</c:f>
              <c:numCache>
                <c:formatCode>General</c:formatCode>
                <c:ptCount val="23"/>
                <c:pt idx="0">
                  <c:v>0</c:v>
                </c:pt>
                <c:pt idx="1">
                  <c:v>8.3300000000000041E-2</c:v>
                </c:pt>
                <c:pt idx="2">
                  <c:v>0.16669999999999999</c:v>
                </c:pt>
                <c:pt idx="3">
                  <c:v>0.25</c:v>
                </c:pt>
                <c:pt idx="4">
                  <c:v>0.33330000000000354</c:v>
                </c:pt>
                <c:pt idx="5">
                  <c:v>0.41670000000000001</c:v>
                </c:pt>
                <c:pt idx="6">
                  <c:v>0.5</c:v>
                </c:pt>
                <c:pt idx="7">
                  <c:v>0.58329999999999949</c:v>
                </c:pt>
                <c:pt idx="8">
                  <c:v>0.66670000000000595</c:v>
                </c:pt>
                <c:pt idx="9">
                  <c:v>0.75000000000000411</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numCache>
            </c:numRef>
          </c:xVal>
          <c:yVal>
            <c:numRef>
              <c:f>'Sheet1'!$C$2:$C$24</c:f>
              <c:numCache>
                <c:formatCode>General</c:formatCode>
                <c:ptCount val="23"/>
                <c:pt idx="0">
                  <c:v>100</c:v>
                </c:pt>
                <c:pt idx="1">
                  <c:v>94.10199999999999</c:v>
                </c:pt>
                <c:pt idx="2">
                  <c:v>92.403000000000006</c:v>
                </c:pt>
                <c:pt idx="3">
                  <c:v>91.774000000000001</c:v>
                </c:pt>
                <c:pt idx="4">
                  <c:v>91.35299999999998</c:v>
                </c:pt>
                <c:pt idx="5">
                  <c:v>90.381</c:v>
                </c:pt>
                <c:pt idx="6">
                  <c:v>89.915999999999997</c:v>
                </c:pt>
                <c:pt idx="7">
                  <c:v>89.619</c:v>
                </c:pt>
                <c:pt idx="8">
                  <c:v>89.194999999999993</c:v>
                </c:pt>
                <c:pt idx="9">
                  <c:v>88.897000000000006</c:v>
                </c:pt>
                <c:pt idx="10">
                  <c:v>88.513999999999996</c:v>
                </c:pt>
                <c:pt idx="11">
                  <c:v>88.170999999999978</c:v>
                </c:pt>
                <c:pt idx="12">
                  <c:v>87.911000000000527</c:v>
                </c:pt>
                <c:pt idx="13">
                  <c:v>84.284000000000006</c:v>
                </c:pt>
                <c:pt idx="14">
                  <c:v>80.92</c:v>
                </c:pt>
                <c:pt idx="15">
                  <c:v>77.58</c:v>
                </c:pt>
                <c:pt idx="16">
                  <c:v>75.054000000000002</c:v>
                </c:pt>
                <c:pt idx="17">
                  <c:v>72.572000000000003</c:v>
                </c:pt>
                <c:pt idx="18">
                  <c:v>70.522999999999982</c:v>
                </c:pt>
                <c:pt idx="19">
                  <c:v>66.600999999999999</c:v>
                </c:pt>
                <c:pt idx="20">
                  <c:v>65.242000000000004</c:v>
                </c:pt>
                <c:pt idx="21">
                  <c:v>63.457000000000001</c:v>
                </c:pt>
                <c:pt idx="22">
                  <c:v>61.276000000000003</c:v>
                </c:pt>
              </c:numCache>
            </c:numRef>
          </c:yVal>
        </c:ser>
        <c:axId val="149620224"/>
        <c:axId val="149622144"/>
      </c:scatterChart>
      <c:valAx>
        <c:axId val="149620224"/>
        <c:scaling>
          <c:orientation val="minMax"/>
          <c:max val="11"/>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149622144"/>
        <c:crosses val="autoZero"/>
        <c:crossBetween val="midCat"/>
        <c:majorUnit val="1"/>
      </c:valAx>
      <c:valAx>
        <c:axId val="149622144"/>
        <c:scaling>
          <c:orientation val="minMax"/>
          <c:max val="100"/>
          <c:min val="5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149620224"/>
        <c:crosses val="autoZero"/>
        <c:crossBetween val="midCat"/>
        <c:majorUnit val="10"/>
      </c:valAx>
      <c:spPr>
        <a:solidFill>
          <a:schemeClr val="bg2"/>
        </a:solidFill>
        <a:ln>
          <a:solidFill>
            <a:schemeClr val="tx1"/>
          </a:solidFill>
        </a:ln>
      </c:spPr>
    </c:plotArea>
    <c:legend>
      <c:legendPos val="r"/>
      <c:layout>
        <c:manualLayout>
          <c:xMode val="edge"/>
          <c:yMode val="edge"/>
          <c:x val="0.11339964694678679"/>
          <c:y val="0.64731500296334465"/>
          <c:w val="0.55655610526559951"/>
          <c:h val="0.20811319955973406"/>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4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6799293893573043E-2"/>
          <c:y val="4.9719541105749124E-2"/>
          <c:w val="0.87737962511323264"/>
          <c:h val="0.81644145288290582"/>
        </c:manualLayout>
      </c:layout>
      <c:scatterChart>
        <c:scatterStyle val="lineMarker"/>
        <c:ser>
          <c:idx val="0"/>
          <c:order val="0"/>
          <c:tx>
            <c:strRef>
              <c:f>Sheet1!$B$1</c:f>
              <c:strCache>
                <c:ptCount val="1"/>
                <c:pt idx="0">
                  <c:v>Male/Male (N = 1,716)</c:v>
                </c:pt>
              </c:strCache>
            </c:strRef>
          </c:tx>
          <c:spPr>
            <a:ln w="41275">
              <a:solidFill>
                <a:srgbClr val="66FFFF"/>
              </a:solidFill>
            </a:ln>
          </c:spPr>
          <c:marker>
            <c:symbol val="none"/>
          </c:marker>
          <c:xVal>
            <c:numRef>
              <c:f>Sheet1!$A$2:$A$24</c:f>
              <c:numCache>
                <c:formatCode>General</c:formatCode>
                <c:ptCount val="23"/>
                <c:pt idx="0">
                  <c:v>0</c:v>
                </c:pt>
                <c:pt idx="1">
                  <c:v>8.3300000000000041E-2</c:v>
                </c:pt>
                <c:pt idx="2">
                  <c:v>0.16669999999999999</c:v>
                </c:pt>
                <c:pt idx="3">
                  <c:v>0.25</c:v>
                </c:pt>
                <c:pt idx="4">
                  <c:v>0.33330000000000337</c:v>
                </c:pt>
                <c:pt idx="5">
                  <c:v>0.41670000000000001</c:v>
                </c:pt>
                <c:pt idx="6">
                  <c:v>0.5</c:v>
                </c:pt>
                <c:pt idx="7">
                  <c:v>0.58329999999999949</c:v>
                </c:pt>
                <c:pt idx="8">
                  <c:v>0.66670000000000573</c:v>
                </c:pt>
                <c:pt idx="9">
                  <c:v>0.75000000000000389</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numCache>
            </c:numRef>
          </c:xVal>
          <c:yVal>
            <c:numRef>
              <c:f>Sheet1!$B$2:$B$24</c:f>
              <c:numCache>
                <c:formatCode>General</c:formatCode>
                <c:ptCount val="23"/>
                <c:pt idx="0">
                  <c:v>100</c:v>
                </c:pt>
                <c:pt idx="1">
                  <c:v>94.955000000000013</c:v>
                </c:pt>
                <c:pt idx="2">
                  <c:v>93.628999999999948</c:v>
                </c:pt>
                <c:pt idx="3">
                  <c:v>92.468000000000004</c:v>
                </c:pt>
                <c:pt idx="4">
                  <c:v>91.730999999999995</c:v>
                </c:pt>
                <c:pt idx="5">
                  <c:v>91.361000000000004</c:v>
                </c:pt>
                <c:pt idx="6">
                  <c:v>90.867000000000004</c:v>
                </c:pt>
                <c:pt idx="7">
                  <c:v>90.61999999999999</c:v>
                </c:pt>
                <c:pt idx="8">
                  <c:v>90.122999999999948</c:v>
                </c:pt>
                <c:pt idx="9">
                  <c:v>89.563000000000002</c:v>
                </c:pt>
                <c:pt idx="10">
                  <c:v>89.313000000000002</c:v>
                </c:pt>
                <c:pt idx="11">
                  <c:v>89.186999999999998</c:v>
                </c:pt>
                <c:pt idx="12">
                  <c:v>88.997000000000227</c:v>
                </c:pt>
                <c:pt idx="13">
                  <c:v>86.141000000000005</c:v>
                </c:pt>
                <c:pt idx="14">
                  <c:v>83.319000000000003</c:v>
                </c:pt>
                <c:pt idx="15">
                  <c:v>80.491000000000227</c:v>
                </c:pt>
                <c:pt idx="16">
                  <c:v>77.462999999999994</c:v>
                </c:pt>
                <c:pt idx="17">
                  <c:v>74.274000000000001</c:v>
                </c:pt>
                <c:pt idx="18">
                  <c:v>70.661000000000001</c:v>
                </c:pt>
                <c:pt idx="19">
                  <c:v>67.506</c:v>
                </c:pt>
                <c:pt idx="20">
                  <c:v>65.619</c:v>
                </c:pt>
                <c:pt idx="21">
                  <c:v>61.508000000000003</c:v>
                </c:pt>
                <c:pt idx="22">
                  <c:v>58.835000000000001</c:v>
                </c:pt>
              </c:numCache>
            </c:numRef>
          </c:yVal>
        </c:ser>
        <c:ser>
          <c:idx val="1"/>
          <c:order val="1"/>
          <c:tx>
            <c:strRef>
              <c:f>Sheet1!$C$1</c:f>
              <c:strCache>
                <c:ptCount val="1"/>
                <c:pt idx="0">
                  <c:v>Male/Female (N = 1,364)</c:v>
                </c:pt>
              </c:strCache>
            </c:strRef>
          </c:tx>
          <c:spPr>
            <a:ln w="41275">
              <a:solidFill>
                <a:srgbClr val="00FF00"/>
              </a:solidFill>
              <a:prstDash val="solid"/>
            </a:ln>
          </c:spPr>
          <c:marker>
            <c:symbol val="none"/>
          </c:marker>
          <c:xVal>
            <c:numRef>
              <c:f>Sheet1!$A$2:$A$24</c:f>
              <c:numCache>
                <c:formatCode>General</c:formatCode>
                <c:ptCount val="23"/>
                <c:pt idx="0">
                  <c:v>0</c:v>
                </c:pt>
                <c:pt idx="1">
                  <c:v>8.3300000000000041E-2</c:v>
                </c:pt>
                <c:pt idx="2">
                  <c:v>0.16669999999999999</c:v>
                </c:pt>
                <c:pt idx="3">
                  <c:v>0.25</c:v>
                </c:pt>
                <c:pt idx="4">
                  <c:v>0.33330000000000337</c:v>
                </c:pt>
                <c:pt idx="5">
                  <c:v>0.41670000000000001</c:v>
                </c:pt>
                <c:pt idx="6">
                  <c:v>0.5</c:v>
                </c:pt>
                <c:pt idx="7">
                  <c:v>0.58329999999999949</c:v>
                </c:pt>
                <c:pt idx="8">
                  <c:v>0.66670000000000573</c:v>
                </c:pt>
                <c:pt idx="9">
                  <c:v>0.75000000000000389</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numCache>
            </c:numRef>
          </c:xVal>
          <c:yVal>
            <c:numRef>
              <c:f>Sheet1!$C$2:$C$24</c:f>
              <c:numCache>
                <c:formatCode>General</c:formatCode>
                <c:ptCount val="23"/>
                <c:pt idx="0">
                  <c:v>100</c:v>
                </c:pt>
                <c:pt idx="1">
                  <c:v>93.423000000000002</c:v>
                </c:pt>
                <c:pt idx="2">
                  <c:v>91.900999999999996</c:v>
                </c:pt>
                <c:pt idx="3">
                  <c:v>91.281999999999996</c:v>
                </c:pt>
                <c:pt idx="4">
                  <c:v>91.126999999999981</c:v>
                </c:pt>
                <c:pt idx="5">
                  <c:v>90.191999999999993</c:v>
                </c:pt>
                <c:pt idx="6">
                  <c:v>89.569000000000003</c:v>
                </c:pt>
                <c:pt idx="7">
                  <c:v>89.257000000000005</c:v>
                </c:pt>
                <c:pt idx="8">
                  <c:v>88.552999999999983</c:v>
                </c:pt>
                <c:pt idx="9">
                  <c:v>88.397000000000006</c:v>
                </c:pt>
                <c:pt idx="10">
                  <c:v>87.848000000000013</c:v>
                </c:pt>
                <c:pt idx="11">
                  <c:v>87.533000000000001</c:v>
                </c:pt>
                <c:pt idx="12">
                  <c:v>87.214000000000027</c:v>
                </c:pt>
                <c:pt idx="13">
                  <c:v>83.616</c:v>
                </c:pt>
                <c:pt idx="14">
                  <c:v>80.747000000000227</c:v>
                </c:pt>
                <c:pt idx="15">
                  <c:v>76.474999999999994</c:v>
                </c:pt>
                <c:pt idx="16">
                  <c:v>73.745000000000005</c:v>
                </c:pt>
                <c:pt idx="17">
                  <c:v>70.738</c:v>
                </c:pt>
                <c:pt idx="18">
                  <c:v>69.42</c:v>
                </c:pt>
                <c:pt idx="19">
                  <c:v>65.881999999999991</c:v>
                </c:pt>
                <c:pt idx="20">
                  <c:v>64.504000000000005</c:v>
                </c:pt>
                <c:pt idx="21">
                  <c:v>63.471000000000004</c:v>
                </c:pt>
                <c:pt idx="22">
                  <c:v>61.649000000000001</c:v>
                </c:pt>
              </c:numCache>
            </c:numRef>
          </c:yVal>
        </c:ser>
        <c:ser>
          <c:idx val="2"/>
          <c:order val="2"/>
          <c:tx>
            <c:strRef>
              <c:f>Sheet1!$D$1</c:f>
              <c:strCache>
                <c:ptCount val="1"/>
                <c:pt idx="0">
                  <c:v>Female/Male (N = 1,238)</c:v>
                </c:pt>
              </c:strCache>
            </c:strRef>
          </c:tx>
          <c:spPr>
            <a:ln w="41275">
              <a:solidFill>
                <a:srgbClr val="CC99FF"/>
              </a:solidFill>
            </a:ln>
          </c:spPr>
          <c:marker>
            <c:symbol val="none"/>
          </c:marker>
          <c:xVal>
            <c:numRef>
              <c:f>Sheet1!$A$2:$A$24</c:f>
              <c:numCache>
                <c:formatCode>General</c:formatCode>
                <c:ptCount val="23"/>
                <c:pt idx="0">
                  <c:v>0</c:v>
                </c:pt>
                <c:pt idx="1">
                  <c:v>8.3300000000000041E-2</c:v>
                </c:pt>
                <c:pt idx="2">
                  <c:v>0.16669999999999999</c:v>
                </c:pt>
                <c:pt idx="3">
                  <c:v>0.25</c:v>
                </c:pt>
                <c:pt idx="4">
                  <c:v>0.33330000000000337</c:v>
                </c:pt>
                <c:pt idx="5">
                  <c:v>0.41670000000000001</c:v>
                </c:pt>
                <c:pt idx="6">
                  <c:v>0.5</c:v>
                </c:pt>
                <c:pt idx="7">
                  <c:v>0.58329999999999949</c:v>
                </c:pt>
                <c:pt idx="8">
                  <c:v>0.66670000000000573</c:v>
                </c:pt>
                <c:pt idx="9">
                  <c:v>0.75000000000000389</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numCache>
            </c:numRef>
          </c:xVal>
          <c:yVal>
            <c:numRef>
              <c:f>Sheet1!$D$2:$D$24</c:f>
              <c:numCache>
                <c:formatCode>General</c:formatCode>
                <c:ptCount val="23"/>
                <c:pt idx="0">
                  <c:v>100</c:v>
                </c:pt>
                <c:pt idx="1">
                  <c:v>94.468000000000004</c:v>
                </c:pt>
                <c:pt idx="2">
                  <c:v>92.706000000000003</c:v>
                </c:pt>
                <c:pt idx="3">
                  <c:v>91.596000000000004</c:v>
                </c:pt>
                <c:pt idx="4">
                  <c:v>90.650999999999982</c:v>
                </c:pt>
                <c:pt idx="5">
                  <c:v>90.393000000000001</c:v>
                </c:pt>
                <c:pt idx="6">
                  <c:v>89.876999999999981</c:v>
                </c:pt>
                <c:pt idx="7">
                  <c:v>89.617999999999995</c:v>
                </c:pt>
                <c:pt idx="8">
                  <c:v>89.445000000000007</c:v>
                </c:pt>
                <c:pt idx="9">
                  <c:v>89.098000000000013</c:v>
                </c:pt>
                <c:pt idx="10">
                  <c:v>88.662999999999982</c:v>
                </c:pt>
                <c:pt idx="11">
                  <c:v>87.965000000000003</c:v>
                </c:pt>
                <c:pt idx="12">
                  <c:v>87.702000000000012</c:v>
                </c:pt>
                <c:pt idx="13">
                  <c:v>84.614000000000004</c:v>
                </c:pt>
                <c:pt idx="14">
                  <c:v>82.35</c:v>
                </c:pt>
                <c:pt idx="15">
                  <c:v>80.078000000000003</c:v>
                </c:pt>
                <c:pt idx="16">
                  <c:v>77.531000000000006</c:v>
                </c:pt>
                <c:pt idx="17">
                  <c:v>75.531999999999996</c:v>
                </c:pt>
                <c:pt idx="18">
                  <c:v>73.498999999999995</c:v>
                </c:pt>
                <c:pt idx="19">
                  <c:v>71.35799999999999</c:v>
                </c:pt>
                <c:pt idx="20">
                  <c:v>68.897000000000006</c:v>
                </c:pt>
                <c:pt idx="21">
                  <c:v>64.856999999999999</c:v>
                </c:pt>
                <c:pt idx="22">
                  <c:v>62.428000000000011</c:v>
                </c:pt>
              </c:numCache>
            </c:numRef>
          </c:yVal>
        </c:ser>
        <c:ser>
          <c:idx val="3"/>
          <c:order val="3"/>
          <c:tx>
            <c:strRef>
              <c:f>Sheet1!$E$1</c:f>
              <c:strCache>
                <c:ptCount val="1"/>
                <c:pt idx="0">
                  <c:v>Female/Female (N = 1,125)</c:v>
                </c:pt>
              </c:strCache>
            </c:strRef>
          </c:tx>
          <c:spPr>
            <a:ln w="41275">
              <a:solidFill>
                <a:srgbClr val="FFFF00"/>
              </a:solidFill>
            </a:ln>
          </c:spPr>
          <c:marker>
            <c:symbol val="none"/>
          </c:marker>
          <c:xVal>
            <c:numRef>
              <c:f>Sheet1!$A$2:$A$24</c:f>
              <c:numCache>
                <c:formatCode>General</c:formatCode>
                <c:ptCount val="23"/>
                <c:pt idx="0">
                  <c:v>0</c:v>
                </c:pt>
                <c:pt idx="1">
                  <c:v>8.3300000000000041E-2</c:v>
                </c:pt>
                <c:pt idx="2">
                  <c:v>0.16669999999999999</c:v>
                </c:pt>
                <c:pt idx="3">
                  <c:v>0.25</c:v>
                </c:pt>
                <c:pt idx="4">
                  <c:v>0.33330000000000337</c:v>
                </c:pt>
                <c:pt idx="5">
                  <c:v>0.41670000000000001</c:v>
                </c:pt>
                <c:pt idx="6">
                  <c:v>0.5</c:v>
                </c:pt>
                <c:pt idx="7">
                  <c:v>0.58329999999999949</c:v>
                </c:pt>
                <c:pt idx="8">
                  <c:v>0.66670000000000573</c:v>
                </c:pt>
                <c:pt idx="9">
                  <c:v>0.75000000000000389</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numCache>
            </c:numRef>
          </c:xVal>
          <c:yVal>
            <c:numRef>
              <c:f>Sheet1!$E$2:$E$24</c:f>
              <c:numCache>
                <c:formatCode>General</c:formatCode>
                <c:ptCount val="23"/>
                <c:pt idx="0">
                  <c:v>100</c:v>
                </c:pt>
                <c:pt idx="1">
                  <c:v>94.910000000000025</c:v>
                </c:pt>
                <c:pt idx="2">
                  <c:v>92.995999999999995</c:v>
                </c:pt>
                <c:pt idx="3">
                  <c:v>92.35199999999999</c:v>
                </c:pt>
                <c:pt idx="4">
                  <c:v>91.614999999999995</c:v>
                </c:pt>
                <c:pt idx="5">
                  <c:v>90.598000000000013</c:v>
                </c:pt>
                <c:pt idx="6">
                  <c:v>90.32</c:v>
                </c:pt>
                <c:pt idx="7">
                  <c:v>90.040999999999997</c:v>
                </c:pt>
                <c:pt idx="8">
                  <c:v>89.948000000000022</c:v>
                </c:pt>
                <c:pt idx="9">
                  <c:v>89.482000000000014</c:v>
                </c:pt>
                <c:pt idx="10">
                  <c:v>89.295000000000002</c:v>
                </c:pt>
                <c:pt idx="11">
                  <c:v>88.918999999999997</c:v>
                </c:pt>
                <c:pt idx="12">
                  <c:v>88.727999999999994</c:v>
                </c:pt>
                <c:pt idx="13">
                  <c:v>85.061000000000007</c:v>
                </c:pt>
                <c:pt idx="14">
                  <c:v>81.09</c:v>
                </c:pt>
                <c:pt idx="15">
                  <c:v>78.897000000000006</c:v>
                </c:pt>
                <c:pt idx="16">
                  <c:v>76.617000000000004</c:v>
                </c:pt>
                <c:pt idx="17">
                  <c:v>74.745000000000005</c:v>
                </c:pt>
                <c:pt idx="18">
                  <c:v>71.813999999999993</c:v>
                </c:pt>
                <c:pt idx="19">
                  <c:v>67.417000000000513</c:v>
                </c:pt>
                <c:pt idx="20">
                  <c:v>66.092000000000013</c:v>
                </c:pt>
                <c:pt idx="21">
                  <c:v>63.343000000000004</c:v>
                </c:pt>
                <c:pt idx="22">
                  <c:v>60.803000000000004</c:v>
                </c:pt>
              </c:numCache>
            </c:numRef>
          </c:yVal>
        </c:ser>
        <c:axId val="149475328"/>
        <c:axId val="149477248"/>
      </c:scatterChart>
      <c:valAx>
        <c:axId val="149475328"/>
        <c:scaling>
          <c:orientation val="minMax"/>
          <c:max val="11"/>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149477248"/>
        <c:crosses val="autoZero"/>
        <c:crossBetween val="midCat"/>
        <c:majorUnit val="1"/>
      </c:valAx>
      <c:valAx>
        <c:axId val="149477248"/>
        <c:scaling>
          <c:orientation val="minMax"/>
          <c:max val="100"/>
          <c:min val="5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149475328"/>
        <c:crosses val="autoZero"/>
        <c:crossBetween val="midCat"/>
        <c:majorUnit val="10"/>
      </c:valAx>
      <c:spPr>
        <a:solidFill>
          <a:schemeClr val="bg2"/>
        </a:solidFill>
        <a:ln>
          <a:solidFill>
            <a:schemeClr val="tx1"/>
          </a:solidFill>
        </a:ln>
      </c:spPr>
    </c:plotArea>
    <c:legend>
      <c:legendPos val="r"/>
      <c:layout>
        <c:manualLayout>
          <c:xMode val="edge"/>
          <c:yMode val="edge"/>
          <c:x val="0.11339964694678679"/>
          <c:y val="0.65773170931759095"/>
          <c:w val="0.62047940910041488"/>
          <c:h val="0.18472522965879271"/>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4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6799293893573043E-2"/>
          <c:y val="4.9719541105749124E-2"/>
          <c:w val="0.87737962511323264"/>
          <c:h val="0.81644145288290582"/>
        </c:manualLayout>
      </c:layout>
      <c:scatterChart>
        <c:scatterStyle val="lineMarker"/>
        <c:ser>
          <c:idx val="0"/>
          <c:order val="0"/>
          <c:tx>
            <c:strRef>
              <c:f>Sheet1!$B$1</c:f>
              <c:strCache>
                <c:ptCount val="1"/>
                <c:pt idx="0">
                  <c:v>Congenital (N=732)</c:v>
                </c:pt>
              </c:strCache>
            </c:strRef>
          </c:tx>
          <c:spPr>
            <a:ln w="41275">
              <a:solidFill>
                <a:srgbClr val="00FF00"/>
              </a:solidFill>
            </a:ln>
          </c:spPr>
          <c:marker>
            <c:symbol val="none"/>
          </c:marker>
          <c:xVal>
            <c:numRef>
              <c:f>Sheet1!$A$2:$A$24</c:f>
              <c:numCache>
                <c:formatCode>General</c:formatCode>
                <c:ptCount val="23"/>
                <c:pt idx="0">
                  <c:v>0</c:v>
                </c:pt>
                <c:pt idx="1">
                  <c:v>8.3300000000000041E-2</c:v>
                </c:pt>
                <c:pt idx="2">
                  <c:v>0.16669999999999999</c:v>
                </c:pt>
                <c:pt idx="3">
                  <c:v>0.25</c:v>
                </c:pt>
                <c:pt idx="4">
                  <c:v>0.33330000000000093</c:v>
                </c:pt>
                <c:pt idx="5">
                  <c:v>0.41670000000000001</c:v>
                </c:pt>
                <c:pt idx="6">
                  <c:v>0.5</c:v>
                </c:pt>
                <c:pt idx="7">
                  <c:v>0.58329999999999949</c:v>
                </c:pt>
                <c:pt idx="8">
                  <c:v>0.66670000000000174</c:v>
                </c:pt>
                <c:pt idx="9">
                  <c:v>0.75000000000000122</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numCache>
            </c:numRef>
          </c:xVal>
          <c:yVal>
            <c:numRef>
              <c:f>Sheet1!$B$2:$B$24</c:f>
              <c:numCache>
                <c:formatCode>General</c:formatCode>
                <c:ptCount val="23"/>
                <c:pt idx="0">
                  <c:v>100</c:v>
                </c:pt>
                <c:pt idx="1">
                  <c:v>90.685000000000002</c:v>
                </c:pt>
                <c:pt idx="2">
                  <c:v>87.2</c:v>
                </c:pt>
                <c:pt idx="3">
                  <c:v>84.801999999999992</c:v>
                </c:pt>
                <c:pt idx="4">
                  <c:v>83.669999999999987</c:v>
                </c:pt>
                <c:pt idx="5">
                  <c:v>82.820999999999998</c:v>
                </c:pt>
                <c:pt idx="6">
                  <c:v>82.396000000000001</c:v>
                </c:pt>
                <c:pt idx="7">
                  <c:v>81.971000000000004</c:v>
                </c:pt>
                <c:pt idx="8">
                  <c:v>81.11999999999999</c:v>
                </c:pt>
                <c:pt idx="9">
                  <c:v>80.125999999999948</c:v>
                </c:pt>
                <c:pt idx="10">
                  <c:v>79.840999999999994</c:v>
                </c:pt>
                <c:pt idx="11">
                  <c:v>79.411000000000158</c:v>
                </c:pt>
                <c:pt idx="12">
                  <c:v>79.411000000000158</c:v>
                </c:pt>
                <c:pt idx="13">
                  <c:v>76.498999999999995</c:v>
                </c:pt>
                <c:pt idx="14">
                  <c:v>73.804999999999993</c:v>
                </c:pt>
                <c:pt idx="15">
                  <c:v>70.837000000000003</c:v>
                </c:pt>
                <c:pt idx="16">
                  <c:v>69.845000000000013</c:v>
                </c:pt>
                <c:pt idx="17">
                  <c:v>69.518000000000001</c:v>
                </c:pt>
                <c:pt idx="18">
                  <c:v>65.703000000000003</c:v>
                </c:pt>
                <c:pt idx="19">
                  <c:v>62.877000000000002</c:v>
                </c:pt>
                <c:pt idx="20">
                  <c:v>61.752000000000002</c:v>
                </c:pt>
                <c:pt idx="21">
                  <c:v>59.564</c:v>
                </c:pt>
                <c:pt idx="22">
                  <c:v>59.564</c:v>
                </c:pt>
              </c:numCache>
            </c:numRef>
          </c:yVal>
        </c:ser>
        <c:ser>
          <c:idx val="1"/>
          <c:order val="1"/>
          <c:tx>
            <c:strRef>
              <c:f>Sheet1!$C$1</c:f>
              <c:strCache>
                <c:ptCount val="1"/>
                <c:pt idx="0">
                  <c:v>Cardiomyopathy (N=483)</c:v>
                </c:pt>
              </c:strCache>
            </c:strRef>
          </c:tx>
          <c:spPr>
            <a:ln w="41275">
              <a:solidFill>
                <a:srgbClr val="FFFF00"/>
              </a:solidFill>
              <a:prstDash val="solid"/>
            </a:ln>
          </c:spPr>
          <c:marker>
            <c:symbol val="none"/>
          </c:marker>
          <c:xVal>
            <c:numRef>
              <c:f>Sheet1!$A$2:$A$24</c:f>
              <c:numCache>
                <c:formatCode>General</c:formatCode>
                <c:ptCount val="23"/>
                <c:pt idx="0">
                  <c:v>0</c:v>
                </c:pt>
                <c:pt idx="1">
                  <c:v>8.3300000000000041E-2</c:v>
                </c:pt>
                <c:pt idx="2">
                  <c:v>0.16669999999999999</c:v>
                </c:pt>
                <c:pt idx="3">
                  <c:v>0.25</c:v>
                </c:pt>
                <c:pt idx="4">
                  <c:v>0.33330000000000093</c:v>
                </c:pt>
                <c:pt idx="5">
                  <c:v>0.41670000000000001</c:v>
                </c:pt>
                <c:pt idx="6">
                  <c:v>0.5</c:v>
                </c:pt>
                <c:pt idx="7">
                  <c:v>0.58329999999999949</c:v>
                </c:pt>
                <c:pt idx="8">
                  <c:v>0.66670000000000174</c:v>
                </c:pt>
                <c:pt idx="9">
                  <c:v>0.75000000000000122</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numCache>
            </c:numRef>
          </c:xVal>
          <c:yVal>
            <c:numRef>
              <c:f>Sheet1!$C$2:$C$24</c:f>
              <c:numCache>
                <c:formatCode>General</c:formatCode>
                <c:ptCount val="23"/>
                <c:pt idx="0">
                  <c:v>100</c:v>
                </c:pt>
                <c:pt idx="1">
                  <c:v>96.455000000000013</c:v>
                </c:pt>
                <c:pt idx="2">
                  <c:v>95.157999999999987</c:v>
                </c:pt>
                <c:pt idx="3">
                  <c:v>94.278999999999982</c:v>
                </c:pt>
                <c:pt idx="4">
                  <c:v>93.616</c:v>
                </c:pt>
                <c:pt idx="5">
                  <c:v>92.949000000000026</c:v>
                </c:pt>
                <c:pt idx="6">
                  <c:v>92.28</c:v>
                </c:pt>
                <c:pt idx="7">
                  <c:v>91.832999999999998</c:v>
                </c:pt>
                <c:pt idx="8">
                  <c:v>91.161000000000001</c:v>
                </c:pt>
                <c:pt idx="9">
                  <c:v>90.938000000000002</c:v>
                </c:pt>
                <c:pt idx="10">
                  <c:v>90.938000000000002</c:v>
                </c:pt>
                <c:pt idx="11">
                  <c:v>90.486999999999995</c:v>
                </c:pt>
                <c:pt idx="12">
                  <c:v>90.03</c:v>
                </c:pt>
                <c:pt idx="13">
                  <c:v>85.903999999999996</c:v>
                </c:pt>
                <c:pt idx="14">
                  <c:v>82.911000000000158</c:v>
                </c:pt>
                <c:pt idx="15">
                  <c:v>78.477000000000004</c:v>
                </c:pt>
                <c:pt idx="16">
                  <c:v>76.59</c:v>
                </c:pt>
                <c:pt idx="17">
                  <c:v>75.447000000000159</c:v>
                </c:pt>
                <c:pt idx="18">
                  <c:v>74.081000000000003</c:v>
                </c:pt>
                <c:pt idx="19">
                  <c:v>71.440000000000026</c:v>
                </c:pt>
                <c:pt idx="20">
                  <c:v>71.440000000000026</c:v>
                </c:pt>
                <c:pt idx="21">
                  <c:v>69.92</c:v>
                </c:pt>
                <c:pt idx="22">
                  <c:v>69.92</c:v>
                </c:pt>
              </c:numCache>
            </c:numRef>
          </c:yVal>
        </c:ser>
        <c:axId val="149804544"/>
        <c:axId val="149806464"/>
      </c:scatterChart>
      <c:valAx>
        <c:axId val="149804544"/>
        <c:scaling>
          <c:orientation val="minMax"/>
          <c:max val="11"/>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149806464"/>
        <c:crosses val="autoZero"/>
        <c:crossBetween val="midCat"/>
        <c:majorUnit val="1"/>
      </c:valAx>
      <c:valAx>
        <c:axId val="149806464"/>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149804544"/>
        <c:crosses val="autoZero"/>
        <c:crossBetween val="midCat"/>
        <c:majorUnit val="20"/>
      </c:valAx>
      <c:spPr>
        <a:solidFill>
          <a:schemeClr val="bg2"/>
        </a:solidFill>
        <a:ln>
          <a:solidFill>
            <a:schemeClr val="tx1"/>
          </a:solidFill>
        </a:ln>
      </c:spPr>
    </c:plotArea>
    <c:legend>
      <c:legendPos val="r"/>
      <c:layout>
        <c:manualLayout>
          <c:xMode val="edge"/>
          <c:yMode val="edge"/>
          <c:x val="0.13257368824472163"/>
          <c:y val="0.7414010244687218"/>
          <c:w val="0.66145286042784479"/>
          <c:h val="8.5933451866903682E-2"/>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49.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9.6799293893573043E-2"/>
          <c:y val="4.9719541105749124E-2"/>
          <c:w val="0.87737962511323264"/>
          <c:h val="0.81644145288290582"/>
        </c:manualLayout>
      </c:layout>
      <c:scatterChart>
        <c:scatterStyle val="lineMarker"/>
        <c:ser>
          <c:idx val="0"/>
          <c:order val="0"/>
          <c:tx>
            <c:strRef>
              <c:f>Sheet1!$B$1</c:f>
              <c:strCache>
                <c:ptCount val="1"/>
                <c:pt idx="0">
                  <c:v>Congenital (N=483)</c:v>
                </c:pt>
              </c:strCache>
            </c:strRef>
          </c:tx>
          <c:spPr>
            <a:ln w="41275">
              <a:solidFill>
                <a:srgbClr val="00FF00"/>
              </a:solidFill>
            </a:ln>
          </c:spPr>
          <c:marker>
            <c:symbol val="none"/>
          </c:marker>
          <c:xVal>
            <c:numRef>
              <c:f>Sheet1!$A$2:$A$24</c:f>
              <c:numCache>
                <c:formatCode>General</c:formatCode>
                <c:ptCount val="23"/>
                <c:pt idx="0">
                  <c:v>0</c:v>
                </c:pt>
                <c:pt idx="1">
                  <c:v>8.3300000000000041E-2</c:v>
                </c:pt>
                <c:pt idx="2">
                  <c:v>0.16669999999999999</c:v>
                </c:pt>
                <c:pt idx="3">
                  <c:v>0.25</c:v>
                </c:pt>
                <c:pt idx="4">
                  <c:v>0.33330000000000093</c:v>
                </c:pt>
                <c:pt idx="5">
                  <c:v>0.41670000000000001</c:v>
                </c:pt>
                <c:pt idx="6">
                  <c:v>0.5</c:v>
                </c:pt>
                <c:pt idx="7">
                  <c:v>0.58329999999999949</c:v>
                </c:pt>
                <c:pt idx="8">
                  <c:v>0.66670000000000174</c:v>
                </c:pt>
                <c:pt idx="9">
                  <c:v>0.75000000000000122</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numCache>
            </c:numRef>
          </c:xVal>
          <c:yVal>
            <c:numRef>
              <c:f>Sheet1!$B$2:$B$24</c:f>
              <c:numCache>
                <c:formatCode>General</c:formatCode>
                <c:ptCount val="23"/>
                <c:pt idx="0">
                  <c:v>100</c:v>
                </c:pt>
                <c:pt idx="1">
                  <c:v>93.733000000000004</c:v>
                </c:pt>
                <c:pt idx="2">
                  <c:v>90.946000000000026</c:v>
                </c:pt>
                <c:pt idx="3">
                  <c:v>90.072000000000003</c:v>
                </c:pt>
                <c:pt idx="4">
                  <c:v>88.533000000000001</c:v>
                </c:pt>
                <c:pt idx="5">
                  <c:v>87.432000000000002</c:v>
                </c:pt>
                <c:pt idx="6">
                  <c:v>86.990000000000023</c:v>
                </c:pt>
                <c:pt idx="7">
                  <c:v>86.990000000000023</c:v>
                </c:pt>
                <c:pt idx="8">
                  <c:v>86.322999999999979</c:v>
                </c:pt>
                <c:pt idx="9">
                  <c:v>86.322999999999979</c:v>
                </c:pt>
                <c:pt idx="10">
                  <c:v>85.433000000000007</c:v>
                </c:pt>
                <c:pt idx="11">
                  <c:v>85.210000000000022</c:v>
                </c:pt>
                <c:pt idx="12">
                  <c:v>84.985000000000014</c:v>
                </c:pt>
                <c:pt idx="13">
                  <c:v>81.111999999999995</c:v>
                </c:pt>
                <c:pt idx="14">
                  <c:v>77.513000000000005</c:v>
                </c:pt>
                <c:pt idx="15">
                  <c:v>73.849999999999994</c:v>
                </c:pt>
                <c:pt idx="16">
                  <c:v>70.569000000000003</c:v>
                </c:pt>
                <c:pt idx="17">
                  <c:v>70.13</c:v>
                </c:pt>
                <c:pt idx="18">
                  <c:v>70.13</c:v>
                </c:pt>
                <c:pt idx="19">
                  <c:v>70.13</c:v>
                </c:pt>
                <c:pt idx="20">
                  <c:v>68.307000000000002</c:v>
                </c:pt>
                <c:pt idx="21">
                  <c:v>65.8</c:v>
                </c:pt>
                <c:pt idx="22">
                  <c:v>64.154999999999987</c:v>
                </c:pt>
              </c:numCache>
            </c:numRef>
          </c:yVal>
        </c:ser>
        <c:ser>
          <c:idx val="1"/>
          <c:order val="1"/>
          <c:tx>
            <c:strRef>
              <c:f>Sheet1!$C$1</c:f>
              <c:strCache>
                <c:ptCount val="1"/>
                <c:pt idx="0">
                  <c:v>Cardiomyopathy (N=695)</c:v>
                </c:pt>
              </c:strCache>
            </c:strRef>
          </c:tx>
          <c:spPr>
            <a:ln w="41275">
              <a:solidFill>
                <a:srgbClr val="FFFF00"/>
              </a:solidFill>
              <a:prstDash val="solid"/>
            </a:ln>
          </c:spPr>
          <c:marker>
            <c:symbol val="none"/>
          </c:marker>
          <c:xVal>
            <c:numRef>
              <c:f>Sheet1!$A$2:$A$24</c:f>
              <c:numCache>
                <c:formatCode>General</c:formatCode>
                <c:ptCount val="23"/>
                <c:pt idx="0">
                  <c:v>0</c:v>
                </c:pt>
                <c:pt idx="1">
                  <c:v>8.3300000000000041E-2</c:v>
                </c:pt>
                <c:pt idx="2">
                  <c:v>0.16669999999999999</c:v>
                </c:pt>
                <c:pt idx="3">
                  <c:v>0.25</c:v>
                </c:pt>
                <c:pt idx="4">
                  <c:v>0.33330000000000093</c:v>
                </c:pt>
                <c:pt idx="5">
                  <c:v>0.41670000000000001</c:v>
                </c:pt>
                <c:pt idx="6">
                  <c:v>0.5</c:v>
                </c:pt>
                <c:pt idx="7">
                  <c:v>0.58329999999999949</c:v>
                </c:pt>
                <c:pt idx="8">
                  <c:v>0.66670000000000174</c:v>
                </c:pt>
                <c:pt idx="9">
                  <c:v>0.75000000000000122</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numCache>
            </c:numRef>
          </c:xVal>
          <c:yVal>
            <c:numRef>
              <c:f>Sheet1!$C$2:$C$24</c:f>
              <c:numCache>
                <c:formatCode>General</c:formatCode>
                <c:ptCount val="23"/>
                <c:pt idx="0">
                  <c:v>100</c:v>
                </c:pt>
                <c:pt idx="1">
                  <c:v>96.819000000000003</c:v>
                </c:pt>
                <c:pt idx="2">
                  <c:v>95.337999999999994</c:v>
                </c:pt>
                <c:pt idx="3">
                  <c:v>95.185999999999979</c:v>
                </c:pt>
                <c:pt idx="4">
                  <c:v>95.185999999999979</c:v>
                </c:pt>
                <c:pt idx="5">
                  <c:v>94.271000000000001</c:v>
                </c:pt>
                <c:pt idx="6">
                  <c:v>93.506</c:v>
                </c:pt>
                <c:pt idx="7">
                  <c:v>93.046000000000006</c:v>
                </c:pt>
                <c:pt idx="8">
                  <c:v>93.046000000000006</c:v>
                </c:pt>
                <c:pt idx="9">
                  <c:v>92.738</c:v>
                </c:pt>
                <c:pt idx="10">
                  <c:v>92.582999999999998</c:v>
                </c:pt>
                <c:pt idx="11">
                  <c:v>92.427999999999997</c:v>
                </c:pt>
                <c:pt idx="12">
                  <c:v>92.427999999999997</c:v>
                </c:pt>
                <c:pt idx="13">
                  <c:v>89.361999999999995</c:v>
                </c:pt>
                <c:pt idx="14">
                  <c:v>87.185999999999979</c:v>
                </c:pt>
                <c:pt idx="15">
                  <c:v>84.853999999999999</c:v>
                </c:pt>
                <c:pt idx="16">
                  <c:v>83.179999999999978</c:v>
                </c:pt>
                <c:pt idx="17">
                  <c:v>81.057000000000002</c:v>
                </c:pt>
                <c:pt idx="18">
                  <c:v>80.617000000000004</c:v>
                </c:pt>
                <c:pt idx="19">
                  <c:v>78.400000000000006</c:v>
                </c:pt>
                <c:pt idx="20">
                  <c:v>78.400000000000006</c:v>
                </c:pt>
                <c:pt idx="21">
                  <c:v>77.509</c:v>
                </c:pt>
                <c:pt idx="22">
                  <c:v>75.823999999999998</c:v>
                </c:pt>
              </c:numCache>
            </c:numRef>
          </c:yVal>
        </c:ser>
        <c:ser>
          <c:idx val="2"/>
          <c:order val="2"/>
          <c:tx>
            <c:strRef>
              <c:f>Sheet1!$D$1</c:f>
              <c:strCache>
                <c:ptCount val="1"/>
                <c:pt idx="0">
                  <c:v>Retransplant (N=33)</c:v>
                </c:pt>
              </c:strCache>
            </c:strRef>
          </c:tx>
          <c:spPr>
            <a:ln w="41275">
              <a:solidFill>
                <a:srgbClr val="FF0000"/>
              </a:solidFill>
            </a:ln>
          </c:spPr>
          <c:marker>
            <c:symbol val="none"/>
          </c:marker>
          <c:xVal>
            <c:numRef>
              <c:f>Sheet1!$A$2:$A$24</c:f>
              <c:numCache>
                <c:formatCode>General</c:formatCode>
                <c:ptCount val="23"/>
                <c:pt idx="0">
                  <c:v>0</c:v>
                </c:pt>
                <c:pt idx="1">
                  <c:v>8.3300000000000041E-2</c:v>
                </c:pt>
                <c:pt idx="2">
                  <c:v>0.16669999999999999</c:v>
                </c:pt>
                <c:pt idx="3">
                  <c:v>0.25</c:v>
                </c:pt>
                <c:pt idx="4">
                  <c:v>0.33330000000000093</c:v>
                </c:pt>
                <c:pt idx="5">
                  <c:v>0.41670000000000001</c:v>
                </c:pt>
                <c:pt idx="6">
                  <c:v>0.5</c:v>
                </c:pt>
                <c:pt idx="7">
                  <c:v>0.58329999999999949</c:v>
                </c:pt>
                <c:pt idx="8">
                  <c:v>0.66670000000000174</c:v>
                </c:pt>
                <c:pt idx="9">
                  <c:v>0.75000000000000122</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numCache>
            </c:numRef>
          </c:xVal>
          <c:yVal>
            <c:numRef>
              <c:f>Sheet1!$D$2:$D$24</c:f>
              <c:numCache>
                <c:formatCode>General</c:formatCode>
                <c:ptCount val="23"/>
                <c:pt idx="0">
                  <c:v>100</c:v>
                </c:pt>
                <c:pt idx="1">
                  <c:v>93.938999999999993</c:v>
                </c:pt>
                <c:pt idx="2">
                  <c:v>87.676999999999978</c:v>
                </c:pt>
                <c:pt idx="3">
                  <c:v>84.545000000000002</c:v>
                </c:pt>
                <c:pt idx="4">
                  <c:v>81.414000000000158</c:v>
                </c:pt>
                <c:pt idx="5">
                  <c:v>81.414000000000158</c:v>
                </c:pt>
                <c:pt idx="6">
                  <c:v>81.414000000000158</c:v>
                </c:pt>
                <c:pt idx="7">
                  <c:v>81.414000000000158</c:v>
                </c:pt>
                <c:pt idx="8">
                  <c:v>81.414000000000158</c:v>
                </c:pt>
                <c:pt idx="9">
                  <c:v>78.283000000000001</c:v>
                </c:pt>
                <c:pt idx="10">
                  <c:v>78.283000000000001</c:v>
                </c:pt>
                <c:pt idx="11">
                  <c:v>75.150999999999982</c:v>
                </c:pt>
                <c:pt idx="12">
                  <c:v>75.150999999999982</c:v>
                </c:pt>
                <c:pt idx="13">
                  <c:v>68.617000000000004</c:v>
                </c:pt>
                <c:pt idx="14">
                  <c:v>68.617000000000004</c:v>
                </c:pt>
                <c:pt idx="15">
                  <c:v>60.275000000000013</c:v>
                </c:pt>
                <c:pt idx="16">
                  <c:v>60.275000000000013</c:v>
                </c:pt>
              </c:numCache>
            </c:numRef>
          </c:yVal>
        </c:ser>
        <c:axId val="150051072"/>
        <c:axId val="150057344"/>
      </c:scatterChart>
      <c:valAx>
        <c:axId val="150051072"/>
        <c:scaling>
          <c:orientation val="minMax"/>
          <c:max val="11"/>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150057344"/>
        <c:crosses val="autoZero"/>
        <c:crossBetween val="midCat"/>
        <c:majorUnit val="1"/>
      </c:valAx>
      <c:valAx>
        <c:axId val="150057344"/>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150051072"/>
        <c:crosses val="autoZero"/>
        <c:crossBetween val="midCat"/>
        <c:majorUnit val="20"/>
      </c:valAx>
      <c:spPr>
        <a:solidFill>
          <a:schemeClr val="bg2"/>
        </a:solidFill>
        <a:ln>
          <a:solidFill>
            <a:schemeClr val="tx1"/>
          </a:solidFill>
        </a:ln>
      </c:spPr>
    </c:plotArea>
    <c:legend>
      <c:legendPos val="r"/>
      <c:layout>
        <c:manualLayout>
          <c:xMode val="edge"/>
          <c:yMode val="edge"/>
          <c:x val="0.10455008942466264"/>
          <c:y val="0.74140102446872103"/>
          <c:w val="0.85884955752213221"/>
          <c:h val="6.5728134789602918E-2"/>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2827009231604669"/>
          <c:y val="0.14159879429134084"/>
          <c:w val="0.85181045796000165"/>
          <c:h val="0.74400714254981071"/>
        </c:manualLayout>
      </c:layout>
      <c:barChart>
        <c:barDir val="col"/>
        <c:grouping val="percentStacked"/>
        <c:ser>
          <c:idx val="0"/>
          <c:order val="0"/>
          <c:tx>
            <c:strRef>
              <c:f>Sheet1!$A$2</c:f>
              <c:strCache>
                <c:ptCount val="1"/>
                <c:pt idx="0">
                  <c:v>1-4/year</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cat>
            <c:strRef>
              <c:f>Sheet1!$B$1:$D$1</c:f>
              <c:strCache>
                <c:ptCount val="3"/>
                <c:pt idx="0">
                  <c:v>Europe</c:v>
                </c:pt>
                <c:pt idx="1">
                  <c:v>North America</c:v>
                </c:pt>
                <c:pt idx="2">
                  <c:v>Other</c:v>
                </c:pt>
              </c:strCache>
            </c:strRef>
          </c:cat>
          <c:val>
            <c:numRef>
              <c:f>Sheet1!$B$2:$D$2</c:f>
              <c:numCache>
                <c:formatCode>General</c:formatCode>
                <c:ptCount val="3"/>
                <c:pt idx="0">
                  <c:v>871</c:v>
                </c:pt>
                <c:pt idx="1">
                  <c:v>910</c:v>
                </c:pt>
                <c:pt idx="2">
                  <c:v>155</c:v>
                </c:pt>
              </c:numCache>
            </c:numRef>
          </c:val>
        </c:ser>
        <c:ser>
          <c:idx val="1"/>
          <c:order val="1"/>
          <c:tx>
            <c:strRef>
              <c:f>Sheet1!$A$3</c:f>
              <c:strCache>
                <c:ptCount val="1"/>
                <c:pt idx="0">
                  <c:v>5-9/year</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cat>
            <c:strRef>
              <c:f>Sheet1!$B$1:$D$1</c:f>
              <c:strCache>
                <c:ptCount val="3"/>
                <c:pt idx="0">
                  <c:v>Europe</c:v>
                </c:pt>
                <c:pt idx="1">
                  <c:v>North America</c:v>
                </c:pt>
                <c:pt idx="2">
                  <c:v>Other</c:v>
                </c:pt>
              </c:strCache>
            </c:strRef>
          </c:cat>
          <c:val>
            <c:numRef>
              <c:f>Sheet1!$B$3:$D$3</c:f>
              <c:numCache>
                <c:formatCode>General</c:formatCode>
                <c:ptCount val="3"/>
                <c:pt idx="0">
                  <c:v>250</c:v>
                </c:pt>
                <c:pt idx="1">
                  <c:v>1231</c:v>
                </c:pt>
                <c:pt idx="2">
                  <c:v>51</c:v>
                </c:pt>
              </c:numCache>
            </c:numRef>
          </c:val>
        </c:ser>
        <c:ser>
          <c:idx val="2"/>
          <c:order val="2"/>
          <c:tx>
            <c:strRef>
              <c:f>Sheet1!$A$4</c:f>
              <c:strCache>
                <c:ptCount val="1"/>
                <c:pt idx="0">
                  <c:v>10+/year</c:v>
                </c:pt>
              </c:strCache>
            </c:strRef>
          </c:tx>
          <c:spPr>
            <a:gradFill flip="none" rotWithShape="1">
              <a:gsLst>
                <a:gs pos="0">
                  <a:srgbClr val="00004C">
                    <a:lumMod val="90000"/>
                    <a:lumOff val="10000"/>
                  </a:srgbClr>
                </a:gs>
                <a:gs pos="50000">
                  <a:srgbClr val="00004C">
                    <a:lumMod val="50000"/>
                    <a:lumOff val="50000"/>
                  </a:srgbClr>
                </a:gs>
                <a:gs pos="100000">
                  <a:schemeClr val="bg1">
                    <a:lumMod val="90000"/>
                    <a:lumOff val="10000"/>
                  </a:schemeClr>
                </a:gs>
              </a:gsLst>
              <a:lin ang="10800000" scaled="1"/>
              <a:tileRect/>
            </a:gradFill>
            <a:ln>
              <a:solidFill>
                <a:srgbClr val="000000"/>
              </a:solidFill>
            </a:ln>
          </c:spPr>
          <c:cat>
            <c:strRef>
              <c:f>Sheet1!$B$1:$D$1</c:f>
              <c:strCache>
                <c:ptCount val="3"/>
                <c:pt idx="0">
                  <c:v>Europe</c:v>
                </c:pt>
                <c:pt idx="1">
                  <c:v>North America</c:v>
                </c:pt>
                <c:pt idx="2">
                  <c:v>Other</c:v>
                </c:pt>
              </c:strCache>
            </c:strRef>
          </c:cat>
          <c:val>
            <c:numRef>
              <c:f>Sheet1!$B$4:$D$4</c:f>
              <c:numCache>
                <c:formatCode>General</c:formatCode>
                <c:ptCount val="3"/>
                <c:pt idx="0">
                  <c:v>386</c:v>
                </c:pt>
                <c:pt idx="1">
                  <c:v>2175</c:v>
                </c:pt>
                <c:pt idx="2">
                  <c:v>0</c:v>
                </c:pt>
              </c:numCache>
            </c:numRef>
          </c:val>
        </c:ser>
        <c:gapWidth val="45"/>
        <c:overlap val="100"/>
        <c:axId val="138952704"/>
        <c:axId val="138954240"/>
      </c:barChart>
      <c:catAx>
        <c:axId val="138952704"/>
        <c:scaling>
          <c:orientation val="minMax"/>
        </c:scaling>
        <c:axPos val="b"/>
        <c:tickLblPos val="nextTo"/>
        <c:txPr>
          <a:bodyPr/>
          <a:lstStyle/>
          <a:p>
            <a:pPr>
              <a:defRPr sz="1500" b="1"/>
            </a:pPr>
            <a:endParaRPr lang="en-US"/>
          </a:p>
        </c:txPr>
        <c:crossAx val="138954240"/>
        <c:crosses val="autoZero"/>
        <c:auto val="1"/>
        <c:lblAlgn val="ctr"/>
        <c:lblOffset val="100"/>
      </c:catAx>
      <c:valAx>
        <c:axId val="138954240"/>
        <c:scaling>
          <c:orientation val="minMax"/>
        </c:scaling>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manualLayout>
              <c:xMode val="edge"/>
              <c:yMode val="edge"/>
              <c:x val="2.5092429179111229E-2"/>
              <c:y val="0.2674907726377953"/>
            </c:manualLayout>
          </c:layout>
        </c:title>
        <c:numFmt formatCode="0%" sourceLinked="1"/>
        <c:tickLblPos val="nextTo"/>
        <c:txPr>
          <a:bodyPr/>
          <a:lstStyle/>
          <a:p>
            <a:pPr>
              <a:defRPr sz="1500" b="1"/>
            </a:pPr>
            <a:endParaRPr lang="en-US"/>
          </a:p>
        </c:txPr>
        <c:crossAx val="138952704"/>
        <c:crosses val="autoZero"/>
        <c:crossBetween val="between"/>
        <c:majorUnit val="0.2"/>
      </c:valAx>
      <c:spPr>
        <a:solidFill>
          <a:srgbClr val="000000"/>
        </a:solidFill>
        <a:ln w="12700">
          <a:solidFill>
            <a:srgbClr val="FFFFFF"/>
          </a:solidFill>
        </a:ln>
      </c:spPr>
    </c:plotArea>
    <c:legend>
      <c:legendPos val="t"/>
      <c:layout>
        <c:manualLayout>
          <c:xMode val="edge"/>
          <c:yMode val="edge"/>
          <c:x val="0.24937539596343591"/>
          <c:y val="3.125E-2"/>
          <c:w val="0.60405217666758115"/>
          <c:h val="7.7063238188976924E-2"/>
        </c:manualLayout>
      </c:layout>
      <c:spPr>
        <a:solidFill>
          <a:schemeClr val="bg2"/>
        </a:solidFill>
        <a:ln w="12700">
          <a:solidFill>
            <a:srgbClr val="FFFFFF"/>
          </a:solidFill>
        </a:ln>
      </c:spPr>
      <c:txPr>
        <a:bodyPr/>
        <a:lstStyle/>
        <a:p>
          <a:pPr>
            <a:defRPr sz="1500" b="1"/>
          </a:pPr>
          <a:endParaRPr lang="en-US"/>
        </a:p>
      </c:txPr>
    </c:legend>
    <c:plotVisOnly val="1"/>
  </c:chart>
  <c:txPr>
    <a:bodyPr/>
    <a:lstStyle/>
    <a:p>
      <a:pPr>
        <a:defRPr sz="1800"/>
      </a:pPr>
      <a:endParaRPr lang="en-US"/>
    </a:p>
  </c:txPr>
  <c:externalData r:id="rId1"/>
</c:chartSpace>
</file>

<file path=ppt/charts/chart50.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6799293893573043E-2"/>
          <c:y val="4.9719541105749124E-2"/>
          <c:w val="0.87737962511323264"/>
          <c:h val="0.81644145288290582"/>
        </c:manualLayout>
      </c:layout>
      <c:scatterChart>
        <c:scatterStyle val="lineMarker"/>
        <c:ser>
          <c:idx val="0"/>
          <c:order val="0"/>
          <c:tx>
            <c:strRef>
              <c:f>Sheet1!$B$1</c:f>
              <c:strCache>
                <c:ptCount val="1"/>
                <c:pt idx="0">
                  <c:v>Congenital (N=255)</c:v>
                </c:pt>
              </c:strCache>
            </c:strRef>
          </c:tx>
          <c:spPr>
            <a:ln w="41275">
              <a:solidFill>
                <a:srgbClr val="00FF00"/>
              </a:solidFill>
            </a:ln>
          </c:spPr>
          <c:marker>
            <c:symbol val="none"/>
          </c:marker>
          <c:xVal>
            <c:numRef>
              <c:f>Sheet1!$A$2:$A$24</c:f>
              <c:numCache>
                <c:formatCode>General</c:formatCode>
                <c:ptCount val="23"/>
                <c:pt idx="0">
                  <c:v>0</c:v>
                </c:pt>
                <c:pt idx="1">
                  <c:v>8.3300000000000041E-2</c:v>
                </c:pt>
                <c:pt idx="2">
                  <c:v>0.16669999999999999</c:v>
                </c:pt>
                <c:pt idx="3">
                  <c:v>0.25</c:v>
                </c:pt>
                <c:pt idx="4">
                  <c:v>0.33330000000000093</c:v>
                </c:pt>
                <c:pt idx="5">
                  <c:v>0.41670000000000001</c:v>
                </c:pt>
                <c:pt idx="6">
                  <c:v>0.5</c:v>
                </c:pt>
                <c:pt idx="7">
                  <c:v>0.58329999999999949</c:v>
                </c:pt>
                <c:pt idx="8">
                  <c:v>0.66670000000000174</c:v>
                </c:pt>
                <c:pt idx="9">
                  <c:v>0.75000000000000122</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numCache>
            </c:numRef>
          </c:xVal>
          <c:yVal>
            <c:numRef>
              <c:f>Sheet1!$B$2:$B$24</c:f>
              <c:numCache>
                <c:formatCode>General</c:formatCode>
                <c:ptCount val="23"/>
                <c:pt idx="0">
                  <c:v>100</c:v>
                </c:pt>
                <c:pt idx="1">
                  <c:v>91.361999999999995</c:v>
                </c:pt>
                <c:pt idx="2">
                  <c:v>90.167000000000002</c:v>
                </c:pt>
                <c:pt idx="3">
                  <c:v>89.768000000000001</c:v>
                </c:pt>
                <c:pt idx="4">
                  <c:v>89.768000000000001</c:v>
                </c:pt>
                <c:pt idx="5">
                  <c:v>89.369</c:v>
                </c:pt>
                <c:pt idx="6">
                  <c:v>88.570999999999998</c:v>
                </c:pt>
                <c:pt idx="7">
                  <c:v>88.570999999999998</c:v>
                </c:pt>
                <c:pt idx="8">
                  <c:v>88.570999999999998</c:v>
                </c:pt>
                <c:pt idx="9">
                  <c:v>88.570999999999998</c:v>
                </c:pt>
                <c:pt idx="10">
                  <c:v>88.171999999999983</c:v>
                </c:pt>
                <c:pt idx="11">
                  <c:v>88.171999999999983</c:v>
                </c:pt>
                <c:pt idx="12">
                  <c:v>88.171999999999983</c:v>
                </c:pt>
                <c:pt idx="13">
                  <c:v>84.703000000000003</c:v>
                </c:pt>
                <c:pt idx="14">
                  <c:v>82.676999999999978</c:v>
                </c:pt>
                <c:pt idx="15">
                  <c:v>80.864999999999995</c:v>
                </c:pt>
                <c:pt idx="16">
                  <c:v>79.528999999999982</c:v>
                </c:pt>
                <c:pt idx="17">
                  <c:v>76.361000000000004</c:v>
                </c:pt>
                <c:pt idx="18">
                  <c:v>76.361000000000004</c:v>
                </c:pt>
                <c:pt idx="19">
                  <c:v>73.812000000000012</c:v>
                </c:pt>
                <c:pt idx="20">
                  <c:v>70.378999999999948</c:v>
                </c:pt>
                <c:pt idx="21">
                  <c:v>70.378999999999948</c:v>
                </c:pt>
                <c:pt idx="22">
                  <c:v>65.35199999999999</c:v>
                </c:pt>
              </c:numCache>
            </c:numRef>
          </c:yVal>
        </c:ser>
        <c:ser>
          <c:idx val="1"/>
          <c:order val="1"/>
          <c:tx>
            <c:strRef>
              <c:f>Sheet1!$C$1</c:f>
              <c:strCache>
                <c:ptCount val="1"/>
                <c:pt idx="0">
                  <c:v>Cardiomyopathy (N=447)</c:v>
                </c:pt>
              </c:strCache>
            </c:strRef>
          </c:tx>
          <c:spPr>
            <a:ln w="41275">
              <a:solidFill>
                <a:srgbClr val="FFFF00"/>
              </a:solidFill>
              <a:prstDash val="solid"/>
            </a:ln>
          </c:spPr>
          <c:marker>
            <c:symbol val="none"/>
          </c:marker>
          <c:xVal>
            <c:numRef>
              <c:f>Sheet1!$A$2:$A$24</c:f>
              <c:numCache>
                <c:formatCode>General</c:formatCode>
                <c:ptCount val="23"/>
                <c:pt idx="0">
                  <c:v>0</c:v>
                </c:pt>
                <c:pt idx="1">
                  <c:v>8.3300000000000041E-2</c:v>
                </c:pt>
                <c:pt idx="2">
                  <c:v>0.16669999999999999</c:v>
                </c:pt>
                <c:pt idx="3">
                  <c:v>0.25</c:v>
                </c:pt>
                <c:pt idx="4">
                  <c:v>0.33330000000000093</c:v>
                </c:pt>
                <c:pt idx="5">
                  <c:v>0.41670000000000001</c:v>
                </c:pt>
                <c:pt idx="6">
                  <c:v>0.5</c:v>
                </c:pt>
                <c:pt idx="7">
                  <c:v>0.58329999999999949</c:v>
                </c:pt>
                <c:pt idx="8">
                  <c:v>0.66670000000000174</c:v>
                </c:pt>
                <c:pt idx="9">
                  <c:v>0.75000000000000122</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numCache>
            </c:numRef>
          </c:xVal>
          <c:yVal>
            <c:numRef>
              <c:f>Sheet1!$C$2:$C$24</c:f>
              <c:numCache>
                <c:formatCode>General</c:formatCode>
                <c:ptCount val="23"/>
                <c:pt idx="0">
                  <c:v>100</c:v>
                </c:pt>
                <c:pt idx="1">
                  <c:v>95.936000000000007</c:v>
                </c:pt>
                <c:pt idx="2">
                  <c:v>95.702000000000012</c:v>
                </c:pt>
                <c:pt idx="3">
                  <c:v>95.218999999999994</c:v>
                </c:pt>
                <c:pt idx="4">
                  <c:v>94.735000000000014</c:v>
                </c:pt>
                <c:pt idx="5">
                  <c:v>94.735000000000014</c:v>
                </c:pt>
                <c:pt idx="6">
                  <c:v>94.735000000000014</c:v>
                </c:pt>
                <c:pt idx="7">
                  <c:v>94.735000000000014</c:v>
                </c:pt>
                <c:pt idx="8">
                  <c:v>94.491000000000142</c:v>
                </c:pt>
                <c:pt idx="9">
                  <c:v>94.491000000000142</c:v>
                </c:pt>
                <c:pt idx="10">
                  <c:v>94.001000000000005</c:v>
                </c:pt>
                <c:pt idx="11">
                  <c:v>93.756</c:v>
                </c:pt>
                <c:pt idx="12">
                  <c:v>93.507999999999996</c:v>
                </c:pt>
                <c:pt idx="13">
                  <c:v>92.698999999999998</c:v>
                </c:pt>
                <c:pt idx="14">
                  <c:v>92.072000000000003</c:v>
                </c:pt>
                <c:pt idx="15">
                  <c:v>89.84</c:v>
                </c:pt>
                <c:pt idx="16">
                  <c:v>86.146000000000001</c:v>
                </c:pt>
                <c:pt idx="17">
                  <c:v>84.501999999999995</c:v>
                </c:pt>
                <c:pt idx="18">
                  <c:v>83.114000000000004</c:v>
                </c:pt>
                <c:pt idx="19">
                  <c:v>82.200999999999993</c:v>
                </c:pt>
                <c:pt idx="20">
                  <c:v>79.867000000000004</c:v>
                </c:pt>
                <c:pt idx="21">
                  <c:v>77.965000000000003</c:v>
                </c:pt>
                <c:pt idx="22">
                  <c:v>72.169999999999987</c:v>
                </c:pt>
              </c:numCache>
            </c:numRef>
          </c:yVal>
        </c:ser>
        <c:ser>
          <c:idx val="2"/>
          <c:order val="2"/>
          <c:tx>
            <c:strRef>
              <c:f>Sheet1!$D$1</c:f>
              <c:strCache>
                <c:ptCount val="1"/>
                <c:pt idx="0">
                  <c:v>Retransplant (N=60)</c:v>
                </c:pt>
              </c:strCache>
            </c:strRef>
          </c:tx>
          <c:spPr>
            <a:ln w="41275">
              <a:solidFill>
                <a:srgbClr val="FF0000"/>
              </a:solidFill>
            </a:ln>
          </c:spPr>
          <c:marker>
            <c:symbol val="none"/>
          </c:marker>
          <c:xVal>
            <c:numRef>
              <c:f>Sheet1!$A$2:$A$24</c:f>
              <c:numCache>
                <c:formatCode>General</c:formatCode>
                <c:ptCount val="23"/>
                <c:pt idx="0">
                  <c:v>0</c:v>
                </c:pt>
                <c:pt idx="1">
                  <c:v>8.3300000000000041E-2</c:v>
                </c:pt>
                <c:pt idx="2">
                  <c:v>0.16669999999999999</c:v>
                </c:pt>
                <c:pt idx="3">
                  <c:v>0.25</c:v>
                </c:pt>
                <c:pt idx="4">
                  <c:v>0.33330000000000093</c:v>
                </c:pt>
                <c:pt idx="5">
                  <c:v>0.41670000000000001</c:v>
                </c:pt>
                <c:pt idx="6">
                  <c:v>0.5</c:v>
                </c:pt>
                <c:pt idx="7">
                  <c:v>0.58329999999999949</c:v>
                </c:pt>
                <c:pt idx="8">
                  <c:v>0.66670000000000174</c:v>
                </c:pt>
                <c:pt idx="9">
                  <c:v>0.75000000000000122</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numCache>
            </c:numRef>
          </c:xVal>
          <c:yVal>
            <c:numRef>
              <c:f>Sheet1!$D$2:$D$24</c:f>
              <c:numCache>
                <c:formatCode>General</c:formatCode>
                <c:ptCount val="23"/>
                <c:pt idx="0">
                  <c:v>100</c:v>
                </c:pt>
                <c:pt idx="1">
                  <c:v>94.915000000000006</c:v>
                </c:pt>
                <c:pt idx="2">
                  <c:v>93.19</c:v>
                </c:pt>
                <c:pt idx="3">
                  <c:v>93.19</c:v>
                </c:pt>
                <c:pt idx="4">
                  <c:v>93.19</c:v>
                </c:pt>
                <c:pt idx="5">
                  <c:v>91.464000000000027</c:v>
                </c:pt>
                <c:pt idx="6">
                  <c:v>91.464000000000027</c:v>
                </c:pt>
                <c:pt idx="7">
                  <c:v>91.464000000000027</c:v>
                </c:pt>
                <c:pt idx="8">
                  <c:v>91.464000000000027</c:v>
                </c:pt>
                <c:pt idx="9">
                  <c:v>91.464000000000027</c:v>
                </c:pt>
                <c:pt idx="10">
                  <c:v>91.464000000000027</c:v>
                </c:pt>
                <c:pt idx="11">
                  <c:v>91.464000000000027</c:v>
                </c:pt>
                <c:pt idx="12">
                  <c:v>91.464000000000027</c:v>
                </c:pt>
                <c:pt idx="13">
                  <c:v>89.557999999999993</c:v>
                </c:pt>
                <c:pt idx="14">
                  <c:v>85.438999999999993</c:v>
                </c:pt>
                <c:pt idx="15">
                  <c:v>78.10299999999998</c:v>
                </c:pt>
                <c:pt idx="16">
                  <c:v>78.10299999999998</c:v>
                </c:pt>
                <c:pt idx="17">
                  <c:v>74.706999999999994</c:v>
                </c:pt>
                <c:pt idx="18">
                  <c:v>70.313000000000002</c:v>
                </c:pt>
              </c:numCache>
            </c:numRef>
          </c:yVal>
        </c:ser>
        <c:axId val="150182144"/>
        <c:axId val="150200704"/>
      </c:scatterChart>
      <c:valAx>
        <c:axId val="150182144"/>
        <c:scaling>
          <c:orientation val="minMax"/>
          <c:max val="11"/>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150200704"/>
        <c:crosses val="autoZero"/>
        <c:crossBetween val="midCat"/>
        <c:majorUnit val="1"/>
      </c:valAx>
      <c:valAx>
        <c:axId val="150200704"/>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150182144"/>
        <c:crosses val="autoZero"/>
        <c:crossBetween val="midCat"/>
        <c:majorUnit val="20"/>
      </c:valAx>
      <c:spPr>
        <a:solidFill>
          <a:schemeClr val="bg2"/>
        </a:solidFill>
        <a:ln>
          <a:solidFill>
            <a:schemeClr val="tx1"/>
          </a:solidFill>
        </a:ln>
      </c:spPr>
    </c:plotArea>
    <c:legend>
      <c:legendPos val="r"/>
      <c:layout>
        <c:manualLayout>
          <c:xMode val="edge"/>
          <c:yMode val="edge"/>
          <c:x val="0.10455008942466264"/>
          <c:y val="0.75753005672678064"/>
          <c:w val="0.84115044247788229"/>
          <c:h val="9.798619930573195E-2"/>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5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6799293893573043E-2"/>
          <c:y val="4.9719541105749124E-2"/>
          <c:w val="0.87737962511323264"/>
          <c:h val="0.81644145288290582"/>
        </c:manualLayout>
      </c:layout>
      <c:scatterChart>
        <c:scatterStyle val="smoothMarker"/>
        <c:ser>
          <c:idx val="0"/>
          <c:order val="0"/>
          <c:tx>
            <c:strRef>
              <c:f>Sheet1!$B$1</c:f>
              <c:strCache>
                <c:ptCount val="1"/>
                <c:pt idx="0">
                  <c:v>Congenital (N=478)</c:v>
                </c:pt>
              </c:strCache>
            </c:strRef>
          </c:tx>
          <c:spPr>
            <a:ln w="41275">
              <a:solidFill>
                <a:srgbClr val="00FF00"/>
              </a:solidFill>
            </a:ln>
          </c:spPr>
          <c:marker>
            <c:symbol val="none"/>
          </c:marker>
          <c:xVal>
            <c:numRef>
              <c:f>Sheet1!$A$2:$A$24</c:f>
              <c:numCache>
                <c:formatCode>General</c:formatCode>
                <c:ptCount val="23"/>
                <c:pt idx="0">
                  <c:v>0</c:v>
                </c:pt>
                <c:pt idx="1">
                  <c:v>8.3300000000000041E-2</c:v>
                </c:pt>
                <c:pt idx="2">
                  <c:v>0.16669999999999999</c:v>
                </c:pt>
                <c:pt idx="3">
                  <c:v>0.25</c:v>
                </c:pt>
                <c:pt idx="4">
                  <c:v>0.33330000000000093</c:v>
                </c:pt>
                <c:pt idx="5">
                  <c:v>0.41670000000000001</c:v>
                </c:pt>
                <c:pt idx="6">
                  <c:v>0.5</c:v>
                </c:pt>
                <c:pt idx="7">
                  <c:v>0.58329999999999949</c:v>
                </c:pt>
                <c:pt idx="8">
                  <c:v>0.66670000000000174</c:v>
                </c:pt>
                <c:pt idx="9">
                  <c:v>0.75000000000000122</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numCache>
            </c:numRef>
          </c:xVal>
          <c:yVal>
            <c:numRef>
              <c:f>Sheet1!$B$2:$B$24</c:f>
              <c:numCache>
                <c:formatCode>General</c:formatCode>
                <c:ptCount val="23"/>
                <c:pt idx="0">
                  <c:v>100</c:v>
                </c:pt>
                <c:pt idx="1">
                  <c:v>90.536000000000001</c:v>
                </c:pt>
                <c:pt idx="2">
                  <c:v>88.834000000000003</c:v>
                </c:pt>
                <c:pt idx="3">
                  <c:v>87.335999999999999</c:v>
                </c:pt>
                <c:pt idx="4">
                  <c:v>86.043999999999997</c:v>
                </c:pt>
                <c:pt idx="5">
                  <c:v>86.043999999999997</c:v>
                </c:pt>
                <c:pt idx="6">
                  <c:v>85.613</c:v>
                </c:pt>
                <c:pt idx="7">
                  <c:v>84.745000000000005</c:v>
                </c:pt>
                <c:pt idx="8">
                  <c:v>84.093000000000004</c:v>
                </c:pt>
                <c:pt idx="9">
                  <c:v>83.875999999999948</c:v>
                </c:pt>
                <c:pt idx="10">
                  <c:v>83.658999999999978</c:v>
                </c:pt>
                <c:pt idx="11">
                  <c:v>83.441000000000187</c:v>
                </c:pt>
                <c:pt idx="12">
                  <c:v>83.22</c:v>
                </c:pt>
                <c:pt idx="13">
                  <c:v>79.85799999999999</c:v>
                </c:pt>
                <c:pt idx="14">
                  <c:v>76.881999999999991</c:v>
                </c:pt>
                <c:pt idx="15">
                  <c:v>73.259</c:v>
                </c:pt>
                <c:pt idx="16">
                  <c:v>70.471000000000004</c:v>
                </c:pt>
                <c:pt idx="17">
                  <c:v>66.278999999999982</c:v>
                </c:pt>
                <c:pt idx="18">
                  <c:v>63.277000000000001</c:v>
                </c:pt>
                <c:pt idx="19">
                  <c:v>58.182000000000002</c:v>
                </c:pt>
                <c:pt idx="20">
                  <c:v>56.383000000000003</c:v>
                </c:pt>
                <c:pt idx="21">
                  <c:v>52.371000000000002</c:v>
                </c:pt>
                <c:pt idx="22">
                  <c:v>50.094000000000001</c:v>
                </c:pt>
              </c:numCache>
            </c:numRef>
          </c:yVal>
        </c:ser>
        <c:ser>
          <c:idx val="1"/>
          <c:order val="1"/>
          <c:tx>
            <c:strRef>
              <c:f>Sheet1!$C$1</c:f>
              <c:strCache>
                <c:ptCount val="1"/>
                <c:pt idx="0">
                  <c:v>Cardiomyopathy (N=1,355)</c:v>
                </c:pt>
              </c:strCache>
            </c:strRef>
          </c:tx>
          <c:spPr>
            <a:ln w="41275">
              <a:solidFill>
                <a:srgbClr val="FFFF00"/>
              </a:solidFill>
              <a:prstDash val="solid"/>
            </a:ln>
          </c:spPr>
          <c:marker>
            <c:symbol val="none"/>
          </c:marker>
          <c:xVal>
            <c:numRef>
              <c:f>Sheet1!$A$2:$A$24</c:f>
              <c:numCache>
                <c:formatCode>General</c:formatCode>
                <c:ptCount val="23"/>
                <c:pt idx="0">
                  <c:v>0</c:v>
                </c:pt>
                <c:pt idx="1">
                  <c:v>8.3300000000000041E-2</c:v>
                </c:pt>
                <c:pt idx="2">
                  <c:v>0.16669999999999999</c:v>
                </c:pt>
                <c:pt idx="3">
                  <c:v>0.25</c:v>
                </c:pt>
                <c:pt idx="4">
                  <c:v>0.33330000000000093</c:v>
                </c:pt>
                <c:pt idx="5">
                  <c:v>0.41670000000000001</c:v>
                </c:pt>
                <c:pt idx="6">
                  <c:v>0.5</c:v>
                </c:pt>
                <c:pt idx="7">
                  <c:v>0.58329999999999949</c:v>
                </c:pt>
                <c:pt idx="8">
                  <c:v>0.66670000000000174</c:v>
                </c:pt>
                <c:pt idx="9">
                  <c:v>0.75000000000000122</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numCache>
            </c:numRef>
          </c:xVal>
          <c:yVal>
            <c:numRef>
              <c:f>Sheet1!$C$2:$C$24</c:f>
              <c:numCache>
                <c:formatCode>General</c:formatCode>
                <c:ptCount val="23"/>
                <c:pt idx="0">
                  <c:v>100</c:v>
                </c:pt>
                <c:pt idx="1">
                  <c:v>96.430999999999997</c:v>
                </c:pt>
                <c:pt idx="2">
                  <c:v>95.967000000000027</c:v>
                </c:pt>
                <c:pt idx="3">
                  <c:v>95.653999999999982</c:v>
                </c:pt>
                <c:pt idx="4">
                  <c:v>95.418000000000006</c:v>
                </c:pt>
                <c:pt idx="5">
                  <c:v>94.945000000000007</c:v>
                </c:pt>
                <c:pt idx="6">
                  <c:v>94.471999999999994</c:v>
                </c:pt>
                <c:pt idx="7">
                  <c:v>94.393000000000001</c:v>
                </c:pt>
                <c:pt idx="8">
                  <c:v>94.154999999999987</c:v>
                </c:pt>
                <c:pt idx="9">
                  <c:v>93.757000000000005</c:v>
                </c:pt>
                <c:pt idx="10">
                  <c:v>93.277999999999992</c:v>
                </c:pt>
                <c:pt idx="11">
                  <c:v>92.635999999999981</c:v>
                </c:pt>
                <c:pt idx="12">
                  <c:v>92.31</c:v>
                </c:pt>
                <c:pt idx="13">
                  <c:v>88.686999999999998</c:v>
                </c:pt>
                <c:pt idx="14">
                  <c:v>84.721000000000004</c:v>
                </c:pt>
                <c:pt idx="15">
                  <c:v>82.467000000000027</c:v>
                </c:pt>
                <c:pt idx="16">
                  <c:v>79.152999999999949</c:v>
                </c:pt>
                <c:pt idx="17">
                  <c:v>74.620999999999981</c:v>
                </c:pt>
                <c:pt idx="18">
                  <c:v>69.669999999999987</c:v>
                </c:pt>
                <c:pt idx="19">
                  <c:v>65.154999999999987</c:v>
                </c:pt>
                <c:pt idx="20">
                  <c:v>63.096000000000011</c:v>
                </c:pt>
                <c:pt idx="21">
                  <c:v>57.256</c:v>
                </c:pt>
                <c:pt idx="22">
                  <c:v>53.81</c:v>
                </c:pt>
              </c:numCache>
            </c:numRef>
          </c:yVal>
        </c:ser>
        <c:ser>
          <c:idx val="2"/>
          <c:order val="2"/>
          <c:tx>
            <c:strRef>
              <c:f>Sheet1!$D$1</c:f>
              <c:strCache>
                <c:ptCount val="1"/>
                <c:pt idx="0">
                  <c:v>Retransplant (N=177)</c:v>
                </c:pt>
              </c:strCache>
            </c:strRef>
          </c:tx>
          <c:spPr>
            <a:ln w="41275">
              <a:solidFill>
                <a:srgbClr val="FF0000"/>
              </a:solidFill>
            </a:ln>
          </c:spPr>
          <c:marker>
            <c:symbol val="none"/>
          </c:marker>
          <c:xVal>
            <c:numRef>
              <c:f>Sheet1!$A$2:$A$24</c:f>
              <c:numCache>
                <c:formatCode>General</c:formatCode>
                <c:ptCount val="23"/>
                <c:pt idx="0">
                  <c:v>0</c:v>
                </c:pt>
                <c:pt idx="1">
                  <c:v>8.3300000000000041E-2</c:v>
                </c:pt>
                <c:pt idx="2">
                  <c:v>0.16669999999999999</c:v>
                </c:pt>
                <c:pt idx="3">
                  <c:v>0.25</c:v>
                </c:pt>
                <c:pt idx="4">
                  <c:v>0.33330000000000093</c:v>
                </c:pt>
                <c:pt idx="5">
                  <c:v>0.41670000000000001</c:v>
                </c:pt>
                <c:pt idx="6">
                  <c:v>0.5</c:v>
                </c:pt>
                <c:pt idx="7">
                  <c:v>0.58329999999999949</c:v>
                </c:pt>
                <c:pt idx="8">
                  <c:v>0.66670000000000174</c:v>
                </c:pt>
                <c:pt idx="9">
                  <c:v>0.75000000000000122</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numCache>
            </c:numRef>
          </c:xVal>
          <c:yVal>
            <c:numRef>
              <c:f>Sheet1!$D$2:$D$24</c:f>
              <c:numCache>
                <c:formatCode>General</c:formatCode>
                <c:ptCount val="23"/>
                <c:pt idx="0">
                  <c:v>100</c:v>
                </c:pt>
                <c:pt idx="1">
                  <c:v>94.33</c:v>
                </c:pt>
                <c:pt idx="2">
                  <c:v>91.471999999999994</c:v>
                </c:pt>
                <c:pt idx="3">
                  <c:v>90.320999999999998</c:v>
                </c:pt>
                <c:pt idx="4">
                  <c:v>89.169999999999987</c:v>
                </c:pt>
                <c:pt idx="5">
                  <c:v>88.595000000000013</c:v>
                </c:pt>
                <c:pt idx="6">
                  <c:v>88.02</c:v>
                </c:pt>
                <c:pt idx="7">
                  <c:v>87.445000000000007</c:v>
                </c:pt>
                <c:pt idx="8">
                  <c:v>86.869</c:v>
                </c:pt>
                <c:pt idx="9">
                  <c:v>85.143000000000001</c:v>
                </c:pt>
                <c:pt idx="10">
                  <c:v>84.563999999999993</c:v>
                </c:pt>
                <c:pt idx="11">
                  <c:v>84.563999999999993</c:v>
                </c:pt>
                <c:pt idx="12">
                  <c:v>84.563999999999993</c:v>
                </c:pt>
                <c:pt idx="13">
                  <c:v>79.015000000000001</c:v>
                </c:pt>
                <c:pt idx="14">
                  <c:v>74.144000000000005</c:v>
                </c:pt>
                <c:pt idx="15">
                  <c:v>70.117000000000004</c:v>
                </c:pt>
                <c:pt idx="16">
                  <c:v>60.796000000000063</c:v>
                </c:pt>
                <c:pt idx="17">
                  <c:v>55.230000000000011</c:v>
                </c:pt>
                <c:pt idx="18">
                  <c:v>53.389000000000003</c:v>
                </c:pt>
                <c:pt idx="19">
                  <c:v>48.891000000000005</c:v>
                </c:pt>
              </c:numCache>
            </c:numRef>
          </c:yVal>
        </c:ser>
        <c:axId val="150436096"/>
        <c:axId val="150458752"/>
      </c:scatterChart>
      <c:valAx>
        <c:axId val="150436096"/>
        <c:scaling>
          <c:orientation val="minMax"/>
          <c:max val="11"/>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150458752"/>
        <c:crosses val="autoZero"/>
        <c:crossBetween val="midCat"/>
        <c:majorUnit val="1"/>
      </c:valAx>
      <c:valAx>
        <c:axId val="150458752"/>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150436096"/>
        <c:crosses val="autoZero"/>
        <c:crossBetween val="midCat"/>
        <c:majorUnit val="20"/>
      </c:valAx>
      <c:spPr>
        <a:solidFill>
          <a:schemeClr val="bg2"/>
        </a:solidFill>
        <a:ln>
          <a:solidFill>
            <a:schemeClr val="tx1"/>
          </a:solidFill>
        </a:ln>
      </c:spPr>
    </c:plotArea>
    <c:legend>
      <c:legendPos val="r"/>
      <c:layout>
        <c:manualLayout>
          <c:xMode val="edge"/>
          <c:yMode val="edge"/>
          <c:x val="0.10455008942466264"/>
          <c:y val="0.72527199221065164"/>
          <c:w val="0.85837026455763821"/>
          <c:h val="0.11142705952078565"/>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5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6799293893573043E-2"/>
          <c:y val="4.9719541105749124E-2"/>
          <c:w val="0.87737962511323264"/>
          <c:h val="0.81644145288290582"/>
        </c:manualLayout>
      </c:layout>
      <c:scatterChart>
        <c:scatterStyle val="lineMarker"/>
        <c:ser>
          <c:idx val="0"/>
          <c:order val="0"/>
          <c:tx>
            <c:strRef>
              <c:f>Sheet1!$B$1</c:f>
              <c:strCache>
                <c:ptCount val="1"/>
                <c:pt idx="0">
                  <c:v>Patient (N=1,683)</c:v>
                </c:pt>
              </c:strCache>
            </c:strRef>
          </c:tx>
          <c:spPr>
            <a:ln w="41275">
              <a:solidFill>
                <a:srgbClr val="66FFFF"/>
              </a:solidFill>
            </a:ln>
          </c:spPr>
          <c:marker>
            <c:symbol val="none"/>
          </c:marker>
          <c:xVal>
            <c:numRef>
              <c:f>Sheet1!$A$2:$A$24</c:f>
              <c:numCache>
                <c:formatCode>General</c:formatCode>
                <c:ptCount val="23"/>
                <c:pt idx="0">
                  <c:v>0</c:v>
                </c:pt>
                <c:pt idx="1">
                  <c:v>8.3300000000000041E-2</c:v>
                </c:pt>
                <c:pt idx="2">
                  <c:v>0.16669999999999999</c:v>
                </c:pt>
                <c:pt idx="3">
                  <c:v>0.25</c:v>
                </c:pt>
                <c:pt idx="4">
                  <c:v>0.33330000000000426</c:v>
                </c:pt>
                <c:pt idx="5">
                  <c:v>0.41670000000000001</c:v>
                </c:pt>
                <c:pt idx="6">
                  <c:v>0.5</c:v>
                </c:pt>
                <c:pt idx="7">
                  <c:v>0.58329999999999949</c:v>
                </c:pt>
                <c:pt idx="8">
                  <c:v>0.66670000000000706</c:v>
                </c:pt>
                <c:pt idx="9">
                  <c:v>0.75000000000000488</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numCache>
            </c:numRef>
          </c:xVal>
          <c:yVal>
            <c:numRef>
              <c:f>Sheet1!$B$2:$B$24</c:f>
              <c:numCache>
                <c:formatCode>General</c:formatCode>
                <c:ptCount val="23"/>
                <c:pt idx="0">
                  <c:v>100</c:v>
                </c:pt>
                <c:pt idx="1">
                  <c:v>92.348000000000013</c:v>
                </c:pt>
                <c:pt idx="2">
                  <c:v>91.046999999999997</c:v>
                </c:pt>
                <c:pt idx="3">
                  <c:v>89.911000000000527</c:v>
                </c:pt>
                <c:pt idx="4">
                  <c:v>89.53</c:v>
                </c:pt>
                <c:pt idx="5">
                  <c:v>89.084999999999994</c:v>
                </c:pt>
                <c:pt idx="6">
                  <c:v>88.449000000000026</c:v>
                </c:pt>
                <c:pt idx="7">
                  <c:v>88.066999999999993</c:v>
                </c:pt>
                <c:pt idx="8">
                  <c:v>87.491000000000227</c:v>
                </c:pt>
                <c:pt idx="9">
                  <c:v>87.10599999999998</c:v>
                </c:pt>
                <c:pt idx="10">
                  <c:v>86.849000000000004</c:v>
                </c:pt>
                <c:pt idx="11">
                  <c:v>86.590999999999994</c:v>
                </c:pt>
                <c:pt idx="12">
                  <c:v>86.2</c:v>
                </c:pt>
                <c:pt idx="13">
                  <c:v>82.793000000000006</c:v>
                </c:pt>
                <c:pt idx="14">
                  <c:v>79.763999999999996</c:v>
                </c:pt>
                <c:pt idx="15">
                  <c:v>76.657999999999987</c:v>
                </c:pt>
                <c:pt idx="16">
                  <c:v>73.759</c:v>
                </c:pt>
                <c:pt idx="17">
                  <c:v>70.099999999999994</c:v>
                </c:pt>
                <c:pt idx="18">
                  <c:v>68.224000000000004</c:v>
                </c:pt>
                <c:pt idx="19">
                  <c:v>64.613</c:v>
                </c:pt>
                <c:pt idx="20">
                  <c:v>62.373000000000005</c:v>
                </c:pt>
                <c:pt idx="21">
                  <c:v>59.650999999999996</c:v>
                </c:pt>
                <c:pt idx="22">
                  <c:v>57.833000000000006</c:v>
                </c:pt>
              </c:numCache>
            </c:numRef>
          </c:yVal>
        </c:ser>
        <c:ser>
          <c:idx val="1"/>
          <c:order val="1"/>
          <c:tx>
            <c:strRef>
              <c:f>Sheet1!$C$1</c:f>
              <c:strCache>
                <c:ptCount val="1"/>
                <c:pt idx="0">
                  <c:v>Graft (N=1,683)</c:v>
                </c:pt>
              </c:strCache>
            </c:strRef>
          </c:tx>
          <c:spPr>
            <a:ln w="41275">
              <a:solidFill>
                <a:srgbClr val="00FF00"/>
              </a:solidFill>
              <a:prstDash val="solid"/>
            </a:ln>
          </c:spPr>
          <c:marker>
            <c:symbol val="none"/>
          </c:marker>
          <c:xVal>
            <c:numRef>
              <c:f>Sheet1!$A$2:$A$24</c:f>
              <c:numCache>
                <c:formatCode>General</c:formatCode>
                <c:ptCount val="23"/>
                <c:pt idx="0">
                  <c:v>0</c:v>
                </c:pt>
                <c:pt idx="1">
                  <c:v>8.3300000000000041E-2</c:v>
                </c:pt>
                <c:pt idx="2">
                  <c:v>0.16669999999999999</c:v>
                </c:pt>
                <c:pt idx="3">
                  <c:v>0.25</c:v>
                </c:pt>
                <c:pt idx="4">
                  <c:v>0.33330000000000426</c:v>
                </c:pt>
                <c:pt idx="5">
                  <c:v>0.41670000000000001</c:v>
                </c:pt>
                <c:pt idx="6">
                  <c:v>0.5</c:v>
                </c:pt>
                <c:pt idx="7">
                  <c:v>0.58329999999999949</c:v>
                </c:pt>
                <c:pt idx="8">
                  <c:v>0.66670000000000706</c:v>
                </c:pt>
                <c:pt idx="9">
                  <c:v>0.75000000000000488</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numCache>
            </c:numRef>
          </c:xVal>
          <c:yVal>
            <c:numRef>
              <c:f>Sheet1!$C$2:$C$24</c:f>
              <c:numCache>
                <c:formatCode>General</c:formatCode>
                <c:ptCount val="23"/>
                <c:pt idx="0">
                  <c:v>100</c:v>
                </c:pt>
                <c:pt idx="1">
                  <c:v>91.772999999999982</c:v>
                </c:pt>
                <c:pt idx="2">
                  <c:v>90.48</c:v>
                </c:pt>
                <c:pt idx="3">
                  <c:v>89.287999999999997</c:v>
                </c:pt>
                <c:pt idx="4">
                  <c:v>88.846999999999994</c:v>
                </c:pt>
                <c:pt idx="5">
                  <c:v>88.406000000000006</c:v>
                </c:pt>
                <c:pt idx="6">
                  <c:v>87.712000000000003</c:v>
                </c:pt>
                <c:pt idx="7">
                  <c:v>87.331999999999994</c:v>
                </c:pt>
                <c:pt idx="8">
                  <c:v>86.697999999999993</c:v>
                </c:pt>
                <c:pt idx="9">
                  <c:v>86.253</c:v>
                </c:pt>
                <c:pt idx="10">
                  <c:v>85.998000000000005</c:v>
                </c:pt>
                <c:pt idx="11">
                  <c:v>85.742000000000004</c:v>
                </c:pt>
                <c:pt idx="12">
                  <c:v>85.353999999999999</c:v>
                </c:pt>
                <c:pt idx="13">
                  <c:v>81.832999999999998</c:v>
                </c:pt>
                <c:pt idx="14">
                  <c:v>78.667999999999992</c:v>
                </c:pt>
                <c:pt idx="15">
                  <c:v>75.134</c:v>
                </c:pt>
                <c:pt idx="16">
                  <c:v>71.768000000000001</c:v>
                </c:pt>
                <c:pt idx="17">
                  <c:v>67.789000000000001</c:v>
                </c:pt>
                <c:pt idx="18">
                  <c:v>65.649000000000001</c:v>
                </c:pt>
                <c:pt idx="19">
                  <c:v>61.58</c:v>
                </c:pt>
                <c:pt idx="20">
                  <c:v>59.185000000000002</c:v>
                </c:pt>
                <c:pt idx="21">
                  <c:v>55.601000000000006</c:v>
                </c:pt>
                <c:pt idx="22">
                  <c:v>53.373000000000005</c:v>
                </c:pt>
              </c:numCache>
            </c:numRef>
          </c:yVal>
        </c:ser>
        <c:axId val="152609536"/>
        <c:axId val="152611456"/>
      </c:scatterChart>
      <c:valAx>
        <c:axId val="152609536"/>
        <c:scaling>
          <c:orientation val="minMax"/>
          <c:max val="11"/>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152611456"/>
        <c:crosses val="autoZero"/>
        <c:crossBetween val="midCat"/>
        <c:majorUnit val="1"/>
      </c:valAx>
      <c:valAx>
        <c:axId val="152611456"/>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152609536"/>
        <c:crosses val="autoZero"/>
        <c:crossBetween val="midCat"/>
        <c:majorUnit val="20"/>
      </c:valAx>
      <c:spPr>
        <a:solidFill>
          <a:schemeClr val="bg2"/>
        </a:solidFill>
        <a:ln>
          <a:solidFill>
            <a:schemeClr val="tx1"/>
          </a:solidFill>
        </a:ln>
      </c:spPr>
    </c:plotArea>
    <c:legend>
      <c:legendPos val="r"/>
      <c:layout>
        <c:manualLayout>
          <c:xMode val="edge"/>
          <c:yMode val="edge"/>
          <c:x val="0.10455008942466264"/>
          <c:y val="0.69301392769452264"/>
          <c:w val="0.56633486632754981"/>
          <c:h val="0.11550334434002202"/>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53.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9.6799293893573043E-2"/>
          <c:y val="4.9719541105749124E-2"/>
          <c:w val="0.87737962511323264"/>
          <c:h val="0.81644145288290582"/>
        </c:manualLayout>
      </c:layout>
      <c:scatterChart>
        <c:scatterStyle val="lineMarker"/>
        <c:ser>
          <c:idx val="0"/>
          <c:order val="0"/>
          <c:tx>
            <c:strRef>
              <c:f>Sheet1!$B$1</c:f>
              <c:strCache>
                <c:ptCount val="1"/>
                <c:pt idx="0">
                  <c:v>Patient (N=1,425)</c:v>
                </c:pt>
              </c:strCache>
            </c:strRef>
          </c:tx>
          <c:spPr>
            <a:ln w="41275">
              <a:solidFill>
                <a:srgbClr val="66FFFF"/>
              </a:solidFill>
            </a:ln>
          </c:spPr>
          <c:marker>
            <c:symbol val="none"/>
          </c:marker>
          <c:xVal>
            <c:numRef>
              <c:f>Sheet1!$A$2:$A$24</c:f>
              <c:numCache>
                <c:formatCode>General</c:formatCode>
                <c:ptCount val="23"/>
                <c:pt idx="0">
                  <c:v>0</c:v>
                </c:pt>
                <c:pt idx="1">
                  <c:v>8.3300000000000041E-2</c:v>
                </c:pt>
                <c:pt idx="2">
                  <c:v>0.16669999999999999</c:v>
                </c:pt>
                <c:pt idx="3">
                  <c:v>0.25</c:v>
                </c:pt>
                <c:pt idx="4">
                  <c:v>0.33330000000000426</c:v>
                </c:pt>
                <c:pt idx="5">
                  <c:v>0.41670000000000001</c:v>
                </c:pt>
                <c:pt idx="6">
                  <c:v>0.5</c:v>
                </c:pt>
                <c:pt idx="7">
                  <c:v>0.58329999999999949</c:v>
                </c:pt>
                <c:pt idx="8">
                  <c:v>0.66670000000000706</c:v>
                </c:pt>
                <c:pt idx="9">
                  <c:v>0.75000000000000488</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numCache>
            </c:numRef>
          </c:xVal>
          <c:yVal>
            <c:numRef>
              <c:f>Sheet1!$B$2:$B$24</c:f>
              <c:numCache>
                <c:formatCode>General</c:formatCode>
                <c:ptCount val="23"/>
                <c:pt idx="0">
                  <c:v>100</c:v>
                </c:pt>
                <c:pt idx="1">
                  <c:v>95.331999999999994</c:v>
                </c:pt>
                <c:pt idx="2">
                  <c:v>93.326999999999998</c:v>
                </c:pt>
                <c:pt idx="3">
                  <c:v>92.492999999999995</c:v>
                </c:pt>
                <c:pt idx="4">
                  <c:v>91.733000000000004</c:v>
                </c:pt>
                <c:pt idx="5">
                  <c:v>91.046999999999997</c:v>
                </c:pt>
                <c:pt idx="6">
                  <c:v>90.667000000000002</c:v>
                </c:pt>
                <c:pt idx="7">
                  <c:v>90.438000000000002</c:v>
                </c:pt>
                <c:pt idx="8">
                  <c:v>90.286000000000001</c:v>
                </c:pt>
                <c:pt idx="9">
                  <c:v>90.132999999999981</c:v>
                </c:pt>
                <c:pt idx="10">
                  <c:v>89.598000000000013</c:v>
                </c:pt>
                <c:pt idx="11">
                  <c:v>89.444000000000685</c:v>
                </c:pt>
                <c:pt idx="12">
                  <c:v>89.290999999999997</c:v>
                </c:pt>
                <c:pt idx="13">
                  <c:v>86.646000000000001</c:v>
                </c:pt>
                <c:pt idx="14">
                  <c:v>84.867999999999995</c:v>
                </c:pt>
                <c:pt idx="15">
                  <c:v>81.396000000000001</c:v>
                </c:pt>
                <c:pt idx="16">
                  <c:v>78.441000000000685</c:v>
                </c:pt>
                <c:pt idx="17">
                  <c:v>76.498000000000005</c:v>
                </c:pt>
                <c:pt idx="18">
                  <c:v>73.095000000000013</c:v>
                </c:pt>
                <c:pt idx="19">
                  <c:v>69.757000000000005</c:v>
                </c:pt>
                <c:pt idx="20">
                  <c:v>69.061000000000007</c:v>
                </c:pt>
                <c:pt idx="21">
                  <c:v>64.667000000000002</c:v>
                </c:pt>
                <c:pt idx="22">
                  <c:v>60.168000000000013</c:v>
                </c:pt>
              </c:numCache>
            </c:numRef>
          </c:yVal>
        </c:ser>
        <c:ser>
          <c:idx val="1"/>
          <c:order val="1"/>
          <c:tx>
            <c:strRef>
              <c:f>Sheet1!$C$1</c:f>
              <c:strCache>
                <c:ptCount val="1"/>
                <c:pt idx="0">
                  <c:v>Graft (N=1,425)</c:v>
                </c:pt>
              </c:strCache>
            </c:strRef>
          </c:tx>
          <c:spPr>
            <a:ln w="41275">
              <a:solidFill>
                <a:srgbClr val="00FF00"/>
              </a:solidFill>
              <a:prstDash val="solid"/>
            </a:ln>
          </c:spPr>
          <c:marker>
            <c:symbol val="none"/>
          </c:marker>
          <c:xVal>
            <c:numRef>
              <c:f>Sheet1!$A$2:$A$24</c:f>
              <c:numCache>
                <c:formatCode>General</c:formatCode>
                <c:ptCount val="23"/>
                <c:pt idx="0">
                  <c:v>0</c:v>
                </c:pt>
                <c:pt idx="1">
                  <c:v>8.3300000000000041E-2</c:v>
                </c:pt>
                <c:pt idx="2">
                  <c:v>0.16669999999999999</c:v>
                </c:pt>
                <c:pt idx="3">
                  <c:v>0.25</c:v>
                </c:pt>
                <c:pt idx="4">
                  <c:v>0.33330000000000426</c:v>
                </c:pt>
                <c:pt idx="5">
                  <c:v>0.41670000000000001</c:v>
                </c:pt>
                <c:pt idx="6">
                  <c:v>0.5</c:v>
                </c:pt>
                <c:pt idx="7">
                  <c:v>0.58329999999999949</c:v>
                </c:pt>
                <c:pt idx="8">
                  <c:v>0.66670000000000706</c:v>
                </c:pt>
                <c:pt idx="9">
                  <c:v>0.75000000000000488</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numCache>
            </c:numRef>
          </c:xVal>
          <c:yVal>
            <c:numRef>
              <c:f>Sheet1!$C$2:$C$24</c:f>
              <c:numCache>
                <c:formatCode>General</c:formatCode>
                <c:ptCount val="23"/>
                <c:pt idx="0">
                  <c:v>100</c:v>
                </c:pt>
                <c:pt idx="1">
                  <c:v>94.709000000000003</c:v>
                </c:pt>
                <c:pt idx="2">
                  <c:v>92.781999999999996</c:v>
                </c:pt>
                <c:pt idx="3">
                  <c:v>91.952000000000012</c:v>
                </c:pt>
                <c:pt idx="4">
                  <c:v>91.271999999999991</c:v>
                </c:pt>
                <c:pt idx="5">
                  <c:v>90.59</c:v>
                </c:pt>
                <c:pt idx="6">
                  <c:v>90.211000000000027</c:v>
                </c:pt>
                <c:pt idx="7">
                  <c:v>89.983000000000004</c:v>
                </c:pt>
                <c:pt idx="8">
                  <c:v>89.756</c:v>
                </c:pt>
                <c:pt idx="9">
                  <c:v>89.603999999999999</c:v>
                </c:pt>
                <c:pt idx="10">
                  <c:v>89.071999999999989</c:v>
                </c:pt>
                <c:pt idx="11">
                  <c:v>88.92</c:v>
                </c:pt>
                <c:pt idx="12">
                  <c:v>88.614999999999995</c:v>
                </c:pt>
                <c:pt idx="13">
                  <c:v>85.671999999999983</c:v>
                </c:pt>
                <c:pt idx="14">
                  <c:v>83.531999999999996</c:v>
                </c:pt>
                <c:pt idx="15">
                  <c:v>79.42</c:v>
                </c:pt>
                <c:pt idx="16">
                  <c:v>75.988</c:v>
                </c:pt>
                <c:pt idx="17">
                  <c:v>72.766999999999996</c:v>
                </c:pt>
                <c:pt idx="18">
                  <c:v>68.894999999999996</c:v>
                </c:pt>
                <c:pt idx="19">
                  <c:v>65.711000000000027</c:v>
                </c:pt>
                <c:pt idx="20">
                  <c:v>63.466000000000001</c:v>
                </c:pt>
                <c:pt idx="21">
                  <c:v>57.761000000000003</c:v>
                </c:pt>
                <c:pt idx="22">
                  <c:v>50.667000000000002</c:v>
                </c:pt>
              </c:numCache>
            </c:numRef>
          </c:yVal>
        </c:ser>
        <c:axId val="152862720"/>
        <c:axId val="152864640"/>
      </c:scatterChart>
      <c:valAx>
        <c:axId val="152862720"/>
        <c:scaling>
          <c:orientation val="minMax"/>
          <c:max val="11"/>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152864640"/>
        <c:crosses val="autoZero"/>
        <c:crossBetween val="midCat"/>
        <c:majorUnit val="1"/>
      </c:valAx>
      <c:valAx>
        <c:axId val="152864640"/>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152862720"/>
        <c:crosses val="autoZero"/>
        <c:crossBetween val="midCat"/>
        <c:majorUnit val="20"/>
      </c:valAx>
      <c:spPr>
        <a:solidFill>
          <a:schemeClr val="bg2"/>
        </a:solidFill>
        <a:ln>
          <a:solidFill>
            <a:schemeClr val="tx1"/>
          </a:solidFill>
        </a:ln>
      </c:spPr>
    </c:plotArea>
    <c:legend>
      <c:legendPos val="r"/>
      <c:layout>
        <c:manualLayout>
          <c:xMode val="edge"/>
          <c:yMode val="edge"/>
          <c:x val="0.10455008942466264"/>
          <c:y val="0.69301392769452264"/>
          <c:w val="0.47816377488212208"/>
          <c:h val="0.11550334434002202"/>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5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6799293893573043E-2"/>
          <c:y val="4.9719541105749124E-2"/>
          <c:w val="0.87737962511323264"/>
          <c:h val="0.81644145288290582"/>
        </c:manualLayout>
      </c:layout>
      <c:scatterChart>
        <c:scatterStyle val="lineMarker"/>
        <c:ser>
          <c:idx val="0"/>
          <c:order val="0"/>
          <c:tx>
            <c:strRef>
              <c:f>Sheet1!$B$1</c:f>
              <c:strCache>
                <c:ptCount val="1"/>
                <c:pt idx="0">
                  <c:v>Patient (N=2,339)</c:v>
                </c:pt>
              </c:strCache>
            </c:strRef>
          </c:tx>
          <c:spPr>
            <a:ln w="41275">
              <a:solidFill>
                <a:srgbClr val="66FFFF"/>
              </a:solidFill>
            </a:ln>
          </c:spPr>
          <c:marker>
            <c:symbol val="none"/>
          </c:marker>
          <c:xVal>
            <c:numRef>
              <c:f>Sheet1!$A$2:$A$24</c:f>
              <c:numCache>
                <c:formatCode>General</c:formatCode>
                <c:ptCount val="23"/>
                <c:pt idx="0">
                  <c:v>0</c:v>
                </c:pt>
                <c:pt idx="1">
                  <c:v>8.3300000000000041E-2</c:v>
                </c:pt>
                <c:pt idx="2">
                  <c:v>0.16669999999999999</c:v>
                </c:pt>
                <c:pt idx="3">
                  <c:v>0.25</c:v>
                </c:pt>
                <c:pt idx="4">
                  <c:v>0.33330000000000426</c:v>
                </c:pt>
                <c:pt idx="5">
                  <c:v>0.41670000000000001</c:v>
                </c:pt>
                <c:pt idx="6">
                  <c:v>0.5</c:v>
                </c:pt>
                <c:pt idx="7">
                  <c:v>0.58329999999999949</c:v>
                </c:pt>
                <c:pt idx="8">
                  <c:v>0.66670000000000706</c:v>
                </c:pt>
                <c:pt idx="9">
                  <c:v>0.75000000000000488</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numCache>
            </c:numRef>
          </c:xVal>
          <c:yVal>
            <c:numRef>
              <c:f>Sheet1!$B$2:$B$24</c:f>
              <c:numCache>
                <c:formatCode>General</c:formatCode>
                <c:ptCount val="23"/>
                <c:pt idx="0">
                  <c:v>100</c:v>
                </c:pt>
                <c:pt idx="1">
                  <c:v>95.438000000000002</c:v>
                </c:pt>
                <c:pt idx="2">
                  <c:v>93.86999999999999</c:v>
                </c:pt>
                <c:pt idx="3">
                  <c:v>93.084000000000003</c:v>
                </c:pt>
                <c:pt idx="4">
                  <c:v>92.335999999999999</c:v>
                </c:pt>
                <c:pt idx="5">
                  <c:v>91.631</c:v>
                </c:pt>
                <c:pt idx="6">
                  <c:v>91.188999999999979</c:v>
                </c:pt>
                <c:pt idx="7">
                  <c:v>90.968000000000004</c:v>
                </c:pt>
                <c:pt idx="8">
                  <c:v>90.566999999999993</c:v>
                </c:pt>
                <c:pt idx="9">
                  <c:v>90.033000000000001</c:v>
                </c:pt>
                <c:pt idx="10">
                  <c:v>89.72</c:v>
                </c:pt>
                <c:pt idx="11">
                  <c:v>89.179999999999978</c:v>
                </c:pt>
                <c:pt idx="12">
                  <c:v>88.998000000000005</c:v>
                </c:pt>
                <c:pt idx="13">
                  <c:v>85.468000000000004</c:v>
                </c:pt>
                <c:pt idx="14">
                  <c:v>81.933999999999997</c:v>
                </c:pt>
                <c:pt idx="15">
                  <c:v>79.427000000000007</c:v>
                </c:pt>
                <c:pt idx="16">
                  <c:v>77.039000000000001</c:v>
                </c:pt>
                <c:pt idx="17">
                  <c:v>74.822999999999979</c:v>
                </c:pt>
                <c:pt idx="18">
                  <c:v>72.296999999999997</c:v>
                </c:pt>
                <c:pt idx="19">
                  <c:v>69.348000000000013</c:v>
                </c:pt>
                <c:pt idx="20">
                  <c:v>67.25</c:v>
                </c:pt>
                <c:pt idx="21">
                  <c:v>64.622999999999948</c:v>
                </c:pt>
                <c:pt idx="22">
                  <c:v>63.079000000000001</c:v>
                </c:pt>
              </c:numCache>
            </c:numRef>
          </c:yVal>
        </c:ser>
        <c:ser>
          <c:idx val="1"/>
          <c:order val="1"/>
          <c:tx>
            <c:strRef>
              <c:f>Sheet1!$C$1</c:f>
              <c:strCache>
                <c:ptCount val="1"/>
                <c:pt idx="0">
                  <c:v>Graft (N=2,339)</c:v>
                </c:pt>
              </c:strCache>
            </c:strRef>
          </c:tx>
          <c:spPr>
            <a:ln w="41275">
              <a:solidFill>
                <a:srgbClr val="00FF00"/>
              </a:solidFill>
              <a:prstDash val="solid"/>
            </a:ln>
          </c:spPr>
          <c:marker>
            <c:symbol val="none"/>
          </c:marker>
          <c:xVal>
            <c:numRef>
              <c:f>Sheet1!$A$2:$A$24</c:f>
              <c:numCache>
                <c:formatCode>General</c:formatCode>
                <c:ptCount val="23"/>
                <c:pt idx="0">
                  <c:v>0</c:v>
                </c:pt>
                <c:pt idx="1">
                  <c:v>8.3300000000000041E-2</c:v>
                </c:pt>
                <c:pt idx="2">
                  <c:v>0.16669999999999999</c:v>
                </c:pt>
                <c:pt idx="3">
                  <c:v>0.25</c:v>
                </c:pt>
                <c:pt idx="4">
                  <c:v>0.33330000000000426</c:v>
                </c:pt>
                <c:pt idx="5">
                  <c:v>0.41670000000000001</c:v>
                </c:pt>
                <c:pt idx="6">
                  <c:v>0.5</c:v>
                </c:pt>
                <c:pt idx="7">
                  <c:v>0.58329999999999949</c:v>
                </c:pt>
                <c:pt idx="8">
                  <c:v>0.66670000000000706</c:v>
                </c:pt>
                <c:pt idx="9">
                  <c:v>0.75000000000000488</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numCache>
            </c:numRef>
          </c:xVal>
          <c:yVal>
            <c:numRef>
              <c:f>Sheet1!$C$2:$C$24</c:f>
              <c:numCache>
                <c:formatCode>General</c:formatCode>
                <c:ptCount val="23"/>
                <c:pt idx="0">
                  <c:v>100</c:v>
                </c:pt>
                <c:pt idx="1">
                  <c:v>95.062000000000012</c:v>
                </c:pt>
                <c:pt idx="2">
                  <c:v>93.414000000000527</c:v>
                </c:pt>
                <c:pt idx="3">
                  <c:v>92.631</c:v>
                </c:pt>
                <c:pt idx="4">
                  <c:v>91.843000000000004</c:v>
                </c:pt>
                <c:pt idx="5">
                  <c:v>91.141000000000005</c:v>
                </c:pt>
                <c:pt idx="6">
                  <c:v>90.702000000000012</c:v>
                </c:pt>
                <c:pt idx="7">
                  <c:v>90.437000000000026</c:v>
                </c:pt>
                <c:pt idx="8">
                  <c:v>90.082999999999998</c:v>
                </c:pt>
                <c:pt idx="9">
                  <c:v>89.551000000000002</c:v>
                </c:pt>
                <c:pt idx="10">
                  <c:v>89.240000000000023</c:v>
                </c:pt>
                <c:pt idx="11">
                  <c:v>88.613</c:v>
                </c:pt>
                <c:pt idx="12">
                  <c:v>88.387</c:v>
                </c:pt>
                <c:pt idx="13">
                  <c:v>84.350999999999999</c:v>
                </c:pt>
                <c:pt idx="14">
                  <c:v>80.039000000000001</c:v>
                </c:pt>
                <c:pt idx="15">
                  <c:v>77.081999999999994</c:v>
                </c:pt>
                <c:pt idx="16">
                  <c:v>74.245000000000005</c:v>
                </c:pt>
                <c:pt idx="17">
                  <c:v>71.361999999999995</c:v>
                </c:pt>
                <c:pt idx="18">
                  <c:v>68.176999999999978</c:v>
                </c:pt>
                <c:pt idx="19">
                  <c:v>64.971000000000004</c:v>
                </c:pt>
                <c:pt idx="20">
                  <c:v>61.526000000000003</c:v>
                </c:pt>
                <c:pt idx="21">
                  <c:v>58.08</c:v>
                </c:pt>
                <c:pt idx="22">
                  <c:v>54.362000000000002</c:v>
                </c:pt>
              </c:numCache>
            </c:numRef>
          </c:yVal>
        </c:ser>
        <c:axId val="152906752"/>
        <c:axId val="152921216"/>
      </c:scatterChart>
      <c:valAx>
        <c:axId val="152906752"/>
        <c:scaling>
          <c:orientation val="minMax"/>
          <c:max val="11"/>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152921216"/>
        <c:crosses val="autoZero"/>
        <c:crossBetween val="midCat"/>
        <c:majorUnit val="1"/>
      </c:valAx>
      <c:valAx>
        <c:axId val="152921216"/>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152906752"/>
        <c:crosses val="autoZero"/>
        <c:crossBetween val="midCat"/>
        <c:majorUnit val="20"/>
      </c:valAx>
      <c:spPr>
        <a:solidFill>
          <a:schemeClr val="bg2"/>
        </a:solidFill>
        <a:ln>
          <a:solidFill>
            <a:schemeClr val="tx1"/>
          </a:solidFill>
        </a:ln>
      </c:spPr>
    </c:plotArea>
    <c:legend>
      <c:legendPos val="r"/>
      <c:layout>
        <c:manualLayout>
          <c:xMode val="edge"/>
          <c:yMode val="edge"/>
          <c:x val="0.10455008942466264"/>
          <c:y val="0.69301392769452264"/>
          <c:w val="0.46046465983787854"/>
          <c:h val="0.11550334434002202"/>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5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6799293893573043E-2"/>
          <c:y val="4.9719541105749124E-2"/>
          <c:w val="0.87737962511323264"/>
          <c:h val="0.81644145288290582"/>
        </c:manualLayout>
      </c:layout>
      <c:scatterChart>
        <c:scatterStyle val="lineMarker"/>
        <c:ser>
          <c:idx val="0"/>
          <c:order val="0"/>
          <c:tx>
            <c:strRef>
              <c:f>Sheet1!$B$1</c:f>
              <c:strCache>
                <c:ptCount val="1"/>
                <c:pt idx="0">
                  <c:v>Patient (N=5,447)</c:v>
                </c:pt>
              </c:strCache>
            </c:strRef>
          </c:tx>
          <c:spPr>
            <a:ln w="41275">
              <a:solidFill>
                <a:srgbClr val="66FFFF"/>
              </a:solidFill>
            </a:ln>
          </c:spPr>
          <c:marker>
            <c:symbol val="none"/>
          </c:marker>
          <c:xVal>
            <c:numRef>
              <c:f>Sheet1!$A$2:$A$24</c:f>
              <c:numCache>
                <c:formatCode>General</c:formatCode>
                <c:ptCount val="23"/>
                <c:pt idx="0">
                  <c:v>0</c:v>
                </c:pt>
                <c:pt idx="1">
                  <c:v>8.3300000000000041E-2</c:v>
                </c:pt>
                <c:pt idx="2">
                  <c:v>0.16669999999999999</c:v>
                </c:pt>
                <c:pt idx="3">
                  <c:v>0.25</c:v>
                </c:pt>
                <c:pt idx="4">
                  <c:v>0.33330000000000337</c:v>
                </c:pt>
                <c:pt idx="5">
                  <c:v>0.41670000000000001</c:v>
                </c:pt>
                <c:pt idx="6">
                  <c:v>0.5</c:v>
                </c:pt>
                <c:pt idx="7">
                  <c:v>0.58329999999999949</c:v>
                </c:pt>
                <c:pt idx="8">
                  <c:v>0.66670000000000573</c:v>
                </c:pt>
                <c:pt idx="9">
                  <c:v>0.75000000000000389</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numCache>
            </c:numRef>
          </c:xVal>
          <c:yVal>
            <c:numRef>
              <c:f>Sheet1!$B$2:$B$24</c:f>
              <c:numCache>
                <c:formatCode>General</c:formatCode>
                <c:ptCount val="23"/>
                <c:pt idx="0">
                  <c:v>100</c:v>
                </c:pt>
                <c:pt idx="1">
                  <c:v>94.456000000000003</c:v>
                </c:pt>
                <c:pt idx="2">
                  <c:v>92.861000000000004</c:v>
                </c:pt>
                <c:pt idx="3">
                  <c:v>91.955000000000013</c:v>
                </c:pt>
                <c:pt idx="4">
                  <c:v>91.316999999999993</c:v>
                </c:pt>
                <c:pt idx="5">
                  <c:v>90.695999999999998</c:v>
                </c:pt>
                <c:pt idx="6">
                  <c:v>90.211000000000027</c:v>
                </c:pt>
                <c:pt idx="7">
                  <c:v>89.938000000000002</c:v>
                </c:pt>
                <c:pt idx="8">
                  <c:v>89.548000000000002</c:v>
                </c:pt>
                <c:pt idx="9">
                  <c:v>89.156999999999982</c:v>
                </c:pt>
                <c:pt idx="10">
                  <c:v>88.804000000000002</c:v>
                </c:pt>
                <c:pt idx="11">
                  <c:v>88.449000000000026</c:v>
                </c:pt>
                <c:pt idx="12">
                  <c:v>88.211000000000027</c:v>
                </c:pt>
                <c:pt idx="13">
                  <c:v>84.95</c:v>
                </c:pt>
                <c:pt idx="14">
                  <c:v>82.01</c:v>
                </c:pt>
                <c:pt idx="15">
                  <c:v>79.081999999999994</c:v>
                </c:pt>
                <c:pt idx="16">
                  <c:v>76.397000000000006</c:v>
                </c:pt>
                <c:pt idx="17">
                  <c:v>73.808999999999983</c:v>
                </c:pt>
                <c:pt idx="18">
                  <c:v>71.271000000000001</c:v>
                </c:pt>
                <c:pt idx="19">
                  <c:v>68.025999999999982</c:v>
                </c:pt>
                <c:pt idx="20">
                  <c:v>66.236999999999995</c:v>
                </c:pt>
                <c:pt idx="21">
                  <c:v>63.134</c:v>
                </c:pt>
                <c:pt idx="22">
                  <c:v>60.75</c:v>
                </c:pt>
              </c:numCache>
            </c:numRef>
          </c:yVal>
        </c:ser>
        <c:ser>
          <c:idx val="1"/>
          <c:order val="1"/>
          <c:tx>
            <c:strRef>
              <c:f>Sheet1!$C$1</c:f>
              <c:strCache>
                <c:ptCount val="1"/>
                <c:pt idx="0">
                  <c:v>Graft (N=5,447)</c:v>
                </c:pt>
              </c:strCache>
            </c:strRef>
          </c:tx>
          <c:spPr>
            <a:ln w="41275">
              <a:solidFill>
                <a:srgbClr val="00FF00"/>
              </a:solidFill>
              <a:prstDash val="solid"/>
            </a:ln>
          </c:spPr>
          <c:marker>
            <c:symbol val="none"/>
          </c:marker>
          <c:xVal>
            <c:numRef>
              <c:f>Sheet1!$A$2:$A$24</c:f>
              <c:numCache>
                <c:formatCode>General</c:formatCode>
                <c:ptCount val="23"/>
                <c:pt idx="0">
                  <c:v>0</c:v>
                </c:pt>
                <c:pt idx="1">
                  <c:v>8.3300000000000041E-2</c:v>
                </c:pt>
                <c:pt idx="2">
                  <c:v>0.16669999999999999</c:v>
                </c:pt>
                <c:pt idx="3">
                  <c:v>0.25</c:v>
                </c:pt>
                <c:pt idx="4">
                  <c:v>0.33330000000000337</c:v>
                </c:pt>
                <c:pt idx="5">
                  <c:v>0.41670000000000001</c:v>
                </c:pt>
                <c:pt idx="6">
                  <c:v>0.5</c:v>
                </c:pt>
                <c:pt idx="7">
                  <c:v>0.58329999999999949</c:v>
                </c:pt>
                <c:pt idx="8">
                  <c:v>0.66670000000000573</c:v>
                </c:pt>
                <c:pt idx="9">
                  <c:v>0.75000000000000389</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numCache>
            </c:numRef>
          </c:xVal>
          <c:yVal>
            <c:numRef>
              <c:f>Sheet1!$C$2:$C$24</c:f>
              <c:numCache>
                <c:formatCode>General</c:formatCode>
                <c:ptCount val="23"/>
                <c:pt idx="0">
                  <c:v>100</c:v>
                </c:pt>
                <c:pt idx="1">
                  <c:v>93.953000000000003</c:v>
                </c:pt>
                <c:pt idx="2">
                  <c:v>92.346000000000004</c:v>
                </c:pt>
                <c:pt idx="3">
                  <c:v>91.426000000000002</c:v>
                </c:pt>
                <c:pt idx="4">
                  <c:v>90.771999999999991</c:v>
                </c:pt>
                <c:pt idx="5">
                  <c:v>90.154999999999987</c:v>
                </c:pt>
                <c:pt idx="6">
                  <c:v>89.652999999999949</c:v>
                </c:pt>
                <c:pt idx="7">
                  <c:v>89.363</c:v>
                </c:pt>
                <c:pt idx="8">
                  <c:v>88.956000000000003</c:v>
                </c:pt>
                <c:pt idx="9">
                  <c:v>88.546999999999997</c:v>
                </c:pt>
                <c:pt idx="10">
                  <c:v>88.197000000000003</c:v>
                </c:pt>
                <c:pt idx="11">
                  <c:v>87.805999999999983</c:v>
                </c:pt>
                <c:pt idx="12">
                  <c:v>87.51</c:v>
                </c:pt>
                <c:pt idx="13">
                  <c:v>83.917000000000513</c:v>
                </c:pt>
                <c:pt idx="14">
                  <c:v>80.495000000000005</c:v>
                </c:pt>
                <c:pt idx="15">
                  <c:v>77.078000000000003</c:v>
                </c:pt>
                <c:pt idx="16">
                  <c:v>73.930999999999997</c:v>
                </c:pt>
                <c:pt idx="17">
                  <c:v>70.634</c:v>
                </c:pt>
                <c:pt idx="18">
                  <c:v>67.603999999999999</c:v>
                </c:pt>
                <c:pt idx="19">
                  <c:v>64.134</c:v>
                </c:pt>
                <c:pt idx="20">
                  <c:v>61.32</c:v>
                </c:pt>
                <c:pt idx="21">
                  <c:v>57.245000000000012</c:v>
                </c:pt>
                <c:pt idx="22">
                  <c:v>53.117000000000004</c:v>
                </c:pt>
              </c:numCache>
            </c:numRef>
          </c:yVal>
        </c:ser>
        <c:axId val="153291008"/>
        <c:axId val="153301376"/>
      </c:scatterChart>
      <c:valAx>
        <c:axId val="153291008"/>
        <c:scaling>
          <c:orientation val="minMax"/>
          <c:max val="11"/>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153301376"/>
        <c:crosses val="autoZero"/>
        <c:crossBetween val="midCat"/>
        <c:majorUnit val="1"/>
      </c:valAx>
      <c:valAx>
        <c:axId val="153301376"/>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153291008"/>
        <c:crosses val="autoZero"/>
        <c:crossBetween val="midCat"/>
        <c:majorUnit val="20"/>
      </c:valAx>
      <c:spPr>
        <a:solidFill>
          <a:schemeClr val="bg2"/>
        </a:solidFill>
        <a:ln>
          <a:solidFill>
            <a:schemeClr val="tx1"/>
          </a:solidFill>
        </a:ln>
      </c:spPr>
    </c:plotArea>
    <c:legend>
      <c:legendPos val="r"/>
      <c:layout>
        <c:manualLayout>
          <c:xMode val="edge"/>
          <c:yMode val="edge"/>
          <c:x val="0.10455008942466264"/>
          <c:y val="0.69301392769452264"/>
          <c:w val="0.46046465983787876"/>
          <c:h val="0.11550334434002202"/>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5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6799293893573043E-2"/>
          <c:y val="4.9719541105749124E-2"/>
          <c:w val="0.87737962511323264"/>
          <c:h val="0.83794682922699193"/>
        </c:manualLayout>
      </c:layout>
      <c:scatterChart>
        <c:scatterStyle val="lineMarker"/>
        <c:ser>
          <c:idx val="0"/>
          <c:order val="0"/>
          <c:tx>
            <c:strRef>
              <c:f>Sheet1!$B$1</c:f>
              <c:strCache>
                <c:ptCount val="1"/>
                <c:pt idx="0">
                  <c:v>ECMO, no VAD or TAH (N=172)</c:v>
                </c:pt>
              </c:strCache>
            </c:strRef>
          </c:tx>
          <c:spPr>
            <a:ln w="41275">
              <a:solidFill>
                <a:srgbClr val="66FFFF"/>
              </a:solidFill>
            </a:ln>
          </c:spPr>
          <c:marker>
            <c:symbol val="none"/>
          </c:marker>
          <c:xVal>
            <c:numRef>
              <c:f>Sheet1!$A$2:$A$18</c:f>
              <c:numCache>
                <c:formatCode>General</c:formatCode>
                <c:ptCount val="17"/>
                <c:pt idx="0">
                  <c:v>0</c:v>
                </c:pt>
                <c:pt idx="1">
                  <c:v>8.3330000000000043E-2</c:v>
                </c:pt>
                <c:pt idx="2">
                  <c:v>0.16666999999999998</c:v>
                </c:pt>
                <c:pt idx="3">
                  <c:v>0.25</c:v>
                </c:pt>
                <c:pt idx="4">
                  <c:v>0.33333000000000235</c:v>
                </c:pt>
                <c:pt idx="5">
                  <c:v>0.41667000000000032</c:v>
                </c:pt>
                <c:pt idx="6">
                  <c:v>0.5</c:v>
                </c:pt>
                <c:pt idx="7">
                  <c:v>0.58332999999999957</c:v>
                </c:pt>
                <c:pt idx="8">
                  <c:v>0.66667000000000676</c:v>
                </c:pt>
                <c:pt idx="9">
                  <c:v>0.75000000000000389</c:v>
                </c:pt>
                <c:pt idx="10">
                  <c:v>0.83333000000000002</c:v>
                </c:pt>
                <c:pt idx="11">
                  <c:v>0.91666999999999998</c:v>
                </c:pt>
                <c:pt idx="12">
                  <c:v>1</c:v>
                </c:pt>
                <c:pt idx="13">
                  <c:v>2</c:v>
                </c:pt>
                <c:pt idx="14">
                  <c:v>3</c:v>
                </c:pt>
                <c:pt idx="15">
                  <c:v>4</c:v>
                </c:pt>
                <c:pt idx="16">
                  <c:v>5</c:v>
                </c:pt>
              </c:numCache>
            </c:numRef>
          </c:xVal>
          <c:yVal>
            <c:numRef>
              <c:f>Sheet1!$B$2:$B$18</c:f>
              <c:numCache>
                <c:formatCode>General</c:formatCode>
                <c:ptCount val="17"/>
                <c:pt idx="0">
                  <c:v>100</c:v>
                </c:pt>
                <c:pt idx="1">
                  <c:v>78.820999999999998</c:v>
                </c:pt>
                <c:pt idx="2">
                  <c:v>72.83</c:v>
                </c:pt>
                <c:pt idx="3">
                  <c:v>71.019000000000005</c:v>
                </c:pt>
                <c:pt idx="4">
                  <c:v>67.924999999999997</c:v>
                </c:pt>
                <c:pt idx="5">
                  <c:v>67.301999999999992</c:v>
                </c:pt>
                <c:pt idx="6">
                  <c:v>67.301999999999992</c:v>
                </c:pt>
                <c:pt idx="7">
                  <c:v>67.301999999999992</c:v>
                </c:pt>
                <c:pt idx="8">
                  <c:v>67.301999999999992</c:v>
                </c:pt>
                <c:pt idx="9">
                  <c:v>66.007999999999996</c:v>
                </c:pt>
                <c:pt idx="10">
                  <c:v>66.007999999999996</c:v>
                </c:pt>
                <c:pt idx="11">
                  <c:v>66.007999999999996</c:v>
                </c:pt>
                <c:pt idx="12">
                  <c:v>65.353999999999999</c:v>
                </c:pt>
                <c:pt idx="13">
                  <c:v>62.44</c:v>
                </c:pt>
                <c:pt idx="14">
                  <c:v>62.44</c:v>
                </c:pt>
                <c:pt idx="15">
                  <c:v>62.44</c:v>
                </c:pt>
                <c:pt idx="16">
                  <c:v>62.44</c:v>
                </c:pt>
              </c:numCache>
            </c:numRef>
          </c:yVal>
        </c:ser>
        <c:ser>
          <c:idx val="1"/>
          <c:order val="1"/>
          <c:tx>
            <c:strRef>
              <c:f>Sheet1!$C$1</c:f>
              <c:strCache>
                <c:ptCount val="1"/>
                <c:pt idx="0">
                  <c:v>VAD or TAH, no ECMO (N=450)</c:v>
                </c:pt>
              </c:strCache>
            </c:strRef>
          </c:tx>
          <c:spPr>
            <a:ln w="41275">
              <a:solidFill>
                <a:srgbClr val="00FF00"/>
              </a:solidFill>
              <a:prstDash val="solid"/>
            </a:ln>
          </c:spPr>
          <c:marker>
            <c:symbol val="none"/>
          </c:marker>
          <c:xVal>
            <c:numRef>
              <c:f>Sheet1!$A$2:$A$18</c:f>
              <c:numCache>
                <c:formatCode>General</c:formatCode>
                <c:ptCount val="17"/>
                <c:pt idx="0">
                  <c:v>0</c:v>
                </c:pt>
                <c:pt idx="1">
                  <c:v>8.3330000000000043E-2</c:v>
                </c:pt>
                <c:pt idx="2">
                  <c:v>0.16666999999999998</c:v>
                </c:pt>
                <c:pt idx="3">
                  <c:v>0.25</c:v>
                </c:pt>
                <c:pt idx="4">
                  <c:v>0.33333000000000235</c:v>
                </c:pt>
                <c:pt idx="5">
                  <c:v>0.41667000000000032</c:v>
                </c:pt>
                <c:pt idx="6">
                  <c:v>0.5</c:v>
                </c:pt>
                <c:pt idx="7">
                  <c:v>0.58332999999999957</c:v>
                </c:pt>
                <c:pt idx="8">
                  <c:v>0.66667000000000676</c:v>
                </c:pt>
                <c:pt idx="9">
                  <c:v>0.75000000000000389</c:v>
                </c:pt>
                <c:pt idx="10">
                  <c:v>0.83333000000000002</c:v>
                </c:pt>
                <c:pt idx="11">
                  <c:v>0.91666999999999998</c:v>
                </c:pt>
                <c:pt idx="12">
                  <c:v>1</c:v>
                </c:pt>
                <c:pt idx="13">
                  <c:v>2</c:v>
                </c:pt>
                <c:pt idx="14">
                  <c:v>3</c:v>
                </c:pt>
                <c:pt idx="15">
                  <c:v>4</c:v>
                </c:pt>
                <c:pt idx="16">
                  <c:v>5</c:v>
                </c:pt>
              </c:numCache>
            </c:numRef>
          </c:xVal>
          <c:yVal>
            <c:numRef>
              <c:f>Sheet1!$C$2:$C$18</c:f>
              <c:numCache>
                <c:formatCode>General</c:formatCode>
                <c:ptCount val="17"/>
                <c:pt idx="0">
                  <c:v>100</c:v>
                </c:pt>
                <c:pt idx="1">
                  <c:v>97.266999999999996</c:v>
                </c:pt>
                <c:pt idx="2">
                  <c:v>95.834000000000003</c:v>
                </c:pt>
                <c:pt idx="3">
                  <c:v>95.346999999999994</c:v>
                </c:pt>
                <c:pt idx="4">
                  <c:v>94.85499999999999</c:v>
                </c:pt>
                <c:pt idx="5">
                  <c:v>94.10899999999998</c:v>
                </c:pt>
                <c:pt idx="6">
                  <c:v>93.348000000000013</c:v>
                </c:pt>
                <c:pt idx="7">
                  <c:v>92.549000000000007</c:v>
                </c:pt>
                <c:pt idx="8">
                  <c:v>92.549000000000007</c:v>
                </c:pt>
                <c:pt idx="9">
                  <c:v>92.549000000000007</c:v>
                </c:pt>
                <c:pt idx="10">
                  <c:v>92.275999999999982</c:v>
                </c:pt>
                <c:pt idx="11">
                  <c:v>92.275999999999982</c:v>
                </c:pt>
                <c:pt idx="12">
                  <c:v>91.992000000000004</c:v>
                </c:pt>
                <c:pt idx="13">
                  <c:v>87.397000000000006</c:v>
                </c:pt>
                <c:pt idx="14">
                  <c:v>84.850999999999999</c:v>
                </c:pt>
                <c:pt idx="15">
                  <c:v>79.092000000000013</c:v>
                </c:pt>
                <c:pt idx="16">
                  <c:v>74.599000000000004</c:v>
                </c:pt>
              </c:numCache>
            </c:numRef>
          </c:yVal>
        </c:ser>
        <c:ser>
          <c:idx val="2"/>
          <c:order val="2"/>
          <c:tx>
            <c:strRef>
              <c:f>Sheet1!$D$1</c:f>
              <c:strCache>
                <c:ptCount val="1"/>
                <c:pt idx="0">
                  <c:v>No ECMO/VAD/TAH (N=2,063)</c:v>
                </c:pt>
              </c:strCache>
            </c:strRef>
          </c:tx>
          <c:spPr>
            <a:ln w="41275">
              <a:solidFill>
                <a:srgbClr val="FF0000"/>
              </a:solidFill>
            </a:ln>
          </c:spPr>
          <c:marker>
            <c:symbol val="none"/>
          </c:marker>
          <c:xVal>
            <c:numRef>
              <c:f>Sheet1!$A$2:$A$18</c:f>
              <c:numCache>
                <c:formatCode>General</c:formatCode>
                <c:ptCount val="17"/>
                <c:pt idx="0">
                  <c:v>0</c:v>
                </c:pt>
                <c:pt idx="1">
                  <c:v>8.3330000000000043E-2</c:v>
                </c:pt>
                <c:pt idx="2">
                  <c:v>0.16666999999999998</c:v>
                </c:pt>
                <c:pt idx="3">
                  <c:v>0.25</c:v>
                </c:pt>
                <c:pt idx="4">
                  <c:v>0.33333000000000235</c:v>
                </c:pt>
                <c:pt idx="5">
                  <c:v>0.41667000000000032</c:v>
                </c:pt>
                <c:pt idx="6">
                  <c:v>0.5</c:v>
                </c:pt>
                <c:pt idx="7">
                  <c:v>0.58332999999999957</c:v>
                </c:pt>
                <c:pt idx="8">
                  <c:v>0.66667000000000676</c:v>
                </c:pt>
                <c:pt idx="9">
                  <c:v>0.75000000000000389</c:v>
                </c:pt>
                <c:pt idx="10">
                  <c:v>0.83333000000000002</c:v>
                </c:pt>
                <c:pt idx="11">
                  <c:v>0.91666999999999998</c:v>
                </c:pt>
                <c:pt idx="12">
                  <c:v>1</c:v>
                </c:pt>
                <c:pt idx="13">
                  <c:v>2</c:v>
                </c:pt>
                <c:pt idx="14">
                  <c:v>3</c:v>
                </c:pt>
                <c:pt idx="15">
                  <c:v>4</c:v>
                </c:pt>
                <c:pt idx="16">
                  <c:v>5</c:v>
                </c:pt>
              </c:numCache>
            </c:numRef>
          </c:xVal>
          <c:yVal>
            <c:numRef>
              <c:f>Sheet1!$D$2:$D$18</c:f>
              <c:numCache>
                <c:formatCode>General</c:formatCode>
                <c:ptCount val="17"/>
                <c:pt idx="0">
                  <c:v>100</c:v>
                </c:pt>
                <c:pt idx="1">
                  <c:v>97.619</c:v>
                </c:pt>
                <c:pt idx="2">
                  <c:v>96.588999999999999</c:v>
                </c:pt>
                <c:pt idx="3">
                  <c:v>95.647999999999996</c:v>
                </c:pt>
                <c:pt idx="4">
                  <c:v>95</c:v>
                </c:pt>
                <c:pt idx="5">
                  <c:v>94.197000000000003</c:v>
                </c:pt>
                <c:pt idx="6">
                  <c:v>93.534000000000006</c:v>
                </c:pt>
                <c:pt idx="7">
                  <c:v>93.161000000000001</c:v>
                </c:pt>
                <c:pt idx="8">
                  <c:v>92.563999999999993</c:v>
                </c:pt>
                <c:pt idx="9">
                  <c:v>92.127999999999986</c:v>
                </c:pt>
                <c:pt idx="10">
                  <c:v>91.85599999999998</c:v>
                </c:pt>
                <c:pt idx="11">
                  <c:v>91.581999999999994</c:v>
                </c:pt>
                <c:pt idx="12">
                  <c:v>91.36</c:v>
                </c:pt>
                <c:pt idx="13">
                  <c:v>88.087999999999994</c:v>
                </c:pt>
                <c:pt idx="14">
                  <c:v>85.186999999999998</c:v>
                </c:pt>
                <c:pt idx="15">
                  <c:v>81.960000000000022</c:v>
                </c:pt>
                <c:pt idx="16">
                  <c:v>78.789000000000001</c:v>
                </c:pt>
              </c:numCache>
            </c:numRef>
          </c:yVal>
        </c:ser>
        <c:axId val="153162496"/>
        <c:axId val="153164416"/>
      </c:scatterChart>
      <c:valAx>
        <c:axId val="153162496"/>
        <c:scaling>
          <c:orientation val="minMax"/>
          <c:max val="5"/>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153164416"/>
        <c:crosses val="autoZero"/>
        <c:crossBetween val="midCat"/>
        <c:majorUnit val="1"/>
      </c:valAx>
      <c:valAx>
        <c:axId val="153164416"/>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153162496"/>
        <c:crosses val="autoZero"/>
        <c:crossBetween val="midCat"/>
        <c:majorUnit val="20"/>
      </c:valAx>
      <c:spPr>
        <a:solidFill>
          <a:schemeClr val="bg2"/>
        </a:solidFill>
        <a:ln>
          <a:solidFill>
            <a:schemeClr val="tx1"/>
          </a:solidFill>
        </a:ln>
      </c:spPr>
    </c:plotArea>
    <c:legend>
      <c:legendPos val="r"/>
      <c:layout>
        <c:manualLayout>
          <c:xMode val="edge"/>
          <c:yMode val="edge"/>
          <c:x val="0.11339964694678679"/>
          <c:y val="0.67688489543646213"/>
          <c:w val="0.73614312591457065"/>
          <c:h val="0.1690906781813564"/>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57.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9.4987903685952363E-2"/>
          <c:y val="3.6402642466303925E-2"/>
          <c:w val="0.86104256533150769"/>
          <c:h val="0.82823590907068823"/>
        </c:manualLayout>
      </c:layout>
      <c:barChart>
        <c:barDir val="col"/>
        <c:grouping val="percentStacked"/>
        <c:ser>
          <c:idx val="0"/>
          <c:order val="0"/>
          <c:tx>
            <c:strRef>
              <c:f>Sheet1!$A$2</c:f>
              <c:strCache>
                <c:ptCount val="1"/>
                <c:pt idx="0">
                  <c:v>100%</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dLbls>
            <c:dLbl>
              <c:idx val="0"/>
              <c:layout>
                <c:manualLayout>
                  <c:x val="4.3478260869565313E-3"/>
                  <c:y val="0.31526936251612614"/>
                </c:manualLayout>
              </c:layout>
              <c:tx>
                <c:rich>
                  <a:bodyPr/>
                  <a:lstStyle/>
                  <a:p>
                    <a:r>
                      <a:rPr lang="en-US" dirty="0" smtClean="0"/>
                      <a:t>1 </a:t>
                    </a:r>
                    <a:r>
                      <a:rPr lang="en-US" dirty="0"/>
                      <a:t>Year  </a:t>
                    </a:r>
                    <a:endParaRPr lang="en-US" dirty="0" smtClean="0"/>
                  </a:p>
                  <a:p>
                    <a:r>
                      <a:rPr lang="en-US" dirty="0" smtClean="0"/>
                      <a:t>(</a:t>
                    </a:r>
                    <a:r>
                      <a:rPr lang="en-US" dirty="0"/>
                      <a:t>N = </a:t>
                    </a:r>
                    <a:r>
                      <a:rPr lang="en-US" dirty="0" smtClean="0"/>
                      <a:t>2,009)</a:t>
                    </a:r>
                    <a:endParaRPr lang="en-US" dirty="0"/>
                  </a:p>
                </c:rich>
              </c:tx>
              <c:dLblPos val="ctr"/>
              <c:showCatName val="1"/>
            </c:dLbl>
            <c:dLbl>
              <c:idx val="1"/>
              <c:layout>
                <c:manualLayout>
                  <c:x val="-7.2463768115942758E-3"/>
                  <c:y val="0.32394903762029748"/>
                </c:manualLayout>
              </c:layout>
              <c:tx>
                <c:rich>
                  <a:bodyPr/>
                  <a:lstStyle/>
                  <a:p>
                    <a:r>
                      <a:rPr lang="en-US" dirty="0"/>
                      <a:t>2 Years </a:t>
                    </a:r>
                    <a:endParaRPr lang="en-US" dirty="0" smtClean="0"/>
                  </a:p>
                  <a:p>
                    <a:r>
                      <a:rPr lang="en-US" dirty="0" smtClean="0"/>
                      <a:t> </a:t>
                    </a:r>
                    <a:r>
                      <a:rPr lang="en-US" dirty="0"/>
                      <a:t>(N = </a:t>
                    </a:r>
                    <a:r>
                      <a:rPr lang="en-US" dirty="0" smtClean="0"/>
                      <a:t>1,850)</a:t>
                    </a:r>
                    <a:endParaRPr lang="en-US" dirty="0"/>
                  </a:p>
                </c:rich>
              </c:tx>
              <c:dLblPos val="ctr"/>
              <c:showCatName val="1"/>
            </c:dLbl>
            <c:dLbl>
              <c:idx val="2"/>
              <c:layout>
                <c:manualLayout>
                  <c:x val="1.4492753623188421E-3"/>
                  <c:y val="0.32432414698163103"/>
                </c:manualLayout>
              </c:layout>
              <c:tx>
                <c:rich>
                  <a:bodyPr/>
                  <a:lstStyle/>
                  <a:p>
                    <a:r>
                      <a:rPr lang="en-US" dirty="0"/>
                      <a:t>3 Years </a:t>
                    </a:r>
                    <a:endParaRPr lang="en-US" dirty="0" smtClean="0"/>
                  </a:p>
                  <a:p>
                    <a:r>
                      <a:rPr lang="en-US" dirty="0" smtClean="0"/>
                      <a:t> </a:t>
                    </a:r>
                    <a:r>
                      <a:rPr lang="en-US" dirty="0"/>
                      <a:t>(N = </a:t>
                    </a:r>
                    <a:r>
                      <a:rPr lang="en-US" dirty="0" smtClean="0"/>
                      <a:t>1,677)</a:t>
                    </a:r>
                    <a:endParaRPr lang="en-US" dirty="0"/>
                  </a:p>
                </c:rich>
              </c:tx>
              <c:dLblPos val="ctr"/>
              <c:showCatName val="1"/>
            </c:dLbl>
            <c:txPr>
              <a:bodyPr/>
              <a:lstStyle/>
              <a:p>
                <a:pPr>
                  <a:defRPr sz="1500" b="1"/>
                </a:pPr>
                <a:endParaRPr lang="en-US"/>
              </a:p>
            </c:txPr>
            <c:dLblPos val="inBase"/>
            <c:showCatName val="1"/>
          </c:dLbls>
          <c:cat>
            <c:strRef>
              <c:f>Sheet1!$B$1:$E$1</c:f>
              <c:strCache>
                <c:ptCount val="4"/>
                <c:pt idx="0">
                  <c:v>1 Year</c:v>
                </c:pt>
                <c:pt idx="1">
                  <c:v>2 Years</c:v>
                </c:pt>
                <c:pt idx="2">
                  <c:v>3 Years </c:v>
                </c:pt>
                <c:pt idx="3">
                  <c:v>Column2</c:v>
                </c:pt>
              </c:strCache>
            </c:strRef>
          </c:cat>
          <c:val>
            <c:numRef>
              <c:f>Sheet1!$B$2:$E$2</c:f>
              <c:numCache>
                <c:formatCode>General</c:formatCode>
                <c:ptCount val="4"/>
                <c:pt idx="0">
                  <c:v>1278</c:v>
                </c:pt>
                <c:pt idx="1">
                  <c:v>1216</c:v>
                </c:pt>
                <c:pt idx="2">
                  <c:v>1104</c:v>
                </c:pt>
              </c:numCache>
            </c:numRef>
          </c:val>
        </c:ser>
        <c:ser>
          <c:idx val="1"/>
          <c:order val="1"/>
          <c:tx>
            <c:strRef>
              <c:f>Sheet1!$A$3</c:f>
              <c:strCache>
                <c:ptCount val="1"/>
                <c:pt idx="0">
                  <c:v>90%</c:v>
                </c:pt>
              </c:strCache>
            </c:strRef>
          </c:tx>
          <c:spPr>
            <a:gradFill flip="none" rotWithShape="1">
              <a:gsLst>
                <a:gs pos="0">
                  <a:srgbClr val="B8B400"/>
                </a:gs>
                <a:gs pos="50000">
                  <a:srgbClr val="FFFF00"/>
                </a:gs>
                <a:gs pos="100000">
                  <a:srgbClr val="B8B400"/>
                </a:gs>
              </a:gsLst>
              <a:lin ang="10800000" scaled="1"/>
              <a:tileRect/>
            </a:gradFill>
            <a:ln>
              <a:solidFill>
                <a:schemeClr val="bg2"/>
              </a:solidFill>
            </a:ln>
          </c:spPr>
          <c:cat>
            <c:strRef>
              <c:f>Sheet1!$B$1:$E$1</c:f>
              <c:strCache>
                <c:ptCount val="4"/>
                <c:pt idx="0">
                  <c:v>1 Year</c:v>
                </c:pt>
                <c:pt idx="1">
                  <c:v>2 Years</c:v>
                </c:pt>
                <c:pt idx="2">
                  <c:v>3 Years </c:v>
                </c:pt>
                <c:pt idx="3">
                  <c:v>Column2</c:v>
                </c:pt>
              </c:strCache>
            </c:strRef>
          </c:cat>
          <c:val>
            <c:numRef>
              <c:f>Sheet1!$B$3:$E$3</c:f>
              <c:numCache>
                <c:formatCode>General</c:formatCode>
                <c:ptCount val="4"/>
                <c:pt idx="0">
                  <c:v>397</c:v>
                </c:pt>
                <c:pt idx="1">
                  <c:v>389</c:v>
                </c:pt>
                <c:pt idx="2">
                  <c:v>354</c:v>
                </c:pt>
              </c:numCache>
            </c:numRef>
          </c:val>
        </c:ser>
        <c:ser>
          <c:idx val="2"/>
          <c:order val="2"/>
          <c:tx>
            <c:strRef>
              <c:f>Sheet1!$A$4</c:f>
              <c:strCache>
                <c:ptCount val="1"/>
                <c:pt idx="0">
                  <c:v>80%</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cat>
            <c:strRef>
              <c:f>Sheet1!$B$1:$E$1</c:f>
              <c:strCache>
                <c:ptCount val="4"/>
                <c:pt idx="0">
                  <c:v>1 Year</c:v>
                </c:pt>
                <c:pt idx="1">
                  <c:v>2 Years</c:v>
                </c:pt>
                <c:pt idx="2">
                  <c:v>3 Years </c:v>
                </c:pt>
                <c:pt idx="3">
                  <c:v>Column2</c:v>
                </c:pt>
              </c:strCache>
            </c:strRef>
          </c:cat>
          <c:val>
            <c:numRef>
              <c:f>Sheet1!$B$4:$E$4</c:f>
              <c:numCache>
                <c:formatCode>General</c:formatCode>
                <c:ptCount val="4"/>
                <c:pt idx="0">
                  <c:v>191</c:v>
                </c:pt>
                <c:pt idx="1">
                  <c:v>149</c:v>
                </c:pt>
                <c:pt idx="2">
                  <c:v>135</c:v>
                </c:pt>
              </c:numCache>
            </c:numRef>
          </c:val>
        </c:ser>
        <c:ser>
          <c:idx val="3"/>
          <c:order val="3"/>
          <c:tx>
            <c:strRef>
              <c:f>Sheet1!$A$5</c:f>
              <c:strCache>
                <c:ptCount val="1"/>
                <c:pt idx="0">
                  <c:v>70%</c:v>
                </c:pt>
              </c:strCache>
            </c:strRef>
          </c:tx>
          <c:spPr>
            <a:gradFill flip="none" rotWithShape="1">
              <a:gsLst>
                <a:gs pos="0">
                  <a:srgbClr val="660066"/>
                </a:gs>
                <a:gs pos="50000">
                  <a:srgbClr val="A200A2"/>
                </a:gs>
                <a:gs pos="100000">
                  <a:srgbClr val="660066"/>
                </a:gs>
              </a:gsLst>
              <a:lin ang="10800000" scaled="1"/>
              <a:tileRect/>
            </a:gradFill>
            <a:ln>
              <a:solidFill>
                <a:schemeClr val="bg2"/>
              </a:solidFill>
            </a:ln>
          </c:spPr>
          <c:cat>
            <c:strRef>
              <c:f>Sheet1!$B$1:$E$1</c:f>
              <c:strCache>
                <c:ptCount val="4"/>
                <c:pt idx="0">
                  <c:v>1 Year</c:v>
                </c:pt>
                <c:pt idx="1">
                  <c:v>2 Years</c:v>
                </c:pt>
                <c:pt idx="2">
                  <c:v>3 Years </c:v>
                </c:pt>
                <c:pt idx="3">
                  <c:v>Column2</c:v>
                </c:pt>
              </c:strCache>
            </c:strRef>
          </c:cat>
          <c:val>
            <c:numRef>
              <c:f>Sheet1!$B$5:$E$5</c:f>
              <c:numCache>
                <c:formatCode>General</c:formatCode>
                <c:ptCount val="4"/>
                <c:pt idx="0">
                  <c:v>49</c:v>
                </c:pt>
                <c:pt idx="1">
                  <c:v>32</c:v>
                </c:pt>
                <c:pt idx="2">
                  <c:v>36</c:v>
                </c:pt>
              </c:numCache>
            </c:numRef>
          </c:val>
        </c:ser>
        <c:ser>
          <c:idx val="4"/>
          <c:order val="4"/>
          <c:tx>
            <c:strRef>
              <c:f>Sheet1!$A$6</c:f>
              <c:strCache>
                <c:ptCount val="1"/>
                <c:pt idx="0">
                  <c:v>60%</c:v>
                </c:pt>
              </c:strCache>
            </c:strRef>
          </c:tx>
          <c:spPr>
            <a:gradFill flip="none" rotWithShape="1">
              <a:gsLst>
                <a:gs pos="0">
                  <a:srgbClr val="00004C">
                    <a:lumMod val="90000"/>
                    <a:lumOff val="10000"/>
                  </a:srgbClr>
                </a:gs>
                <a:gs pos="50000">
                  <a:srgbClr val="00004C">
                    <a:lumMod val="50000"/>
                    <a:lumOff val="50000"/>
                  </a:srgbClr>
                </a:gs>
                <a:gs pos="100000">
                  <a:schemeClr val="bg1">
                    <a:lumMod val="90000"/>
                    <a:lumOff val="10000"/>
                  </a:schemeClr>
                </a:gs>
              </a:gsLst>
              <a:lin ang="10800000" scaled="1"/>
              <a:tileRect/>
            </a:gradFill>
            <a:ln>
              <a:solidFill>
                <a:srgbClr val="000000"/>
              </a:solidFill>
            </a:ln>
          </c:spPr>
          <c:cat>
            <c:strRef>
              <c:f>Sheet1!$B$1:$E$1</c:f>
              <c:strCache>
                <c:ptCount val="4"/>
                <c:pt idx="0">
                  <c:v>1 Year</c:v>
                </c:pt>
                <c:pt idx="1">
                  <c:v>2 Years</c:v>
                </c:pt>
                <c:pt idx="2">
                  <c:v>3 Years </c:v>
                </c:pt>
                <c:pt idx="3">
                  <c:v>Column2</c:v>
                </c:pt>
              </c:strCache>
            </c:strRef>
          </c:cat>
          <c:val>
            <c:numRef>
              <c:f>Sheet1!$B$6:$E$6</c:f>
              <c:numCache>
                <c:formatCode>General</c:formatCode>
                <c:ptCount val="4"/>
                <c:pt idx="0">
                  <c:v>30</c:v>
                </c:pt>
                <c:pt idx="1">
                  <c:v>25</c:v>
                </c:pt>
                <c:pt idx="2">
                  <c:v>21</c:v>
                </c:pt>
              </c:numCache>
            </c:numRef>
          </c:val>
        </c:ser>
        <c:ser>
          <c:idx val="5"/>
          <c:order val="5"/>
          <c:tx>
            <c:strRef>
              <c:f>Sheet1!$A$7</c:f>
              <c:strCache>
                <c:ptCount val="1"/>
                <c:pt idx="0">
                  <c:v>50%</c:v>
                </c:pt>
              </c:strCache>
            </c:strRef>
          </c:tx>
          <c:spPr>
            <a:gradFill>
              <a:gsLst>
                <a:gs pos="0">
                  <a:srgbClr val="A7722D">
                    <a:lumMod val="50000"/>
                  </a:srgbClr>
                </a:gs>
                <a:gs pos="50000">
                  <a:srgbClr val="A7722D">
                    <a:lumMod val="60000"/>
                    <a:lumOff val="40000"/>
                  </a:srgbClr>
                </a:gs>
                <a:gs pos="100000">
                  <a:schemeClr val="accent6">
                    <a:lumMod val="50000"/>
                  </a:schemeClr>
                </a:gs>
              </a:gsLst>
              <a:lin ang="10800000" scaled="1"/>
            </a:gradFill>
            <a:ln>
              <a:solidFill>
                <a:srgbClr val="000000"/>
              </a:solidFill>
            </a:ln>
          </c:spPr>
          <c:cat>
            <c:strRef>
              <c:f>Sheet1!$B$1:$E$1</c:f>
              <c:strCache>
                <c:ptCount val="4"/>
                <c:pt idx="0">
                  <c:v>1 Year</c:v>
                </c:pt>
                <c:pt idx="1">
                  <c:v>2 Years</c:v>
                </c:pt>
                <c:pt idx="2">
                  <c:v>3 Years </c:v>
                </c:pt>
                <c:pt idx="3">
                  <c:v>Column2</c:v>
                </c:pt>
              </c:strCache>
            </c:strRef>
          </c:cat>
          <c:val>
            <c:numRef>
              <c:f>Sheet1!$B$7:$E$7</c:f>
              <c:numCache>
                <c:formatCode>General</c:formatCode>
                <c:ptCount val="4"/>
                <c:pt idx="0">
                  <c:v>8</c:v>
                </c:pt>
                <c:pt idx="1">
                  <c:v>7</c:v>
                </c:pt>
                <c:pt idx="2">
                  <c:v>12</c:v>
                </c:pt>
              </c:numCache>
            </c:numRef>
          </c:val>
        </c:ser>
        <c:ser>
          <c:idx val="6"/>
          <c:order val="6"/>
          <c:tx>
            <c:strRef>
              <c:f>Sheet1!$A$8</c:f>
              <c:strCache>
                <c:ptCount val="1"/>
                <c:pt idx="0">
                  <c:v>40%</c:v>
                </c:pt>
              </c:strCache>
            </c:strRef>
          </c:tx>
          <c:spPr>
            <a:gradFill flip="none" rotWithShape="1">
              <a:gsLst>
                <a:gs pos="0">
                  <a:srgbClr val="0070C0"/>
                </a:gs>
                <a:gs pos="50000">
                  <a:srgbClr val="00B0F0"/>
                </a:gs>
                <a:gs pos="100000">
                  <a:srgbClr val="0070C0"/>
                </a:gs>
              </a:gsLst>
              <a:lin ang="10800000" scaled="1"/>
              <a:tileRect/>
            </a:gradFill>
            <a:ln>
              <a:solidFill>
                <a:srgbClr val="000000"/>
              </a:solidFill>
            </a:ln>
          </c:spPr>
          <c:cat>
            <c:strRef>
              <c:f>Sheet1!$B$1:$E$1</c:f>
              <c:strCache>
                <c:ptCount val="4"/>
                <c:pt idx="0">
                  <c:v>1 Year</c:v>
                </c:pt>
                <c:pt idx="1">
                  <c:v>2 Years</c:v>
                </c:pt>
                <c:pt idx="2">
                  <c:v>3 Years </c:v>
                </c:pt>
                <c:pt idx="3">
                  <c:v>Column2</c:v>
                </c:pt>
              </c:strCache>
            </c:strRef>
          </c:cat>
          <c:val>
            <c:numRef>
              <c:f>Sheet1!$B$8:$E$8</c:f>
              <c:numCache>
                <c:formatCode>General</c:formatCode>
                <c:ptCount val="4"/>
                <c:pt idx="0">
                  <c:v>19</c:v>
                </c:pt>
                <c:pt idx="1">
                  <c:v>14</c:v>
                </c:pt>
                <c:pt idx="2">
                  <c:v>7</c:v>
                </c:pt>
              </c:numCache>
            </c:numRef>
          </c:val>
        </c:ser>
        <c:ser>
          <c:idx val="7"/>
          <c:order val="7"/>
          <c:tx>
            <c:strRef>
              <c:f>Sheet1!$A$9</c:f>
              <c:strCache>
                <c:ptCount val="1"/>
                <c:pt idx="0">
                  <c:v>30%</c:v>
                </c:pt>
              </c:strCache>
            </c:strRef>
          </c:tx>
          <c:spPr>
            <a:gradFill flip="none" rotWithShape="1">
              <a:gsLst>
                <a:gs pos="0">
                  <a:srgbClr val="9999FF"/>
                </a:gs>
                <a:gs pos="50000">
                  <a:srgbClr val="CCCCFF"/>
                </a:gs>
                <a:gs pos="100000">
                  <a:srgbClr val="9999FF"/>
                </a:gs>
              </a:gsLst>
              <a:lin ang="10800000" scaled="1"/>
              <a:tileRect/>
            </a:gradFill>
            <a:ln>
              <a:solidFill>
                <a:srgbClr val="000000"/>
              </a:solidFill>
            </a:ln>
          </c:spPr>
          <c:cat>
            <c:strRef>
              <c:f>Sheet1!$B$1:$E$1</c:f>
              <c:strCache>
                <c:ptCount val="4"/>
                <c:pt idx="0">
                  <c:v>1 Year</c:v>
                </c:pt>
                <c:pt idx="1">
                  <c:v>2 Years</c:v>
                </c:pt>
                <c:pt idx="2">
                  <c:v>3 Years </c:v>
                </c:pt>
                <c:pt idx="3">
                  <c:v>Column2</c:v>
                </c:pt>
              </c:strCache>
            </c:strRef>
          </c:cat>
          <c:val>
            <c:numRef>
              <c:f>Sheet1!$B$9:$E$9</c:f>
              <c:numCache>
                <c:formatCode>General</c:formatCode>
                <c:ptCount val="4"/>
                <c:pt idx="0">
                  <c:v>11</c:v>
                </c:pt>
                <c:pt idx="1">
                  <c:v>1</c:v>
                </c:pt>
                <c:pt idx="2">
                  <c:v>3</c:v>
                </c:pt>
              </c:numCache>
            </c:numRef>
          </c:val>
        </c:ser>
        <c:ser>
          <c:idx val="8"/>
          <c:order val="8"/>
          <c:tx>
            <c:strRef>
              <c:f>Sheet1!$A$10</c:f>
              <c:strCache>
                <c:ptCount val="1"/>
                <c:pt idx="0">
                  <c:v>20%</c:v>
                </c:pt>
              </c:strCache>
            </c:strRef>
          </c:tx>
          <c:spPr>
            <a:gradFill>
              <a:gsLst>
                <a:gs pos="0">
                  <a:srgbClr val="CC6600"/>
                </a:gs>
                <a:gs pos="50000">
                  <a:srgbClr val="FF9933"/>
                </a:gs>
                <a:gs pos="100000">
                  <a:srgbClr val="CC6600"/>
                </a:gs>
              </a:gsLst>
              <a:lin ang="10800000" scaled="1"/>
            </a:gradFill>
            <a:ln>
              <a:solidFill>
                <a:srgbClr val="000000"/>
              </a:solidFill>
            </a:ln>
          </c:spPr>
          <c:cat>
            <c:strRef>
              <c:f>Sheet1!$B$1:$E$1</c:f>
              <c:strCache>
                <c:ptCount val="4"/>
                <c:pt idx="0">
                  <c:v>1 Year</c:v>
                </c:pt>
                <c:pt idx="1">
                  <c:v>2 Years</c:v>
                </c:pt>
                <c:pt idx="2">
                  <c:v>3 Years </c:v>
                </c:pt>
                <c:pt idx="3">
                  <c:v>Column2</c:v>
                </c:pt>
              </c:strCache>
            </c:strRef>
          </c:cat>
          <c:val>
            <c:numRef>
              <c:f>Sheet1!$B$10:$E$10</c:f>
              <c:numCache>
                <c:formatCode>General</c:formatCode>
                <c:ptCount val="4"/>
                <c:pt idx="0">
                  <c:v>4</c:v>
                </c:pt>
                <c:pt idx="1">
                  <c:v>5</c:v>
                </c:pt>
                <c:pt idx="2">
                  <c:v>3</c:v>
                </c:pt>
              </c:numCache>
            </c:numRef>
          </c:val>
        </c:ser>
        <c:ser>
          <c:idx val="9"/>
          <c:order val="9"/>
          <c:tx>
            <c:strRef>
              <c:f>Sheet1!$A$11</c:f>
              <c:strCache>
                <c:ptCount val="1"/>
                <c:pt idx="0">
                  <c:v>10%</c:v>
                </c:pt>
              </c:strCache>
            </c:strRef>
          </c:tx>
          <c:spPr>
            <a:gradFill flip="none" rotWithShape="1">
              <a:gsLst>
                <a:gs pos="0">
                  <a:srgbClr val="33CCCC"/>
                </a:gs>
                <a:gs pos="50000">
                  <a:srgbClr val="00FFFF"/>
                </a:gs>
                <a:gs pos="100000">
                  <a:srgbClr val="33CCCC"/>
                </a:gs>
              </a:gsLst>
              <a:lin ang="10800000" scaled="1"/>
              <a:tileRect/>
            </a:gradFill>
            <a:ln>
              <a:solidFill>
                <a:srgbClr val="000000"/>
              </a:solidFill>
            </a:ln>
          </c:spPr>
          <c:cat>
            <c:strRef>
              <c:f>Sheet1!$B$1:$E$1</c:f>
              <c:strCache>
                <c:ptCount val="4"/>
                <c:pt idx="0">
                  <c:v>1 Year</c:v>
                </c:pt>
                <c:pt idx="1">
                  <c:v>2 Years</c:v>
                </c:pt>
                <c:pt idx="2">
                  <c:v>3 Years </c:v>
                </c:pt>
                <c:pt idx="3">
                  <c:v>Column2</c:v>
                </c:pt>
              </c:strCache>
            </c:strRef>
          </c:cat>
          <c:val>
            <c:numRef>
              <c:f>Sheet1!$B$11:$E$11</c:f>
              <c:numCache>
                <c:formatCode>General</c:formatCode>
                <c:ptCount val="4"/>
                <c:pt idx="0">
                  <c:v>22</c:v>
                </c:pt>
                <c:pt idx="1">
                  <c:v>12</c:v>
                </c:pt>
                <c:pt idx="2">
                  <c:v>2</c:v>
                </c:pt>
              </c:numCache>
            </c:numRef>
          </c:val>
        </c:ser>
        <c:gapWidth val="100"/>
        <c:overlap val="100"/>
        <c:axId val="153582208"/>
        <c:axId val="153588096"/>
      </c:barChart>
      <c:catAx>
        <c:axId val="153582208"/>
        <c:scaling>
          <c:orientation val="minMax"/>
        </c:scaling>
        <c:delete val="1"/>
        <c:axPos val="b"/>
        <c:tickLblPos val="none"/>
        <c:crossAx val="153588096"/>
        <c:crosses val="autoZero"/>
        <c:auto val="1"/>
        <c:lblAlgn val="ctr"/>
        <c:lblOffset val="100"/>
      </c:catAx>
      <c:valAx>
        <c:axId val="153588096"/>
        <c:scaling>
          <c:orientation val="minMax"/>
          <c:min val="0"/>
        </c:scaling>
        <c:axPos val="l"/>
        <c:majorGridlines>
          <c:spPr>
            <a:ln w="6350">
              <a:solidFill>
                <a:schemeClr val="tx1"/>
              </a:solidFill>
              <a:prstDash val="sysDash"/>
            </a:ln>
          </c:spPr>
        </c:majorGridlines>
        <c:numFmt formatCode="0%" sourceLinked="1"/>
        <c:tickLblPos val="nextTo"/>
        <c:txPr>
          <a:bodyPr/>
          <a:lstStyle/>
          <a:p>
            <a:pPr>
              <a:defRPr sz="1500" b="1"/>
            </a:pPr>
            <a:endParaRPr lang="en-US"/>
          </a:p>
        </c:txPr>
        <c:crossAx val="153582208"/>
        <c:crosses val="autoZero"/>
        <c:crossBetween val="between"/>
        <c:majorUnit val="0.2"/>
      </c:valAx>
      <c:spPr>
        <a:solidFill>
          <a:srgbClr val="000000"/>
        </a:solidFill>
        <a:ln>
          <a:solidFill>
            <a:srgbClr val="FFFFFF"/>
          </a:solidFill>
        </a:ln>
      </c:spPr>
    </c:plotArea>
    <c:legend>
      <c:legendPos val="r"/>
      <c:layout>
        <c:manualLayout>
          <c:xMode val="edge"/>
          <c:yMode val="edge"/>
          <c:x val="0.76538970672144269"/>
          <c:y val="0"/>
          <c:w val="0.13750884400319524"/>
          <c:h val="0.9338552055993079"/>
        </c:manualLayout>
      </c:layout>
      <c:spPr>
        <a:solidFill>
          <a:schemeClr val="bg2"/>
        </a:solidFill>
        <a:ln w="12700">
          <a:solidFill>
            <a:srgbClr val="FFFFFF"/>
          </a:solidFill>
        </a:ln>
      </c:spPr>
      <c:txPr>
        <a:bodyPr/>
        <a:lstStyle/>
        <a:p>
          <a:pPr>
            <a:defRPr sz="1300" b="1"/>
          </a:pPr>
          <a:endParaRPr lang="en-US"/>
        </a:p>
      </c:txPr>
    </c:legend>
    <c:plotVisOnly val="1"/>
  </c:chart>
  <c:txPr>
    <a:bodyPr/>
    <a:lstStyle/>
    <a:p>
      <a:pPr>
        <a:defRPr sz="1800"/>
      </a:pPr>
      <a:endParaRPr lang="en-US"/>
    </a:p>
  </c:txPr>
  <c:externalData r:id="rId1"/>
</c:chartSpace>
</file>

<file path=ppt/charts/chart58.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9.4987903685952363E-2"/>
          <c:y val="3.6402642466303987E-2"/>
          <c:w val="0.89292662330252193"/>
          <c:h val="0.82823590907068823"/>
        </c:manualLayout>
      </c:layout>
      <c:barChart>
        <c:barDir val="col"/>
        <c:grouping val="percentStacked"/>
        <c:ser>
          <c:idx val="0"/>
          <c:order val="0"/>
          <c:tx>
            <c:strRef>
              <c:f>Sheet1!$A$2</c:f>
              <c:strCache>
                <c:ptCount val="1"/>
                <c:pt idx="0">
                  <c:v>No Hospitalization</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dLbls>
            <c:dLbl>
              <c:idx val="0"/>
              <c:layout>
                <c:manualLayout>
                  <c:x val="-1.4492753623188421E-3"/>
                  <c:y val="0.27104208372258581"/>
                </c:manualLayout>
              </c:layout>
              <c:dLblPos val="ctr"/>
              <c:showCatName val="1"/>
            </c:dLbl>
            <c:dLbl>
              <c:idx val="1"/>
              <c:layout>
                <c:manualLayout>
                  <c:x val="5.3139482746522114E-17"/>
                  <c:y val="0.34083945015347655"/>
                </c:manualLayout>
              </c:layout>
              <c:dLblPos val="ctr"/>
              <c:showCatName val="1"/>
            </c:dLbl>
            <c:dLbl>
              <c:idx val="2"/>
              <c:layout>
                <c:manualLayout>
                  <c:x val="7.2463768115943478E-3"/>
                  <c:y val="0.36130054717737298"/>
                </c:manualLayout>
              </c:layout>
              <c:dLblPos val="ctr"/>
              <c:showCatName val="1"/>
            </c:dLbl>
            <c:txPr>
              <a:bodyPr/>
              <a:lstStyle/>
              <a:p>
                <a:pPr>
                  <a:defRPr sz="1500" b="1"/>
                </a:pPr>
                <a:endParaRPr lang="en-US"/>
              </a:p>
            </c:txPr>
            <c:dLblPos val="inBase"/>
            <c:showCatName val="1"/>
          </c:dLbls>
          <c:cat>
            <c:strRef>
              <c:f>Sheet1!$B$1:$D$1</c:f>
              <c:strCache>
                <c:ptCount val="3"/>
                <c:pt idx="0">
                  <c:v>1 Year (N = 3,713)</c:v>
                </c:pt>
                <c:pt idx="1">
                  <c:v>3 Years (N =2,998)</c:v>
                </c:pt>
                <c:pt idx="2">
                  <c:v>5 Years (N = 2,400)</c:v>
                </c:pt>
              </c:strCache>
            </c:strRef>
          </c:cat>
          <c:val>
            <c:numRef>
              <c:f>Sheet1!$B$2:$D$2</c:f>
              <c:numCache>
                <c:formatCode>General</c:formatCode>
                <c:ptCount val="3"/>
                <c:pt idx="0">
                  <c:v>1912</c:v>
                </c:pt>
                <c:pt idx="1">
                  <c:v>2002</c:v>
                </c:pt>
                <c:pt idx="2">
                  <c:v>1737</c:v>
                </c:pt>
              </c:numCache>
            </c:numRef>
          </c:val>
        </c:ser>
        <c:ser>
          <c:idx val="1"/>
          <c:order val="1"/>
          <c:tx>
            <c:strRef>
              <c:f>Sheet1!$A$3</c:f>
              <c:strCache>
                <c:ptCount val="1"/>
                <c:pt idx="0">
                  <c:v>Hospitalized, Not Rejection/Not Infection</c:v>
                </c:pt>
              </c:strCache>
            </c:strRef>
          </c:tx>
          <c:spPr>
            <a:gradFill flip="none" rotWithShape="1">
              <a:gsLst>
                <a:gs pos="0">
                  <a:srgbClr val="B8B400"/>
                </a:gs>
                <a:gs pos="50000">
                  <a:srgbClr val="FFFF00"/>
                </a:gs>
                <a:gs pos="100000">
                  <a:srgbClr val="B8B400"/>
                </a:gs>
              </a:gsLst>
              <a:lin ang="10800000" scaled="1"/>
              <a:tileRect/>
            </a:gradFill>
            <a:ln>
              <a:solidFill>
                <a:schemeClr val="bg2"/>
              </a:solidFill>
            </a:ln>
          </c:spPr>
          <c:cat>
            <c:strRef>
              <c:f>Sheet1!$B$1:$D$1</c:f>
              <c:strCache>
                <c:ptCount val="3"/>
                <c:pt idx="0">
                  <c:v>1 Year (N = 3,713)</c:v>
                </c:pt>
                <c:pt idx="1">
                  <c:v>3 Years (N =2,998)</c:v>
                </c:pt>
                <c:pt idx="2">
                  <c:v>5 Years (N = 2,400)</c:v>
                </c:pt>
              </c:strCache>
            </c:strRef>
          </c:cat>
          <c:val>
            <c:numRef>
              <c:f>Sheet1!$B$3:$D$3</c:f>
              <c:numCache>
                <c:formatCode>General</c:formatCode>
                <c:ptCount val="3"/>
                <c:pt idx="0">
                  <c:v>526</c:v>
                </c:pt>
                <c:pt idx="1">
                  <c:v>363</c:v>
                </c:pt>
                <c:pt idx="2">
                  <c:v>257</c:v>
                </c:pt>
              </c:numCache>
            </c:numRef>
          </c:val>
        </c:ser>
        <c:ser>
          <c:idx val="2"/>
          <c:order val="2"/>
          <c:tx>
            <c:strRef>
              <c:f>Sheet1!$A$4</c:f>
              <c:strCache>
                <c:ptCount val="1"/>
                <c:pt idx="0">
                  <c:v>Hospitalized, Rejection</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cat>
            <c:strRef>
              <c:f>Sheet1!$B$1:$D$1</c:f>
              <c:strCache>
                <c:ptCount val="3"/>
                <c:pt idx="0">
                  <c:v>1 Year (N = 3,713)</c:v>
                </c:pt>
                <c:pt idx="1">
                  <c:v>3 Years (N =2,998)</c:v>
                </c:pt>
                <c:pt idx="2">
                  <c:v>5 Years (N = 2,400)</c:v>
                </c:pt>
              </c:strCache>
            </c:strRef>
          </c:cat>
          <c:val>
            <c:numRef>
              <c:f>Sheet1!$B$4:$D$4</c:f>
              <c:numCache>
                <c:formatCode>General</c:formatCode>
                <c:ptCount val="3"/>
                <c:pt idx="0">
                  <c:v>392</c:v>
                </c:pt>
                <c:pt idx="1">
                  <c:v>158</c:v>
                </c:pt>
                <c:pt idx="2">
                  <c:v>113</c:v>
                </c:pt>
              </c:numCache>
            </c:numRef>
          </c:val>
        </c:ser>
        <c:ser>
          <c:idx val="3"/>
          <c:order val="3"/>
          <c:tx>
            <c:strRef>
              <c:f>Sheet1!$A$5</c:f>
              <c:strCache>
                <c:ptCount val="1"/>
                <c:pt idx="0">
                  <c:v>Hospitalized, Infection Only</c:v>
                </c:pt>
              </c:strCache>
            </c:strRef>
          </c:tx>
          <c:spPr>
            <a:gradFill flip="none" rotWithShape="1">
              <a:gsLst>
                <a:gs pos="0">
                  <a:srgbClr val="660066"/>
                </a:gs>
                <a:gs pos="50000">
                  <a:srgbClr val="A200A2"/>
                </a:gs>
                <a:gs pos="100000">
                  <a:srgbClr val="660066"/>
                </a:gs>
              </a:gsLst>
              <a:lin ang="10800000" scaled="1"/>
              <a:tileRect/>
            </a:gradFill>
            <a:ln>
              <a:solidFill>
                <a:schemeClr val="bg2"/>
              </a:solidFill>
            </a:ln>
          </c:spPr>
          <c:cat>
            <c:strRef>
              <c:f>Sheet1!$B$1:$D$1</c:f>
              <c:strCache>
                <c:ptCount val="3"/>
                <c:pt idx="0">
                  <c:v>1 Year (N = 3,713)</c:v>
                </c:pt>
                <c:pt idx="1">
                  <c:v>3 Years (N =2,998)</c:v>
                </c:pt>
                <c:pt idx="2">
                  <c:v>5 Years (N = 2,400)</c:v>
                </c:pt>
              </c:strCache>
            </c:strRef>
          </c:cat>
          <c:val>
            <c:numRef>
              <c:f>Sheet1!$B$5:$D$5</c:f>
              <c:numCache>
                <c:formatCode>General</c:formatCode>
                <c:ptCount val="3"/>
                <c:pt idx="0">
                  <c:v>677</c:v>
                </c:pt>
                <c:pt idx="1">
                  <c:v>407</c:v>
                </c:pt>
                <c:pt idx="2">
                  <c:v>257</c:v>
                </c:pt>
              </c:numCache>
            </c:numRef>
          </c:val>
        </c:ser>
        <c:ser>
          <c:idx val="4"/>
          <c:order val="4"/>
          <c:tx>
            <c:strRef>
              <c:f>Sheet1!$A$6</c:f>
              <c:strCache>
                <c:ptCount val="1"/>
                <c:pt idx="0">
                  <c:v>Hospitalized, Rejection + Infection</c:v>
                </c:pt>
              </c:strCache>
            </c:strRef>
          </c:tx>
          <c:spPr>
            <a:gradFill flip="none" rotWithShape="1">
              <a:gsLst>
                <a:gs pos="0">
                  <a:srgbClr val="00004C">
                    <a:lumMod val="90000"/>
                    <a:lumOff val="10000"/>
                  </a:srgbClr>
                </a:gs>
                <a:gs pos="50000">
                  <a:srgbClr val="00004C">
                    <a:lumMod val="50000"/>
                    <a:lumOff val="50000"/>
                  </a:srgbClr>
                </a:gs>
                <a:gs pos="100000">
                  <a:schemeClr val="bg1">
                    <a:lumMod val="90000"/>
                    <a:lumOff val="10000"/>
                  </a:schemeClr>
                </a:gs>
              </a:gsLst>
              <a:lin ang="10800000" scaled="1"/>
              <a:tileRect/>
            </a:gradFill>
          </c:spPr>
          <c:cat>
            <c:strRef>
              <c:f>Sheet1!$B$1:$D$1</c:f>
              <c:strCache>
                <c:ptCount val="3"/>
                <c:pt idx="0">
                  <c:v>1 Year (N = 3,713)</c:v>
                </c:pt>
                <c:pt idx="1">
                  <c:v>3 Years (N =2,998)</c:v>
                </c:pt>
                <c:pt idx="2">
                  <c:v>5 Years (N = 2,400)</c:v>
                </c:pt>
              </c:strCache>
            </c:strRef>
          </c:cat>
          <c:val>
            <c:numRef>
              <c:f>Sheet1!$B$6:$D$6</c:f>
              <c:numCache>
                <c:formatCode>General</c:formatCode>
                <c:ptCount val="3"/>
                <c:pt idx="0">
                  <c:v>206</c:v>
                </c:pt>
                <c:pt idx="1">
                  <c:v>68</c:v>
                </c:pt>
                <c:pt idx="2">
                  <c:v>36</c:v>
                </c:pt>
              </c:numCache>
            </c:numRef>
          </c:val>
        </c:ser>
        <c:gapWidth val="100"/>
        <c:overlap val="100"/>
        <c:axId val="153705856"/>
        <c:axId val="153715840"/>
      </c:barChart>
      <c:catAx>
        <c:axId val="153705856"/>
        <c:scaling>
          <c:orientation val="minMax"/>
        </c:scaling>
        <c:delete val="1"/>
        <c:axPos val="b"/>
        <c:tickLblPos val="none"/>
        <c:crossAx val="153715840"/>
        <c:crosses val="autoZero"/>
        <c:auto val="1"/>
        <c:lblAlgn val="ctr"/>
        <c:lblOffset val="100"/>
      </c:catAx>
      <c:valAx>
        <c:axId val="153715840"/>
        <c:scaling>
          <c:orientation val="minMax"/>
          <c:min val="0"/>
        </c:scaling>
        <c:axPos val="l"/>
        <c:majorGridlines>
          <c:spPr>
            <a:ln w="6350">
              <a:solidFill>
                <a:schemeClr val="tx1"/>
              </a:solidFill>
              <a:prstDash val="sysDash"/>
            </a:ln>
          </c:spPr>
        </c:majorGridlines>
        <c:numFmt formatCode="0%" sourceLinked="1"/>
        <c:tickLblPos val="nextTo"/>
        <c:txPr>
          <a:bodyPr/>
          <a:lstStyle/>
          <a:p>
            <a:pPr>
              <a:defRPr sz="1500" b="1"/>
            </a:pPr>
            <a:endParaRPr lang="en-US"/>
          </a:p>
        </c:txPr>
        <c:crossAx val="153705856"/>
        <c:crosses val="autoZero"/>
        <c:crossBetween val="between"/>
        <c:majorUnit val="0.2"/>
      </c:valAx>
      <c:spPr>
        <a:solidFill>
          <a:srgbClr val="000000"/>
        </a:solidFill>
        <a:ln>
          <a:solidFill>
            <a:srgbClr val="FFFFFF"/>
          </a:solidFill>
        </a:ln>
      </c:spPr>
    </c:plotArea>
    <c:legend>
      <c:legendPos val="b"/>
      <c:layout>
        <c:manualLayout>
          <c:xMode val="edge"/>
          <c:yMode val="edge"/>
          <c:x val="0.11313614059112544"/>
          <c:y val="0.6103082877352195"/>
          <c:w val="0.84329293620906165"/>
          <c:h val="0.17782730548511944"/>
        </c:manualLayout>
      </c:layout>
      <c:spPr>
        <a:solidFill>
          <a:schemeClr val="bg2"/>
        </a:solidFill>
        <a:ln w="12700">
          <a:solidFill>
            <a:srgbClr val="FFFFFF"/>
          </a:solidFill>
        </a:ln>
      </c:spPr>
      <c:txPr>
        <a:bodyPr/>
        <a:lstStyle/>
        <a:p>
          <a:pPr>
            <a:defRPr sz="1400" b="1"/>
          </a:pPr>
          <a:endParaRPr lang="en-US"/>
        </a:p>
      </c:txPr>
    </c:legend>
    <c:plotVisOnly val="1"/>
  </c:chart>
  <c:txPr>
    <a:bodyPr/>
    <a:lstStyle/>
    <a:p>
      <a:pPr>
        <a:defRPr sz="1800"/>
      </a:pPr>
      <a:endParaRPr lang="en-US"/>
    </a:p>
  </c:txPr>
  <c:externalData r:id="rId1"/>
</c:chartSpace>
</file>

<file path=ppt/charts/chart59.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5752938491384262E-2"/>
          <c:y val="3.6402642466304008E-2"/>
          <c:w val="0.88282893986077871"/>
          <c:h val="0.79433760398593956"/>
        </c:manualLayout>
      </c:layout>
      <c:barChart>
        <c:barDir val="col"/>
        <c:grouping val="clustered"/>
        <c:ser>
          <c:idx val="0"/>
          <c:order val="0"/>
          <c:tx>
            <c:strRef>
              <c:f>Sheet1!$B$1</c:f>
              <c:strCache>
                <c:ptCount val="1"/>
                <c:pt idx="0">
                  <c:v>Discharge</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dPt>
            <c:idx val="0"/>
            <c:spPr>
              <a:gradFill flip="none" rotWithShape="1">
                <a:gsLst>
                  <a:gs pos="0">
                    <a:srgbClr val="CCCC00"/>
                  </a:gs>
                  <a:gs pos="50000">
                    <a:srgbClr val="FFFF00"/>
                  </a:gs>
                  <a:gs pos="100000">
                    <a:srgbClr val="CCCC00"/>
                  </a:gs>
                </a:gsLst>
                <a:lin ang="10800000" scaled="1"/>
                <a:tileRect/>
              </a:gradFill>
              <a:ln>
                <a:solidFill>
                  <a:schemeClr val="bg2"/>
                </a:solidFill>
              </a:ln>
            </c:spPr>
          </c:dPt>
          <c:cat>
            <c:strRef>
              <c:f>Sheet1!$A$2:$A$5</c:f>
              <c:strCache>
                <c:ptCount val="4"/>
                <c:pt idx="0">
                  <c:v>Any Induction
(N = 2,294)</c:v>
                </c:pt>
                <c:pt idx="1">
                  <c:v>Polyclonal ALG/ATG
(N = 1,554)</c:v>
                </c:pt>
                <c:pt idx="2">
                  <c:v>IL-2R Antagonist
(N = 765)</c:v>
                </c:pt>
                <c:pt idx="3">
                  <c:v>OKT3 (N = 58)</c:v>
                </c:pt>
              </c:strCache>
            </c:strRef>
          </c:cat>
          <c:val>
            <c:numRef>
              <c:f>Sheet1!$B$2:$B$5</c:f>
              <c:numCache>
                <c:formatCode>General</c:formatCode>
                <c:ptCount val="4"/>
                <c:pt idx="0">
                  <c:v>58.386400000000002</c:v>
                </c:pt>
                <c:pt idx="1">
                  <c:v>39.552</c:v>
                </c:pt>
                <c:pt idx="2">
                  <c:v>19.470599999999827</c:v>
                </c:pt>
                <c:pt idx="3">
                  <c:v>1.4762</c:v>
                </c:pt>
              </c:numCache>
            </c:numRef>
          </c:val>
        </c:ser>
        <c:gapWidth val="40"/>
        <c:overlap val="-80"/>
        <c:axId val="131401984"/>
        <c:axId val="131428352"/>
      </c:barChart>
      <c:catAx>
        <c:axId val="131401984"/>
        <c:scaling>
          <c:orientation val="minMax"/>
        </c:scaling>
        <c:axPos val="b"/>
        <c:tickLblPos val="nextTo"/>
        <c:txPr>
          <a:bodyPr/>
          <a:lstStyle/>
          <a:p>
            <a:pPr>
              <a:defRPr sz="1500" b="1"/>
            </a:pPr>
            <a:endParaRPr lang="en-US"/>
          </a:p>
        </c:txPr>
        <c:crossAx val="131428352"/>
        <c:crosses val="autoZero"/>
        <c:auto val="1"/>
        <c:lblAlgn val="ctr"/>
        <c:lblOffset val="100"/>
      </c:catAx>
      <c:valAx>
        <c:axId val="131428352"/>
        <c:scaling>
          <c:orientation val="minMax"/>
          <c:max val="60"/>
        </c:scaling>
        <c:axPos val="l"/>
        <c:majorGridlines>
          <c:spPr>
            <a:ln w="6350">
              <a:solidFill>
                <a:schemeClr val="tx1"/>
              </a:solidFill>
              <a:prstDash val="sysDash"/>
            </a:ln>
          </c:spPr>
        </c:majorGridlines>
        <c:title>
          <c:tx>
            <c:rich>
              <a:bodyPr rot="-5400000" vert="horz"/>
              <a:lstStyle/>
              <a:p>
                <a:pPr>
                  <a:defRPr sz="1700"/>
                </a:pPr>
                <a:r>
                  <a:rPr lang="en-US" sz="1700" dirty="0" smtClean="0"/>
                  <a:t>% of</a:t>
                </a:r>
                <a:r>
                  <a:rPr lang="en-US" sz="1700" baseline="0" dirty="0" smtClean="0"/>
                  <a:t> Patients</a:t>
                </a:r>
                <a:endParaRPr lang="en-US" sz="1700" dirty="0"/>
              </a:p>
            </c:rich>
          </c:tx>
        </c:title>
        <c:numFmt formatCode="General" sourceLinked="1"/>
        <c:tickLblPos val="nextTo"/>
        <c:txPr>
          <a:bodyPr/>
          <a:lstStyle/>
          <a:p>
            <a:pPr>
              <a:defRPr sz="1500" b="1"/>
            </a:pPr>
            <a:endParaRPr lang="en-US"/>
          </a:p>
        </c:txPr>
        <c:crossAx val="131401984"/>
        <c:crosses val="autoZero"/>
        <c:crossBetween val="between"/>
      </c:valAx>
      <c:spPr>
        <a:solidFill>
          <a:srgbClr val="000000"/>
        </a:solidFill>
        <a:ln>
          <a:solidFill>
            <a:srgbClr val="FFFFFF"/>
          </a:solidFill>
        </a:ln>
      </c:spPr>
    </c:plotArea>
    <c:plotVisOnly val="1"/>
  </c:chart>
  <c:txPr>
    <a:bodyPr/>
    <a:lstStyle/>
    <a:p>
      <a:pPr>
        <a:defRPr sz="180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stacked"/>
        <c:ser>
          <c:idx val="0"/>
          <c:order val="0"/>
          <c:tx>
            <c:strRef>
              <c:f>Sheet1!$B$1</c:f>
              <c:strCache>
                <c:ptCount val="1"/>
                <c:pt idx="0">
                  <c:v>Number</c:v>
                </c:pt>
              </c:strCache>
            </c:strRef>
          </c:tx>
          <c:spPr>
            <a:gradFill flip="none" rotWithShape="1">
              <a:gsLst>
                <a:gs pos="0">
                  <a:srgbClr val="208C03"/>
                </a:gs>
                <a:gs pos="50000">
                  <a:srgbClr val="20F703"/>
                </a:gs>
                <a:gs pos="100000">
                  <a:srgbClr val="208C03"/>
                </a:gs>
              </a:gsLst>
              <a:lin ang="10800000" scaled="1"/>
              <a:tileRect/>
            </a:gradFill>
          </c:spPr>
          <c:cat>
            <c:numRef>
              <c:f>Sheet1!$A$2:$A$19</c:f>
              <c:numCache>
                <c:formatCode>General</c:formatCode>
                <c:ptCount val="18"/>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numCache>
            </c:numRef>
          </c:cat>
          <c:val>
            <c:numRef>
              <c:f>Sheet1!$B$2:$B$19</c:f>
              <c:numCache>
                <c:formatCode>General</c:formatCode>
                <c:ptCount val="18"/>
                <c:pt idx="0">
                  <c:v>1421</c:v>
                </c:pt>
                <c:pt idx="1">
                  <c:v>488</c:v>
                </c:pt>
                <c:pt idx="2">
                  <c:v>303</c:v>
                </c:pt>
                <c:pt idx="3">
                  <c:v>231</c:v>
                </c:pt>
                <c:pt idx="4">
                  <c:v>179</c:v>
                </c:pt>
                <c:pt idx="5">
                  <c:v>156</c:v>
                </c:pt>
                <c:pt idx="6">
                  <c:v>153</c:v>
                </c:pt>
                <c:pt idx="7">
                  <c:v>173</c:v>
                </c:pt>
                <c:pt idx="8">
                  <c:v>179</c:v>
                </c:pt>
                <c:pt idx="9">
                  <c:v>172</c:v>
                </c:pt>
                <c:pt idx="10">
                  <c:v>206</c:v>
                </c:pt>
                <c:pt idx="11">
                  <c:v>236</c:v>
                </c:pt>
                <c:pt idx="12">
                  <c:v>287</c:v>
                </c:pt>
                <c:pt idx="13">
                  <c:v>332</c:v>
                </c:pt>
                <c:pt idx="14">
                  <c:v>398</c:v>
                </c:pt>
                <c:pt idx="15">
                  <c:v>380</c:v>
                </c:pt>
                <c:pt idx="16">
                  <c:v>404</c:v>
                </c:pt>
                <c:pt idx="17">
                  <c:v>331</c:v>
                </c:pt>
              </c:numCache>
            </c:numRef>
          </c:val>
        </c:ser>
        <c:gapWidth val="25"/>
        <c:overlap val="100"/>
        <c:axId val="138999680"/>
        <c:axId val="138813440"/>
      </c:barChart>
      <c:catAx>
        <c:axId val="138999680"/>
        <c:scaling>
          <c:orientation val="minMax"/>
        </c:scaling>
        <c:axPos val="b"/>
        <c:title>
          <c:tx>
            <c:rich>
              <a:bodyPr/>
              <a:lstStyle/>
              <a:p>
                <a:pPr>
                  <a:defRPr sz="1700"/>
                </a:pPr>
                <a:r>
                  <a:rPr lang="en-US" sz="1700" dirty="0" smtClean="0"/>
                  <a:t>Recipient Age (Years)</a:t>
                </a:r>
                <a:endParaRPr lang="en-US" sz="1700" dirty="0"/>
              </a:p>
            </c:rich>
          </c:tx>
          <c:layout/>
        </c:title>
        <c:numFmt formatCode="General" sourceLinked="1"/>
        <c:tickLblPos val="nextTo"/>
        <c:txPr>
          <a:bodyPr rot="0"/>
          <a:lstStyle/>
          <a:p>
            <a:pPr>
              <a:defRPr sz="1500" b="1"/>
            </a:pPr>
            <a:endParaRPr lang="en-US"/>
          </a:p>
        </c:txPr>
        <c:crossAx val="138813440"/>
        <c:crosses val="autoZero"/>
        <c:auto val="1"/>
        <c:lblAlgn val="ctr"/>
        <c:lblOffset val="100"/>
        <c:tickLblSkip val="1"/>
      </c:catAx>
      <c:valAx>
        <c:axId val="138813440"/>
        <c:scaling>
          <c:orientation val="minMax"/>
        </c:scaling>
        <c:axPos val="l"/>
        <c:majorGridlines>
          <c:spPr>
            <a:ln>
              <a:prstDash val="sysDash"/>
            </a:ln>
          </c:spPr>
        </c:majorGridlines>
        <c:title>
          <c:tx>
            <c:rich>
              <a:bodyPr rot="-5400000" vert="horz"/>
              <a:lstStyle/>
              <a:p>
                <a:pPr>
                  <a:defRPr sz="1700"/>
                </a:pPr>
                <a:r>
                  <a:rPr lang="en-US" sz="1700" dirty="0" smtClean="0"/>
                  <a:t>Number of Transplants</a:t>
                </a:r>
                <a:endParaRPr lang="en-US" sz="1700" dirty="0"/>
              </a:p>
            </c:rich>
          </c:tx>
          <c:layout/>
        </c:title>
        <c:numFmt formatCode="#,##0" sourceLinked="0"/>
        <c:tickLblPos val="nextTo"/>
        <c:txPr>
          <a:bodyPr/>
          <a:lstStyle/>
          <a:p>
            <a:pPr>
              <a:defRPr sz="1500" b="1"/>
            </a:pPr>
            <a:endParaRPr lang="en-US"/>
          </a:p>
        </c:txPr>
        <c:crossAx val="138999680"/>
        <c:crosses val="autoZero"/>
        <c:crossBetween val="between"/>
      </c:valAx>
      <c:spPr>
        <a:solidFill>
          <a:schemeClr val="bg2"/>
        </a:solidFill>
        <a:ln>
          <a:solidFill>
            <a:schemeClr val="tx1"/>
          </a:solidFill>
        </a:ln>
      </c:spPr>
    </c:plotArea>
    <c:plotVisOnly val="1"/>
  </c:chart>
  <c:txPr>
    <a:bodyPr/>
    <a:lstStyle/>
    <a:p>
      <a:pPr>
        <a:defRPr sz="1800"/>
      </a:pPr>
      <a:endParaRPr lang="en-US"/>
    </a:p>
  </c:txPr>
  <c:externalData r:id="rId1"/>
</c:chartSpace>
</file>

<file path=ppt/charts/chart60.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9349388758837578E-2"/>
          <c:y val="2.3565466201970628E-2"/>
          <c:w val="0.88333215104868656"/>
          <c:h val="0.71502366507465243"/>
        </c:manualLayout>
      </c:layout>
      <c:barChart>
        <c:barDir val="col"/>
        <c:grouping val="clustered"/>
        <c:ser>
          <c:idx val="0"/>
          <c:order val="0"/>
          <c:tx>
            <c:strRef>
              <c:f>Sheet1!$B$1</c:f>
              <c:strCache>
                <c:ptCount val="1"/>
                <c:pt idx="0">
                  <c:v>percent</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dPt>
            <c:idx val="12"/>
            <c:spPr>
              <a:gradFill flip="none" rotWithShape="1">
                <a:gsLst>
                  <a:gs pos="0">
                    <a:srgbClr val="CC6600"/>
                  </a:gs>
                  <a:gs pos="50000">
                    <a:srgbClr val="FFC000"/>
                  </a:gs>
                  <a:gs pos="100000">
                    <a:srgbClr val="CC6600"/>
                  </a:gs>
                </a:gsLst>
                <a:lin ang="10800000" scaled="1"/>
                <a:tileRect/>
              </a:gradFill>
              <a:ln>
                <a:solidFill>
                  <a:schemeClr val="bg2"/>
                </a:solidFill>
              </a:ln>
            </c:spPr>
          </c:dPt>
          <c:dPt>
            <c:idx val="13"/>
            <c:spPr>
              <a:gradFill flip="none" rotWithShape="1">
                <a:gsLst>
                  <a:gs pos="0">
                    <a:srgbClr val="CC6600"/>
                  </a:gs>
                  <a:gs pos="50000">
                    <a:srgbClr val="FFC000"/>
                  </a:gs>
                  <a:gs pos="100000">
                    <a:srgbClr val="CC6600"/>
                  </a:gs>
                </a:gsLst>
                <a:lin ang="10800000" scaled="1"/>
                <a:tileRect/>
              </a:gradFill>
              <a:ln>
                <a:solidFill>
                  <a:schemeClr val="bg2"/>
                </a:solidFill>
              </a:ln>
            </c:spPr>
          </c:dPt>
          <c:dPt>
            <c:idx val="14"/>
            <c:spPr>
              <a:gradFill flip="none" rotWithShape="1">
                <a:gsLst>
                  <a:gs pos="0">
                    <a:srgbClr val="CC6600"/>
                  </a:gs>
                  <a:gs pos="50000">
                    <a:srgbClr val="FFC000"/>
                  </a:gs>
                  <a:gs pos="100000">
                    <a:srgbClr val="CC6600"/>
                  </a:gs>
                </a:gsLst>
                <a:lin ang="10800000" scaled="1"/>
                <a:tileRect/>
              </a:gradFill>
              <a:ln>
                <a:solidFill>
                  <a:schemeClr val="bg2"/>
                </a:solidFill>
              </a:ln>
            </c:spPr>
          </c:dPt>
          <c:dPt>
            <c:idx val="15"/>
            <c:spPr>
              <a:gradFill flip="none" rotWithShape="1">
                <a:gsLst>
                  <a:gs pos="0">
                    <a:srgbClr val="CC6600"/>
                  </a:gs>
                  <a:gs pos="50000">
                    <a:srgbClr val="FFC000"/>
                  </a:gs>
                  <a:gs pos="100000">
                    <a:srgbClr val="CC6600"/>
                  </a:gs>
                </a:gsLst>
                <a:lin ang="10800000" scaled="1"/>
                <a:tileRect/>
              </a:gradFill>
              <a:ln>
                <a:solidFill>
                  <a:schemeClr val="bg2"/>
                </a:solidFill>
              </a:ln>
            </c:spPr>
          </c:dPt>
          <c:dPt>
            <c:idx val="16"/>
            <c:spPr>
              <a:gradFill flip="none" rotWithShape="1">
                <a:gsLst>
                  <a:gs pos="0">
                    <a:srgbClr val="CC6600"/>
                  </a:gs>
                  <a:gs pos="50000">
                    <a:srgbClr val="FFC000"/>
                  </a:gs>
                  <a:gs pos="100000">
                    <a:srgbClr val="CC6600"/>
                  </a:gs>
                </a:gsLst>
                <a:lin ang="10800000" scaled="1"/>
                <a:tileRect/>
              </a:gradFill>
              <a:ln>
                <a:solidFill>
                  <a:schemeClr val="bg2"/>
                </a:solidFill>
              </a:ln>
            </c:spPr>
          </c:dPt>
          <c:dPt>
            <c:idx val="17"/>
            <c:spPr>
              <a:gradFill flip="none" rotWithShape="1">
                <a:gsLst>
                  <a:gs pos="0">
                    <a:srgbClr val="CC6600"/>
                  </a:gs>
                  <a:gs pos="50000">
                    <a:srgbClr val="FFC000"/>
                  </a:gs>
                  <a:gs pos="100000">
                    <a:srgbClr val="CC6600"/>
                  </a:gs>
                </a:gsLst>
                <a:lin ang="10800000" scaled="1"/>
                <a:tileRect/>
              </a:gradFill>
              <a:ln>
                <a:solidFill>
                  <a:schemeClr val="bg2"/>
                </a:solidFill>
              </a:ln>
            </c:spPr>
          </c:dPt>
          <c:dPt>
            <c:idx val="18"/>
            <c:spPr>
              <a:gradFill flip="none" rotWithShape="1">
                <a:gsLst>
                  <a:gs pos="0">
                    <a:srgbClr val="CC6600"/>
                  </a:gs>
                  <a:gs pos="50000">
                    <a:srgbClr val="FFC000"/>
                  </a:gs>
                  <a:gs pos="100000">
                    <a:srgbClr val="CC6600"/>
                  </a:gs>
                </a:gsLst>
                <a:lin ang="10800000" scaled="1"/>
                <a:tileRect/>
              </a:gradFill>
              <a:ln>
                <a:solidFill>
                  <a:schemeClr val="bg2"/>
                </a:solidFill>
              </a:ln>
            </c:spPr>
          </c:dPt>
          <c:dPt>
            <c:idx val="19"/>
            <c:spPr>
              <a:gradFill flip="none" rotWithShape="1">
                <a:gsLst>
                  <a:gs pos="0">
                    <a:srgbClr val="CC6600"/>
                  </a:gs>
                  <a:gs pos="50000">
                    <a:srgbClr val="FFC000"/>
                  </a:gs>
                  <a:gs pos="100000">
                    <a:srgbClr val="CC6600"/>
                  </a:gs>
                </a:gsLst>
                <a:lin ang="10800000" scaled="1"/>
                <a:tileRect/>
              </a:gradFill>
              <a:ln>
                <a:solidFill>
                  <a:schemeClr val="bg2"/>
                </a:solidFill>
              </a:ln>
            </c:spPr>
          </c:dPt>
          <c:dPt>
            <c:idx val="20"/>
            <c:spPr>
              <a:gradFill flip="none" rotWithShape="1">
                <a:gsLst>
                  <a:gs pos="0">
                    <a:srgbClr val="CC6600"/>
                  </a:gs>
                  <a:gs pos="50000">
                    <a:srgbClr val="FFC000"/>
                  </a:gs>
                  <a:gs pos="100000">
                    <a:srgbClr val="CC6600"/>
                  </a:gs>
                </a:gsLst>
                <a:lin ang="10800000" scaled="1"/>
                <a:tileRect/>
              </a:gradFill>
              <a:ln>
                <a:solidFill>
                  <a:schemeClr val="bg2"/>
                </a:solidFill>
              </a:ln>
            </c:spPr>
          </c:dPt>
          <c:dPt>
            <c:idx val="21"/>
            <c:spPr>
              <a:gradFill flip="none" rotWithShape="1">
                <a:gsLst>
                  <a:gs pos="0">
                    <a:srgbClr val="CC6600"/>
                  </a:gs>
                  <a:gs pos="50000">
                    <a:srgbClr val="FFC000"/>
                  </a:gs>
                  <a:gs pos="100000">
                    <a:srgbClr val="CC6600"/>
                  </a:gs>
                </a:gsLst>
                <a:lin ang="10800000" scaled="1"/>
                <a:tileRect/>
              </a:gradFill>
              <a:ln>
                <a:solidFill>
                  <a:schemeClr val="bg2"/>
                </a:solidFill>
              </a:ln>
            </c:spPr>
          </c:dPt>
          <c:dPt>
            <c:idx val="22"/>
            <c:spPr>
              <a:gradFill flip="none" rotWithShape="1">
                <a:gsLst>
                  <a:gs pos="0">
                    <a:srgbClr val="CC6600"/>
                  </a:gs>
                  <a:gs pos="50000">
                    <a:srgbClr val="FFC000"/>
                  </a:gs>
                  <a:gs pos="100000">
                    <a:srgbClr val="CC6600"/>
                  </a:gs>
                </a:gsLst>
                <a:lin ang="10800000" scaled="1"/>
                <a:tileRect/>
              </a:gradFill>
              <a:ln>
                <a:solidFill>
                  <a:schemeClr val="bg2"/>
                </a:solidFill>
              </a:ln>
            </c:spPr>
          </c:dPt>
          <c:dPt>
            <c:idx val="23"/>
            <c:spPr>
              <a:gradFill flip="none" rotWithShape="1">
                <a:gsLst>
                  <a:gs pos="0">
                    <a:srgbClr val="CC6600"/>
                  </a:gs>
                  <a:gs pos="50000">
                    <a:srgbClr val="FFC000"/>
                  </a:gs>
                  <a:gs pos="100000">
                    <a:srgbClr val="CC6600"/>
                  </a:gs>
                </a:gsLst>
                <a:lin ang="10800000" scaled="1"/>
                <a:tileRect/>
              </a:gradFill>
              <a:ln>
                <a:solidFill>
                  <a:schemeClr val="bg2"/>
                </a:solidFill>
              </a:ln>
            </c:spPr>
          </c:dPt>
          <c:dPt>
            <c:idx val="24"/>
            <c:spPr>
              <a:gradFill flip="none" rotWithShape="1">
                <a:gsLst>
                  <a:gs pos="0">
                    <a:srgbClr val="CC6600"/>
                  </a:gs>
                  <a:gs pos="50000">
                    <a:srgbClr val="FFC000"/>
                  </a:gs>
                  <a:gs pos="100000">
                    <a:srgbClr val="CC6600"/>
                  </a:gs>
                </a:gsLst>
                <a:lin ang="10800000" scaled="1"/>
                <a:tileRect/>
              </a:gradFill>
              <a:ln>
                <a:solidFill>
                  <a:schemeClr val="bg2"/>
                </a:solidFill>
              </a:ln>
            </c:spPr>
          </c:dPt>
          <c:dPt>
            <c:idx val="25"/>
            <c:spPr>
              <a:gradFill flip="none" rotWithShape="1">
                <a:gsLst>
                  <a:gs pos="0">
                    <a:srgbClr val="7030A0"/>
                  </a:gs>
                  <a:gs pos="50000">
                    <a:srgbClr val="CC00FF"/>
                  </a:gs>
                  <a:gs pos="100000">
                    <a:srgbClr val="7030A0"/>
                  </a:gs>
                </a:gsLst>
                <a:lin ang="10800000" scaled="1"/>
                <a:tileRect/>
              </a:gradFill>
              <a:ln>
                <a:solidFill>
                  <a:schemeClr val="bg2"/>
                </a:solidFill>
              </a:ln>
            </c:spPr>
          </c:dPt>
          <c:dPt>
            <c:idx val="26"/>
            <c:spPr>
              <a:gradFill flip="none" rotWithShape="1">
                <a:gsLst>
                  <a:gs pos="0">
                    <a:srgbClr val="7030A0"/>
                  </a:gs>
                  <a:gs pos="50000">
                    <a:srgbClr val="9933FF"/>
                  </a:gs>
                  <a:gs pos="100000">
                    <a:srgbClr val="7030A0"/>
                  </a:gs>
                </a:gsLst>
                <a:lin ang="10800000" scaled="1"/>
                <a:tileRect/>
              </a:gradFill>
              <a:ln>
                <a:solidFill>
                  <a:schemeClr val="bg2"/>
                </a:solidFill>
              </a:ln>
            </c:spPr>
          </c:dPt>
          <c:dPt>
            <c:idx val="27"/>
            <c:spPr>
              <a:gradFill flip="none" rotWithShape="1">
                <a:gsLst>
                  <a:gs pos="0">
                    <a:srgbClr val="7030A0"/>
                  </a:gs>
                  <a:gs pos="50000">
                    <a:srgbClr val="9933FF"/>
                  </a:gs>
                  <a:gs pos="100000">
                    <a:srgbClr val="7030A0"/>
                  </a:gs>
                </a:gsLst>
                <a:lin ang="10800000" scaled="1"/>
                <a:tileRect/>
              </a:gradFill>
              <a:ln>
                <a:solidFill>
                  <a:schemeClr val="bg2"/>
                </a:solidFill>
              </a:ln>
            </c:spPr>
          </c:dPt>
          <c:dPt>
            <c:idx val="28"/>
            <c:spPr>
              <a:gradFill flip="none" rotWithShape="1">
                <a:gsLst>
                  <a:gs pos="0">
                    <a:srgbClr val="7030A0"/>
                  </a:gs>
                  <a:gs pos="50000">
                    <a:srgbClr val="9933FF"/>
                  </a:gs>
                  <a:gs pos="100000">
                    <a:srgbClr val="7030A0"/>
                  </a:gs>
                </a:gsLst>
                <a:lin ang="10800000" scaled="1"/>
                <a:tileRect/>
              </a:gradFill>
              <a:ln>
                <a:solidFill>
                  <a:schemeClr val="bg2"/>
                </a:solidFill>
              </a:ln>
            </c:spPr>
          </c:dPt>
          <c:dPt>
            <c:idx val="29"/>
            <c:spPr>
              <a:gradFill flip="none" rotWithShape="1">
                <a:gsLst>
                  <a:gs pos="0">
                    <a:srgbClr val="7030A0"/>
                  </a:gs>
                  <a:gs pos="50000">
                    <a:srgbClr val="9933FF"/>
                  </a:gs>
                  <a:gs pos="100000">
                    <a:srgbClr val="7030A0"/>
                  </a:gs>
                </a:gsLst>
                <a:lin ang="10800000" scaled="1"/>
                <a:tileRect/>
              </a:gradFill>
              <a:ln>
                <a:solidFill>
                  <a:schemeClr val="bg2"/>
                </a:solidFill>
              </a:ln>
            </c:spPr>
          </c:dPt>
          <c:dPt>
            <c:idx val="30"/>
            <c:spPr>
              <a:gradFill flip="none" rotWithShape="1">
                <a:gsLst>
                  <a:gs pos="0">
                    <a:srgbClr val="7030A0"/>
                  </a:gs>
                  <a:gs pos="50000">
                    <a:srgbClr val="9933FF"/>
                  </a:gs>
                  <a:gs pos="100000">
                    <a:srgbClr val="7030A0"/>
                  </a:gs>
                </a:gsLst>
                <a:lin ang="10800000" scaled="1"/>
                <a:tileRect/>
              </a:gradFill>
              <a:ln>
                <a:solidFill>
                  <a:schemeClr val="bg2"/>
                </a:solidFill>
              </a:ln>
            </c:spPr>
          </c:dPt>
          <c:dPt>
            <c:idx val="31"/>
            <c:spPr>
              <a:gradFill flip="none" rotWithShape="1">
                <a:gsLst>
                  <a:gs pos="0">
                    <a:srgbClr val="7030A0"/>
                  </a:gs>
                  <a:gs pos="50000">
                    <a:srgbClr val="9933FF"/>
                  </a:gs>
                  <a:gs pos="100000">
                    <a:srgbClr val="7030A0"/>
                  </a:gs>
                </a:gsLst>
                <a:lin ang="10800000" scaled="1"/>
                <a:tileRect/>
              </a:gradFill>
              <a:ln>
                <a:solidFill>
                  <a:schemeClr val="bg2"/>
                </a:solidFill>
              </a:ln>
            </c:spPr>
          </c:dPt>
          <c:dPt>
            <c:idx val="32"/>
            <c:spPr>
              <a:gradFill flip="none" rotWithShape="1">
                <a:gsLst>
                  <a:gs pos="0">
                    <a:srgbClr val="7030A0"/>
                  </a:gs>
                  <a:gs pos="50000">
                    <a:srgbClr val="9933FF"/>
                  </a:gs>
                  <a:gs pos="100000">
                    <a:srgbClr val="7030A0"/>
                  </a:gs>
                </a:gsLst>
                <a:lin ang="10800000" scaled="1"/>
                <a:tileRect/>
              </a:gradFill>
              <a:ln>
                <a:solidFill>
                  <a:schemeClr val="bg2"/>
                </a:solidFill>
              </a:ln>
            </c:spPr>
          </c:dPt>
          <c:dPt>
            <c:idx val="33"/>
            <c:spPr>
              <a:gradFill flip="none" rotWithShape="1">
                <a:gsLst>
                  <a:gs pos="0">
                    <a:srgbClr val="7030A0"/>
                  </a:gs>
                  <a:gs pos="50000">
                    <a:srgbClr val="9933FF"/>
                  </a:gs>
                  <a:gs pos="100000">
                    <a:srgbClr val="7030A0"/>
                  </a:gs>
                </a:gsLst>
                <a:lin ang="10800000" scaled="1"/>
                <a:tileRect/>
              </a:gradFill>
              <a:ln>
                <a:solidFill>
                  <a:schemeClr val="bg2"/>
                </a:solidFill>
              </a:ln>
            </c:spPr>
          </c:dPt>
          <c:dPt>
            <c:idx val="34"/>
            <c:spPr>
              <a:gradFill flip="none" rotWithShape="1">
                <a:gsLst>
                  <a:gs pos="0">
                    <a:srgbClr val="7030A0"/>
                  </a:gs>
                  <a:gs pos="50000">
                    <a:srgbClr val="9933FF"/>
                  </a:gs>
                  <a:gs pos="100000">
                    <a:srgbClr val="7030A0"/>
                  </a:gs>
                </a:gsLst>
                <a:lin ang="10800000" scaled="1"/>
                <a:tileRect/>
              </a:gradFill>
              <a:ln>
                <a:solidFill>
                  <a:schemeClr val="bg2"/>
                </a:solidFill>
              </a:ln>
            </c:spPr>
          </c:dPt>
          <c:dPt>
            <c:idx val="35"/>
            <c:spPr>
              <a:gradFill flip="none" rotWithShape="1">
                <a:gsLst>
                  <a:gs pos="0">
                    <a:srgbClr val="7030A0"/>
                  </a:gs>
                  <a:gs pos="50000">
                    <a:srgbClr val="9933FF"/>
                  </a:gs>
                  <a:gs pos="100000">
                    <a:srgbClr val="7030A0"/>
                  </a:gs>
                </a:gsLst>
                <a:lin ang="10800000" scaled="1"/>
                <a:tileRect/>
              </a:gradFill>
              <a:ln>
                <a:solidFill>
                  <a:schemeClr val="bg2"/>
                </a:solidFill>
              </a:ln>
            </c:spPr>
          </c:dPt>
          <c:dPt>
            <c:idx val="36"/>
            <c:spPr>
              <a:gradFill flip="none" rotWithShape="1">
                <a:gsLst>
                  <a:gs pos="0">
                    <a:srgbClr val="7030A0"/>
                  </a:gs>
                  <a:gs pos="50000">
                    <a:srgbClr val="9933FF"/>
                  </a:gs>
                  <a:gs pos="100000">
                    <a:srgbClr val="7030A0"/>
                  </a:gs>
                </a:gsLst>
                <a:lin ang="10800000" scaled="1"/>
                <a:tileRect/>
              </a:gradFill>
              <a:ln>
                <a:solidFill>
                  <a:schemeClr val="bg2"/>
                </a:solidFill>
              </a:ln>
            </c:spPr>
          </c:dPt>
          <c:dPt>
            <c:idx val="37"/>
            <c:spPr>
              <a:gradFill flip="none" rotWithShape="1">
                <a:gsLst>
                  <a:gs pos="0">
                    <a:srgbClr val="7030A0"/>
                  </a:gs>
                  <a:gs pos="50000">
                    <a:srgbClr val="9933FF"/>
                  </a:gs>
                  <a:gs pos="100000">
                    <a:srgbClr val="7030A0"/>
                  </a:gs>
                </a:gsLst>
                <a:lin ang="10800000" scaled="1"/>
                <a:tileRect/>
              </a:gradFill>
              <a:ln>
                <a:solidFill>
                  <a:schemeClr val="bg2"/>
                </a:solidFill>
              </a:ln>
            </c:spPr>
          </c:dPt>
          <c:cat>
            <c:strRef>
              <c:f>Sheet1!$A$2:$A$39</c:f>
              <c:strCache>
                <c:ptCount val="38"/>
                <c:pt idx="0">
                  <c:v>2001</c:v>
                </c:pt>
                <c:pt idx="1">
                  <c:v>2002</c:v>
                </c:pt>
                <c:pt idx="2">
                  <c:v>2003</c:v>
                </c:pt>
                <c:pt idx="3">
                  <c:v>2004</c:v>
                </c:pt>
                <c:pt idx="4">
                  <c:v>2005</c:v>
                </c:pt>
                <c:pt idx="5">
                  <c:v>2006</c:v>
                </c:pt>
                <c:pt idx="6">
                  <c:v>2007</c:v>
                </c:pt>
                <c:pt idx="7">
                  <c:v>2008</c:v>
                </c:pt>
                <c:pt idx="8">
                  <c:v>2009</c:v>
                </c:pt>
                <c:pt idx="9">
                  <c:v>2010</c:v>
                </c:pt>
                <c:pt idx="10">
                  <c:v>2011</c:v>
                </c:pt>
                <c:pt idx="11">
                  <c:v>1/12-6/12</c:v>
                </c:pt>
                <c:pt idx="13">
                  <c:v>2001</c:v>
                </c:pt>
                <c:pt idx="14">
                  <c:v>2002</c:v>
                </c:pt>
                <c:pt idx="15">
                  <c:v>2003</c:v>
                </c:pt>
                <c:pt idx="16">
                  <c:v>2004</c:v>
                </c:pt>
                <c:pt idx="17">
                  <c:v>2005</c:v>
                </c:pt>
                <c:pt idx="18">
                  <c:v>2006</c:v>
                </c:pt>
                <c:pt idx="19">
                  <c:v>2007</c:v>
                </c:pt>
                <c:pt idx="20">
                  <c:v>2008</c:v>
                </c:pt>
                <c:pt idx="21">
                  <c:v>2009</c:v>
                </c:pt>
                <c:pt idx="22">
                  <c:v>2010</c:v>
                </c:pt>
                <c:pt idx="23">
                  <c:v>2011</c:v>
                </c:pt>
                <c:pt idx="24">
                  <c:v>1/12-6/12</c:v>
                </c:pt>
                <c:pt idx="26">
                  <c:v>2001</c:v>
                </c:pt>
                <c:pt idx="27">
                  <c:v>2002</c:v>
                </c:pt>
                <c:pt idx="28">
                  <c:v>2003</c:v>
                </c:pt>
                <c:pt idx="29">
                  <c:v>2004</c:v>
                </c:pt>
                <c:pt idx="30">
                  <c:v>2005</c:v>
                </c:pt>
                <c:pt idx="31">
                  <c:v>2006</c:v>
                </c:pt>
                <c:pt idx="32">
                  <c:v>2007</c:v>
                </c:pt>
                <c:pt idx="33">
                  <c:v>2008</c:v>
                </c:pt>
                <c:pt idx="34">
                  <c:v>2009</c:v>
                </c:pt>
                <c:pt idx="35">
                  <c:v>2010</c:v>
                </c:pt>
                <c:pt idx="36">
                  <c:v>2011</c:v>
                </c:pt>
                <c:pt idx="37">
                  <c:v>1/12-6/12</c:v>
                </c:pt>
              </c:strCache>
            </c:strRef>
          </c:cat>
          <c:val>
            <c:numRef>
              <c:f>Sheet1!$B$2:$B$39</c:f>
              <c:numCache>
                <c:formatCode>General</c:formatCode>
                <c:ptCount val="38"/>
                <c:pt idx="0">
                  <c:v>39.590000000000003</c:v>
                </c:pt>
                <c:pt idx="1">
                  <c:v>43.377000000000002</c:v>
                </c:pt>
                <c:pt idx="2">
                  <c:v>50.68</c:v>
                </c:pt>
                <c:pt idx="3">
                  <c:v>44.051000000000002</c:v>
                </c:pt>
                <c:pt idx="4">
                  <c:v>54.984999999999999</c:v>
                </c:pt>
                <c:pt idx="5">
                  <c:v>58.683</c:v>
                </c:pt>
                <c:pt idx="6">
                  <c:v>66.566000000000003</c:v>
                </c:pt>
                <c:pt idx="7">
                  <c:v>63.325000000000003</c:v>
                </c:pt>
                <c:pt idx="8">
                  <c:v>66.576999999999998</c:v>
                </c:pt>
                <c:pt idx="9">
                  <c:v>69.421000000000006</c:v>
                </c:pt>
                <c:pt idx="10">
                  <c:v>67.149999999999991</c:v>
                </c:pt>
                <c:pt idx="11">
                  <c:v>70.732000000000014</c:v>
                </c:pt>
                <c:pt idx="13">
                  <c:v>23.548999999999989</c:v>
                </c:pt>
                <c:pt idx="14">
                  <c:v>27.815000000000001</c:v>
                </c:pt>
                <c:pt idx="15">
                  <c:v>33.333000000000006</c:v>
                </c:pt>
                <c:pt idx="16">
                  <c:v>31.832999999999988</c:v>
                </c:pt>
                <c:pt idx="17">
                  <c:v>38.066000000000003</c:v>
                </c:pt>
                <c:pt idx="18">
                  <c:v>39.222000000000257</c:v>
                </c:pt>
                <c:pt idx="19">
                  <c:v>43.976000000000006</c:v>
                </c:pt>
                <c:pt idx="20">
                  <c:v>43.799000000000063</c:v>
                </c:pt>
                <c:pt idx="21">
                  <c:v>46.361000000000004</c:v>
                </c:pt>
                <c:pt idx="22">
                  <c:v>47.658000000000001</c:v>
                </c:pt>
                <c:pt idx="23">
                  <c:v>46.86</c:v>
                </c:pt>
                <c:pt idx="24">
                  <c:v>46.829000000000001</c:v>
                </c:pt>
                <c:pt idx="26">
                  <c:v>13.311</c:v>
                </c:pt>
                <c:pt idx="27">
                  <c:v>13.907</c:v>
                </c:pt>
                <c:pt idx="28">
                  <c:v>18.027000000000001</c:v>
                </c:pt>
                <c:pt idx="29">
                  <c:v>11.576000000000002</c:v>
                </c:pt>
                <c:pt idx="30">
                  <c:v>16.314000000000128</c:v>
                </c:pt>
                <c:pt idx="31">
                  <c:v>20.359000000000005</c:v>
                </c:pt>
                <c:pt idx="32">
                  <c:v>21.987999999999989</c:v>
                </c:pt>
                <c:pt idx="33">
                  <c:v>20.844000000000001</c:v>
                </c:pt>
                <c:pt idx="34">
                  <c:v>21.832999999999988</c:v>
                </c:pt>
                <c:pt idx="35">
                  <c:v>23.690999999999999</c:v>
                </c:pt>
                <c:pt idx="36">
                  <c:v>24.638000000000005</c:v>
                </c:pt>
                <c:pt idx="37">
                  <c:v>25.366</c:v>
                </c:pt>
              </c:numCache>
            </c:numRef>
          </c:val>
        </c:ser>
        <c:gapWidth val="0"/>
        <c:axId val="132729088"/>
        <c:axId val="132734976"/>
      </c:barChart>
      <c:catAx>
        <c:axId val="132729088"/>
        <c:scaling>
          <c:orientation val="minMax"/>
        </c:scaling>
        <c:axPos val="b"/>
        <c:tickLblPos val="nextTo"/>
        <c:txPr>
          <a:bodyPr rot="-2400000"/>
          <a:lstStyle/>
          <a:p>
            <a:pPr>
              <a:defRPr sz="1200" b="1"/>
            </a:pPr>
            <a:endParaRPr lang="en-US"/>
          </a:p>
        </c:txPr>
        <c:crossAx val="132734976"/>
        <c:crosses val="autoZero"/>
        <c:auto val="1"/>
        <c:lblAlgn val="ctr"/>
        <c:lblOffset val="100"/>
        <c:tickLblSkip val="1"/>
      </c:catAx>
      <c:valAx>
        <c:axId val="132734976"/>
        <c:scaling>
          <c:orientation val="minMax"/>
          <c:max val="80"/>
        </c:scaling>
        <c:axPos val="l"/>
        <c:majorGridlines>
          <c:spPr>
            <a:ln>
              <a:prstDash val="sysDash"/>
            </a:ln>
          </c:spPr>
        </c:majorGridlines>
        <c:title>
          <c:tx>
            <c:rich>
              <a:bodyPr rot="-5400000" vert="horz"/>
              <a:lstStyle/>
              <a:p>
                <a:pPr>
                  <a:defRPr sz="1700"/>
                </a:pPr>
                <a:r>
                  <a:rPr lang="en-US" sz="1700" dirty="0" smtClean="0"/>
                  <a:t>% of Patients</a:t>
                </a:r>
                <a:endParaRPr lang="en-US" sz="1700" dirty="0"/>
              </a:p>
            </c:rich>
          </c:tx>
        </c:title>
        <c:numFmt formatCode="General" sourceLinked="1"/>
        <c:tickLblPos val="nextTo"/>
        <c:txPr>
          <a:bodyPr/>
          <a:lstStyle/>
          <a:p>
            <a:pPr>
              <a:defRPr sz="1500" b="1"/>
            </a:pPr>
            <a:endParaRPr lang="en-US"/>
          </a:p>
        </c:txPr>
        <c:crossAx val="132729088"/>
        <c:crosses val="autoZero"/>
        <c:crossBetween val="between"/>
      </c:valAx>
      <c:spPr>
        <a:solidFill>
          <a:schemeClr val="bg2"/>
        </a:solidFill>
        <a:ln>
          <a:solidFill>
            <a:schemeClr val="tx1"/>
          </a:solidFill>
        </a:ln>
      </c:spPr>
    </c:plotArea>
    <c:plotVisOnly val="1"/>
  </c:chart>
  <c:txPr>
    <a:bodyPr/>
    <a:lstStyle/>
    <a:p>
      <a:pPr>
        <a:defRPr sz="1800"/>
      </a:pPr>
      <a:endParaRPr lang="en-US"/>
    </a:p>
  </c:txPr>
  <c:externalData r:id="rId1"/>
  <c:userShapes r:id="rId2"/>
</c:chartSpace>
</file>

<file path=ppt/charts/chart6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6799293893573043E-2"/>
          <c:y val="4.9719541105749124E-2"/>
          <c:w val="0.87737962511323264"/>
          <c:h val="0.81644145288290582"/>
        </c:manualLayout>
      </c:layout>
      <c:scatterChart>
        <c:scatterStyle val="smoothMarker"/>
        <c:ser>
          <c:idx val="0"/>
          <c:order val="0"/>
          <c:tx>
            <c:strRef>
              <c:f>Sheet1!$B$1</c:f>
              <c:strCache>
                <c:ptCount val="1"/>
                <c:pt idx="0">
                  <c:v>No induction (N = 1,667)</c:v>
                </c:pt>
              </c:strCache>
            </c:strRef>
          </c:tx>
          <c:spPr>
            <a:ln w="41275">
              <a:solidFill>
                <a:srgbClr val="00FF00"/>
              </a:solidFill>
            </a:ln>
          </c:spPr>
          <c:marker>
            <c:symbol val="none"/>
          </c:marker>
          <c:xVal>
            <c:numRef>
              <c:f>Sheet1!$A$2:$A$434</c:f>
              <c:numCache>
                <c:formatCode>General</c:formatCode>
                <c:ptCount val="433"/>
                <c:pt idx="0">
                  <c:v>0</c:v>
                </c:pt>
                <c:pt idx="1">
                  <c:v>2.0799999999999999E-2</c:v>
                </c:pt>
                <c:pt idx="2">
                  <c:v>4.1700000000000001E-2</c:v>
                </c:pt>
                <c:pt idx="3">
                  <c:v>6.25E-2</c:v>
                </c:pt>
                <c:pt idx="4">
                  <c:v>8.3300000000000041E-2</c:v>
                </c:pt>
                <c:pt idx="5">
                  <c:v>0.10420000000000022</c:v>
                </c:pt>
                <c:pt idx="6">
                  <c:v>0.125</c:v>
                </c:pt>
                <c:pt idx="7">
                  <c:v>0.14580000000000001</c:v>
                </c:pt>
                <c:pt idx="8">
                  <c:v>0.16669999999999999</c:v>
                </c:pt>
                <c:pt idx="9">
                  <c:v>0.18750000000000044</c:v>
                </c:pt>
                <c:pt idx="10">
                  <c:v>0.20830000000000001</c:v>
                </c:pt>
                <c:pt idx="11">
                  <c:v>0.22919999999999999</c:v>
                </c:pt>
                <c:pt idx="12">
                  <c:v>0.25</c:v>
                </c:pt>
                <c:pt idx="13">
                  <c:v>0.27080000000000032</c:v>
                </c:pt>
                <c:pt idx="14">
                  <c:v>0.29170000000000001</c:v>
                </c:pt>
                <c:pt idx="15">
                  <c:v>0.31250000000000189</c:v>
                </c:pt>
                <c:pt idx="16">
                  <c:v>0.33330000000000337</c:v>
                </c:pt>
                <c:pt idx="17">
                  <c:v>0.35420000000000001</c:v>
                </c:pt>
                <c:pt idx="18">
                  <c:v>0.37500000000000189</c:v>
                </c:pt>
                <c:pt idx="19">
                  <c:v>0.39580000000000337</c:v>
                </c:pt>
                <c:pt idx="20">
                  <c:v>0.41670000000000001</c:v>
                </c:pt>
                <c:pt idx="21">
                  <c:v>0.43750000000000189</c:v>
                </c:pt>
                <c:pt idx="22">
                  <c:v>0.45830000000000032</c:v>
                </c:pt>
                <c:pt idx="23">
                  <c:v>0.47920000000000001</c:v>
                </c:pt>
                <c:pt idx="24">
                  <c:v>0.5</c:v>
                </c:pt>
                <c:pt idx="25">
                  <c:v>0.52080000000000004</c:v>
                </c:pt>
                <c:pt idx="26">
                  <c:v>0.54170000000000063</c:v>
                </c:pt>
                <c:pt idx="27">
                  <c:v>0.5625</c:v>
                </c:pt>
                <c:pt idx="28">
                  <c:v>0.58329999999999949</c:v>
                </c:pt>
                <c:pt idx="29">
                  <c:v>0.60420000000000063</c:v>
                </c:pt>
                <c:pt idx="30">
                  <c:v>0.62500000000000389</c:v>
                </c:pt>
                <c:pt idx="31">
                  <c:v>0.64580000000000493</c:v>
                </c:pt>
                <c:pt idx="32">
                  <c:v>0.66670000000000573</c:v>
                </c:pt>
                <c:pt idx="33">
                  <c:v>0.6875</c:v>
                </c:pt>
                <c:pt idx="34">
                  <c:v>0.70830000000000004</c:v>
                </c:pt>
                <c:pt idx="35">
                  <c:v>0.72920000000000063</c:v>
                </c:pt>
                <c:pt idx="36">
                  <c:v>0.75000000000000389</c:v>
                </c:pt>
                <c:pt idx="37">
                  <c:v>0.77080000000000493</c:v>
                </c:pt>
                <c:pt idx="38">
                  <c:v>0.79170000000000063</c:v>
                </c:pt>
                <c:pt idx="39">
                  <c:v>0.8125</c:v>
                </c:pt>
                <c:pt idx="40">
                  <c:v>0.83330000000000004</c:v>
                </c:pt>
                <c:pt idx="41">
                  <c:v>0.85420000000000063</c:v>
                </c:pt>
                <c:pt idx="42">
                  <c:v>0.87500000000000389</c:v>
                </c:pt>
                <c:pt idx="43">
                  <c:v>0.89580000000000004</c:v>
                </c:pt>
                <c:pt idx="44">
                  <c:v>0.91670000000000063</c:v>
                </c:pt>
                <c:pt idx="45">
                  <c:v>0.9375</c:v>
                </c:pt>
                <c:pt idx="46">
                  <c:v>0.95830000000000004</c:v>
                </c:pt>
                <c:pt idx="47">
                  <c:v>0.97920000000000063</c:v>
                </c:pt>
                <c:pt idx="48">
                  <c:v>1</c:v>
                </c:pt>
                <c:pt idx="49">
                  <c:v>1.0207999999999924</c:v>
                </c:pt>
                <c:pt idx="50">
                  <c:v>1.0416999999999907</c:v>
                </c:pt>
                <c:pt idx="51">
                  <c:v>1.0625</c:v>
                </c:pt>
                <c:pt idx="52">
                  <c:v>1.0832999999999924</c:v>
                </c:pt>
                <c:pt idx="53">
                  <c:v>1.1042000000000001</c:v>
                </c:pt>
                <c:pt idx="54">
                  <c:v>1.125</c:v>
                </c:pt>
                <c:pt idx="55">
                  <c:v>1.1457999999999924</c:v>
                </c:pt>
                <c:pt idx="56">
                  <c:v>1.1667000000000001</c:v>
                </c:pt>
                <c:pt idx="57">
                  <c:v>1.1875</c:v>
                </c:pt>
                <c:pt idx="58">
                  <c:v>1.2082999999999924</c:v>
                </c:pt>
                <c:pt idx="59">
                  <c:v>1.2291999999999907</c:v>
                </c:pt>
                <c:pt idx="60">
                  <c:v>1.25</c:v>
                </c:pt>
                <c:pt idx="61">
                  <c:v>1.2707999999999924</c:v>
                </c:pt>
                <c:pt idx="62">
                  <c:v>1.2916999999999907</c:v>
                </c:pt>
                <c:pt idx="63">
                  <c:v>1.3125</c:v>
                </c:pt>
                <c:pt idx="64">
                  <c:v>1.3332999999999924</c:v>
                </c:pt>
                <c:pt idx="65">
                  <c:v>1.3542000000000001</c:v>
                </c:pt>
                <c:pt idx="66">
                  <c:v>1.375</c:v>
                </c:pt>
                <c:pt idx="67">
                  <c:v>1.3957999999999924</c:v>
                </c:pt>
                <c:pt idx="68">
                  <c:v>1.4166999999999907</c:v>
                </c:pt>
                <c:pt idx="69">
                  <c:v>1.4374999999999869</c:v>
                </c:pt>
                <c:pt idx="70">
                  <c:v>1.4582999999999924</c:v>
                </c:pt>
                <c:pt idx="71">
                  <c:v>1.4791999999999907</c:v>
                </c:pt>
                <c:pt idx="72">
                  <c:v>1.5</c:v>
                </c:pt>
                <c:pt idx="73">
                  <c:v>1.5207999999999924</c:v>
                </c:pt>
                <c:pt idx="74">
                  <c:v>1.5416999999999907</c:v>
                </c:pt>
                <c:pt idx="75">
                  <c:v>1.5625</c:v>
                </c:pt>
                <c:pt idx="76">
                  <c:v>1.5832999999999924</c:v>
                </c:pt>
                <c:pt idx="77">
                  <c:v>1.6042000000000001</c:v>
                </c:pt>
                <c:pt idx="78">
                  <c:v>1.625</c:v>
                </c:pt>
                <c:pt idx="79">
                  <c:v>1.6457999999999924</c:v>
                </c:pt>
                <c:pt idx="80">
                  <c:v>1.6667000000000001</c:v>
                </c:pt>
                <c:pt idx="81">
                  <c:v>1.6875</c:v>
                </c:pt>
                <c:pt idx="82">
                  <c:v>1.7082999999999924</c:v>
                </c:pt>
                <c:pt idx="83">
                  <c:v>1.7291999999999907</c:v>
                </c:pt>
                <c:pt idx="84">
                  <c:v>1.75</c:v>
                </c:pt>
                <c:pt idx="85">
                  <c:v>1.7707999999999924</c:v>
                </c:pt>
                <c:pt idx="86">
                  <c:v>1.7916999999999907</c:v>
                </c:pt>
                <c:pt idx="87">
                  <c:v>1.8125</c:v>
                </c:pt>
                <c:pt idx="88">
                  <c:v>1.8332999999999924</c:v>
                </c:pt>
                <c:pt idx="89">
                  <c:v>1.8542000000000001</c:v>
                </c:pt>
                <c:pt idx="90">
                  <c:v>1.875</c:v>
                </c:pt>
                <c:pt idx="91">
                  <c:v>1.8957999999999924</c:v>
                </c:pt>
                <c:pt idx="92">
                  <c:v>1.9167000000000001</c:v>
                </c:pt>
                <c:pt idx="93">
                  <c:v>1.9375</c:v>
                </c:pt>
                <c:pt idx="94">
                  <c:v>1.9582999999999999</c:v>
                </c:pt>
                <c:pt idx="95">
                  <c:v>1.9792000000000001</c:v>
                </c:pt>
                <c:pt idx="96">
                  <c:v>2</c:v>
                </c:pt>
                <c:pt idx="97">
                  <c:v>2.0207999999999999</c:v>
                </c:pt>
                <c:pt idx="98">
                  <c:v>2.0417000000000001</c:v>
                </c:pt>
                <c:pt idx="99">
                  <c:v>2.0625</c:v>
                </c:pt>
                <c:pt idx="100">
                  <c:v>2.0832999999999999</c:v>
                </c:pt>
                <c:pt idx="101">
                  <c:v>2.1042000000000001</c:v>
                </c:pt>
                <c:pt idx="102">
                  <c:v>2.125</c:v>
                </c:pt>
                <c:pt idx="103">
                  <c:v>2.1457999999999999</c:v>
                </c:pt>
                <c:pt idx="104">
                  <c:v>2.1667000000000001</c:v>
                </c:pt>
                <c:pt idx="105">
                  <c:v>2.18750000000002</c:v>
                </c:pt>
                <c:pt idx="106">
                  <c:v>2.2082999999999999</c:v>
                </c:pt>
                <c:pt idx="107">
                  <c:v>2.2292000000000001</c:v>
                </c:pt>
                <c:pt idx="108">
                  <c:v>2.25</c:v>
                </c:pt>
                <c:pt idx="109">
                  <c:v>2.2707999999999999</c:v>
                </c:pt>
                <c:pt idx="110">
                  <c:v>2.2917000000000001</c:v>
                </c:pt>
                <c:pt idx="111">
                  <c:v>2.3124999999999769</c:v>
                </c:pt>
                <c:pt idx="112">
                  <c:v>2.3332999999999977</c:v>
                </c:pt>
                <c:pt idx="113">
                  <c:v>2.3541999999999987</c:v>
                </c:pt>
                <c:pt idx="114">
                  <c:v>2.3749999999999987</c:v>
                </c:pt>
                <c:pt idx="115">
                  <c:v>2.3957999999999977</c:v>
                </c:pt>
                <c:pt idx="116">
                  <c:v>2.4166999999999783</c:v>
                </c:pt>
                <c:pt idx="117">
                  <c:v>2.4375</c:v>
                </c:pt>
                <c:pt idx="118">
                  <c:v>2.4582999999999977</c:v>
                </c:pt>
                <c:pt idx="119">
                  <c:v>2.4791999999999987</c:v>
                </c:pt>
                <c:pt idx="120">
                  <c:v>2.5</c:v>
                </c:pt>
                <c:pt idx="121">
                  <c:v>2.5207999999999999</c:v>
                </c:pt>
                <c:pt idx="122">
                  <c:v>2.5417000000000001</c:v>
                </c:pt>
                <c:pt idx="123">
                  <c:v>2.5625</c:v>
                </c:pt>
                <c:pt idx="124">
                  <c:v>2.5832999999999999</c:v>
                </c:pt>
                <c:pt idx="125">
                  <c:v>2.6042000000000001</c:v>
                </c:pt>
                <c:pt idx="126">
                  <c:v>2.625</c:v>
                </c:pt>
                <c:pt idx="127">
                  <c:v>2.6457999999999999</c:v>
                </c:pt>
                <c:pt idx="128">
                  <c:v>2.6667000000000001</c:v>
                </c:pt>
                <c:pt idx="129">
                  <c:v>2.68750000000002</c:v>
                </c:pt>
                <c:pt idx="130">
                  <c:v>2.7082999999999999</c:v>
                </c:pt>
                <c:pt idx="131">
                  <c:v>2.7292000000000001</c:v>
                </c:pt>
                <c:pt idx="132">
                  <c:v>2.75</c:v>
                </c:pt>
                <c:pt idx="133">
                  <c:v>2.7707999999999999</c:v>
                </c:pt>
                <c:pt idx="134">
                  <c:v>2.7917000000000001</c:v>
                </c:pt>
                <c:pt idx="135">
                  <c:v>2.8124999999999769</c:v>
                </c:pt>
                <c:pt idx="136">
                  <c:v>2.8332999999999977</c:v>
                </c:pt>
                <c:pt idx="137">
                  <c:v>2.8541999999999987</c:v>
                </c:pt>
                <c:pt idx="138">
                  <c:v>2.8749999999999987</c:v>
                </c:pt>
                <c:pt idx="139">
                  <c:v>2.8957999999999977</c:v>
                </c:pt>
                <c:pt idx="140">
                  <c:v>2.9166999999999783</c:v>
                </c:pt>
                <c:pt idx="141">
                  <c:v>2.9375</c:v>
                </c:pt>
                <c:pt idx="142">
                  <c:v>2.9582999999999977</c:v>
                </c:pt>
                <c:pt idx="143">
                  <c:v>2.9791999999999987</c:v>
                </c:pt>
                <c:pt idx="144">
                  <c:v>3</c:v>
                </c:pt>
                <c:pt idx="145">
                  <c:v>3.0207999999999999</c:v>
                </c:pt>
                <c:pt idx="146">
                  <c:v>3.0417000000000001</c:v>
                </c:pt>
                <c:pt idx="147">
                  <c:v>3.0625</c:v>
                </c:pt>
                <c:pt idx="148">
                  <c:v>3.0832999999999999</c:v>
                </c:pt>
                <c:pt idx="149">
                  <c:v>3.1042000000000001</c:v>
                </c:pt>
                <c:pt idx="150">
                  <c:v>3.125</c:v>
                </c:pt>
                <c:pt idx="151">
                  <c:v>3.1457999999999999</c:v>
                </c:pt>
                <c:pt idx="152">
                  <c:v>3.1667000000000001</c:v>
                </c:pt>
                <c:pt idx="153">
                  <c:v>3.18750000000002</c:v>
                </c:pt>
                <c:pt idx="154">
                  <c:v>3.2082999999999999</c:v>
                </c:pt>
                <c:pt idx="155">
                  <c:v>3.2292000000000001</c:v>
                </c:pt>
                <c:pt idx="156">
                  <c:v>3.25</c:v>
                </c:pt>
                <c:pt idx="157">
                  <c:v>3.2707999999999999</c:v>
                </c:pt>
                <c:pt idx="158">
                  <c:v>3.2917000000000001</c:v>
                </c:pt>
                <c:pt idx="159">
                  <c:v>3.3124999999999769</c:v>
                </c:pt>
                <c:pt idx="160">
                  <c:v>3.3332999999999977</c:v>
                </c:pt>
                <c:pt idx="161">
                  <c:v>3.3541999999999987</c:v>
                </c:pt>
                <c:pt idx="162">
                  <c:v>3.3749999999999987</c:v>
                </c:pt>
                <c:pt idx="163">
                  <c:v>3.3957999999999977</c:v>
                </c:pt>
                <c:pt idx="164">
                  <c:v>3.4166999999999783</c:v>
                </c:pt>
                <c:pt idx="165">
                  <c:v>3.4375</c:v>
                </c:pt>
                <c:pt idx="166">
                  <c:v>3.4582999999999977</c:v>
                </c:pt>
                <c:pt idx="167">
                  <c:v>3.4791999999999987</c:v>
                </c:pt>
                <c:pt idx="168">
                  <c:v>3.5</c:v>
                </c:pt>
                <c:pt idx="169">
                  <c:v>3.5207999999999999</c:v>
                </c:pt>
                <c:pt idx="170">
                  <c:v>3.5417000000000001</c:v>
                </c:pt>
                <c:pt idx="171">
                  <c:v>3.5625</c:v>
                </c:pt>
                <c:pt idx="172">
                  <c:v>3.5832999999999999</c:v>
                </c:pt>
                <c:pt idx="173">
                  <c:v>3.6042000000000001</c:v>
                </c:pt>
                <c:pt idx="174">
                  <c:v>3.625</c:v>
                </c:pt>
                <c:pt idx="175">
                  <c:v>3.6457999999999999</c:v>
                </c:pt>
                <c:pt idx="176">
                  <c:v>3.6667000000000001</c:v>
                </c:pt>
                <c:pt idx="177">
                  <c:v>3.68750000000002</c:v>
                </c:pt>
                <c:pt idx="178">
                  <c:v>3.7082999999999999</c:v>
                </c:pt>
                <c:pt idx="179">
                  <c:v>3.7292000000000001</c:v>
                </c:pt>
                <c:pt idx="180">
                  <c:v>3.75</c:v>
                </c:pt>
                <c:pt idx="181">
                  <c:v>3.7707999999999999</c:v>
                </c:pt>
                <c:pt idx="182">
                  <c:v>3.7917000000000001</c:v>
                </c:pt>
                <c:pt idx="183">
                  <c:v>3.8124999999999769</c:v>
                </c:pt>
                <c:pt idx="184">
                  <c:v>3.8332999999999977</c:v>
                </c:pt>
                <c:pt idx="185">
                  <c:v>3.8541999999999987</c:v>
                </c:pt>
                <c:pt idx="186">
                  <c:v>3.8749999999999987</c:v>
                </c:pt>
                <c:pt idx="187">
                  <c:v>3.8957999999999977</c:v>
                </c:pt>
                <c:pt idx="188">
                  <c:v>3.9166999999999783</c:v>
                </c:pt>
                <c:pt idx="189">
                  <c:v>3.9375</c:v>
                </c:pt>
                <c:pt idx="190">
                  <c:v>3.9582999999999977</c:v>
                </c:pt>
                <c:pt idx="191">
                  <c:v>3.9791999999999987</c:v>
                </c:pt>
                <c:pt idx="192">
                  <c:v>4</c:v>
                </c:pt>
                <c:pt idx="193">
                  <c:v>4.0207999999999995</c:v>
                </c:pt>
                <c:pt idx="194">
                  <c:v>4.0417000000000014</c:v>
                </c:pt>
                <c:pt idx="195">
                  <c:v>4.0624999999999956</c:v>
                </c:pt>
                <c:pt idx="196">
                  <c:v>4.0833000000000004</c:v>
                </c:pt>
                <c:pt idx="197">
                  <c:v>4.1041999999999845</c:v>
                </c:pt>
                <c:pt idx="198">
                  <c:v>4.1249999999999645</c:v>
                </c:pt>
                <c:pt idx="199">
                  <c:v>4.1457999999999995</c:v>
                </c:pt>
                <c:pt idx="200">
                  <c:v>4.1666999999999996</c:v>
                </c:pt>
                <c:pt idx="201">
                  <c:v>4.1874999999999956</c:v>
                </c:pt>
                <c:pt idx="202">
                  <c:v>4.2083000000000004</c:v>
                </c:pt>
                <c:pt idx="203">
                  <c:v>4.2291999999999996</c:v>
                </c:pt>
                <c:pt idx="204">
                  <c:v>4.25</c:v>
                </c:pt>
                <c:pt idx="205">
                  <c:v>4.2708000000000004</c:v>
                </c:pt>
                <c:pt idx="206">
                  <c:v>4.2917000000000014</c:v>
                </c:pt>
                <c:pt idx="207">
                  <c:v>4.3124999999999956</c:v>
                </c:pt>
                <c:pt idx="208">
                  <c:v>4.3333000000000004</c:v>
                </c:pt>
                <c:pt idx="209">
                  <c:v>4.3541999999999845</c:v>
                </c:pt>
                <c:pt idx="210">
                  <c:v>4.375</c:v>
                </c:pt>
                <c:pt idx="211">
                  <c:v>4.3957999999999995</c:v>
                </c:pt>
                <c:pt idx="212">
                  <c:v>4.4167000000000014</c:v>
                </c:pt>
                <c:pt idx="213">
                  <c:v>4.4375</c:v>
                </c:pt>
                <c:pt idx="214">
                  <c:v>4.4583000000000004</c:v>
                </c:pt>
                <c:pt idx="215">
                  <c:v>4.4792000000000476</c:v>
                </c:pt>
                <c:pt idx="216">
                  <c:v>4.5</c:v>
                </c:pt>
                <c:pt idx="217">
                  <c:v>4.5207999999999995</c:v>
                </c:pt>
                <c:pt idx="218">
                  <c:v>4.5417000000000014</c:v>
                </c:pt>
                <c:pt idx="219">
                  <c:v>4.5624999999999956</c:v>
                </c:pt>
                <c:pt idx="220">
                  <c:v>4.5833000000000004</c:v>
                </c:pt>
                <c:pt idx="221">
                  <c:v>4.6041999999999845</c:v>
                </c:pt>
                <c:pt idx="222">
                  <c:v>4.6249999999999645</c:v>
                </c:pt>
                <c:pt idx="223">
                  <c:v>4.6457999999999995</c:v>
                </c:pt>
                <c:pt idx="224">
                  <c:v>4.6666999999999996</c:v>
                </c:pt>
                <c:pt idx="225">
                  <c:v>4.6874999999999956</c:v>
                </c:pt>
                <c:pt idx="226">
                  <c:v>4.7083000000000004</c:v>
                </c:pt>
                <c:pt idx="227">
                  <c:v>4.7291999999999996</c:v>
                </c:pt>
                <c:pt idx="228">
                  <c:v>4.75</c:v>
                </c:pt>
                <c:pt idx="229">
                  <c:v>4.7708000000000004</c:v>
                </c:pt>
                <c:pt idx="230">
                  <c:v>4.7917000000000014</c:v>
                </c:pt>
                <c:pt idx="231">
                  <c:v>4.8124999999999956</c:v>
                </c:pt>
                <c:pt idx="232">
                  <c:v>4.8333000000000004</c:v>
                </c:pt>
                <c:pt idx="233">
                  <c:v>4.8541999999999845</c:v>
                </c:pt>
                <c:pt idx="234">
                  <c:v>4.875</c:v>
                </c:pt>
                <c:pt idx="235">
                  <c:v>4.8957999999999995</c:v>
                </c:pt>
                <c:pt idx="236">
                  <c:v>4.9167000000000014</c:v>
                </c:pt>
                <c:pt idx="237">
                  <c:v>4.9375</c:v>
                </c:pt>
                <c:pt idx="238">
                  <c:v>4.9583000000000004</c:v>
                </c:pt>
                <c:pt idx="239">
                  <c:v>4.9792000000000476</c:v>
                </c:pt>
                <c:pt idx="240">
                  <c:v>5</c:v>
                </c:pt>
                <c:pt idx="241">
                  <c:v>5.0207999999999995</c:v>
                </c:pt>
                <c:pt idx="242">
                  <c:v>5.0417000000000014</c:v>
                </c:pt>
                <c:pt idx="243">
                  <c:v>5.0624999999999956</c:v>
                </c:pt>
                <c:pt idx="244">
                  <c:v>5.0833000000000004</c:v>
                </c:pt>
                <c:pt idx="245">
                  <c:v>5.1041999999999845</c:v>
                </c:pt>
                <c:pt idx="246">
                  <c:v>5.1249999999999645</c:v>
                </c:pt>
                <c:pt idx="247">
                  <c:v>5.1457999999999995</c:v>
                </c:pt>
                <c:pt idx="248">
                  <c:v>5.1666999999999996</c:v>
                </c:pt>
                <c:pt idx="249">
                  <c:v>5.1874999999999956</c:v>
                </c:pt>
                <c:pt idx="250">
                  <c:v>5.2083000000000004</c:v>
                </c:pt>
                <c:pt idx="251">
                  <c:v>5.2291999999999996</c:v>
                </c:pt>
                <c:pt idx="252">
                  <c:v>5.25</c:v>
                </c:pt>
                <c:pt idx="253">
                  <c:v>5.2708000000000004</c:v>
                </c:pt>
                <c:pt idx="254">
                  <c:v>5.2917000000000014</c:v>
                </c:pt>
                <c:pt idx="255">
                  <c:v>5.3124999999999956</c:v>
                </c:pt>
                <c:pt idx="256">
                  <c:v>5.3333000000000004</c:v>
                </c:pt>
                <c:pt idx="257">
                  <c:v>5.3541999999999845</c:v>
                </c:pt>
                <c:pt idx="258">
                  <c:v>5.375</c:v>
                </c:pt>
                <c:pt idx="259">
                  <c:v>5.3957999999999995</c:v>
                </c:pt>
                <c:pt idx="260">
                  <c:v>5.4167000000000014</c:v>
                </c:pt>
                <c:pt idx="261">
                  <c:v>5.4375</c:v>
                </c:pt>
                <c:pt idx="262">
                  <c:v>5.4583000000000004</c:v>
                </c:pt>
                <c:pt idx="263">
                  <c:v>5.4792000000000476</c:v>
                </c:pt>
                <c:pt idx="264">
                  <c:v>5.5</c:v>
                </c:pt>
                <c:pt idx="265">
                  <c:v>5.5207999999999995</c:v>
                </c:pt>
                <c:pt idx="266">
                  <c:v>5.5417000000000014</c:v>
                </c:pt>
                <c:pt idx="267">
                  <c:v>5.5624999999999956</c:v>
                </c:pt>
                <c:pt idx="268">
                  <c:v>5.5833000000000004</c:v>
                </c:pt>
                <c:pt idx="269">
                  <c:v>5.6041999999999845</c:v>
                </c:pt>
                <c:pt idx="270">
                  <c:v>5.6249999999999645</c:v>
                </c:pt>
                <c:pt idx="271">
                  <c:v>5.6457999999999995</c:v>
                </c:pt>
                <c:pt idx="272">
                  <c:v>5.6666999999999996</c:v>
                </c:pt>
                <c:pt idx="273">
                  <c:v>5.6874999999999956</c:v>
                </c:pt>
                <c:pt idx="274">
                  <c:v>5.7083000000000004</c:v>
                </c:pt>
                <c:pt idx="275">
                  <c:v>5.7291999999999996</c:v>
                </c:pt>
                <c:pt idx="276">
                  <c:v>5.75</c:v>
                </c:pt>
                <c:pt idx="277">
                  <c:v>5.7708000000000004</c:v>
                </c:pt>
                <c:pt idx="278">
                  <c:v>5.7917000000000014</c:v>
                </c:pt>
                <c:pt idx="279">
                  <c:v>5.8124999999999956</c:v>
                </c:pt>
                <c:pt idx="280">
                  <c:v>5.8333000000000004</c:v>
                </c:pt>
                <c:pt idx="281">
                  <c:v>5.8541999999999845</c:v>
                </c:pt>
                <c:pt idx="282">
                  <c:v>5.875</c:v>
                </c:pt>
                <c:pt idx="283">
                  <c:v>5.8957999999999995</c:v>
                </c:pt>
                <c:pt idx="284">
                  <c:v>5.9167000000000014</c:v>
                </c:pt>
                <c:pt idx="285">
                  <c:v>5.9375</c:v>
                </c:pt>
                <c:pt idx="286">
                  <c:v>5.9583000000000004</c:v>
                </c:pt>
                <c:pt idx="287">
                  <c:v>5.9792000000000476</c:v>
                </c:pt>
                <c:pt idx="288">
                  <c:v>6</c:v>
                </c:pt>
                <c:pt idx="289">
                  <c:v>6.0207999999999995</c:v>
                </c:pt>
                <c:pt idx="290">
                  <c:v>6.0417000000000014</c:v>
                </c:pt>
                <c:pt idx="291">
                  <c:v>6.0624999999999956</c:v>
                </c:pt>
                <c:pt idx="292">
                  <c:v>6.0833000000000004</c:v>
                </c:pt>
                <c:pt idx="293">
                  <c:v>6.1041999999999845</c:v>
                </c:pt>
                <c:pt idx="294">
                  <c:v>6.1249999999999645</c:v>
                </c:pt>
                <c:pt idx="295">
                  <c:v>6.1457999999999995</c:v>
                </c:pt>
                <c:pt idx="296">
                  <c:v>6.1666999999999996</c:v>
                </c:pt>
                <c:pt idx="297">
                  <c:v>6.1874999999999956</c:v>
                </c:pt>
                <c:pt idx="298">
                  <c:v>6.2083000000000004</c:v>
                </c:pt>
                <c:pt idx="299">
                  <c:v>6.2291999999999996</c:v>
                </c:pt>
                <c:pt idx="300">
                  <c:v>6.25</c:v>
                </c:pt>
                <c:pt idx="301">
                  <c:v>6.2708000000000004</c:v>
                </c:pt>
                <c:pt idx="302">
                  <c:v>6.2917000000000014</c:v>
                </c:pt>
                <c:pt idx="303">
                  <c:v>6.3124999999999956</c:v>
                </c:pt>
                <c:pt idx="304">
                  <c:v>6.3333000000000004</c:v>
                </c:pt>
                <c:pt idx="305">
                  <c:v>6.3541999999999845</c:v>
                </c:pt>
                <c:pt idx="306">
                  <c:v>6.375</c:v>
                </c:pt>
                <c:pt idx="307">
                  <c:v>6.3957999999999995</c:v>
                </c:pt>
                <c:pt idx="308">
                  <c:v>6.4167000000000014</c:v>
                </c:pt>
                <c:pt idx="309">
                  <c:v>6.4375</c:v>
                </c:pt>
                <c:pt idx="310">
                  <c:v>6.4583000000000004</c:v>
                </c:pt>
                <c:pt idx="311">
                  <c:v>6.4792000000000476</c:v>
                </c:pt>
                <c:pt idx="312">
                  <c:v>6.5</c:v>
                </c:pt>
                <c:pt idx="313">
                  <c:v>6.5207999999999995</c:v>
                </c:pt>
                <c:pt idx="314">
                  <c:v>6.5417000000000014</c:v>
                </c:pt>
                <c:pt idx="315">
                  <c:v>6.5624999999999956</c:v>
                </c:pt>
                <c:pt idx="316">
                  <c:v>6.5833000000000004</c:v>
                </c:pt>
                <c:pt idx="317">
                  <c:v>6.6041999999999845</c:v>
                </c:pt>
                <c:pt idx="318">
                  <c:v>6.6249999999999645</c:v>
                </c:pt>
                <c:pt idx="319">
                  <c:v>6.6457999999999995</c:v>
                </c:pt>
                <c:pt idx="320">
                  <c:v>6.6666999999999996</c:v>
                </c:pt>
                <c:pt idx="321">
                  <c:v>6.6874999999999956</c:v>
                </c:pt>
                <c:pt idx="322">
                  <c:v>6.7083000000000004</c:v>
                </c:pt>
                <c:pt idx="323">
                  <c:v>6.7291999999999996</c:v>
                </c:pt>
                <c:pt idx="324">
                  <c:v>6.75</c:v>
                </c:pt>
                <c:pt idx="325">
                  <c:v>6.7708000000000004</c:v>
                </c:pt>
                <c:pt idx="326">
                  <c:v>6.7917000000000014</c:v>
                </c:pt>
                <c:pt idx="327">
                  <c:v>6.8124999999999956</c:v>
                </c:pt>
                <c:pt idx="328">
                  <c:v>6.8333000000000004</c:v>
                </c:pt>
                <c:pt idx="329">
                  <c:v>6.8541999999999845</c:v>
                </c:pt>
                <c:pt idx="330">
                  <c:v>6.875</c:v>
                </c:pt>
                <c:pt idx="331">
                  <c:v>6.8957999999999995</c:v>
                </c:pt>
                <c:pt idx="332">
                  <c:v>6.9167000000000014</c:v>
                </c:pt>
                <c:pt idx="333">
                  <c:v>6.9375</c:v>
                </c:pt>
                <c:pt idx="334">
                  <c:v>6.9583000000000004</c:v>
                </c:pt>
                <c:pt idx="335">
                  <c:v>6.9792000000000476</c:v>
                </c:pt>
                <c:pt idx="336">
                  <c:v>7</c:v>
                </c:pt>
                <c:pt idx="337">
                  <c:v>7.0207999999999995</c:v>
                </c:pt>
                <c:pt idx="338">
                  <c:v>7.0417000000000014</c:v>
                </c:pt>
                <c:pt idx="339">
                  <c:v>7.0624999999999956</c:v>
                </c:pt>
                <c:pt idx="340">
                  <c:v>7.0833000000000004</c:v>
                </c:pt>
                <c:pt idx="341">
                  <c:v>7.1041999999999845</c:v>
                </c:pt>
                <c:pt idx="342">
                  <c:v>7.1249999999999645</c:v>
                </c:pt>
                <c:pt idx="343">
                  <c:v>7.1457999999999995</c:v>
                </c:pt>
                <c:pt idx="344">
                  <c:v>7.1666999999999996</c:v>
                </c:pt>
                <c:pt idx="345">
                  <c:v>7.1874999999999956</c:v>
                </c:pt>
                <c:pt idx="346">
                  <c:v>7.2083000000000004</c:v>
                </c:pt>
                <c:pt idx="347">
                  <c:v>7.2291999999999996</c:v>
                </c:pt>
                <c:pt idx="348">
                  <c:v>7.25</c:v>
                </c:pt>
                <c:pt idx="349">
                  <c:v>7.2708000000000004</c:v>
                </c:pt>
                <c:pt idx="350">
                  <c:v>7.2917000000000014</c:v>
                </c:pt>
                <c:pt idx="351">
                  <c:v>7.3124999999999956</c:v>
                </c:pt>
                <c:pt idx="352">
                  <c:v>7.3333000000000004</c:v>
                </c:pt>
                <c:pt idx="353">
                  <c:v>7.3541999999999845</c:v>
                </c:pt>
                <c:pt idx="354">
                  <c:v>7.375</c:v>
                </c:pt>
                <c:pt idx="355">
                  <c:v>7.3957999999999995</c:v>
                </c:pt>
                <c:pt idx="356">
                  <c:v>7.4167000000000014</c:v>
                </c:pt>
                <c:pt idx="357">
                  <c:v>7.4375</c:v>
                </c:pt>
                <c:pt idx="358">
                  <c:v>7.4583000000000004</c:v>
                </c:pt>
                <c:pt idx="359">
                  <c:v>7.4792000000000476</c:v>
                </c:pt>
                <c:pt idx="360">
                  <c:v>7.5</c:v>
                </c:pt>
                <c:pt idx="361">
                  <c:v>7.5207999999999995</c:v>
                </c:pt>
                <c:pt idx="362">
                  <c:v>7.5417000000000014</c:v>
                </c:pt>
                <c:pt idx="363">
                  <c:v>7.5624999999999956</c:v>
                </c:pt>
                <c:pt idx="364">
                  <c:v>7.5833000000000004</c:v>
                </c:pt>
                <c:pt idx="365">
                  <c:v>7.6041999999999845</c:v>
                </c:pt>
                <c:pt idx="366">
                  <c:v>7.6249999999999645</c:v>
                </c:pt>
                <c:pt idx="367">
                  <c:v>7.6457999999999995</c:v>
                </c:pt>
                <c:pt idx="368">
                  <c:v>7.6666999999999996</c:v>
                </c:pt>
                <c:pt idx="369">
                  <c:v>7.6874999999999956</c:v>
                </c:pt>
                <c:pt idx="370">
                  <c:v>7.7083000000000004</c:v>
                </c:pt>
                <c:pt idx="371">
                  <c:v>7.7291999999999996</c:v>
                </c:pt>
                <c:pt idx="372">
                  <c:v>7.75</c:v>
                </c:pt>
                <c:pt idx="373">
                  <c:v>7.7708000000000004</c:v>
                </c:pt>
                <c:pt idx="374">
                  <c:v>7.7917000000000014</c:v>
                </c:pt>
                <c:pt idx="375">
                  <c:v>7.8124999999999956</c:v>
                </c:pt>
                <c:pt idx="376">
                  <c:v>7.8333000000000004</c:v>
                </c:pt>
                <c:pt idx="377">
                  <c:v>7.8541999999999845</c:v>
                </c:pt>
                <c:pt idx="378">
                  <c:v>7.875</c:v>
                </c:pt>
                <c:pt idx="379">
                  <c:v>7.8957999999999995</c:v>
                </c:pt>
                <c:pt idx="380">
                  <c:v>7.9167000000000014</c:v>
                </c:pt>
                <c:pt idx="381">
                  <c:v>7.9375</c:v>
                </c:pt>
                <c:pt idx="382">
                  <c:v>7.9583000000000004</c:v>
                </c:pt>
                <c:pt idx="383">
                  <c:v>7.9792000000000476</c:v>
                </c:pt>
                <c:pt idx="384">
                  <c:v>8</c:v>
                </c:pt>
                <c:pt idx="385">
                  <c:v>8.0208000000000013</c:v>
                </c:pt>
                <c:pt idx="386">
                  <c:v>8.0417000000000005</c:v>
                </c:pt>
                <c:pt idx="387">
                  <c:v>8.0625000000000266</c:v>
                </c:pt>
                <c:pt idx="388">
                  <c:v>8.0833000000000013</c:v>
                </c:pt>
                <c:pt idx="389">
                  <c:v>8.1042000000000005</c:v>
                </c:pt>
                <c:pt idx="390">
                  <c:v>8.125</c:v>
                </c:pt>
                <c:pt idx="391">
                  <c:v>8.1458000000000013</c:v>
                </c:pt>
                <c:pt idx="392">
                  <c:v>8.1667000000000005</c:v>
                </c:pt>
                <c:pt idx="393">
                  <c:v>8.1875</c:v>
                </c:pt>
                <c:pt idx="394">
                  <c:v>8.2082999999999995</c:v>
                </c:pt>
                <c:pt idx="395">
                  <c:v>8.2292000000000005</c:v>
                </c:pt>
                <c:pt idx="396">
                  <c:v>8.25</c:v>
                </c:pt>
                <c:pt idx="397">
                  <c:v>8.2708000000000013</c:v>
                </c:pt>
                <c:pt idx="398">
                  <c:v>8.2917000000000005</c:v>
                </c:pt>
                <c:pt idx="399">
                  <c:v>8.3125000000000266</c:v>
                </c:pt>
                <c:pt idx="400">
                  <c:v>8.3333000000000013</c:v>
                </c:pt>
                <c:pt idx="401">
                  <c:v>8.3542000000000005</c:v>
                </c:pt>
                <c:pt idx="402">
                  <c:v>8.3750000000000266</c:v>
                </c:pt>
                <c:pt idx="403">
                  <c:v>8.3958000000000048</c:v>
                </c:pt>
                <c:pt idx="404">
                  <c:v>8.4167000000000005</c:v>
                </c:pt>
                <c:pt idx="405">
                  <c:v>8.4375</c:v>
                </c:pt>
                <c:pt idx="406">
                  <c:v>8.4583000000000013</c:v>
                </c:pt>
                <c:pt idx="407">
                  <c:v>8.4792000000000005</c:v>
                </c:pt>
                <c:pt idx="408">
                  <c:v>8.5</c:v>
                </c:pt>
                <c:pt idx="409">
                  <c:v>8.5208000000000013</c:v>
                </c:pt>
                <c:pt idx="410">
                  <c:v>8.5417000000000005</c:v>
                </c:pt>
                <c:pt idx="411">
                  <c:v>8.5625000000000266</c:v>
                </c:pt>
                <c:pt idx="412">
                  <c:v>8.5833000000000013</c:v>
                </c:pt>
                <c:pt idx="413">
                  <c:v>8.6042000000000005</c:v>
                </c:pt>
                <c:pt idx="414">
                  <c:v>8.625</c:v>
                </c:pt>
                <c:pt idx="415">
                  <c:v>8.6458000000000013</c:v>
                </c:pt>
                <c:pt idx="416">
                  <c:v>8.6667000000000005</c:v>
                </c:pt>
                <c:pt idx="417">
                  <c:v>8.6875</c:v>
                </c:pt>
                <c:pt idx="418">
                  <c:v>8.7082999999999995</c:v>
                </c:pt>
                <c:pt idx="419">
                  <c:v>8.7292000000000005</c:v>
                </c:pt>
                <c:pt idx="420">
                  <c:v>8.75</c:v>
                </c:pt>
                <c:pt idx="421">
                  <c:v>8.7708000000000013</c:v>
                </c:pt>
                <c:pt idx="422">
                  <c:v>8.7917000000000005</c:v>
                </c:pt>
                <c:pt idx="423">
                  <c:v>8.8125000000000266</c:v>
                </c:pt>
                <c:pt idx="424">
                  <c:v>8.8333000000000013</c:v>
                </c:pt>
                <c:pt idx="425">
                  <c:v>8.8542000000000005</c:v>
                </c:pt>
                <c:pt idx="426">
                  <c:v>8.8750000000000266</c:v>
                </c:pt>
                <c:pt idx="427">
                  <c:v>8.8958000000000048</c:v>
                </c:pt>
                <c:pt idx="428">
                  <c:v>8.9167000000000005</c:v>
                </c:pt>
                <c:pt idx="429">
                  <c:v>8.9375</c:v>
                </c:pt>
                <c:pt idx="430">
                  <c:v>8.9583000000000013</c:v>
                </c:pt>
                <c:pt idx="431">
                  <c:v>8.9792000000000005</c:v>
                </c:pt>
                <c:pt idx="432">
                  <c:v>9</c:v>
                </c:pt>
              </c:numCache>
            </c:numRef>
          </c:xVal>
          <c:yVal>
            <c:numRef>
              <c:f>Sheet1!$B$2:$B$434</c:f>
              <c:numCache>
                <c:formatCode>General</c:formatCode>
                <c:ptCount val="433"/>
                <c:pt idx="0">
                  <c:v>100</c:v>
                </c:pt>
                <c:pt idx="1">
                  <c:v>100</c:v>
                </c:pt>
                <c:pt idx="2">
                  <c:v>100</c:v>
                </c:pt>
                <c:pt idx="3">
                  <c:v>99.82</c:v>
                </c:pt>
                <c:pt idx="4">
                  <c:v>99.698999999999998</c:v>
                </c:pt>
                <c:pt idx="5">
                  <c:v>99.698999999999998</c:v>
                </c:pt>
                <c:pt idx="6">
                  <c:v>99.578999999999979</c:v>
                </c:pt>
                <c:pt idx="7">
                  <c:v>99.518000000000001</c:v>
                </c:pt>
                <c:pt idx="8">
                  <c:v>99.518000000000001</c:v>
                </c:pt>
                <c:pt idx="9">
                  <c:v>99.397000000000006</c:v>
                </c:pt>
                <c:pt idx="10">
                  <c:v>99.335999999999999</c:v>
                </c:pt>
                <c:pt idx="11">
                  <c:v>99.275999999999982</c:v>
                </c:pt>
                <c:pt idx="12">
                  <c:v>99.154999999999987</c:v>
                </c:pt>
                <c:pt idx="13">
                  <c:v>98.911000000000513</c:v>
                </c:pt>
                <c:pt idx="14">
                  <c:v>98.79</c:v>
                </c:pt>
                <c:pt idx="15">
                  <c:v>98.728999999999999</c:v>
                </c:pt>
                <c:pt idx="16">
                  <c:v>98.728999999999999</c:v>
                </c:pt>
                <c:pt idx="17">
                  <c:v>98.546000000000006</c:v>
                </c:pt>
                <c:pt idx="18">
                  <c:v>98.361999999999995</c:v>
                </c:pt>
                <c:pt idx="19">
                  <c:v>98.178999999999988</c:v>
                </c:pt>
                <c:pt idx="20">
                  <c:v>97.995999999999995</c:v>
                </c:pt>
                <c:pt idx="21">
                  <c:v>97.935000000000002</c:v>
                </c:pt>
                <c:pt idx="22">
                  <c:v>97.751000000000005</c:v>
                </c:pt>
                <c:pt idx="23">
                  <c:v>97.69</c:v>
                </c:pt>
                <c:pt idx="24">
                  <c:v>97.568000000000012</c:v>
                </c:pt>
                <c:pt idx="25">
                  <c:v>97.445000000000007</c:v>
                </c:pt>
                <c:pt idx="26">
                  <c:v>97.322999999999979</c:v>
                </c:pt>
                <c:pt idx="27">
                  <c:v>97.322999999999979</c:v>
                </c:pt>
                <c:pt idx="28">
                  <c:v>97.138999999999982</c:v>
                </c:pt>
                <c:pt idx="29">
                  <c:v>97.016000000000005</c:v>
                </c:pt>
                <c:pt idx="30">
                  <c:v>96.893000000000001</c:v>
                </c:pt>
                <c:pt idx="31">
                  <c:v>96.771000000000001</c:v>
                </c:pt>
                <c:pt idx="32">
                  <c:v>96.587000000000003</c:v>
                </c:pt>
                <c:pt idx="33">
                  <c:v>96.403000000000006</c:v>
                </c:pt>
                <c:pt idx="34">
                  <c:v>96.340999999999994</c:v>
                </c:pt>
                <c:pt idx="35">
                  <c:v>96.218000000000004</c:v>
                </c:pt>
                <c:pt idx="36">
                  <c:v>96.218000000000004</c:v>
                </c:pt>
                <c:pt idx="37">
                  <c:v>96.156999999999982</c:v>
                </c:pt>
                <c:pt idx="38">
                  <c:v>96.096000000000004</c:v>
                </c:pt>
                <c:pt idx="39">
                  <c:v>95.911000000000513</c:v>
                </c:pt>
                <c:pt idx="40">
                  <c:v>95.787999999999997</c:v>
                </c:pt>
                <c:pt idx="41">
                  <c:v>95.727000000000004</c:v>
                </c:pt>
                <c:pt idx="42">
                  <c:v>95.603999999999999</c:v>
                </c:pt>
                <c:pt idx="43">
                  <c:v>95.48</c:v>
                </c:pt>
                <c:pt idx="44">
                  <c:v>95.418000000000006</c:v>
                </c:pt>
                <c:pt idx="45">
                  <c:v>95.233000000000004</c:v>
                </c:pt>
                <c:pt idx="46">
                  <c:v>95.10899999999998</c:v>
                </c:pt>
                <c:pt idx="47">
                  <c:v>95.046999999999997</c:v>
                </c:pt>
                <c:pt idx="48">
                  <c:v>95.046999999999997</c:v>
                </c:pt>
                <c:pt idx="49">
                  <c:v>95.046999999999997</c:v>
                </c:pt>
                <c:pt idx="50">
                  <c:v>94.983000000000004</c:v>
                </c:pt>
                <c:pt idx="51">
                  <c:v>94.983000000000004</c:v>
                </c:pt>
                <c:pt idx="52">
                  <c:v>94.918999999999997</c:v>
                </c:pt>
                <c:pt idx="53">
                  <c:v>94.85499999999999</c:v>
                </c:pt>
                <c:pt idx="54">
                  <c:v>94.725999999999999</c:v>
                </c:pt>
                <c:pt idx="55">
                  <c:v>94.661000000000001</c:v>
                </c:pt>
                <c:pt idx="56">
                  <c:v>94.596999999999994</c:v>
                </c:pt>
                <c:pt idx="57">
                  <c:v>94.337999999999994</c:v>
                </c:pt>
                <c:pt idx="58">
                  <c:v>94.272999999999982</c:v>
                </c:pt>
                <c:pt idx="59">
                  <c:v>94.208000000000013</c:v>
                </c:pt>
                <c:pt idx="60">
                  <c:v>94.078000000000003</c:v>
                </c:pt>
                <c:pt idx="61">
                  <c:v>94.078000000000003</c:v>
                </c:pt>
                <c:pt idx="62">
                  <c:v>93.819000000000003</c:v>
                </c:pt>
                <c:pt idx="63">
                  <c:v>93.688999999999979</c:v>
                </c:pt>
                <c:pt idx="64">
                  <c:v>93.558999999999983</c:v>
                </c:pt>
                <c:pt idx="65">
                  <c:v>93.558999999999983</c:v>
                </c:pt>
                <c:pt idx="66">
                  <c:v>93.558999999999983</c:v>
                </c:pt>
                <c:pt idx="67">
                  <c:v>93.364000000000004</c:v>
                </c:pt>
                <c:pt idx="68">
                  <c:v>93.233999999999995</c:v>
                </c:pt>
                <c:pt idx="69">
                  <c:v>93.168999999999983</c:v>
                </c:pt>
                <c:pt idx="70">
                  <c:v>93.039000000000001</c:v>
                </c:pt>
                <c:pt idx="71">
                  <c:v>93.039000000000001</c:v>
                </c:pt>
                <c:pt idx="72">
                  <c:v>92.974000000000004</c:v>
                </c:pt>
                <c:pt idx="73">
                  <c:v>92.843999999999994</c:v>
                </c:pt>
                <c:pt idx="74">
                  <c:v>92.843999999999994</c:v>
                </c:pt>
                <c:pt idx="75">
                  <c:v>92.843999999999994</c:v>
                </c:pt>
                <c:pt idx="76">
                  <c:v>92.778999999999982</c:v>
                </c:pt>
                <c:pt idx="77">
                  <c:v>92.778999999999982</c:v>
                </c:pt>
                <c:pt idx="78">
                  <c:v>92.778999999999982</c:v>
                </c:pt>
                <c:pt idx="79">
                  <c:v>92.714000000000027</c:v>
                </c:pt>
                <c:pt idx="80">
                  <c:v>92.452000000000012</c:v>
                </c:pt>
                <c:pt idx="81">
                  <c:v>92.320999999999998</c:v>
                </c:pt>
                <c:pt idx="82">
                  <c:v>92.19</c:v>
                </c:pt>
                <c:pt idx="83">
                  <c:v>92.19</c:v>
                </c:pt>
                <c:pt idx="84">
                  <c:v>92.19</c:v>
                </c:pt>
                <c:pt idx="85">
                  <c:v>92.058999999999983</c:v>
                </c:pt>
                <c:pt idx="86">
                  <c:v>91.861000000000004</c:v>
                </c:pt>
                <c:pt idx="87">
                  <c:v>91.662999999999982</c:v>
                </c:pt>
                <c:pt idx="88">
                  <c:v>91.662999999999982</c:v>
                </c:pt>
                <c:pt idx="89">
                  <c:v>91.662999999999982</c:v>
                </c:pt>
                <c:pt idx="90">
                  <c:v>91.464000000000027</c:v>
                </c:pt>
                <c:pt idx="91">
                  <c:v>91.464000000000027</c:v>
                </c:pt>
                <c:pt idx="92">
                  <c:v>91.397000000000006</c:v>
                </c:pt>
                <c:pt idx="93">
                  <c:v>91.397000000000006</c:v>
                </c:pt>
                <c:pt idx="94">
                  <c:v>91.262</c:v>
                </c:pt>
                <c:pt idx="95">
                  <c:v>91.194999999999993</c:v>
                </c:pt>
                <c:pt idx="96">
                  <c:v>91.194999999999993</c:v>
                </c:pt>
                <c:pt idx="97">
                  <c:v>91.125999999999948</c:v>
                </c:pt>
                <c:pt idx="98">
                  <c:v>91.057000000000002</c:v>
                </c:pt>
                <c:pt idx="99">
                  <c:v>91.057000000000002</c:v>
                </c:pt>
                <c:pt idx="100">
                  <c:v>90.986000000000004</c:v>
                </c:pt>
                <c:pt idx="101">
                  <c:v>90.845000000000013</c:v>
                </c:pt>
                <c:pt idx="102">
                  <c:v>90.845000000000013</c:v>
                </c:pt>
                <c:pt idx="103">
                  <c:v>90.774000000000001</c:v>
                </c:pt>
                <c:pt idx="104">
                  <c:v>90.774000000000001</c:v>
                </c:pt>
                <c:pt idx="105">
                  <c:v>90.774000000000001</c:v>
                </c:pt>
                <c:pt idx="106">
                  <c:v>90.490000000000023</c:v>
                </c:pt>
                <c:pt idx="107">
                  <c:v>90.348000000000013</c:v>
                </c:pt>
                <c:pt idx="108">
                  <c:v>90.206000000000003</c:v>
                </c:pt>
                <c:pt idx="109">
                  <c:v>90.206000000000003</c:v>
                </c:pt>
                <c:pt idx="110">
                  <c:v>90.063000000000002</c:v>
                </c:pt>
                <c:pt idx="111">
                  <c:v>90.063000000000002</c:v>
                </c:pt>
                <c:pt idx="112">
                  <c:v>89.921000000000006</c:v>
                </c:pt>
                <c:pt idx="113">
                  <c:v>89.635999999999981</c:v>
                </c:pt>
                <c:pt idx="114">
                  <c:v>89.492999999999995</c:v>
                </c:pt>
                <c:pt idx="115">
                  <c:v>89.421999999999997</c:v>
                </c:pt>
                <c:pt idx="116">
                  <c:v>89.350999999999999</c:v>
                </c:pt>
                <c:pt idx="117">
                  <c:v>89.350999999999999</c:v>
                </c:pt>
                <c:pt idx="118">
                  <c:v>89.350999999999999</c:v>
                </c:pt>
                <c:pt idx="119">
                  <c:v>89.350999999999999</c:v>
                </c:pt>
                <c:pt idx="120">
                  <c:v>89.350999999999999</c:v>
                </c:pt>
                <c:pt idx="121">
                  <c:v>89.350999999999999</c:v>
                </c:pt>
                <c:pt idx="122">
                  <c:v>89.350999999999999</c:v>
                </c:pt>
                <c:pt idx="123">
                  <c:v>89.350999999999999</c:v>
                </c:pt>
                <c:pt idx="124">
                  <c:v>89.350999999999999</c:v>
                </c:pt>
                <c:pt idx="125">
                  <c:v>89.278999999999982</c:v>
                </c:pt>
                <c:pt idx="126">
                  <c:v>89.278999999999982</c:v>
                </c:pt>
                <c:pt idx="127">
                  <c:v>89.278999999999982</c:v>
                </c:pt>
                <c:pt idx="128">
                  <c:v>89.135999999999981</c:v>
                </c:pt>
                <c:pt idx="129">
                  <c:v>89.063999999999993</c:v>
                </c:pt>
                <c:pt idx="130">
                  <c:v>89.063999999999993</c:v>
                </c:pt>
                <c:pt idx="131">
                  <c:v>88.921000000000006</c:v>
                </c:pt>
                <c:pt idx="132">
                  <c:v>88.921000000000006</c:v>
                </c:pt>
                <c:pt idx="133">
                  <c:v>88.921000000000006</c:v>
                </c:pt>
                <c:pt idx="134">
                  <c:v>88.562000000000012</c:v>
                </c:pt>
                <c:pt idx="135">
                  <c:v>88.417000000000513</c:v>
                </c:pt>
                <c:pt idx="136">
                  <c:v>88.271999999999991</c:v>
                </c:pt>
                <c:pt idx="137">
                  <c:v>88.2</c:v>
                </c:pt>
                <c:pt idx="138">
                  <c:v>87.909000000000006</c:v>
                </c:pt>
                <c:pt idx="139">
                  <c:v>87.909000000000006</c:v>
                </c:pt>
                <c:pt idx="140">
                  <c:v>87.909000000000006</c:v>
                </c:pt>
                <c:pt idx="141">
                  <c:v>87.543000000000006</c:v>
                </c:pt>
                <c:pt idx="142">
                  <c:v>87.47</c:v>
                </c:pt>
                <c:pt idx="143">
                  <c:v>87.396000000000001</c:v>
                </c:pt>
                <c:pt idx="144">
                  <c:v>87.396000000000001</c:v>
                </c:pt>
                <c:pt idx="145">
                  <c:v>87.396000000000001</c:v>
                </c:pt>
                <c:pt idx="146">
                  <c:v>87.244000000000227</c:v>
                </c:pt>
                <c:pt idx="147">
                  <c:v>87.167000000000002</c:v>
                </c:pt>
                <c:pt idx="148">
                  <c:v>87.167000000000002</c:v>
                </c:pt>
                <c:pt idx="149">
                  <c:v>87.01</c:v>
                </c:pt>
                <c:pt idx="150">
                  <c:v>86.932000000000002</c:v>
                </c:pt>
                <c:pt idx="151">
                  <c:v>86.932000000000002</c:v>
                </c:pt>
                <c:pt idx="152">
                  <c:v>86.853999999999999</c:v>
                </c:pt>
                <c:pt idx="153">
                  <c:v>86.695999999999998</c:v>
                </c:pt>
                <c:pt idx="154">
                  <c:v>86.617999999999995</c:v>
                </c:pt>
                <c:pt idx="155">
                  <c:v>86.302999999999983</c:v>
                </c:pt>
                <c:pt idx="156">
                  <c:v>86.144999999999996</c:v>
                </c:pt>
                <c:pt idx="157">
                  <c:v>85.988</c:v>
                </c:pt>
                <c:pt idx="158">
                  <c:v>85.909000000000006</c:v>
                </c:pt>
                <c:pt idx="159">
                  <c:v>85.909000000000006</c:v>
                </c:pt>
                <c:pt idx="160">
                  <c:v>85.909000000000006</c:v>
                </c:pt>
                <c:pt idx="161">
                  <c:v>85.751000000000005</c:v>
                </c:pt>
                <c:pt idx="162">
                  <c:v>85.671999999999983</c:v>
                </c:pt>
                <c:pt idx="163">
                  <c:v>85.593000000000004</c:v>
                </c:pt>
                <c:pt idx="164">
                  <c:v>85.513999999999996</c:v>
                </c:pt>
                <c:pt idx="165">
                  <c:v>85.35599999999998</c:v>
                </c:pt>
                <c:pt idx="166">
                  <c:v>85.277000000000001</c:v>
                </c:pt>
                <c:pt idx="167">
                  <c:v>85.277000000000001</c:v>
                </c:pt>
                <c:pt idx="168">
                  <c:v>85.117999999999995</c:v>
                </c:pt>
                <c:pt idx="169">
                  <c:v>85.117999999999995</c:v>
                </c:pt>
                <c:pt idx="170">
                  <c:v>84.959000000000003</c:v>
                </c:pt>
                <c:pt idx="171">
                  <c:v>84.721000000000004</c:v>
                </c:pt>
                <c:pt idx="172">
                  <c:v>84.721000000000004</c:v>
                </c:pt>
                <c:pt idx="173">
                  <c:v>84.562000000000012</c:v>
                </c:pt>
                <c:pt idx="174">
                  <c:v>84.562000000000012</c:v>
                </c:pt>
                <c:pt idx="175">
                  <c:v>84.562000000000012</c:v>
                </c:pt>
                <c:pt idx="176">
                  <c:v>84.562000000000012</c:v>
                </c:pt>
                <c:pt idx="177">
                  <c:v>84.482000000000014</c:v>
                </c:pt>
                <c:pt idx="178">
                  <c:v>84.402000000000001</c:v>
                </c:pt>
                <c:pt idx="179">
                  <c:v>84.402000000000001</c:v>
                </c:pt>
                <c:pt idx="180">
                  <c:v>84.402000000000001</c:v>
                </c:pt>
                <c:pt idx="181">
                  <c:v>84.322000000000003</c:v>
                </c:pt>
                <c:pt idx="182">
                  <c:v>84.322000000000003</c:v>
                </c:pt>
                <c:pt idx="183">
                  <c:v>84.322000000000003</c:v>
                </c:pt>
                <c:pt idx="184">
                  <c:v>84.322000000000003</c:v>
                </c:pt>
                <c:pt idx="185">
                  <c:v>84.241000000000227</c:v>
                </c:pt>
                <c:pt idx="186">
                  <c:v>84.241000000000227</c:v>
                </c:pt>
                <c:pt idx="187">
                  <c:v>84.158999999999978</c:v>
                </c:pt>
                <c:pt idx="188">
                  <c:v>83.832999999999998</c:v>
                </c:pt>
                <c:pt idx="189">
                  <c:v>83.751000000000005</c:v>
                </c:pt>
                <c:pt idx="190">
                  <c:v>83.751000000000005</c:v>
                </c:pt>
                <c:pt idx="191">
                  <c:v>83.751000000000005</c:v>
                </c:pt>
                <c:pt idx="192">
                  <c:v>83.751000000000005</c:v>
                </c:pt>
                <c:pt idx="193">
                  <c:v>83.751000000000005</c:v>
                </c:pt>
                <c:pt idx="194">
                  <c:v>83.751000000000005</c:v>
                </c:pt>
                <c:pt idx="195">
                  <c:v>83.576999999999998</c:v>
                </c:pt>
                <c:pt idx="196">
                  <c:v>83.576999999999998</c:v>
                </c:pt>
                <c:pt idx="197">
                  <c:v>83.576999999999998</c:v>
                </c:pt>
                <c:pt idx="198">
                  <c:v>83.576999999999998</c:v>
                </c:pt>
                <c:pt idx="199">
                  <c:v>83.576999999999998</c:v>
                </c:pt>
                <c:pt idx="200">
                  <c:v>83.488</c:v>
                </c:pt>
                <c:pt idx="201">
                  <c:v>83.488</c:v>
                </c:pt>
                <c:pt idx="202">
                  <c:v>83.488</c:v>
                </c:pt>
                <c:pt idx="203">
                  <c:v>83.399000000000001</c:v>
                </c:pt>
                <c:pt idx="204">
                  <c:v>83.399000000000001</c:v>
                </c:pt>
                <c:pt idx="205">
                  <c:v>83.31</c:v>
                </c:pt>
                <c:pt idx="206">
                  <c:v>83.31</c:v>
                </c:pt>
                <c:pt idx="207">
                  <c:v>83.131</c:v>
                </c:pt>
                <c:pt idx="208">
                  <c:v>83.131</c:v>
                </c:pt>
                <c:pt idx="209">
                  <c:v>82.861000000000004</c:v>
                </c:pt>
                <c:pt idx="210">
                  <c:v>82.861000000000004</c:v>
                </c:pt>
                <c:pt idx="211">
                  <c:v>82.682000000000002</c:v>
                </c:pt>
                <c:pt idx="212">
                  <c:v>82.682000000000002</c:v>
                </c:pt>
                <c:pt idx="213">
                  <c:v>82.682000000000002</c:v>
                </c:pt>
                <c:pt idx="214">
                  <c:v>82.682000000000002</c:v>
                </c:pt>
                <c:pt idx="215">
                  <c:v>82.682000000000002</c:v>
                </c:pt>
                <c:pt idx="216">
                  <c:v>82.501999999999995</c:v>
                </c:pt>
                <c:pt idx="217">
                  <c:v>82.501999999999995</c:v>
                </c:pt>
                <c:pt idx="218">
                  <c:v>82.322000000000003</c:v>
                </c:pt>
                <c:pt idx="219">
                  <c:v>82.322000000000003</c:v>
                </c:pt>
                <c:pt idx="220">
                  <c:v>82.230999999999995</c:v>
                </c:pt>
                <c:pt idx="221">
                  <c:v>82.230999999999995</c:v>
                </c:pt>
                <c:pt idx="222">
                  <c:v>82.141000000000005</c:v>
                </c:pt>
                <c:pt idx="223">
                  <c:v>82.141000000000005</c:v>
                </c:pt>
                <c:pt idx="224">
                  <c:v>82.141000000000005</c:v>
                </c:pt>
                <c:pt idx="225">
                  <c:v>82.141000000000005</c:v>
                </c:pt>
                <c:pt idx="226">
                  <c:v>82.141000000000005</c:v>
                </c:pt>
                <c:pt idx="227">
                  <c:v>82.141000000000005</c:v>
                </c:pt>
                <c:pt idx="228">
                  <c:v>82.05</c:v>
                </c:pt>
                <c:pt idx="229">
                  <c:v>82.05</c:v>
                </c:pt>
                <c:pt idx="230">
                  <c:v>81.867000000000004</c:v>
                </c:pt>
                <c:pt idx="231">
                  <c:v>81.775999999999982</c:v>
                </c:pt>
                <c:pt idx="232">
                  <c:v>81.685000000000002</c:v>
                </c:pt>
                <c:pt idx="233">
                  <c:v>81.5</c:v>
                </c:pt>
                <c:pt idx="234">
                  <c:v>81.408000000000001</c:v>
                </c:pt>
                <c:pt idx="235">
                  <c:v>81.408000000000001</c:v>
                </c:pt>
                <c:pt idx="236">
                  <c:v>81.221999999999994</c:v>
                </c:pt>
                <c:pt idx="237">
                  <c:v>80.942000000000007</c:v>
                </c:pt>
                <c:pt idx="238">
                  <c:v>80.942000000000007</c:v>
                </c:pt>
                <c:pt idx="239">
                  <c:v>80.942000000000007</c:v>
                </c:pt>
                <c:pt idx="240">
                  <c:v>80.942000000000007</c:v>
                </c:pt>
                <c:pt idx="241">
                  <c:v>80.751000000000005</c:v>
                </c:pt>
                <c:pt idx="242">
                  <c:v>80.751000000000005</c:v>
                </c:pt>
                <c:pt idx="243">
                  <c:v>80.751000000000005</c:v>
                </c:pt>
                <c:pt idx="244">
                  <c:v>80.751000000000005</c:v>
                </c:pt>
                <c:pt idx="245">
                  <c:v>80.751000000000005</c:v>
                </c:pt>
                <c:pt idx="246">
                  <c:v>80.751000000000005</c:v>
                </c:pt>
                <c:pt idx="247">
                  <c:v>80.651999999999987</c:v>
                </c:pt>
                <c:pt idx="248">
                  <c:v>80.651999999999987</c:v>
                </c:pt>
                <c:pt idx="249">
                  <c:v>80.453000000000003</c:v>
                </c:pt>
                <c:pt idx="250">
                  <c:v>80.254000000000005</c:v>
                </c:pt>
                <c:pt idx="251">
                  <c:v>80.254000000000005</c:v>
                </c:pt>
                <c:pt idx="252">
                  <c:v>80.254000000000005</c:v>
                </c:pt>
                <c:pt idx="253">
                  <c:v>80.254000000000005</c:v>
                </c:pt>
                <c:pt idx="254">
                  <c:v>80.254000000000005</c:v>
                </c:pt>
                <c:pt idx="255">
                  <c:v>80.254000000000005</c:v>
                </c:pt>
                <c:pt idx="256">
                  <c:v>79.955000000000013</c:v>
                </c:pt>
                <c:pt idx="257">
                  <c:v>79.85499999999999</c:v>
                </c:pt>
                <c:pt idx="258">
                  <c:v>79.754999999999995</c:v>
                </c:pt>
                <c:pt idx="259">
                  <c:v>79.754999999999995</c:v>
                </c:pt>
                <c:pt idx="260">
                  <c:v>79.655999999999949</c:v>
                </c:pt>
                <c:pt idx="261">
                  <c:v>79.655999999999949</c:v>
                </c:pt>
                <c:pt idx="262">
                  <c:v>79.555999999999983</c:v>
                </c:pt>
                <c:pt idx="263">
                  <c:v>79.555999999999983</c:v>
                </c:pt>
                <c:pt idx="264">
                  <c:v>79.555999999999983</c:v>
                </c:pt>
                <c:pt idx="265">
                  <c:v>79.456000000000003</c:v>
                </c:pt>
                <c:pt idx="266">
                  <c:v>79.35499999999999</c:v>
                </c:pt>
                <c:pt idx="267">
                  <c:v>79.35499999999999</c:v>
                </c:pt>
                <c:pt idx="268">
                  <c:v>79.153999999999982</c:v>
                </c:pt>
                <c:pt idx="269">
                  <c:v>78.952000000000012</c:v>
                </c:pt>
                <c:pt idx="270">
                  <c:v>78.952000000000012</c:v>
                </c:pt>
                <c:pt idx="271">
                  <c:v>78.952000000000012</c:v>
                </c:pt>
                <c:pt idx="272">
                  <c:v>78.850999999999999</c:v>
                </c:pt>
                <c:pt idx="273">
                  <c:v>78.850999999999999</c:v>
                </c:pt>
                <c:pt idx="274">
                  <c:v>78.850999999999999</c:v>
                </c:pt>
                <c:pt idx="275">
                  <c:v>78.748999999999995</c:v>
                </c:pt>
                <c:pt idx="276">
                  <c:v>78.748999999999995</c:v>
                </c:pt>
                <c:pt idx="277">
                  <c:v>78.646000000000001</c:v>
                </c:pt>
                <c:pt idx="278">
                  <c:v>78.646000000000001</c:v>
                </c:pt>
                <c:pt idx="279">
                  <c:v>78.543000000000006</c:v>
                </c:pt>
                <c:pt idx="280">
                  <c:v>78.438999999999993</c:v>
                </c:pt>
                <c:pt idx="281">
                  <c:v>78.334999999999994</c:v>
                </c:pt>
                <c:pt idx="282">
                  <c:v>78.334999999999994</c:v>
                </c:pt>
                <c:pt idx="283">
                  <c:v>78.123999999999981</c:v>
                </c:pt>
                <c:pt idx="284">
                  <c:v>78.018000000000001</c:v>
                </c:pt>
                <c:pt idx="285">
                  <c:v>77.911000000000513</c:v>
                </c:pt>
                <c:pt idx="286">
                  <c:v>77.911000000000513</c:v>
                </c:pt>
                <c:pt idx="287">
                  <c:v>77.584000000000003</c:v>
                </c:pt>
                <c:pt idx="288">
                  <c:v>77.584000000000003</c:v>
                </c:pt>
                <c:pt idx="289">
                  <c:v>77.472999999999999</c:v>
                </c:pt>
                <c:pt idx="290">
                  <c:v>77.472999999999999</c:v>
                </c:pt>
                <c:pt idx="291">
                  <c:v>77.472999999999999</c:v>
                </c:pt>
                <c:pt idx="292">
                  <c:v>77.472999999999999</c:v>
                </c:pt>
                <c:pt idx="293">
                  <c:v>77.472999999999999</c:v>
                </c:pt>
                <c:pt idx="294">
                  <c:v>77.472999999999999</c:v>
                </c:pt>
                <c:pt idx="295">
                  <c:v>77.35499999999999</c:v>
                </c:pt>
                <c:pt idx="296">
                  <c:v>77.35499999999999</c:v>
                </c:pt>
                <c:pt idx="297">
                  <c:v>77.35499999999999</c:v>
                </c:pt>
                <c:pt idx="298">
                  <c:v>77.236999999999995</c:v>
                </c:pt>
                <c:pt idx="299">
                  <c:v>77.119</c:v>
                </c:pt>
                <c:pt idx="300">
                  <c:v>77.119</c:v>
                </c:pt>
                <c:pt idx="301">
                  <c:v>77.119</c:v>
                </c:pt>
                <c:pt idx="302">
                  <c:v>77.001000000000005</c:v>
                </c:pt>
                <c:pt idx="303">
                  <c:v>76.881999999999991</c:v>
                </c:pt>
                <c:pt idx="304">
                  <c:v>76.527000000000001</c:v>
                </c:pt>
                <c:pt idx="305">
                  <c:v>76.527000000000001</c:v>
                </c:pt>
                <c:pt idx="306">
                  <c:v>76.527000000000001</c:v>
                </c:pt>
                <c:pt idx="307">
                  <c:v>76.527000000000001</c:v>
                </c:pt>
                <c:pt idx="308">
                  <c:v>76.527000000000001</c:v>
                </c:pt>
                <c:pt idx="309">
                  <c:v>76.527000000000001</c:v>
                </c:pt>
                <c:pt idx="310">
                  <c:v>76.527000000000001</c:v>
                </c:pt>
                <c:pt idx="311">
                  <c:v>76.527000000000001</c:v>
                </c:pt>
                <c:pt idx="312">
                  <c:v>76.527000000000001</c:v>
                </c:pt>
                <c:pt idx="313">
                  <c:v>76.527000000000001</c:v>
                </c:pt>
                <c:pt idx="314">
                  <c:v>76.527000000000001</c:v>
                </c:pt>
                <c:pt idx="315">
                  <c:v>76.527000000000001</c:v>
                </c:pt>
                <c:pt idx="316">
                  <c:v>76.406000000000006</c:v>
                </c:pt>
                <c:pt idx="317">
                  <c:v>76.406000000000006</c:v>
                </c:pt>
                <c:pt idx="318">
                  <c:v>76.406000000000006</c:v>
                </c:pt>
                <c:pt idx="319">
                  <c:v>76.406000000000006</c:v>
                </c:pt>
                <c:pt idx="320">
                  <c:v>76.406000000000006</c:v>
                </c:pt>
                <c:pt idx="321">
                  <c:v>76.164000000000001</c:v>
                </c:pt>
                <c:pt idx="322">
                  <c:v>76.164000000000001</c:v>
                </c:pt>
                <c:pt idx="323">
                  <c:v>76.164000000000001</c:v>
                </c:pt>
                <c:pt idx="324">
                  <c:v>76.164000000000001</c:v>
                </c:pt>
                <c:pt idx="325">
                  <c:v>76.042000000000002</c:v>
                </c:pt>
                <c:pt idx="326">
                  <c:v>75.796999999999997</c:v>
                </c:pt>
                <c:pt idx="327">
                  <c:v>75.796999999999997</c:v>
                </c:pt>
                <c:pt idx="328">
                  <c:v>75.672999999999988</c:v>
                </c:pt>
                <c:pt idx="329">
                  <c:v>75.549000000000007</c:v>
                </c:pt>
                <c:pt idx="330">
                  <c:v>75.549000000000007</c:v>
                </c:pt>
                <c:pt idx="331">
                  <c:v>75.424000000000007</c:v>
                </c:pt>
                <c:pt idx="332">
                  <c:v>75.298000000000002</c:v>
                </c:pt>
                <c:pt idx="333">
                  <c:v>75.298000000000002</c:v>
                </c:pt>
                <c:pt idx="334">
                  <c:v>75.169999999999987</c:v>
                </c:pt>
                <c:pt idx="335">
                  <c:v>75.169999999999987</c:v>
                </c:pt>
                <c:pt idx="336">
                  <c:v>75.169999999999987</c:v>
                </c:pt>
                <c:pt idx="337">
                  <c:v>74.906000000000006</c:v>
                </c:pt>
                <c:pt idx="338">
                  <c:v>74.906000000000006</c:v>
                </c:pt>
                <c:pt idx="339">
                  <c:v>74.906000000000006</c:v>
                </c:pt>
                <c:pt idx="340">
                  <c:v>74.765000000000001</c:v>
                </c:pt>
                <c:pt idx="341">
                  <c:v>74.765000000000001</c:v>
                </c:pt>
                <c:pt idx="342">
                  <c:v>74.765000000000001</c:v>
                </c:pt>
                <c:pt idx="343">
                  <c:v>74.338999999999999</c:v>
                </c:pt>
                <c:pt idx="344">
                  <c:v>74.338999999999999</c:v>
                </c:pt>
                <c:pt idx="345">
                  <c:v>74.054000000000002</c:v>
                </c:pt>
                <c:pt idx="346">
                  <c:v>74.054000000000002</c:v>
                </c:pt>
                <c:pt idx="347">
                  <c:v>74.054000000000002</c:v>
                </c:pt>
                <c:pt idx="348">
                  <c:v>73.766999999999996</c:v>
                </c:pt>
                <c:pt idx="349">
                  <c:v>73.766999999999996</c:v>
                </c:pt>
                <c:pt idx="350">
                  <c:v>73.622999999999948</c:v>
                </c:pt>
                <c:pt idx="351">
                  <c:v>73.622999999999948</c:v>
                </c:pt>
                <c:pt idx="352">
                  <c:v>73.622999999999948</c:v>
                </c:pt>
                <c:pt idx="353">
                  <c:v>73.622999999999948</c:v>
                </c:pt>
                <c:pt idx="354">
                  <c:v>73.478999999999999</c:v>
                </c:pt>
                <c:pt idx="355">
                  <c:v>73.478999999999999</c:v>
                </c:pt>
                <c:pt idx="356">
                  <c:v>73.478999999999999</c:v>
                </c:pt>
                <c:pt idx="357">
                  <c:v>73.334999999999994</c:v>
                </c:pt>
                <c:pt idx="358">
                  <c:v>73.334999999999994</c:v>
                </c:pt>
                <c:pt idx="359">
                  <c:v>73.19</c:v>
                </c:pt>
                <c:pt idx="360">
                  <c:v>73.19</c:v>
                </c:pt>
                <c:pt idx="361">
                  <c:v>73.045000000000002</c:v>
                </c:pt>
                <c:pt idx="362">
                  <c:v>72.900000000000006</c:v>
                </c:pt>
                <c:pt idx="363">
                  <c:v>72.900000000000006</c:v>
                </c:pt>
                <c:pt idx="364">
                  <c:v>72.754000000000005</c:v>
                </c:pt>
                <c:pt idx="365">
                  <c:v>72.754000000000005</c:v>
                </c:pt>
                <c:pt idx="366">
                  <c:v>72.316000000000003</c:v>
                </c:pt>
                <c:pt idx="367">
                  <c:v>72.316000000000003</c:v>
                </c:pt>
                <c:pt idx="368">
                  <c:v>72.316000000000003</c:v>
                </c:pt>
                <c:pt idx="369">
                  <c:v>72.316000000000003</c:v>
                </c:pt>
                <c:pt idx="370">
                  <c:v>72.167999999999992</c:v>
                </c:pt>
                <c:pt idx="371">
                  <c:v>72.167999999999992</c:v>
                </c:pt>
                <c:pt idx="372">
                  <c:v>72.019000000000005</c:v>
                </c:pt>
                <c:pt idx="373">
                  <c:v>72.019000000000005</c:v>
                </c:pt>
                <c:pt idx="374">
                  <c:v>71.867000000000004</c:v>
                </c:pt>
                <c:pt idx="375">
                  <c:v>71.867000000000004</c:v>
                </c:pt>
                <c:pt idx="376">
                  <c:v>71.867000000000004</c:v>
                </c:pt>
                <c:pt idx="377">
                  <c:v>71.867000000000004</c:v>
                </c:pt>
                <c:pt idx="378">
                  <c:v>71.867000000000004</c:v>
                </c:pt>
                <c:pt idx="379">
                  <c:v>71.712000000000003</c:v>
                </c:pt>
                <c:pt idx="380">
                  <c:v>71.712000000000003</c:v>
                </c:pt>
                <c:pt idx="381">
                  <c:v>71.712000000000003</c:v>
                </c:pt>
                <c:pt idx="382">
                  <c:v>71.551000000000002</c:v>
                </c:pt>
                <c:pt idx="383">
                  <c:v>71.551000000000002</c:v>
                </c:pt>
                <c:pt idx="384">
                  <c:v>71.551000000000002</c:v>
                </c:pt>
                <c:pt idx="385">
                  <c:v>71.551000000000002</c:v>
                </c:pt>
                <c:pt idx="386">
                  <c:v>71.551000000000002</c:v>
                </c:pt>
                <c:pt idx="387">
                  <c:v>71.551000000000002</c:v>
                </c:pt>
                <c:pt idx="388">
                  <c:v>71.551000000000002</c:v>
                </c:pt>
                <c:pt idx="389">
                  <c:v>71.374999999999986</c:v>
                </c:pt>
                <c:pt idx="390">
                  <c:v>71.374999999999986</c:v>
                </c:pt>
                <c:pt idx="391">
                  <c:v>71.374999999999986</c:v>
                </c:pt>
                <c:pt idx="392">
                  <c:v>71.374999999999986</c:v>
                </c:pt>
                <c:pt idx="393">
                  <c:v>71.374999999999986</c:v>
                </c:pt>
                <c:pt idx="394">
                  <c:v>71.374999999999986</c:v>
                </c:pt>
                <c:pt idx="395">
                  <c:v>71.374999999999986</c:v>
                </c:pt>
                <c:pt idx="396">
                  <c:v>71.374999999999986</c:v>
                </c:pt>
                <c:pt idx="397">
                  <c:v>71.374999999999986</c:v>
                </c:pt>
                <c:pt idx="398">
                  <c:v>71.374999999999986</c:v>
                </c:pt>
                <c:pt idx="399">
                  <c:v>71.374999999999986</c:v>
                </c:pt>
                <c:pt idx="400">
                  <c:v>71.194999999999993</c:v>
                </c:pt>
                <c:pt idx="401">
                  <c:v>71.194999999999993</c:v>
                </c:pt>
                <c:pt idx="402">
                  <c:v>71.013999999999996</c:v>
                </c:pt>
                <c:pt idx="403">
                  <c:v>71.013999999999996</c:v>
                </c:pt>
                <c:pt idx="404">
                  <c:v>70.831000000000003</c:v>
                </c:pt>
                <c:pt idx="405">
                  <c:v>70.647999999999996</c:v>
                </c:pt>
                <c:pt idx="406">
                  <c:v>70.647999999999996</c:v>
                </c:pt>
                <c:pt idx="407">
                  <c:v>70.465000000000003</c:v>
                </c:pt>
                <c:pt idx="408">
                  <c:v>70.465000000000003</c:v>
                </c:pt>
                <c:pt idx="409">
                  <c:v>70.281999999999996</c:v>
                </c:pt>
                <c:pt idx="410">
                  <c:v>70.281999999999996</c:v>
                </c:pt>
                <c:pt idx="411">
                  <c:v>70.281999999999996</c:v>
                </c:pt>
                <c:pt idx="412">
                  <c:v>70.281999999999996</c:v>
                </c:pt>
                <c:pt idx="413">
                  <c:v>70.281999999999996</c:v>
                </c:pt>
                <c:pt idx="414">
                  <c:v>70.096000000000004</c:v>
                </c:pt>
                <c:pt idx="415">
                  <c:v>69.911000000000513</c:v>
                </c:pt>
                <c:pt idx="416">
                  <c:v>69.911000000000513</c:v>
                </c:pt>
                <c:pt idx="417">
                  <c:v>69.911000000000513</c:v>
                </c:pt>
                <c:pt idx="418">
                  <c:v>69.724999999999994</c:v>
                </c:pt>
                <c:pt idx="419">
                  <c:v>69.724999999999994</c:v>
                </c:pt>
                <c:pt idx="420">
                  <c:v>69.724999999999994</c:v>
                </c:pt>
                <c:pt idx="421">
                  <c:v>69.724999999999994</c:v>
                </c:pt>
                <c:pt idx="422">
                  <c:v>69.724999999999994</c:v>
                </c:pt>
                <c:pt idx="423">
                  <c:v>69.724999999999994</c:v>
                </c:pt>
                <c:pt idx="424">
                  <c:v>69.724999999999994</c:v>
                </c:pt>
                <c:pt idx="425">
                  <c:v>69.724999999999994</c:v>
                </c:pt>
                <c:pt idx="426">
                  <c:v>69.724999999999994</c:v>
                </c:pt>
                <c:pt idx="427">
                  <c:v>69.724999999999994</c:v>
                </c:pt>
                <c:pt idx="428">
                  <c:v>69.724999999999994</c:v>
                </c:pt>
                <c:pt idx="429">
                  <c:v>69.724999999999994</c:v>
                </c:pt>
                <c:pt idx="430">
                  <c:v>69.724999999999994</c:v>
                </c:pt>
                <c:pt idx="431">
                  <c:v>69.724999999999994</c:v>
                </c:pt>
                <c:pt idx="432">
                  <c:v>69.724999999999994</c:v>
                </c:pt>
              </c:numCache>
            </c:numRef>
          </c:yVal>
        </c:ser>
        <c:ser>
          <c:idx val="1"/>
          <c:order val="1"/>
          <c:tx>
            <c:strRef>
              <c:f>Sheet1!$C$1</c:f>
              <c:strCache>
                <c:ptCount val="1"/>
                <c:pt idx="0">
                  <c:v>Polyclonal induction (N = 1,424)</c:v>
                </c:pt>
              </c:strCache>
            </c:strRef>
          </c:tx>
          <c:spPr>
            <a:ln w="41275">
              <a:solidFill>
                <a:srgbClr val="FF0000"/>
              </a:solidFill>
              <a:prstDash val="solid"/>
            </a:ln>
          </c:spPr>
          <c:marker>
            <c:symbol val="none"/>
          </c:marker>
          <c:xVal>
            <c:numRef>
              <c:f>Sheet1!$A$2:$A$434</c:f>
              <c:numCache>
                <c:formatCode>General</c:formatCode>
                <c:ptCount val="433"/>
                <c:pt idx="0">
                  <c:v>0</c:v>
                </c:pt>
                <c:pt idx="1">
                  <c:v>2.0799999999999999E-2</c:v>
                </c:pt>
                <c:pt idx="2">
                  <c:v>4.1700000000000001E-2</c:v>
                </c:pt>
                <c:pt idx="3">
                  <c:v>6.25E-2</c:v>
                </c:pt>
                <c:pt idx="4">
                  <c:v>8.3300000000000041E-2</c:v>
                </c:pt>
                <c:pt idx="5">
                  <c:v>0.10420000000000022</c:v>
                </c:pt>
                <c:pt idx="6">
                  <c:v>0.125</c:v>
                </c:pt>
                <c:pt idx="7">
                  <c:v>0.14580000000000001</c:v>
                </c:pt>
                <c:pt idx="8">
                  <c:v>0.16669999999999999</c:v>
                </c:pt>
                <c:pt idx="9">
                  <c:v>0.18750000000000044</c:v>
                </c:pt>
                <c:pt idx="10">
                  <c:v>0.20830000000000001</c:v>
                </c:pt>
                <c:pt idx="11">
                  <c:v>0.22919999999999999</c:v>
                </c:pt>
                <c:pt idx="12">
                  <c:v>0.25</c:v>
                </c:pt>
                <c:pt idx="13">
                  <c:v>0.27080000000000032</c:v>
                </c:pt>
                <c:pt idx="14">
                  <c:v>0.29170000000000001</c:v>
                </c:pt>
                <c:pt idx="15">
                  <c:v>0.31250000000000189</c:v>
                </c:pt>
                <c:pt idx="16">
                  <c:v>0.33330000000000337</c:v>
                </c:pt>
                <c:pt idx="17">
                  <c:v>0.35420000000000001</c:v>
                </c:pt>
                <c:pt idx="18">
                  <c:v>0.37500000000000189</c:v>
                </c:pt>
                <c:pt idx="19">
                  <c:v>0.39580000000000337</c:v>
                </c:pt>
                <c:pt idx="20">
                  <c:v>0.41670000000000001</c:v>
                </c:pt>
                <c:pt idx="21">
                  <c:v>0.43750000000000189</c:v>
                </c:pt>
                <c:pt idx="22">
                  <c:v>0.45830000000000032</c:v>
                </c:pt>
                <c:pt idx="23">
                  <c:v>0.47920000000000001</c:v>
                </c:pt>
                <c:pt idx="24">
                  <c:v>0.5</c:v>
                </c:pt>
                <c:pt idx="25">
                  <c:v>0.52080000000000004</c:v>
                </c:pt>
                <c:pt idx="26">
                  <c:v>0.54170000000000063</c:v>
                </c:pt>
                <c:pt idx="27">
                  <c:v>0.5625</c:v>
                </c:pt>
                <c:pt idx="28">
                  <c:v>0.58329999999999949</c:v>
                </c:pt>
                <c:pt idx="29">
                  <c:v>0.60420000000000063</c:v>
                </c:pt>
                <c:pt idx="30">
                  <c:v>0.62500000000000389</c:v>
                </c:pt>
                <c:pt idx="31">
                  <c:v>0.64580000000000493</c:v>
                </c:pt>
                <c:pt idx="32">
                  <c:v>0.66670000000000573</c:v>
                </c:pt>
                <c:pt idx="33">
                  <c:v>0.6875</c:v>
                </c:pt>
                <c:pt idx="34">
                  <c:v>0.70830000000000004</c:v>
                </c:pt>
                <c:pt idx="35">
                  <c:v>0.72920000000000063</c:v>
                </c:pt>
                <c:pt idx="36">
                  <c:v>0.75000000000000389</c:v>
                </c:pt>
                <c:pt idx="37">
                  <c:v>0.77080000000000493</c:v>
                </c:pt>
                <c:pt idx="38">
                  <c:v>0.79170000000000063</c:v>
                </c:pt>
                <c:pt idx="39">
                  <c:v>0.8125</c:v>
                </c:pt>
                <c:pt idx="40">
                  <c:v>0.83330000000000004</c:v>
                </c:pt>
                <c:pt idx="41">
                  <c:v>0.85420000000000063</c:v>
                </c:pt>
                <c:pt idx="42">
                  <c:v>0.87500000000000389</c:v>
                </c:pt>
                <c:pt idx="43">
                  <c:v>0.89580000000000004</c:v>
                </c:pt>
                <c:pt idx="44">
                  <c:v>0.91670000000000063</c:v>
                </c:pt>
                <c:pt idx="45">
                  <c:v>0.9375</c:v>
                </c:pt>
                <c:pt idx="46">
                  <c:v>0.95830000000000004</c:v>
                </c:pt>
                <c:pt idx="47">
                  <c:v>0.97920000000000063</c:v>
                </c:pt>
                <c:pt idx="48">
                  <c:v>1</c:v>
                </c:pt>
                <c:pt idx="49">
                  <c:v>1.0207999999999924</c:v>
                </c:pt>
                <c:pt idx="50">
                  <c:v>1.0416999999999907</c:v>
                </c:pt>
                <c:pt idx="51">
                  <c:v>1.0625</c:v>
                </c:pt>
                <c:pt idx="52">
                  <c:v>1.0832999999999924</c:v>
                </c:pt>
                <c:pt idx="53">
                  <c:v>1.1042000000000001</c:v>
                </c:pt>
                <c:pt idx="54">
                  <c:v>1.125</c:v>
                </c:pt>
                <c:pt idx="55">
                  <c:v>1.1457999999999924</c:v>
                </c:pt>
                <c:pt idx="56">
                  <c:v>1.1667000000000001</c:v>
                </c:pt>
                <c:pt idx="57">
                  <c:v>1.1875</c:v>
                </c:pt>
                <c:pt idx="58">
                  <c:v>1.2082999999999924</c:v>
                </c:pt>
                <c:pt idx="59">
                  <c:v>1.2291999999999907</c:v>
                </c:pt>
                <c:pt idx="60">
                  <c:v>1.25</c:v>
                </c:pt>
                <c:pt idx="61">
                  <c:v>1.2707999999999924</c:v>
                </c:pt>
                <c:pt idx="62">
                  <c:v>1.2916999999999907</c:v>
                </c:pt>
                <c:pt idx="63">
                  <c:v>1.3125</c:v>
                </c:pt>
                <c:pt idx="64">
                  <c:v>1.3332999999999924</c:v>
                </c:pt>
                <c:pt idx="65">
                  <c:v>1.3542000000000001</c:v>
                </c:pt>
                <c:pt idx="66">
                  <c:v>1.375</c:v>
                </c:pt>
                <c:pt idx="67">
                  <c:v>1.3957999999999924</c:v>
                </c:pt>
                <c:pt idx="68">
                  <c:v>1.4166999999999907</c:v>
                </c:pt>
                <c:pt idx="69">
                  <c:v>1.4374999999999869</c:v>
                </c:pt>
                <c:pt idx="70">
                  <c:v>1.4582999999999924</c:v>
                </c:pt>
                <c:pt idx="71">
                  <c:v>1.4791999999999907</c:v>
                </c:pt>
                <c:pt idx="72">
                  <c:v>1.5</c:v>
                </c:pt>
                <c:pt idx="73">
                  <c:v>1.5207999999999924</c:v>
                </c:pt>
                <c:pt idx="74">
                  <c:v>1.5416999999999907</c:v>
                </c:pt>
                <c:pt idx="75">
                  <c:v>1.5625</c:v>
                </c:pt>
                <c:pt idx="76">
                  <c:v>1.5832999999999924</c:v>
                </c:pt>
                <c:pt idx="77">
                  <c:v>1.6042000000000001</c:v>
                </c:pt>
                <c:pt idx="78">
                  <c:v>1.625</c:v>
                </c:pt>
                <c:pt idx="79">
                  <c:v>1.6457999999999924</c:v>
                </c:pt>
                <c:pt idx="80">
                  <c:v>1.6667000000000001</c:v>
                </c:pt>
                <c:pt idx="81">
                  <c:v>1.6875</c:v>
                </c:pt>
                <c:pt idx="82">
                  <c:v>1.7082999999999924</c:v>
                </c:pt>
                <c:pt idx="83">
                  <c:v>1.7291999999999907</c:v>
                </c:pt>
                <c:pt idx="84">
                  <c:v>1.75</c:v>
                </c:pt>
                <c:pt idx="85">
                  <c:v>1.7707999999999924</c:v>
                </c:pt>
                <c:pt idx="86">
                  <c:v>1.7916999999999907</c:v>
                </c:pt>
                <c:pt idx="87">
                  <c:v>1.8125</c:v>
                </c:pt>
                <c:pt idx="88">
                  <c:v>1.8332999999999924</c:v>
                </c:pt>
                <c:pt idx="89">
                  <c:v>1.8542000000000001</c:v>
                </c:pt>
                <c:pt idx="90">
                  <c:v>1.875</c:v>
                </c:pt>
                <c:pt idx="91">
                  <c:v>1.8957999999999924</c:v>
                </c:pt>
                <c:pt idx="92">
                  <c:v>1.9167000000000001</c:v>
                </c:pt>
                <c:pt idx="93">
                  <c:v>1.9375</c:v>
                </c:pt>
                <c:pt idx="94">
                  <c:v>1.9582999999999999</c:v>
                </c:pt>
                <c:pt idx="95">
                  <c:v>1.9792000000000001</c:v>
                </c:pt>
                <c:pt idx="96">
                  <c:v>2</c:v>
                </c:pt>
                <c:pt idx="97">
                  <c:v>2.0207999999999999</c:v>
                </c:pt>
                <c:pt idx="98">
                  <c:v>2.0417000000000001</c:v>
                </c:pt>
                <c:pt idx="99">
                  <c:v>2.0625</c:v>
                </c:pt>
                <c:pt idx="100">
                  <c:v>2.0832999999999999</c:v>
                </c:pt>
                <c:pt idx="101">
                  <c:v>2.1042000000000001</c:v>
                </c:pt>
                <c:pt idx="102">
                  <c:v>2.125</c:v>
                </c:pt>
                <c:pt idx="103">
                  <c:v>2.1457999999999999</c:v>
                </c:pt>
                <c:pt idx="104">
                  <c:v>2.1667000000000001</c:v>
                </c:pt>
                <c:pt idx="105">
                  <c:v>2.18750000000002</c:v>
                </c:pt>
                <c:pt idx="106">
                  <c:v>2.2082999999999999</c:v>
                </c:pt>
                <c:pt idx="107">
                  <c:v>2.2292000000000001</c:v>
                </c:pt>
                <c:pt idx="108">
                  <c:v>2.25</c:v>
                </c:pt>
                <c:pt idx="109">
                  <c:v>2.2707999999999999</c:v>
                </c:pt>
                <c:pt idx="110">
                  <c:v>2.2917000000000001</c:v>
                </c:pt>
                <c:pt idx="111">
                  <c:v>2.3124999999999769</c:v>
                </c:pt>
                <c:pt idx="112">
                  <c:v>2.3332999999999977</c:v>
                </c:pt>
                <c:pt idx="113">
                  <c:v>2.3541999999999987</c:v>
                </c:pt>
                <c:pt idx="114">
                  <c:v>2.3749999999999987</c:v>
                </c:pt>
                <c:pt idx="115">
                  <c:v>2.3957999999999977</c:v>
                </c:pt>
                <c:pt idx="116">
                  <c:v>2.4166999999999783</c:v>
                </c:pt>
                <c:pt idx="117">
                  <c:v>2.4375</c:v>
                </c:pt>
                <c:pt idx="118">
                  <c:v>2.4582999999999977</c:v>
                </c:pt>
                <c:pt idx="119">
                  <c:v>2.4791999999999987</c:v>
                </c:pt>
                <c:pt idx="120">
                  <c:v>2.5</c:v>
                </c:pt>
                <c:pt idx="121">
                  <c:v>2.5207999999999999</c:v>
                </c:pt>
                <c:pt idx="122">
                  <c:v>2.5417000000000001</c:v>
                </c:pt>
                <c:pt idx="123">
                  <c:v>2.5625</c:v>
                </c:pt>
                <c:pt idx="124">
                  <c:v>2.5832999999999999</c:v>
                </c:pt>
                <c:pt idx="125">
                  <c:v>2.6042000000000001</c:v>
                </c:pt>
                <c:pt idx="126">
                  <c:v>2.625</c:v>
                </c:pt>
                <c:pt idx="127">
                  <c:v>2.6457999999999999</c:v>
                </c:pt>
                <c:pt idx="128">
                  <c:v>2.6667000000000001</c:v>
                </c:pt>
                <c:pt idx="129">
                  <c:v>2.68750000000002</c:v>
                </c:pt>
                <c:pt idx="130">
                  <c:v>2.7082999999999999</c:v>
                </c:pt>
                <c:pt idx="131">
                  <c:v>2.7292000000000001</c:v>
                </c:pt>
                <c:pt idx="132">
                  <c:v>2.75</c:v>
                </c:pt>
                <c:pt idx="133">
                  <c:v>2.7707999999999999</c:v>
                </c:pt>
                <c:pt idx="134">
                  <c:v>2.7917000000000001</c:v>
                </c:pt>
                <c:pt idx="135">
                  <c:v>2.8124999999999769</c:v>
                </c:pt>
                <c:pt idx="136">
                  <c:v>2.8332999999999977</c:v>
                </c:pt>
                <c:pt idx="137">
                  <c:v>2.8541999999999987</c:v>
                </c:pt>
                <c:pt idx="138">
                  <c:v>2.8749999999999987</c:v>
                </c:pt>
                <c:pt idx="139">
                  <c:v>2.8957999999999977</c:v>
                </c:pt>
                <c:pt idx="140">
                  <c:v>2.9166999999999783</c:v>
                </c:pt>
                <c:pt idx="141">
                  <c:v>2.9375</c:v>
                </c:pt>
                <c:pt idx="142">
                  <c:v>2.9582999999999977</c:v>
                </c:pt>
                <c:pt idx="143">
                  <c:v>2.9791999999999987</c:v>
                </c:pt>
                <c:pt idx="144">
                  <c:v>3</c:v>
                </c:pt>
                <c:pt idx="145">
                  <c:v>3.0207999999999999</c:v>
                </c:pt>
                <c:pt idx="146">
                  <c:v>3.0417000000000001</c:v>
                </c:pt>
                <c:pt idx="147">
                  <c:v>3.0625</c:v>
                </c:pt>
                <c:pt idx="148">
                  <c:v>3.0832999999999999</c:v>
                </c:pt>
                <c:pt idx="149">
                  <c:v>3.1042000000000001</c:v>
                </c:pt>
                <c:pt idx="150">
                  <c:v>3.125</c:v>
                </c:pt>
                <c:pt idx="151">
                  <c:v>3.1457999999999999</c:v>
                </c:pt>
                <c:pt idx="152">
                  <c:v>3.1667000000000001</c:v>
                </c:pt>
                <c:pt idx="153">
                  <c:v>3.18750000000002</c:v>
                </c:pt>
                <c:pt idx="154">
                  <c:v>3.2082999999999999</c:v>
                </c:pt>
                <c:pt idx="155">
                  <c:v>3.2292000000000001</c:v>
                </c:pt>
                <c:pt idx="156">
                  <c:v>3.25</c:v>
                </c:pt>
                <c:pt idx="157">
                  <c:v>3.2707999999999999</c:v>
                </c:pt>
                <c:pt idx="158">
                  <c:v>3.2917000000000001</c:v>
                </c:pt>
                <c:pt idx="159">
                  <c:v>3.3124999999999769</c:v>
                </c:pt>
                <c:pt idx="160">
                  <c:v>3.3332999999999977</c:v>
                </c:pt>
                <c:pt idx="161">
                  <c:v>3.3541999999999987</c:v>
                </c:pt>
                <c:pt idx="162">
                  <c:v>3.3749999999999987</c:v>
                </c:pt>
                <c:pt idx="163">
                  <c:v>3.3957999999999977</c:v>
                </c:pt>
                <c:pt idx="164">
                  <c:v>3.4166999999999783</c:v>
                </c:pt>
                <c:pt idx="165">
                  <c:v>3.4375</c:v>
                </c:pt>
                <c:pt idx="166">
                  <c:v>3.4582999999999977</c:v>
                </c:pt>
                <c:pt idx="167">
                  <c:v>3.4791999999999987</c:v>
                </c:pt>
                <c:pt idx="168">
                  <c:v>3.5</c:v>
                </c:pt>
                <c:pt idx="169">
                  <c:v>3.5207999999999999</c:v>
                </c:pt>
                <c:pt idx="170">
                  <c:v>3.5417000000000001</c:v>
                </c:pt>
                <c:pt idx="171">
                  <c:v>3.5625</c:v>
                </c:pt>
                <c:pt idx="172">
                  <c:v>3.5832999999999999</c:v>
                </c:pt>
                <c:pt idx="173">
                  <c:v>3.6042000000000001</c:v>
                </c:pt>
                <c:pt idx="174">
                  <c:v>3.625</c:v>
                </c:pt>
                <c:pt idx="175">
                  <c:v>3.6457999999999999</c:v>
                </c:pt>
                <c:pt idx="176">
                  <c:v>3.6667000000000001</c:v>
                </c:pt>
                <c:pt idx="177">
                  <c:v>3.68750000000002</c:v>
                </c:pt>
                <c:pt idx="178">
                  <c:v>3.7082999999999999</c:v>
                </c:pt>
                <c:pt idx="179">
                  <c:v>3.7292000000000001</c:v>
                </c:pt>
                <c:pt idx="180">
                  <c:v>3.75</c:v>
                </c:pt>
                <c:pt idx="181">
                  <c:v>3.7707999999999999</c:v>
                </c:pt>
                <c:pt idx="182">
                  <c:v>3.7917000000000001</c:v>
                </c:pt>
                <c:pt idx="183">
                  <c:v>3.8124999999999769</c:v>
                </c:pt>
                <c:pt idx="184">
                  <c:v>3.8332999999999977</c:v>
                </c:pt>
                <c:pt idx="185">
                  <c:v>3.8541999999999987</c:v>
                </c:pt>
                <c:pt idx="186">
                  <c:v>3.8749999999999987</c:v>
                </c:pt>
                <c:pt idx="187">
                  <c:v>3.8957999999999977</c:v>
                </c:pt>
                <c:pt idx="188">
                  <c:v>3.9166999999999783</c:v>
                </c:pt>
                <c:pt idx="189">
                  <c:v>3.9375</c:v>
                </c:pt>
                <c:pt idx="190">
                  <c:v>3.9582999999999977</c:v>
                </c:pt>
                <c:pt idx="191">
                  <c:v>3.9791999999999987</c:v>
                </c:pt>
                <c:pt idx="192">
                  <c:v>4</c:v>
                </c:pt>
                <c:pt idx="193">
                  <c:v>4.0207999999999995</c:v>
                </c:pt>
                <c:pt idx="194">
                  <c:v>4.0417000000000014</c:v>
                </c:pt>
                <c:pt idx="195">
                  <c:v>4.0624999999999956</c:v>
                </c:pt>
                <c:pt idx="196">
                  <c:v>4.0833000000000004</c:v>
                </c:pt>
                <c:pt idx="197">
                  <c:v>4.1041999999999845</c:v>
                </c:pt>
                <c:pt idx="198">
                  <c:v>4.1249999999999645</c:v>
                </c:pt>
                <c:pt idx="199">
                  <c:v>4.1457999999999995</c:v>
                </c:pt>
                <c:pt idx="200">
                  <c:v>4.1666999999999996</c:v>
                </c:pt>
                <c:pt idx="201">
                  <c:v>4.1874999999999956</c:v>
                </c:pt>
                <c:pt idx="202">
                  <c:v>4.2083000000000004</c:v>
                </c:pt>
                <c:pt idx="203">
                  <c:v>4.2291999999999996</c:v>
                </c:pt>
                <c:pt idx="204">
                  <c:v>4.25</c:v>
                </c:pt>
                <c:pt idx="205">
                  <c:v>4.2708000000000004</c:v>
                </c:pt>
                <c:pt idx="206">
                  <c:v>4.2917000000000014</c:v>
                </c:pt>
                <c:pt idx="207">
                  <c:v>4.3124999999999956</c:v>
                </c:pt>
                <c:pt idx="208">
                  <c:v>4.3333000000000004</c:v>
                </c:pt>
                <c:pt idx="209">
                  <c:v>4.3541999999999845</c:v>
                </c:pt>
                <c:pt idx="210">
                  <c:v>4.375</c:v>
                </c:pt>
                <c:pt idx="211">
                  <c:v>4.3957999999999995</c:v>
                </c:pt>
                <c:pt idx="212">
                  <c:v>4.4167000000000014</c:v>
                </c:pt>
                <c:pt idx="213">
                  <c:v>4.4375</c:v>
                </c:pt>
                <c:pt idx="214">
                  <c:v>4.4583000000000004</c:v>
                </c:pt>
                <c:pt idx="215">
                  <c:v>4.4792000000000476</c:v>
                </c:pt>
                <c:pt idx="216">
                  <c:v>4.5</c:v>
                </c:pt>
                <c:pt idx="217">
                  <c:v>4.5207999999999995</c:v>
                </c:pt>
                <c:pt idx="218">
                  <c:v>4.5417000000000014</c:v>
                </c:pt>
                <c:pt idx="219">
                  <c:v>4.5624999999999956</c:v>
                </c:pt>
                <c:pt idx="220">
                  <c:v>4.5833000000000004</c:v>
                </c:pt>
                <c:pt idx="221">
                  <c:v>4.6041999999999845</c:v>
                </c:pt>
                <c:pt idx="222">
                  <c:v>4.6249999999999645</c:v>
                </c:pt>
                <c:pt idx="223">
                  <c:v>4.6457999999999995</c:v>
                </c:pt>
                <c:pt idx="224">
                  <c:v>4.6666999999999996</c:v>
                </c:pt>
                <c:pt idx="225">
                  <c:v>4.6874999999999956</c:v>
                </c:pt>
                <c:pt idx="226">
                  <c:v>4.7083000000000004</c:v>
                </c:pt>
                <c:pt idx="227">
                  <c:v>4.7291999999999996</c:v>
                </c:pt>
                <c:pt idx="228">
                  <c:v>4.75</c:v>
                </c:pt>
                <c:pt idx="229">
                  <c:v>4.7708000000000004</c:v>
                </c:pt>
                <c:pt idx="230">
                  <c:v>4.7917000000000014</c:v>
                </c:pt>
                <c:pt idx="231">
                  <c:v>4.8124999999999956</c:v>
                </c:pt>
                <c:pt idx="232">
                  <c:v>4.8333000000000004</c:v>
                </c:pt>
                <c:pt idx="233">
                  <c:v>4.8541999999999845</c:v>
                </c:pt>
                <c:pt idx="234">
                  <c:v>4.875</c:v>
                </c:pt>
                <c:pt idx="235">
                  <c:v>4.8957999999999995</c:v>
                </c:pt>
                <c:pt idx="236">
                  <c:v>4.9167000000000014</c:v>
                </c:pt>
                <c:pt idx="237">
                  <c:v>4.9375</c:v>
                </c:pt>
                <c:pt idx="238">
                  <c:v>4.9583000000000004</c:v>
                </c:pt>
                <c:pt idx="239">
                  <c:v>4.9792000000000476</c:v>
                </c:pt>
                <c:pt idx="240">
                  <c:v>5</c:v>
                </c:pt>
                <c:pt idx="241">
                  <c:v>5.0207999999999995</c:v>
                </c:pt>
                <c:pt idx="242">
                  <c:v>5.0417000000000014</c:v>
                </c:pt>
                <c:pt idx="243">
                  <c:v>5.0624999999999956</c:v>
                </c:pt>
                <c:pt idx="244">
                  <c:v>5.0833000000000004</c:v>
                </c:pt>
                <c:pt idx="245">
                  <c:v>5.1041999999999845</c:v>
                </c:pt>
                <c:pt idx="246">
                  <c:v>5.1249999999999645</c:v>
                </c:pt>
                <c:pt idx="247">
                  <c:v>5.1457999999999995</c:v>
                </c:pt>
                <c:pt idx="248">
                  <c:v>5.1666999999999996</c:v>
                </c:pt>
                <c:pt idx="249">
                  <c:v>5.1874999999999956</c:v>
                </c:pt>
                <c:pt idx="250">
                  <c:v>5.2083000000000004</c:v>
                </c:pt>
                <c:pt idx="251">
                  <c:v>5.2291999999999996</c:v>
                </c:pt>
                <c:pt idx="252">
                  <c:v>5.25</c:v>
                </c:pt>
                <c:pt idx="253">
                  <c:v>5.2708000000000004</c:v>
                </c:pt>
                <c:pt idx="254">
                  <c:v>5.2917000000000014</c:v>
                </c:pt>
                <c:pt idx="255">
                  <c:v>5.3124999999999956</c:v>
                </c:pt>
                <c:pt idx="256">
                  <c:v>5.3333000000000004</c:v>
                </c:pt>
                <c:pt idx="257">
                  <c:v>5.3541999999999845</c:v>
                </c:pt>
                <c:pt idx="258">
                  <c:v>5.375</c:v>
                </c:pt>
                <c:pt idx="259">
                  <c:v>5.3957999999999995</c:v>
                </c:pt>
                <c:pt idx="260">
                  <c:v>5.4167000000000014</c:v>
                </c:pt>
                <c:pt idx="261">
                  <c:v>5.4375</c:v>
                </c:pt>
                <c:pt idx="262">
                  <c:v>5.4583000000000004</c:v>
                </c:pt>
                <c:pt idx="263">
                  <c:v>5.4792000000000476</c:v>
                </c:pt>
                <c:pt idx="264">
                  <c:v>5.5</c:v>
                </c:pt>
                <c:pt idx="265">
                  <c:v>5.5207999999999995</c:v>
                </c:pt>
                <c:pt idx="266">
                  <c:v>5.5417000000000014</c:v>
                </c:pt>
                <c:pt idx="267">
                  <c:v>5.5624999999999956</c:v>
                </c:pt>
                <c:pt idx="268">
                  <c:v>5.5833000000000004</c:v>
                </c:pt>
                <c:pt idx="269">
                  <c:v>5.6041999999999845</c:v>
                </c:pt>
                <c:pt idx="270">
                  <c:v>5.6249999999999645</c:v>
                </c:pt>
                <c:pt idx="271">
                  <c:v>5.6457999999999995</c:v>
                </c:pt>
                <c:pt idx="272">
                  <c:v>5.6666999999999996</c:v>
                </c:pt>
                <c:pt idx="273">
                  <c:v>5.6874999999999956</c:v>
                </c:pt>
                <c:pt idx="274">
                  <c:v>5.7083000000000004</c:v>
                </c:pt>
                <c:pt idx="275">
                  <c:v>5.7291999999999996</c:v>
                </c:pt>
                <c:pt idx="276">
                  <c:v>5.75</c:v>
                </c:pt>
                <c:pt idx="277">
                  <c:v>5.7708000000000004</c:v>
                </c:pt>
                <c:pt idx="278">
                  <c:v>5.7917000000000014</c:v>
                </c:pt>
                <c:pt idx="279">
                  <c:v>5.8124999999999956</c:v>
                </c:pt>
                <c:pt idx="280">
                  <c:v>5.8333000000000004</c:v>
                </c:pt>
                <c:pt idx="281">
                  <c:v>5.8541999999999845</c:v>
                </c:pt>
                <c:pt idx="282">
                  <c:v>5.875</c:v>
                </c:pt>
                <c:pt idx="283">
                  <c:v>5.8957999999999995</c:v>
                </c:pt>
                <c:pt idx="284">
                  <c:v>5.9167000000000014</c:v>
                </c:pt>
                <c:pt idx="285">
                  <c:v>5.9375</c:v>
                </c:pt>
                <c:pt idx="286">
                  <c:v>5.9583000000000004</c:v>
                </c:pt>
                <c:pt idx="287">
                  <c:v>5.9792000000000476</c:v>
                </c:pt>
                <c:pt idx="288">
                  <c:v>6</c:v>
                </c:pt>
                <c:pt idx="289">
                  <c:v>6.0207999999999995</c:v>
                </c:pt>
                <c:pt idx="290">
                  <c:v>6.0417000000000014</c:v>
                </c:pt>
                <c:pt idx="291">
                  <c:v>6.0624999999999956</c:v>
                </c:pt>
                <c:pt idx="292">
                  <c:v>6.0833000000000004</c:v>
                </c:pt>
                <c:pt idx="293">
                  <c:v>6.1041999999999845</c:v>
                </c:pt>
                <c:pt idx="294">
                  <c:v>6.1249999999999645</c:v>
                </c:pt>
                <c:pt idx="295">
                  <c:v>6.1457999999999995</c:v>
                </c:pt>
                <c:pt idx="296">
                  <c:v>6.1666999999999996</c:v>
                </c:pt>
                <c:pt idx="297">
                  <c:v>6.1874999999999956</c:v>
                </c:pt>
                <c:pt idx="298">
                  <c:v>6.2083000000000004</c:v>
                </c:pt>
                <c:pt idx="299">
                  <c:v>6.2291999999999996</c:v>
                </c:pt>
                <c:pt idx="300">
                  <c:v>6.25</c:v>
                </c:pt>
                <c:pt idx="301">
                  <c:v>6.2708000000000004</c:v>
                </c:pt>
                <c:pt idx="302">
                  <c:v>6.2917000000000014</c:v>
                </c:pt>
                <c:pt idx="303">
                  <c:v>6.3124999999999956</c:v>
                </c:pt>
                <c:pt idx="304">
                  <c:v>6.3333000000000004</c:v>
                </c:pt>
                <c:pt idx="305">
                  <c:v>6.3541999999999845</c:v>
                </c:pt>
                <c:pt idx="306">
                  <c:v>6.375</c:v>
                </c:pt>
                <c:pt idx="307">
                  <c:v>6.3957999999999995</c:v>
                </c:pt>
                <c:pt idx="308">
                  <c:v>6.4167000000000014</c:v>
                </c:pt>
                <c:pt idx="309">
                  <c:v>6.4375</c:v>
                </c:pt>
                <c:pt idx="310">
                  <c:v>6.4583000000000004</c:v>
                </c:pt>
                <c:pt idx="311">
                  <c:v>6.4792000000000476</c:v>
                </c:pt>
                <c:pt idx="312">
                  <c:v>6.5</c:v>
                </c:pt>
                <c:pt idx="313">
                  <c:v>6.5207999999999995</c:v>
                </c:pt>
                <c:pt idx="314">
                  <c:v>6.5417000000000014</c:v>
                </c:pt>
                <c:pt idx="315">
                  <c:v>6.5624999999999956</c:v>
                </c:pt>
                <c:pt idx="316">
                  <c:v>6.5833000000000004</c:v>
                </c:pt>
                <c:pt idx="317">
                  <c:v>6.6041999999999845</c:v>
                </c:pt>
                <c:pt idx="318">
                  <c:v>6.6249999999999645</c:v>
                </c:pt>
                <c:pt idx="319">
                  <c:v>6.6457999999999995</c:v>
                </c:pt>
                <c:pt idx="320">
                  <c:v>6.6666999999999996</c:v>
                </c:pt>
                <c:pt idx="321">
                  <c:v>6.6874999999999956</c:v>
                </c:pt>
                <c:pt idx="322">
                  <c:v>6.7083000000000004</c:v>
                </c:pt>
                <c:pt idx="323">
                  <c:v>6.7291999999999996</c:v>
                </c:pt>
                <c:pt idx="324">
                  <c:v>6.75</c:v>
                </c:pt>
                <c:pt idx="325">
                  <c:v>6.7708000000000004</c:v>
                </c:pt>
                <c:pt idx="326">
                  <c:v>6.7917000000000014</c:v>
                </c:pt>
                <c:pt idx="327">
                  <c:v>6.8124999999999956</c:v>
                </c:pt>
                <c:pt idx="328">
                  <c:v>6.8333000000000004</c:v>
                </c:pt>
                <c:pt idx="329">
                  <c:v>6.8541999999999845</c:v>
                </c:pt>
                <c:pt idx="330">
                  <c:v>6.875</c:v>
                </c:pt>
                <c:pt idx="331">
                  <c:v>6.8957999999999995</c:v>
                </c:pt>
                <c:pt idx="332">
                  <c:v>6.9167000000000014</c:v>
                </c:pt>
                <c:pt idx="333">
                  <c:v>6.9375</c:v>
                </c:pt>
                <c:pt idx="334">
                  <c:v>6.9583000000000004</c:v>
                </c:pt>
                <c:pt idx="335">
                  <c:v>6.9792000000000476</c:v>
                </c:pt>
                <c:pt idx="336">
                  <c:v>7</c:v>
                </c:pt>
                <c:pt idx="337">
                  <c:v>7.0207999999999995</c:v>
                </c:pt>
                <c:pt idx="338">
                  <c:v>7.0417000000000014</c:v>
                </c:pt>
                <c:pt idx="339">
                  <c:v>7.0624999999999956</c:v>
                </c:pt>
                <c:pt idx="340">
                  <c:v>7.0833000000000004</c:v>
                </c:pt>
                <c:pt idx="341">
                  <c:v>7.1041999999999845</c:v>
                </c:pt>
                <c:pt idx="342">
                  <c:v>7.1249999999999645</c:v>
                </c:pt>
                <c:pt idx="343">
                  <c:v>7.1457999999999995</c:v>
                </c:pt>
                <c:pt idx="344">
                  <c:v>7.1666999999999996</c:v>
                </c:pt>
                <c:pt idx="345">
                  <c:v>7.1874999999999956</c:v>
                </c:pt>
                <c:pt idx="346">
                  <c:v>7.2083000000000004</c:v>
                </c:pt>
                <c:pt idx="347">
                  <c:v>7.2291999999999996</c:v>
                </c:pt>
                <c:pt idx="348">
                  <c:v>7.25</c:v>
                </c:pt>
                <c:pt idx="349">
                  <c:v>7.2708000000000004</c:v>
                </c:pt>
                <c:pt idx="350">
                  <c:v>7.2917000000000014</c:v>
                </c:pt>
                <c:pt idx="351">
                  <c:v>7.3124999999999956</c:v>
                </c:pt>
                <c:pt idx="352">
                  <c:v>7.3333000000000004</c:v>
                </c:pt>
                <c:pt idx="353">
                  <c:v>7.3541999999999845</c:v>
                </c:pt>
                <c:pt idx="354">
                  <c:v>7.375</c:v>
                </c:pt>
                <c:pt idx="355">
                  <c:v>7.3957999999999995</c:v>
                </c:pt>
                <c:pt idx="356">
                  <c:v>7.4167000000000014</c:v>
                </c:pt>
                <c:pt idx="357">
                  <c:v>7.4375</c:v>
                </c:pt>
                <c:pt idx="358">
                  <c:v>7.4583000000000004</c:v>
                </c:pt>
                <c:pt idx="359">
                  <c:v>7.4792000000000476</c:v>
                </c:pt>
                <c:pt idx="360">
                  <c:v>7.5</c:v>
                </c:pt>
                <c:pt idx="361">
                  <c:v>7.5207999999999995</c:v>
                </c:pt>
                <c:pt idx="362">
                  <c:v>7.5417000000000014</c:v>
                </c:pt>
                <c:pt idx="363">
                  <c:v>7.5624999999999956</c:v>
                </c:pt>
                <c:pt idx="364">
                  <c:v>7.5833000000000004</c:v>
                </c:pt>
                <c:pt idx="365">
                  <c:v>7.6041999999999845</c:v>
                </c:pt>
                <c:pt idx="366">
                  <c:v>7.6249999999999645</c:v>
                </c:pt>
                <c:pt idx="367">
                  <c:v>7.6457999999999995</c:v>
                </c:pt>
                <c:pt idx="368">
                  <c:v>7.6666999999999996</c:v>
                </c:pt>
                <c:pt idx="369">
                  <c:v>7.6874999999999956</c:v>
                </c:pt>
                <c:pt idx="370">
                  <c:v>7.7083000000000004</c:v>
                </c:pt>
                <c:pt idx="371">
                  <c:v>7.7291999999999996</c:v>
                </c:pt>
                <c:pt idx="372">
                  <c:v>7.75</c:v>
                </c:pt>
                <c:pt idx="373">
                  <c:v>7.7708000000000004</c:v>
                </c:pt>
                <c:pt idx="374">
                  <c:v>7.7917000000000014</c:v>
                </c:pt>
                <c:pt idx="375">
                  <c:v>7.8124999999999956</c:v>
                </c:pt>
                <c:pt idx="376">
                  <c:v>7.8333000000000004</c:v>
                </c:pt>
                <c:pt idx="377">
                  <c:v>7.8541999999999845</c:v>
                </c:pt>
                <c:pt idx="378">
                  <c:v>7.875</c:v>
                </c:pt>
                <c:pt idx="379">
                  <c:v>7.8957999999999995</c:v>
                </c:pt>
                <c:pt idx="380">
                  <c:v>7.9167000000000014</c:v>
                </c:pt>
                <c:pt idx="381">
                  <c:v>7.9375</c:v>
                </c:pt>
                <c:pt idx="382">
                  <c:v>7.9583000000000004</c:v>
                </c:pt>
                <c:pt idx="383">
                  <c:v>7.9792000000000476</c:v>
                </c:pt>
                <c:pt idx="384">
                  <c:v>8</c:v>
                </c:pt>
                <c:pt idx="385">
                  <c:v>8.0208000000000013</c:v>
                </c:pt>
                <c:pt idx="386">
                  <c:v>8.0417000000000005</c:v>
                </c:pt>
                <c:pt idx="387">
                  <c:v>8.0625000000000266</c:v>
                </c:pt>
                <c:pt idx="388">
                  <c:v>8.0833000000000013</c:v>
                </c:pt>
                <c:pt idx="389">
                  <c:v>8.1042000000000005</c:v>
                </c:pt>
                <c:pt idx="390">
                  <c:v>8.125</c:v>
                </c:pt>
                <c:pt idx="391">
                  <c:v>8.1458000000000013</c:v>
                </c:pt>
                <c:pt idx="392">
                  <c:v>8.1667000000000005</c:v>
                </c:pt>
                <c:pt idx="393">
                  <c:v>8.1875</c:v>
                </c:pt>
                <c:pt idx="394">
                  <c:v>8.2082999999999995</c:v>
                </c:pt>
                <c:pt idx="395">
                  <c:v>8.2292000000000005</c:v>
                </c:pt>
                <c:pt idx="396">
                  <c:v>8.25</c:v>
                </c:pt>
                <c:pt idx="397">
                  <c:v>8.2708000000000013</c:v>
                </c:pt>
                <c:pt idx="398">
                  <c:v>8.2917000000000005</c:v>
                </c:pt>
                <c:pt idx="399">
                  <c:v>8.3125000000000266</c:v>
                </c:pt>
                <c:pt idx="400">
                  <c:v>8.3333000000000013</c:v>
                </c:pt>
                <c:pt idx="401">
                  <c:v>8.3542000000000005</c:v>
                </c:pt>
                <c:pt idx="402">
                  <c:v>8.3750000000000266</c:v>
                </c:pt>
                <c:pt idx="403">
                  <c:v>8.3958000000000048</c:v>
                </c:pt>
                <c:pt idx="404">
                  <c:v>8.4167000000000005</c:v>
                </c:pt>
                <c:pt idx="405">
                  <c:v>8.4375</c:v>
                </c:pt>
                <c:pt idx="406">
                  <c:v>8.4583000000000013</c:v>
                </c:pt>
                <c:pt idx="407">
                  <c:v>8.4792000000000005</c:v>
                </c:pt>
                <c:pt idx="408">
                  <c:v>8.5</c:v>
                </c:pt>
                <c:pt idx="409">
                  <c:v>8.5208000000000013</c:v>
                </c:pt>
                <c:pt idx="410">
                  <c:v>8.5417000000000005</c:v>
                </c:pt>
                <c:pt idx="411">
                  <c:v>8.5625000000000266</c:v>
                </c:pt>
                <c:pt idx="412">
                  <c:v>8.5833000000000013</c:v>
                </c:pt>
                <c:pt idx="413">
                  <c:v>8.6042000000000005</c:v>
                </c:pt>
                <c:pt idx="414">
                  <c:v>8.625</c:v>
                </c:pt>
                <c:pt idx="415">
                  <c:v>8.6458000000000013</c:v>
                </c:pt>
                <c:pt idx="416">
                  <c:v>8.6667000000000005</c:v>
                </c:pt>
                <c:pt idx="417">
                  <c:v>8.6875</c:v>
                </c:pt>
                <c:pt idx="418">
                  <c:v>8.7082999999999995</c:v>
                </c:pt>
                <c:pt idx="419">
                  <c:v>8.7292000000000005</c:v>
                </c:pt>
                <c:pt idx="420">
                  <c:v>8.75</c:v>
                </c:pt>
                <c:pt idx="421">
                  <c:v>8.7708000000000013</c:v>
                </c:pt>
                <c:pt idx="422">
                  <c:v>8.7917000000000005</c:v>
                </c:pt>
                <c:pt idx="423">
                  <c:v>8.8125000000000266</c:v>
                </c:pt>
                <c:pt idx="424">
                  <c:v>8.8333000000000013</c:v>
                </c:pt>
                <c:pt idx="425">
                  <c:v>8.8542000000000005</c:v>
                </c:pt>
                <c:pt idx="426">
                  <c:v>8.8750000000000266</c:v>
                </c:pt>
                <c:pt idx="427">
                  <c:v>8.8958000000000048</c:v>
                </c:pt>
                <c:pt idx="428">
                  <c:v>8.9167000000000005</c:v>
                </c:pt>
                <c:pt idx="429">
                  <c:v>8.9375</c:v>
                </c:pt>
                <c:pt idx="430">
                  <c:v>8.9583000000000013</c:v>
                </c:pt>
                <c:pt idx="431">
                  <c:v>8.9792000000000005</c:v>
                </c:pt>
                <c:pt idx="432">
                  <c:v>9</c:v>
                </c:pt>
              </c:numCache>
            </c:numRef>
          </c:xVal>
          <c:yVal>
            <c:numRef>
              <c:f>Sheet1!$C$2:$C$434</c:f>
              <c:numCache>
                <c:formatCode>General</c:formatCode>
                <c:ptCount val="433"/>
                <c:pt idx="0">
                  <c:v>100</c:v>
                </c:pt>
                <c:pt idx="1">
                  <c:v>100</c:v>
                </c:pt>
                <c:pt idx="2">
                  <c:v>100</c:v>
                </c:pt>
                <c:pt idx="3">
                  <c:v>100</c:v>
                </c:pt>
                <c:pt idx="4">
                  <c:v>99.856999999999999</c:v>
                </c:pt>
                <c:pt idx="5">
                  <c:v>99.641000000000005</c:v>
                </c:pt>
                <c:pt idx="6">
                  <c:v>99.641000000000005</c:v>
                </c:pt>
                <c:pt idx="7">
                  <c:v>99.569000000000003</c:v>
                </c:pt>
                <c:pt idx="8">
                  <c:v>99.497000000000227</c:v>
                </c:pt>
                <c:pt idx="9">
                  <c:v>99.278999999999982</c:v>
                </c:pt>
                <c:pt idx="10">
                  <c:v>99.206000000000003</c:v>
                </c:pt>
                <c:pt idx="11">
                  <c:v>99.061000000000007</c:v>
                </c:pt>
                <c:pt idx="12">
                  <c:v>98.843000000000004</c:v>
                </c:pt>
                <c:pt idx="13">
                  <c:v>98.697000000000003</c:v>
                </c:pt>
                <c:pt idx="14">
                  <c:v>98.623999999999981</c:v>
                </c:pt>
                <c:pt idx="15">
                  <c:v>98.477999999999994</c:v>
                </c:pt>
                <c:pt idx="16">
                  <c:v>98.405000000000001</c:v>
                </c:pt>
                <c:pt idx="17">
                  <c:v>98.259</c:v>
                </c:pt>
                <c:pt idx="18">
                  <c:v>98.04</c:v>
                </c:pt>
                <c:pt idx="19">
                  <c:v>98.04</c:v>
                </c:pt>
                <c:pt idx="20">
                  <c:v>97.747000000000227</c:v>
                </c:pt>
                <c:pt idx="21">
                  <c:v>97.673999999999978</c:v>
                </c:pt>
                <c:pt idx="22">
                  <c:v>97.527999999999992</c:v>
                </c:pt>
                <c:pt idx="23">
                  <c:v>97.455000000000013</c:v>
                </c:pt>
                <c:pt idx="24">
                  <c:v>97.307999999999993</c:v>
                </c:pt>
                <c:pt idx="25">
                  <c:v>97.307999999999993</c:v>
                </c:pt>
                <c:pt idx="26">
                  <c:v>97.307999999999993</c:v>
                </c:pt>
                <c:pt idx="27">
                  <c:v>97.235000000000014</c:v>
                </c:pt>
                <c:pt idx="28">
                  <c:v>97.235000000000014</c:v>
                </c:pt>
                <c:pt idx="29">
                  <c:v>97.161000000000001</c:v>
                </c:pt>
                <c:pt idx="30">
                  <c:v>97.087000000000003</c:v>
                </c:pt>
                <c:pt idx="31">
                  <c:v>97.013000000000005</c:v>
                </c:pt>
                <c:pt idx="32">
                  <c:v>96.938999999999993</c:v>
                </c:pt>
                <c:pt idx="33">
                  <c:v>96.717000000000027</c:v>
                </c:pt>
                <c:pt idx="34">
                  <c:v>96.495999999999995</c:v>
                </c:pt>
                <c:pt idx="35">
                  <c:v>96.348000000000013</c:v>
                </c:pt>
                <c:pt idx="36">
                  <c:v>96.348000000000013</c:v>
                </c:pt>
                <c:pt idx="37">
                  <c:v>96.272999999999982</c:v>
                </c:pt>
                <c:pt idx="38">
                  <c:v>96.051000000000002</c:v>
                </c:pt>
                <c:pt idx="39">
                  <c:v>96.051000000000002</c:v>
                </c:pt>
                <c:pt idx="40">
                  <c:v>95.975999999999999</c:v>
                </c:pt>
                <c:pt idx="41">
                  <c:v>95.902000000000001</c:v>
                </c:pt>
                <c:pt idx="42">
                  <c:v>95.677999999999983</c:v>
                </c:pt>
                <c:pt idx="43">
                  <c:v>95.527999999999992</c:v>
                </c:pt>
                <c:pt idx="44">
                  <c:v>95.378999999999948</c:v>
                </c:pt>
                <c:pt idx="45">
                  <c:v>95.378999999999948</c:v>
                </c:pt>
                <c:pt idx="46">
                  <c:v>95.302999999999983</c:v>
                </c:pt>
                <c:pt idx="47">
                  <c:v>95.302999999999983</c:v>
                </c:pt>
                <c:pt idx="48">
                  <c:v>95.225999999999999</c:v>
                </c:pt>
                <c:pt idx="49">
                  <c:v>95.07</c:v>
                </c:pt>
                <c:pt idx="50">
                  <c:v>94.992000000000004</c:v>
                </c:pt>
                <c:pt idx="51">
                  <c:v>94.912999999999997</c:v>
                </c:pt>
                <c:pt idx="52">
                  <c:v>94.912999999999997</c:v>
                </c:pt>
                <c:pt idx="53">
                  <c:v>94.831999999999994</c:v>
                </c:pt>
                <c:pt idx="54">
                  <c:v>94.75</c:v>
                </c:pt>
                <c:pt idx="55">
                  <c:v>94.75</c:v>
                </c:pt>
                <c:pt idx="56">
                  <c:v>94.75</c:v>
                </c:pt>
                <c:pt idx="57">
                  <c:v>94.75</c:v>
                </c:pt>
                <c:pt idx="58">
                  <c:v>94.506</c:v>
                </c:pt>
                <c:pt idx="59">
                  <c:v>94.179999999999978</c:v>
                </c:pt>
                <c:pt idx="60">
                  <c:v>94.099000000000004</c:v>
                </c:pt>
                <c:pt idx="61">
                  <c:v>94.016999999999996</c:v>
                </c:pt>
                <c:pt idx="62">
                  <c:v>94.016999999999996</c:v>
                </c:pt>
                <c:pt idx="63">
                  <c:v>93.935000000000002</c:v>
                </c:pt>
                <c:pt idx="64">
                  <c:v>93.935000000000002</c:v>
                </c:pt>
                <c:pt idx="65">
                  <c:v>93.85299999999998</c:v>
                </c:pt>
                <c:pt idx="66">
                  <c:v>93.85299999999998</c:v>
                </c:pt>
                <c:pt idx="67">
                  <c:v>93.771000000000001</c:v>
                </c:pt>
                <c:pt idx="68">
                  <c:v>93.771000000000001</c:v>
                </c:pt>
                <c:pt idx="69">
                  <c:v>93.771000000000001</c:v>
                </c:pt>
                <c:pt idx="70">
                  <c:v>93.60599999999998</c:v>
                </c:pt>
                <c:pt idx="71">
                  <c:v>93.60599999999998</c:v>
                </c:pt>
                <c:pt idx="72">
                  <c:v>93.60599999999998</c:v>
                </c:pt>
                <c:pt idx="73">
                  <c:v>93.275999999999982</c:v>
                </c:pt>
                <c:pt idx="74">
                  <c:v>93.027999999999992</c:v>
                </c:pt>
                <c:pt idx="75">
                  <c:v>92.945000000000007</c:v>
                </c:pt>
                <c:pt idx="76">
                  <c:v>92.863</c:v>
                </c:pt>
                <c:pt idx="77">
                  <c:v>92.697000000000003</c:v>
                </c:pt>
                <c:pt idx="78">
                  <c:v>92.448000000000022</c:v>
                </c:pt>
                <c:pt idx="79">
                  <c:v>92.448000000000022</c:v>
                </c:pt>
                <c:pt idx="80">
                  <c:v>92.281000000000006</c:v>
                </c:pt>
                <c:pt idx="81">
                  <c:v>92.281000000000006</c:v>
                </c:pt>
                <c:pt idx="82">
                  <c:v>92.197000000000003</c:v>
                </c:pt>
                <c:pt idx="83">
                  <c:v>92.197000000000003</c:v>
                </c:pt>
                <c:pt idx="84">
                  <c:v>92.197000000000003</c:v>
                </c:pt>
                <c:pt idx="85">
                  <c:v>92.113</c:v>
                </c:pt>
                <c:pt idx="86">
                  <c:v>92.028999999999982</c:v>
                </c:pt>
                <c:pt idx="87">
                  <c:v>92.028999999999982</c:v>
                </c:pt>
                <c:pt idx="88">
                  <c:v>91.86</c:v>
                </c:pt>
                <c:pt idx="89">
                  <c:v>91.86</c:v>
                </c:pt>
                <c:pt idx="90">
                  <c:v>91.86</c:v>
                </c:pt>
                <c:pt idx="91">
                  <c:v>91.60499999999999</c:v>
                </c:pt>
                <c:pt idx="92">
                  <c:v>91.60499999999999</c:v>
                </c:pt>
                <c:pt idx="93">
                  <c:v>91.60499999999999</c:v>
                </c:pt>
                <c:pt idx="94">
                  <c:v>91.60499999999999</c:v>
                </c:pt>
                <c:pt idx="95">
                  <c:v>91.60499999999999</c:v>
                </c:pt>
                <c:pt idx="96">
                  <c:v>91.516000000000005</c:v>
                </c:pt>
                <c:pt idx="97">
                  <c:v>91.516000000000005</c:v>
                </c:pt>
                <c:pt idx="98">
                  <c:v>91.516000000000005</c:v>
                </c:pt>
                <c:pt idx="99">
                  <c:v>91.516000000000005</c:v>
                </c:pt>
                <c:pt idx="100">
                  <c:v>91.516000000000005</c:v>
                </c:pt>
                <c:pt idx="101">
                  <c:v>91.421000000000006</c:v>
                </c:pt>
                <c:pt idx="102">
                  <c:v>91.037999999999997</c:v>
                </c:pt>
                <c:pt idx="103">
                  <c:v>91.037999999999997</c:v>
                </c:pt>
                <c:pt idx="104">
                  <c:v>91.037999999999997</c:v>
                </c:pt>
                <c:pt idx="105">
                  <c:v>90.942000000000007</c:v>
                </c:pt>
                <c:pt idx="106">
                  <c:v>90.942000000000007</c:v>
                </c:pt>
                <c:pt idx="107">
                  <c:v>90.942000000000007</c:v>
                </c:pt>
                <c:pt idx="108">
                  <c:v>90.846000000000004</c:v>
                </c:pt>
                <c:pt idx="109">
                  <c:v>90.846000000000004</c:v>
                </c:pt>
                <c:pt idx="110">
                  <c:v>90.846000000000004</c:v>
                </c:pt>
                <c:pt idx="111">
                  <c:v>90.75</c:v>
                </c:pt>
                <c:pt idx="112">
                  <c:v>90.75</c:v>
                </c:pt>
                <c:pt idx="113">
                  <c:v>90.75</c:v>
                </c:pt>
                <c:pt idx="114">
                  <c:v>90.555999999999983</c:v>
                </c:pt>
                <c:pt idx="115">
                  <c:v>90.555999999999983</c:v>
                </c:pt>
                <c:pt idx="116">
                  <c:v>90.458000000000013</c:v>
                </c:pt>
                <c:pt idx="117">
                  <c:v>90.361000000000004</c:v>
                </c:pt>
                <c:pt idx="118">
                  <c:v>90.263999999999996</c:v>
                </c:pt>
                <c:pt idx="119">
                  <c:v>90.165999999999983</c:v>
                </c:pt>
                <c:pt idx="120">
                  <c:v>90.165999999999983</c:v>
                </c:pt>
                <c:pt idx="121">
                  <c:v>90.165999999999983</c:v>
                </c:pt>
                <c:pt idx="122">
                  <c:v>90.165999999999983</c:v>
                </c:pt>
                <c:pt idx="123">
                  <c:v>90.068000000000012</c:v>
                </c:pt>
                <c:pt idx="124">
                  <c:v>90.068000000000012</c:v>
                </c:pt>
                <c:pt idx="125">
                  <c:v>89.97</c:v>
                </c:pt>
                <c:pt idx="126">
                  <c:v>89.870999999999981</c:v>
                </c:pt>
                <c:pt idx="127">
                  <c:v>89.870999999999981</c:v>
                </c:pt>
                <c:pt idx="128">
                  <c:v>89.870999999999981</c:v>
                </c:pt>
                <c:pt idx="129">
                  <c:v>89.870999999999981</c:v>
                </c:pt>
                <c:pt idx="130">
                  <c:v>89.771999999999991</c:v>
                </c:pt>
                <c:pt idx="131">
                  <c:v>89.471999999999994</c:v>
                </c:pt>
                <c:pt idx="132">
                  <c:v>89.271999999999991</c:v>
                </c:pt>
                <c:pt idx="133">
                  <c:v>89.271999999999991</c:v>
                </c:pt>
                <c:pt idx="134">
                  <c:v>89.271999999999991</c:v>
                </c:pt>
                <c:pt idx="135">
                  <c:v>89.170999999999978</c:v>
                </c:pt>
                <c:pt idx="136">
                  <c:v>89.069000000000003</c:v>
                </c:pt>
                <c:pt idx="137">
                  <c:v>89.069000000000003</c:v>
                </c:pt>
                <c:pt idx="138">
                  <c:v>89.069000000000003</c:v>
                </c:pt>
                <c:pt idx="139">
                  <c:v>89.069000000000003</c:v>
                </c:pt>
                <c:pt idx="140">
                  <c:v>89.069000000000003</c:v>
                </c:pt>
                <c:pt idx="141">
                  <c:v>89.069000000000003</c:v>
                </c:pt>
                <c:pt idx="142">
                  <c:v>88.962999999999994</c:v>
                </c:pt>
                <c:pt idx="143">
                  <c:v>88.962999999999994</c:v>
                </c:pt>
                <c:pt idx="144">
                  <c:v>88.962999999999994</c:v>
                </c:pt>
                <c:pt idx="145">
                  <c:v>88.85299999999998</c:v>
                </c:pt>
                <c:pt idx="146">
                  <c:v>88.740000000000023</c:v>
                </c:pt>
                <c:pt idx="147">
                  <c:v>88.740000000000023</c:v>
                </c:pt>
                <c:pt idx="148">
                  <c:v>88.740000000000023</c:v>
                </c:pt>
                <c:pt idx="149">
                  <c:v>88.740000000000023</c:v>
                </c:pt>
                <c:pt idx="150">
                  <c:v>88.620999999999981</c:v>
                </c:pt>
                <c:pt idx="151">
                  <c:v>88.620999999999981</c:v>
                </c:pt>
                <c:pt idx="152">
                  <c:v>88.620999999999981</c:v>
                </c:pt>
                <c:pt idx="153">
                  <c:v>88.620999999999981</c:v>
                </c:pt>
                <c:pt idx="154">
                  <c:v>88.620999999999981</c:v>
                </c:pt>
                <c:pt idx="155">
                  <c:v>88.620999999999981</c:v>
                </c:pt>
                <c:pt idx="156">
                  <c:v>88.501000000000005</c:v>
                </c:pt>
                <c:pt idx="157">
                  <c:v>88.26</c:v>
                </c:pt>
                <c:pt idx="158">
                  <c:v>88.14</c:v>
                </c:pt>
                <c:pt idx="159">
                  <c:v>88.14</c:v>
                </c:pt>
                <c:pt idx="160">
                  <c:v>88.14</c:v>
                </c:pt>
                <c:pt idx="161">
                  <c:v>88.14</c:v>
                </c:pt>
                <c:pt idx="162">
                  <c:v>87.897999999999996</c:v>
                </c:pt>
                <c:pt idx="163">
                  <c:v>87.777000000000001</c:v>
                </c:pt>
                <c:pt idx="164">
                  <c:v>87.777000000000001</c:v>
                </c:pt>
                <c:pt idx="165">
                  <c:v>87.777000000000001</c:v>
                </c:pt>
                <c:pt idx="166">
                  <c:v>87.415000000000006</c:v>
                </c:pt>
                <c:pt idx="167">
                  <c:v>87.415000000000006</c:v>
                </c:pt>
                <c:pt idx="168">
                  <c:v>87.415000000000006</c:v>
                </c:pt>
                <c:pt idx="169">
                  <c:v>87.415000000000006</c:v>
                </c:pt>
                <c:pt idx="170">
                  <c:v>87.170999999999978</c:v>
                </c:pt>
                <c:pt idx="171">
                  <c:v>87.170999999999978</c:v>
                </c:pt>
                <c:pt idx="172">
                  <c:v>87.170999999999978</c:v>
                </c:pt>
                <c:pt idx="173">
                  <c:v>87.048000000000002</c:v>
                </c:pt>
                <c:pt idx="174">
                  <c:v>87.048000000000002</c:v>
                </c:pt>
                <c:pt idx="175">
                  <c:v>87.048000000000002</c:v>
                </c:pt>
                <c:pt idx="176">
                  <c:v>86.924999999999997</c:v>
                </c:pt>
                <c:pt idx="177">
                  <c:v>86.801000000000002</c:v>
                </c:pt>
                <c:pt idx="178">
                  <c:v>86.801000000000002</c:v>
                </c:pt>
                <c:pt idx="179">
                  <c:v>86.801000000000002</c:v>
                </c:pt>
                <c:pt idx="180">
                  <c:v>86.801000000000002</c:v>
                </c:pt>
                <c:pt idx="181">
                  <c:v>86.801000000000002</c:v>
                </c:pt>
                <c:pt idx="182">
                  <c:v>86.674999999999983</c:v>
                </c:pt>
                <c:pt idx="183">
                  <c:v>86.549000000000007</c:v>
                </c:pt>
                <c:pt idx="184">
                  <c:v>86.421999999999997</c:v>
                </c:pt>
                <c:pt idx="185">
                  <c:v>86.421999999999997</c:v>
                </c:pt>
                <c:pt idx="186">
                  <c:v>86.164000000000001</c:v>
                </c:pt>
                <c:pt idx="187">
                  <c:v>86.164000000000001</c:v>
                </c:pt>
                <c:pt idx="188">
                  <c:v>85.902000000000001</c:v>
                </c:pt>
                <c:pt idx="189">
                  <c:v>85.902000000000001</c:v>
                </c:pt>
                <c:pt idx="190">
                  <c:v>85.769000000000005</c:v>
                </c:pt>
                <c:pt idx="191">
                  <c:v>85.5</c:v>
                </c:pt>
                <c:pt idx="192">
                  <c:v>85.5</c:v>
                </c:pt>
                <c:pt idx="193">
                  <c:v>85.5</c:v>
                </c:pt>
                <c:pt idx="194">
                  <c:v>85.5</c:v>
                </c:pt>
                <c:pt idx="195">
                  <c:v>85.5</c:v>
                </c:pt>
                <c:pt idx="196">
                  <c:v>85.5</c:v>
                </c:pt>
                <c:pt idx="197">
                  <c:v>85.35499999999999</c:v>
                </c:pt>
                <c:pt idx="198">
                  <c:v>85.35499999999999</c:v>
                </c:pt>
                <c:pt idx="199">
                  <c:v>85.209000000000003</c:v>
                </c:pt>
                <c:pt idx="200">
                  <c:v>85.209000000000003</c:v>
                </c:pt>
                <c:pt idx="201">
                  <c:v>85.209000000000003</c:v>
                </c:pt>
                <c:pt idx="202">
                  <c:v>85.062000000000012</c:v>
                </c:pt>
                <c:pt idx="203">
                  <c:v>84.914000000000513</c:v>
                </c:pt>
                <c:pt idx="204">
                  <c:v>84.914000000000513</c:v>
                </c:pt>
                <c:pt idx="205">
                  <c:v>84.619</c:v>
                </c:pt>
                <c:pt idx="206">
                  <c:v>84.619</c:v>
                </c:pt>
                <c:pt idx="207">
                  <c:v>84.619</c:v>
                </c:pt>
                <c:pt idx="208">
                  <c:v>84.619</c:v>
                </c:pt>
                <c:pt idx="209">
                  <c:v>84.619</c:v>
                </c:pt>
                <c:pt idx="210">
                  <c:v>84.619</c:v>
                </c:pt>
                <c:pt idx="211">
                  <c:v>84.47</c:v>
                </c:pt>
                <c:pt idx="212">
                  <c:v>84.47</c:v>
                </c:pt>
                <c:pt idx="213">
                  <c:v>84.47</c:v>
                </c:pt>
                <c:pt idx="214">
                  <c:v>84.47</c:v>
                </c:pt>
                <c:pt idx="215">
                  <c:v>84.47</c:v>
                </c:pt>
                <c:pt idx="216">
                  <c:v>84.47</c:v>
                </c:pt>
                <c:pt idx="217">
                  <c:v>84.47</c:v>
                </c:pt>
                <c:pt idx="218">
                  <c:v>84.47</c:v>
                </c:pt>
                <c:pt idx="219">
                  <c:v>84.47</c:v>
                </c:pt>
                <c:pt idx="220">
                  <c:v>84.47</c:v>
                </c:pt>
                <c:pt idx="221">
                  <c:v>84.47</c:v>
                </c:pt>
                <c:pt idx="222">
                  <c:v>84.47</c:v>
                </c:pt>
                <c:pt idx="223">
                  <c:v>84.47</c:v>
                </c:pt>
                <c:pt idx="224">
                  <c:v>84.47</c:v>
                </c:pt>
                <c:pt idx="225">
                  <c:v>84.47</c:v>
                </c:pt>
                <c:pt idx="226">
                  <c:v>84.47</c:v>
                </c:pt>
                <c:pt idx="227">
                  <c:v>84.165999999999983</c:v>
                </c:pt>
                <c:pt idx="228">
                  <c:v>84.013999999999996</c:v>
                </c:pt>
                <c:pt idx="229">
                  <c:v>83.85899999999998</c:v>
                </c:pt>
                <c:pt idx="230">
                  <c:v>83.85899999999998</c:v>
                </c:pt>
                <c:pt idx="231">
                  <c:v>83.85899999999998</c:v>
                </c:pt>
                <c:pt idx="232">
                  <c:v>83.85899999999998</c:v>
                </c:pt>
                <c:pt idx="233">
                  <c:v>83.702000000000012</c:v>
                </c:pt>
                <c:pt idx="234">
                  <c:v>83.702000000000012</c:v>
                </c:pt>
                <c:pt idx="235">
                  <c:v>83.702000000000012</c:v>
                </c:pt>
                <c:pt idx="236">
                  <c:v>83.702000000000012</c:v>
                </c:pt>
                <c:pt idx="237">
                  <c:v>83.702000000000012</c:v>
                </c:pt>
                <c:pt idx="238">
                  <c:v>83.702000000000012</c:v>
                </c:pt>
                <c:pt idx="239">
                  <c:v>83.702000000000012</c:v>
                </c:pt>
                <c:pt idx="240">
                  <c:v>83.702000000000012</c:v>
                </c:pt>
                <c:pt idx="241">
                  <c:v>83.702000000000012</c:v>
                </c:pt>
                <c:pt idx="242">
                  <c:v>83.702000000000012</c:v>
                </c:pt>
                <c:pt idx="243">
                  <c:v>83.702000000000012</c:v>
                </c:pt>
                <c:pt idx="244">
                  <c:v>83.516000000000005</c:v>
                </c:pt>
                <c:pt idx="245">
                  <c:v>83.516000000000005</c:v>
                </c:pt>
                <c:pt idx="246">
                  <c:v>83.516000000000005</c:v>
                </c:pt>
                <c:pt idx="247">
                  <c:v>83.516000000000005</c:v>
                </c:pt>
                <c:pt idx="248">
                  <c:v>83.325000000000003</c:v>
                </c:pt>
                <c:pt idx="249">
                  <c:v>83.325000000000003</c:v>
                </c:pt>
                <c:pt idx="250">
                  <c:v>83.134</c:v>
                </c:pt>
                <c:pt idx="251">
                  <c:v>82.751000000000005</c:v>
                </c:pt>
                <c:pt idx="252">
                  <c:v>82.558999999999983</c:v>
                </c:pt>
                <c:pt idx="253">
                  <c:v>82.558999999999983</c:v>
                </c:pt>
                <c:pt idx="254">
                  <c:v>82.558999999999983</c:v>
                </c:pt>
                <c:pt idx="255">
                  <c:v>82.558999999999983</c:v>
                </c:pt>
                <c:pt idx="256">
                  <c:v>82.558999999999983</c:v>
                </c:pt>
                <c:pt idx="257">
                  <c:v>82.558999999999983</c:v>
                </c:pt>
                <c:pt idx="258">
                  <c:v>82.558999999999983</c:v>
                </c:pt>
                <c:pt idx="259">
                  <c:v>82.558999999999983</c:v>
                </c:pt>
                <c:pt idx="260">
                  <c:v>82.558999999999983</c:v>
                </c:pt>
                <c:pt idx="261">
                  <c:v>82.558999999999983</c:v>
                </c:pt>
                <c:pt idx="262">
                  <c:v>82.558999999999983</c:v>
                </c:pt>
                <c:pt idx="263">
                  <c:v>82.558999999999983</c:v>
                </c:pt>
                <c:pt idx="264">
                  <c:v>82.558999999999983</c:v>
                </c:pt>
                <c:pt idx="265">
                  <c:v>82.558999999999983</c:v>
                </c:pt>
                <c:pt idx="266">
                  <c:v>82.558999999999983</c:v>
                </c:pt>
                <c:pt idx="267">
                  <c:v>82.558999999999983</c:v>
                </c:pt>
                <c:pt idx="268">
                  <c:v>82.558999999999983</c:v>
                </c:pt>
                <c:pt idx="269">
                  <c:v>82.558999999999983</c:v>
                </c:pt>
                <c:pt idx="270">
                  <c:v>82.558999999999983</c:v>
                </c:pt>
                <c:pt idx="271">
                  <c:v>82.558999999999983</c:v>
                </c:pt>
                <c:pt idx="272">
                  <c:v>82.558999999999983</c:v>
                </c:pt>
                <c:pt idx="273">
                  <c:v>82.558999999999983</c:v>
                </c:pt>
                <c:pt idx="274">
                  <c:v>82.558999999999983</c:v>
                </c:pt>
                <c:pt idx="275">
                  <c:v>82.361000000000004</c:v>
                </c:pt>
                <c:pt idx="276">
                  <c:v>82.361000000000004</c:v>
                </c:pt>
                <c:pt idx="277">
                  <c:v>82.361000000000004</c:v>
                </c:pt>
                <c:pt idx="278">
                  <c:v>82.361000000000004</c:v>
                </c:pt>
                <c:pt idx="279">
                  <c:v>82.158999999999978</c:v>
                </c:pt>
                <c:pt idx="280">
                  <c:v>81.956000000000003</c:v>
                </c:pt>
                <c:pt idx="281">
                  <c:v>81.956000000000003</c:v>
                </c:pt>
                <c:pt idx="282">
                  <c:v>81.956000000000003</c:v>
                </c:pt>
                <c:pt idx="283">
                  <c:v>81.956000000000003</c:v>
                </c:pt>
                <c:pt idx="284">
                  <c:v>81.745999999999995</c:v>
                </c:pt>
                <c:pt idx="285">
                  <c:v>81.745999999999995</c:v>
                </c:pt>
                <c:pt idx="286">
                  <c:v>81.745999999999995</c:v>
                </c:pt>
                <c:pt idx="287">
                  <c:v>81.745999999999995</c:v>
                </c:pt>
                <c:pt idx="288">
                  <c:v>81.745999999999995</c:v>
                </c:pt>
                <c:pt idx="289">
                  <c:v>81.745999999999995</c:v>
                </c:pt>
                <c:pt idx="290">
                  <c:v>81.745999999999995</c:v>
                </c:pt>
                <c:pt idx="291">
                  <c:v>81.745999999999995</c:v>
                </c:pt>
                <c:pt idx="292">
                  <c:v>81.745999999999995</c:v>
                </c:pt>
                <c:pt idx="293">
                  <c:v>81.745999999999995</c:v>
                </c:pt>
                <c:pt idx="294">
                  <c:v>81.745999999999995</c:v>
                </c:pt>
                <c:pt idx="295">
                  <c:v>81.507000000000005</c:v>
                </c:pt>
                <c:pt idx="296">
                  <c:v>81.507000000000005</c:v>
                </c:pt>
                <c:pt idx="297">
                  <c:v>81.507000000000005</c:v>
                </c:pt>
                <c:pt idx="298">
                  <c:v>81.507000000000005</c:v>
                </c:pt>
                <c:pt idx="299">
                  <c:v>81.507000000000005</c:v>
                </c:pt>
                <c:pt idx="300">
                  <c:v>81.507000000000005</c:v>
                </c:pt>
                <c:pt idx="301">
                  <c:v>81.507000000000005</c:v>
                </c:pt>
                <c:pt idx="302">
                  <c:v>81.507000000000005</c:v>
                </c:pt>
                <c:pt idx="303">
                  <c:v>81.507000000000005</c:v>
                </c:pt>
                <c:pt idx="304">
                  <c:v>81.265000000000001</c:v>
                </c:pt>
                <c:pt idx="305">
                  <c:v>81.265000000000001</c:v>
                </c:pt>
                <c:pt idx="306">
                  <c:v>81.265000000000001</c:v>
                </c:pt>
                <c:pt idx="307">
                  <c:v>81.265000000000001</c:v>
                </c:pt>
                <c:pt idx="308">
                  <c:v>81.265000000000001</c:v>
                </c:pt>
                <c:pt idx="309">
                  <c:v>81.265000000000001</c:v>
                </c:pt>
                <c:pt idx="310">
                  <c:v>81.265000000000001</c:v>
                </c:pt>
                <c:pt idx="311">
                  <c:v>81.265000000000001</c:v>
                </c:pt>
                <c:pt idx="312">
                  <c:v>81.265000000000001</c:v>
                </c:pt>
                <c:pt idx="313">
                  <c:v>81.02</c:v>
                </c:pt>
                <c:pt idx="314">
                  <c:v>80.774999999999991</c:v>
                </c:pt>
                <c:pt idx="315">
                  <c:v>80.774999999999991</c:v>
                </c:pt>
                <c:pt idx="316">
                  <c:v>80.774999999999991</c:v>
                </c:pt>
                <c:pt idx="317">
                  <c:v>80.774999999999991</c:v>
                </c:pt>
                <c:pt idx="318">
                  <c:v>80.774999999999991</c:v>
                </c:pt>
                <c:pt idx="319">
                  <c:v>80.774999999999991</c:v>
                </c:pt>
                <c:pt idx="320">
                  <c:v>80.774999999999991</c:v>
                </c:pt>
                <c:pt idx="321">
                  <c:v>80.527999999999992</c:v>
                </c:pt>
                <c:pt idx="322">
                  <c:v>80.527999999999992</c:v>
                </c:pt>
                <c:pt idx="323">
                  <c:v>80.527999999999992</c:v>
                </c:pt>
                <c:pt idx="324">
                  <c:v>80.527999999999992</c:v>
                </c:pt>
                <c:pt idx="325">
                  <c:v>80.527999999999992</c:v>
                </c:pt>
                <c:pt idx="326">
                  <c:v>80.527999999999992</c:v>
                </c:pt>
                <c:pt idx="327">
                  <c:v>80.527999999999992</c:v>
                </c:pt>
                <c:pt idx="328">
                  <c:v>80.527999999999992</c:v>
                </c:pt>
                <c:pt idx="329">
                  <c:v>80.27</c:v>
                </c:pt>
                <c:pt idx="330">
                  <c:v>80.27</c:v>
                </c:pt>
                <c:pt idx="331">
                  <c:v>80.010000000000005</c:v>
                </c:pt>
                <c:pt idx="332">
                  <c:v>80.010000000000005</c:v>
                </c:pt>
                <c:pt idx="333">
                  <c:v>80.010000000000005</c:v>
                </c:pt>
                <c:pt idx="334">
                  <c:v>80.010000000000005</c:v>
                </c:pt>
                <c:pt idx="335">
                  <c:v>79.736999999999995</c:v>
                </c:pt>
                <c:pt idx="336">
                  <c:v>79.455000000000013</c:v>
                </c:pt>
                <c:pt idx="337">
                  <c:v>79.168999999999983</c:v>
                </c:pt>
                <c:pt idx="338">
                  <c:v>79.168999999999983</c:v>
                </c:pt>
                <c:pt idx="339">
                  <c:v>79.168999999999983</c:v>
                </c:pt>
                <c:pt idx="340">
                  <c:v>79.168999999999983</c:v>
                </c:pt>
                <c:pt idx="341">
                  <c:v>79.168999999999983</c:v>
                </c:pt>
                <c:pt idx="342">
                  <c:v>79.168999999999983</c:v>
                </c:pt>
                <c:pt idx="343">
                  <c:v>79.168999999999983</c:v>
                </c:pt>
                <c:pt idx="344">
                  <c:v>79.168999999999983</c:v>
                </c:pt>
                <c:pt idx="345">
                  <c:v>79.168999999999983</c:v>
                </c:pt>
                <c:pt idx="346">
                  <c:v>79.168999999999983</c:v>
                </c:pt>
                <c:pt idx="347">
                  <c:v>78.863</c:v>
                </c:pt>
                <c:pt idx="348">
                  <c:v>78.863</c:v>
                </c:pt>
                <c:pt idx="349">
                  <c:v>78.555999999999983</c:v>
                </c:pt>
                <c:pt idx="350">
                  <c:v>78.248999999999995</c:v>
                </c:pt>
                <c:pt idx="351">
                  <c:v>78.248999999999995</c:v>
                </c:pt>
                <c:pt idx="352">
                  <c:v>78.248999999999995</c:v>
                </c:pt>
                <c:pt idx="353">
                  <c:v>78.248999999999995</c:v>
                </c:pt>
                <c:pt idx="354">
                  <c:v>78.248999999999995</c:v>
                </c:pt>
                <c:pt idx="355">
                  <c:v>78.248999999999995</c:v>
                </c:pt>
                <c:pt idx="356">
                  <c:v>78.248999999999995</c:v>
                </c:pt>
                <c:pt idx="357">
                  <c:v>77.940000000000026</c:v>
                </c:pt>
                <c:pt idx="358">
                  <c:v>77.940000000000026</c:v>
                </c:pt>
                <c:pt idx="359">
                  <c:v>77.940000000000026</c:v>
                </c:pt>
                <c:pt idx="360">
                  <c:v>77.63</c:v>
                </c:pt>
                <c:pt idx="361">
                  <c:v>77.63</c:v>
                </c:pt>
                <c:pt idx="362">
                  <c:v>77.63</c:v>
                </c:pt>
                <c:pt idx="363">
                  <c:v>77.63</c:v>
                </c:pt>
                <c:pt idx="364">
                  <c:v>77.63</c:v>
                </c:pt>
                <c:pt idx="365">
                  <c:v>77.63</c:v>
                </c:pt>
                <c:pt idx="366">
                  <c:v>77.63</c:v>
                </c:pt>
                <c:pt idx="367">
                  <c:v>77.63</c:v>
                </c:pt>
                <c:pt idx="368">
                  <c:v>77.63</c:v>
                </c:pt>
                <c:pt idx="369">
                  <c:v>77.63</c:v>
                </c:pt>
                <c:pt idx="370">
                  <c:v>77.302999999999983</c:v>
                </c:pt>
                <c:pt idx="371">
                  <c:v>77.302999999999983</c:v>
                </c:pt>
                <c:pt idx="372">
                  <c:v>77.302999999999983</c:v>
                </c:pt>
                <c:pt idx="373">
                  <c:v>77.302999999999983</c:v>
                </c:pt>
                <c:pt idx="374">
                  <c:v>77.302999999999983</c:v>
                </c:pt>
                <c:pt idx="375">
                  <c:v>77.302999999999983</c:v>
                </c:pt>
                <c:pt idx="376">
                  <c:v>77.302999999999983</c:v>
                </c:pt>
                <c:pt idx="377">
                  <c:v>77.302999999999983</c:v>
                </c:pt>
                <c:pt idx="378">
                  <c:v>77.302999999999983</c:v>
                </c:pt>
                <c:pt idx="379">
                  <c:v>76.958000000000013</c:v>
                </c:pt>
                <c:pt idx="380">
                  <c:v>76.60899999999998</c:v>
                </c:pt>
                <c:pt idx="381">
                  <c:v>76.60899999999998</c:v>
                </c:pt>
                <c:pt idx="382">
                  <c:v>76.60899999999998</c:v>
                </c:pt>
                <c:pt idx="383">
                  <c:v>76.60899999999998</c:v>
                </c:pt>
                <c:pt idx="384">
                  <c:v>76.60899999999998</c:v>
                </c:pt>
                <c:pt idx="385">
                  <c:v>75.442000000000007</c:v>
                </c:pt>
                <c:pt idx="386">
                  <c:v>75.442000000000007</c:v>
                </c:pt>
                <c:pt idx="387">
                  <c:v>75.442000000000007</c:v>
                </c:pt>
                <c:pt idx="388">
                  <c:v>75.034000000000006</c:v>
                </c:pt>
                <c:pt idx="389">
                  <c:v>75.034000000000006</c:v>
                </c:pt>
                <c:pt idx="390">
                  <c:v>74.617000000000004</c:v>
                </c:pt>
                <c:pt idx="391">
                  <c:v>74.617000000000004</c:v>
                </c:pt>
                <c:pt idx="392">
                  <c:v>74.617000000000004</c:v>
                </c:pt>
                <c:pt idx="393">
                  <c:v>74.617000000000004</c:v>
                </c:pt>
                <c:pt idx="394">
                  <c:v>74.617000000000004</c:v>
                </c:pt>
                <c:pt idx="395">
                  <c:v>74.617000000000004</c:v>
                </c:pt>
                <c:pt idx="396">
                  <c:v>74.617000000000004</c:v>
                </c:pt>
                <c:pt idx="397">
                  <c:v>74.617000000000004</c:v>
                </c:pt>
                <c:pt idx="398">
                  <c:v>74.617000000000004</c:v>
                </c:pt>
                <c:pt idx="399">
                  <c:v>74.617000000000004</c:v>
                </c:pt>
                <c:pt idx="400">
                  <c:v>74.617000000000004</c:v>
                </c:pt>
                <c:pt idx="401">
                  <c:v>74.617000000000004</c:v>
                </c:pt>
                <c:pt idx="402">
                  <c:v>74.617000000000004</c:v>
                </c:pt>
                <c:pt idx="403">
                  <c:v>74.617000000000004</c:v>
                </c:pt>
                <c:pt idx="404">
                  <c:v>74.617000000000004</c:v>
                </c:pt>
                <c:pt idx="405">
                  <c:v>74.617000000000004</c:v>
                </c:pt>
                <c:pt idx="406">
                  <c:v>74.617000000000004</c:v>
                </c:pt>
                <c:pt idx="407">
                  <c:v>74.617000000000004</c:v>
                </c:pt>
                <c:pt idx="408">
                  <c:v>74.617000000000004</c:v>
                </c:pt>
                <c:pt idx="409">
                  <c:v>74.617000000000004</c:v>
                </c:pt>
                <c:pt idx="410">
                  <c:v>74.617000000000004</c:v>
                </c:pt>
                <c:pt idx="411">
                  <c:v>74.617000000000004</c:v>
                </c:pt>
                <c:pt idx="412">
                  <c:v>74.617000000000004</c:v>
                </c:pt>
                <c:pt idx="413">
                  <c:v>74.617000000000004</c:v>
                </c:pt>
                <c:pt idx="414">
                  <c:v>74.617000000000004</c:v>
                </c:pt>
                <c:pt idx="415">
                  <c:v>74.617000000000004</c:v>
                </c:pt>
                <c:pt idx="416">
                  <c:v>74.617000000000004</c:v>
                </c:pt>
                <c:pt idx="417">
                  <c:v>74.188000000000002</c:v>
                </c:pt>
                <c:pt idx="418">
                  <c:v>74.188000000000002</c:v>
                </c:pt>
                <c:pt idx="419">
                  <c:v>74.188000000000002</c:v>
                </c:pt>
                <c:pt idx="420">
                  <c:v>74.188000000000002</c:v>
                </c:pt>
                <c:pt idx="421">
                  <c:v>74.188000000000002</c:v>
                </c:pt>
                <c:pt idx="422">
                  <c:v>74.188000000000002</c:v>
                </c:pt>
                <c:pt idx="423">
                  <c:v>74.188000000000002</c:v>
                </c:pt>
                <c:pt idx="424">
                  <c:v>74.188000000000002</c:v>
                </c:pt>
                <c:pt idx="425">
                  <c:v>74.188000000000002</c:v>
                </c:pt>
                <c:pt idx="426">
                  <c:v>74.188000000000002</c:v>
                </c:pt>
                <c:pt idx="427">
                  <c:v>74.188000000000002</c:v>
                </c:pt>
                <c:pt idx="428">
                  <c:v>74.188000000000002</c:v>
                </c:pt>
                <c:pt idx="429">
                  <c:v>74.188000000000002</c:v>
                </c:pt>
                <c:pt idx="430">
                  <c:v>74.188000000000002</c:v>
                </c:pt>
                <c:pt idx="431">
                  <c:v>74.188000000000002</c:v>
                </c:pt>
                <c:pt idx="432">
                  <c:v>74.188000000000002</c:v>
                </c:pt>
              </c:numCache>
            </c:numRef>
          </c:yVal>
        </c:ser>
        <c:ser>
          <c:idx val="2"/>
          <c:order val="2"/>
          <c:tx>
            <c:strRef>
              <c:f>Sheet1!$D$1</c:f>
              <c:strCache>
                <c:ptCount val="1"/>
                <c:pt idx="0">
                  <c:v>IL-2R antagonist (N = 596)</c:v>
                </c:pt>
              </c:strCache>
            </c:strRef>
          </c:tx>
          <c:spPr>
            <a:ln w="41275">
              <a:solidFill>
                <a:srgbClr val="FFFF00"/>
              </a:solidFill>
            </a:ln>
          </c:spPr>
          <c:marker>
            <c:symbol val="none"/>
          </c:marker>
          <c:xVal>
            <c:numRef>
              <c:f>Sheet1!$A$2:$A$434</c:f>
              <c:numCache>
                <c:formatCode>General</c:formatCode>
                <c:ptCount val="433"/>
                <c:pt idx="0">
                  <c:v>0</c:v>
                </c:pt>
                <c:pt idx="1">
                  <c:v>2.0799999999999999E-2</c:v>
                </c:pt>
                <c:pt idx="2">
                  <c:v>4.1700000000000001E-2</c:v>
                </c:pt>
                <c:pt idx="3">
                  <c:v>6.25E-2</c:v>
                </c:pt>
                <c:pt idx="4">
                  <c:v>8.3300000000000041E-2</c:v>
                </c:pt>
                <c:pt idx="5">
                  <c:v>0.10420000000000022</c:v>
                </c:pt>
                <c:pt idx="6">
                  <c:v>0.125</c:v>
                </c:pt>
                <c:pt idx="7">
                  <c:v>0.14580000000000001</c:v>
                </c:pt>
                <c:pt idx="8">
                  <c:v>0.16669999999999999</c:v>
                </c:pt>
                <c:pt idx="9">
                  <c:v>0.18750000000000044</c:v>
                </c:pt>
                <c:pt idx="10">
                  <c:v>0.20830000000000001</c:v>
                </c:pt>
                <c:pt idx="11">
                  <c:v>0.22919999999999999</c:v>
                </c:pt>
                <c:pt idx="12">
                  <c:v>0.25</c:v>
                </c:pt>
                <c:pt idx="13">
                  <c:v>0.27080000000000032</c:v>
                </c:pt>
                <c:pt idx="14">
                  <c:v>0.29170000000000001</c:v>
                </c:pt>
                <c:pt idx="15">
                  <c:v>0.31250000000000189</c:v>
                </c:pt>
                <c:pt idx="16">
                  <c:v>0.33330000000000337</c:v>
                </c:pt>
                <c:pt idx="17">
                  <c:v>0.35420000000000001</c:v>
                </c:pt>
                <c:pt idx="18">
                  <c:v>0.37500000000000189</c:v>
                </c:pt>
                <c:pt idx="19">
                  <c:v>0.39580000000000337</c:v>
                </c:pt>
                <c:pt idx="20">
                  <c:v>0.41670000000000001</c:v>
                </c:pt>
                <c:pt idx="21">
                  <c:v>0.43750000000000189</c:v>
                </c:pt>
                <c:pt idx="22">
                  <c:v>0.45830000000000032</c:v>
                </c:pt>
                <c:pt idx="23">
                  <c:v>0.47920000000000001</c:v>
                </c:pt>
                <c:pt idx="24">
                  <c:v>0.5</c:v>
                </c:pt>
                <c:pt idx="25">
                  <c:v>0.52080000000000004</c:v>
                </c:pt>
                <c:pt idx="26">
                  <c:v>0.54170000000000063</c:v>
                </c:pt>
                <c:pt idx="27">
                  <c:v>0.5625</c:v>
                </c:pt>
                <c:pt idx="28">
                  <c:v>0.58329999999999949</c:v>
                </c:pt>
                <c:pt idx="29">
                  <c:v>0.60420000000000063</c:v>
                </c:pt>
                <c:pt idx="30">
                  <c:v>0.62500000000000389</c:v>
                </c:pt>
                <c:pt idx="31">
                  <c:v>0.64580000000000493</c:v>
                </c:pt>
                <c:pt idx="32">
                  <c:v>0.66670000000000573</c:v>
                </c:pt>
                <c:pt idx="33">
                  <c:v>0.6875</c:v>
                </c:pt>
                <c:pt idx="34">
                  <c:v>0.70830000000000004</c:v>
                </c:pt>
                <c:pt idx="35">
                  <c:v>0.72920000000000063</c:v>
                </c:pt>
                <c:pt idx="36">
                  <c:v>0.75000000000000389</c:v>
                </c:pt>
                <c:pt idx="37">
                  <c:v>0.77080000000000493</c:v>
                </c:pt>
                <c:pt idx="38">
                  <c:v>0.79170000000000063</c:v>
                </c:pt>
                <c:pt idx="39">
                  <c:v>0.8125</c:v>
                </c:pt>
                <c:pt idx="40">
                  <c:v>0.83330000000000004</c:v>
                </c:pt>
                <c:pt idx="41">
                  <c:v>0.85420000000000063</c:v>
                </c:pt>
                <c:pt idx="42">
                  <c:v>0.87500000000000389</c:v>
                </c:pt>
                <c:pt idx="43">
                  <c:v>0.89580000000000004</c:v>
                </c:pt>
                <c:pt idx="44">
                  <c:v>0.91670000000000063</c:v>
                </c:pt>
                <c:pt idx="45">
                  <c:v>0.9375</c:v>
                </c:pt>
                <c:pt idx="46">
                  <c:v>0.95830000000000004</c:v>
                </c:pt>
                <c:pt idx="47">
                  <c:v>0.97920000000000063</c:v>
                </c:pt>
                <c:pt idx="48">
                  <c:v>1</c:v>
                </c:pt>
                <c:pt idx="49">
                  <c:v>1.0207999999999924</c:v>
                </c:pt>
                <c:pt idx="50">
                  <c:v>1.0416999999999907</c:v>
                </c:pt>
                <c:pt idx="51">
                  <c:v>1.0625</c:v>
                </c:pt>
                <c:pt idx="52">
                  <c:v>1.0832999999999924</c:v>
                </c:pt>
                <c:pt idx="53">
                  <c:v>1.1042000000000001</c:v>
                </c:pt>
                <c:pt idx="54">
                  <c:v>1.125</c:v>
                </c:pt>
                <c:pt idx="55">
                  <c:v>1.1457999999999924</c:v>
                </c:pt>
                <c:pt idx="56">
                  <c:v>1.1667000000000001</c:v>
                </c:pt>
                <c:pt idx="57">
                  <c:v>1.1875</c:v>
                </c:pt>
                <c:pt idx="58">
                  <c:v>1.2082999999999924</c:v>
                </c:pt>
                <c:pt idx="59">
                  <c:v>1.2291999999999907</c:v>
                </c:pt>
                <c:pt idx="60">
                  <c:v>1.25</c:v>
                </c:pt>
                <c:pt idx="61">
                  <c:v>1.2707999999999924</c:v>
                </c:pt>
                <c:pt idx="62">
                  <c:v>1.2916999999999907</c:v>
                </c:pt>
                <c:pt idx="63">
                  <c:v>1.3125</c:v>
                </c:pt>
                <c:pt idx="64">
                  <c:v>1.3332999999999924</c:v>
                </c:pt>
                <c:pt idx="65">
                  <c:v>1.3542000000000001</c:v>
                </c:pt>
                <c:pt idx="66">
                  <c:v>1.375</c:v>
                </c:pt>
                <c:pt idx="67">
                  <c:v>1.3957999999999924</c:v>
                </c:pt>
                <c:pt idx="68">
                  <c:v>1.4166999999999907</c:v>
                </c:pt>
                <c:pt idx="69">
                  <c:v>1.4374999999999869</c:v>
                </c:pt>
                <c:pt idx="70">
                  <c:v>1.4582999999999924</c:v>
                </c:pt>
                <c:pt idx="71">
                  <c:v>1.4791999999999907</c:v>
                </c:pt>
                <c:pt idx="72">
                  <c:v>1.5</c:v>
                </c:pt>
                <c:pt idx="73">
                  <c:v>1.5207999999999924</c:v>
                </c:pt>
                <c:pt idx="74">
                  <c:v>1.5416999999999907</c:v>
                </c:pt>
                <c:pt idx="75">
                  <c:v>1.5625</c:v>
                </c:pt>
                <c:pt idx="76">
                  <c:v>1.5832999999999924</c:v>
                </c:pt>
                <c:pt idx="77">
                  <c:v>1.6042000000000001</c:v>
                </c:pt>
                <c:pt idx="78">
                  <c:v>1.625</c:v>
                </c:pt>
                <c:pt idx="79">
                  <c:v>1.6457999999999924</c:v>
                </c:pt>
                <c:pt idx="80">
                  <c:v>1.6667000000000001</c:v>
                </c:pt>
                <c:pt idx="81">
                  <c:v>1.6875</c:v>
                </c:pt>
                <c:pt idx="82">
                  <c:v>1.7082999999999924</c:v>
                </c:pt>
                <c:pt idx="83">
                  <c:v>1.7291999999999907</c:v>
                </c:pt>
                <c:pt idx="84">
                  <c:v>1.75</c:v>
                </c:pt>
                <c:pt idx="85">
                  <c:v>1.7707999999999924</c:v>
                </c:pt>
                <c:pt idx="86">
                  <c:v>1.7916999999999907</c:v>
                </c:pt>
                <c:pt idx="87">
                  <c:v>1.8125</c:v>
                </c:pt>
                <c:pt idx="88">
                  <c:v>1.8332999999999924</c:v>
                </c:pt>
                <c:pt idx="89">
                  <c:v>1.8542000000000001</c:v>
                </c:pt>
                <c:pt idx="90">
                  <c:v>1.875</c:v>
                </c:pt>
                <c:pt idx="91">
                  <c:v>1.8957999999999924</c:v>
                </c:pt>
                <c:pt idx="92">
                  <c:v>1.9167000000000001</c:v>
                </c:pt>
                <c:pt idx="93">
                  <c:v>1.9375</c:v>
                </c:pt>
                <c:pt idx="94">
                  <c:v>1.9582999999999999</c:v>
                </c:pt>
                <c:pt idx="95">
                  <c:v>1.9792000000000001</c:v>
                </c:pt>
                <c:pt idx="96">
                  <c:v>2</c:v>
                </c:pt>
                <c:pt idx="97">
                  <c:v>2.0207999999999999</c:v>
                </c:pt>
                <c:pt idx="98">
                  <c:v>2.0417000000000001</c:v>
                </c:pt>
                <c:pt idx="99">
                  <c:v>2.0625</c:v>
                </c:pt>
                <c:pt idx="100">
                  <c:v>2.0832999999999999</c:v>
                </c:pt>
                <c:pt idx="101">
                  <c:v>2.1042000000000001</c:v>
                </c:pt>
                <c:pt idx="102">
                  <c:v>2.125</c:v>
                </c:pt>
                <c:pt idx="103">
                  <c:v>2.1457999999999999</c:v>
                </c:pt>
                <c:pt idx="104">
                  <c:v>2.1667000000000001</c:v>
                </c:pt>
                <c:pt idx="105">
                  <c:v>2.18750000000002</c:v>
                </c:pt>
                <c:pt idx="106">
                  <c:v>2.2082999999999999</c:v>
                </c:pt>
                <c:pt idx="107">
                  <c:v>2.2292000000000001</c:v>
                </c:pt>
                <c:pt idx="108">
                  <c:v>2.25</c:v>
                </c:pt>
                <c:pt idx="109">
                  <c:v>2.2707999999999999</c:v>
                </c:pt>
                <c:pt idx="110">
                  <c:v>2.2917000000000001</c:v>
                </c:pt>
                <c:pt idx="111">
                  <c:v>2.3124999999999769</c:v>
                </c:pt>
                <c:pt idx="112">
                  <c:v>2.3332999999999977</c:v>
                </c:pt>
                <c:pt idx="113">
                  <c:v>2.3541999999999987</c:v>
                </c:pt>
                <c:pt idx="114">
                  <c:v>2.3749999999999987</c:v>
                </c:pt>
                <c:pt idx="115">
                  <c:v>2.3957999999999977</c:v>
                </c:pt>
                <c:pt idx="116">
                  <c:v>2.4166999999999783</c:v>
                </c:pt>
                <c:pt idx="117">
                  <c:v>2.4375</c:v>
                </c:pt>
                <c:pt idx="118">
                  <c:v>2.4582999999999977</c:v>
                </c:pt>
                <c:pt idx="119">
                  <c:v>2.4791999999999987</c:v>
                </c:pt>
                <c:pt idx="120">
                  <c:v>2.5</c:v>
                </c:pt>
                <c:pt idx="121">
                  <c:v>2.5207999999999999</c:v>
                </c:pt>
                <c:pt idx="122">
                  <c:v>2.5417000000000001</c:v>
                </c:pt>
                <c:pt idx="123">
                  <c:v>2.5625</c:v>
                </c:pt>
                <c:pt idx="124">
                  <c:v>2.5832999999999999</c:v>
                </c:pt>
                <c:pt idx="125">
                  <c:v>2.6042000000000001</c:v>
                </c:pt>
                <c:pt idx="126">
                  <c:v>2.625</c:v>
                </c:pt>
                <c:pt idx="127">
                  <c:v>2.6457999999999999</c:v>
                </c:pt>
                <c:pt idx="128">
                  <c:v>2.6667000000000001</c:v>
                </c:pt>
                <c:pt idx="129">
                  <c:v>2.68750000000002</c:v>
                </c:pt>
                <c:pt idx="130">
                  <c:v>2.7082999999999999</c:v>
                </c:pt>
                <c:pt idx="131">
                  <c:v>2.7292000000000001</c:v>
                </c:pt>
                <c:pt idx="132">
                  <c:v>2.75</c:v>
                </c:pt>
                <c:pt idx="133">
                  <c:v>2.7707999999999999</c:v>
                </c:pt>
                <c:pt idx="134">
                  <c:v>2.7917000000000001</c:v>
                </c:pt>
                <c:pt idx="135">
                  <c:v>2.8124999999999769</c:v>
                </c:pt>
                <c:pt idx="136">
                  <c:v>2.8332999999999977</c:v>
                </c:pt>
                <c:pt idx="137">
                  <c:v>2.8541999999999987</c:v>
                </c:pt>
                <c:pt idx="138">
                  <c:v>2.8749999999999987</c:v>
                </c:pt>
                <c:pt idx="139">
                  <c:v>2.8957999999999977</c:v>
                </c:pt>
                <c:pt idx="140">
                  <c:v>2.9166999999999783</c:v>
                </c:pt>
                <c:pt idx="141">
                  <c:v>2.9375</c:v>
                </c:pt>
                <c:pt idx="142">
                  <c:v>2.9582999999999977</c:v>
                </c:pt>
                <c:pt idx="143">
                  <c:v>2.9791999999999987</c:v>
                </c:pt>
                <c:pt idx="144">
                  <c:v>3</c:v>
                </c:pt>
                <c:pt idx="145">
                  <c:v>3.0207999999999999</c:v>
                </c:pt>
                <c:pt idx="146">
                  <c:v>3.0417000000000001</c:v>
                </c:pt>
                <c:pt idx="147">
                  <c:v>3.0625</c:v>
                </c:pt>
                <c:pt idx="148">
                  <c:v>3.0832999999999999</c:v>
                </c:pt>
                <c:pt idx="149">
                  <c:v>3.1042000000000001</c:v>
                </c:pt>
                <c:pt idx="150">
                  <c:v>3.125</c:v>
                </c:pt>
                <c:pt idx="151">
                  <c:v>3.1457999999999999</c:v>
                </c:pt>
                <c:pt idx="152">
                  <c:v>3.1667000000000001</c:v>
                </c:pt>
                <c:pt idx="153">
                  <c:v>3.18750000000002</c:v>
                </c:pt>
                <c:pt idx="154">
                  <c:v>3.2082999999999999</c:v>
                </c:pt>
                <c:pt idx="155">
                  <c:v>3.2292000000000001</c:v>
                </c:pt>
                <c:pt idx="156">
                  <c:v>3.25</c:v>
                </c:pt>
                <c:pt idx="157">
                  <c:v>3.2707999999999999</c:v>
                </c:pt>
                <c:pt idx="158">
                  <c:v>3.2917000000000001</c:v>
                </c:pt>
                <c:pt idx="159">
                  <c:v>3.3124999999999769</c:v>
                </c:pt>
                <c:pt idx="160">
                  <c:v>3.3332999999999977</c:v>
                </c:pt>
                <c:pt idx="161">
                  <c:v>3.3541999999999987</c:v>
                </c:pt>
                <c:pt idx="162">
                  <c:v>3.3749999999999987</c:v>
                </c:pt>
                <c:pt idx="163">
                  <c:v>3.3957999999999977</c:v>
                </c:pt>
                <c:pt idx="164">
                  <c:v>3.4166999999999783</c:v>
                </c:pt>
                <c:pt idx="165">
                  <c:v>3.4375</c:v>
                </c:pt>
                <c:pt idx="166">
                  <c:v>3.4582999999999977</c:v>
                </c:pt>
                <c:pt idx="167">
                  <c:v>3.4791999999999987</c:v>
                </c:pt>
                <c:pt idx="168">
                  <c:v>3.5</c:v>
                </c:pt>
                <c:pt idx="169">
                  <c:v>3.5207999999999999</c:v>
                </c:pt>
                <c:pt idx="170">
                  <c:v>3.5417000000000001</c:v>
                </c:pt>
                <c:pt idx="171">
                  <c:v>3.5625</c:v>
                </c:pt>
                <c:pt idx="172">
                  <c:v>3.5832999999999999</c:v>
                </c:pt>
                <c:pt idx="173">
                  <c:v>3.6042000000000001</c:v>
                </c:pt>
                <c:pt idx="174">
                  <c:v>3.625</c:v>
                </c:pt>
                <c:pt idx="175">
                  <c:v>3.6457999999999999</c:v>
                </c:pt>
                <c:pt idx="176">
                  <c:v>3.6667000000000001</c:v>
                </c:pt>
                <c:pt idx="177">
                  <c:v>3.68750000000002</c:v>
                </c:pt>
                <c:pt idx="178">
                  <c:v>3.7082999999999999</c:v>
                </c:pt>
                <c:pt idx="179">
                  <c:v>3.7292000000000001</c:v>
                </c:pt>
                <c:pt idx="180">
                  <c:v>3.75</c:v>
                </c:pt>
                <c:pt idx="181">
                  <c:v>3.7707999999999999</c:v>
                </c:pt>
                <c:pt idx="182">
                  <c:v>3.7917000000000001</c:v>
                </c:pt>
                <c:pt idx="183">
                  <c:v>3.8124999999999769</c:v>
                </c:pt>
                <c:pt idx="184">
                  <c:v>3.8332999999999977</c:v>
                </c:pt>
                <c:pt idx="185">
                  <c:v>3.8541999999999987</c:v>
                </c:pt>
                <c:pt idx="186">
                  <c:v>3.8749999999999987</c:v>
                </c:pt>
                <c:pt idx="187">
                  <c:v>3.8957999999999977</c:v>
                </c:pt>
                <c:pt idx="188">
                  <c:v>3.9166999999999783</c:v>
                </c:pt>
                <c:pt idx="189">
                  <c:v>3.9375</c:v>
                </c:pt>
                <c:pt idx="190">
                  <c:v>3.9582999999999977</c:v>
                </c:pt>
                <c:pt idx="191">
                  <c:v>3.9791999999999987</c:v>
                </c:pt>
                <c:pt idx="192">
                  <c:v>4</c:v>
                </c:pt>
                <c:pt idx="193">
                  <c:v>4.0207999999999995</c:v>
                </c:pt>
                <c:pt idx="194">
                  <c:v>4.0417000000000014</c:v>
                </c:pt>
                <c:pt idx="195">
                  <c:v>4.0624999999999956</c:v>
                </c:pt>
                <c:pt idx="196">
                  <c:v>4.0833000000000004</c:v>
                </c:pt>
                <c:pt idx="197">
                  <c:v>4.1041999999999845</c:v>
                </c:pt>
                <c:pt idx="198">
                  <c:v>4.1249999999999645</c:v>
                </c:pt>
                <c:pt idx="199">
                  <c:v>4.1457999999999995</c:v>
                </c:pt>
                <c:pt idx="200">
                  <c:v>4.1666999999999996</c:v>
                </c:pt>
                <c:pt idx="201">
                  <c:v>4.1874999999999956</c:v>
                </c:pt>
                <c:pt idx="202">
                  <c:v>4.2083000000000004</c:v>
                </c:pt>
                <c:pt idx="203">
                  <c:v>4.2291999999999996</c:v>
                </c:pt>
                <c:pt idx="204">
                  <c:v>4.25</c:v>
                </c:pt>
                <c:pt idx="205">
                  <c:v>4.2708000000000004</c:v>
                </c:pt>
                <c:pt idx="206">
                  <c:v>4.2917000000000014</c:v>
                </c:pt>
                <c:pt idx="207">
                  <c:v>4.3124999999999956</c:v>
                </c:pt>
                <c:pt idx="208">
                  <c:v>4.3333000000000004</c:v>
                </c:pt>
                <c:pt idx="209">
                  <c:v>4.3541999999999845</c:v>
                </c:pt>
                <c:pt idx="210">
                  <c:v>4.375</c:v>
                </c:pt>
                <c:pt idx="211">
                  <c:v>4.3957999999999995</c:v>
                </c:pt>
                <c:pt idx="212">
                  <c:v>4.4167000000000014</c:v>
                </c:pt>
                <c:pt idx="213">
                  <c:v>4.4375</c:v>
                </c:pt>
                <c:pt idx="214">
                  <c:v>4.4583000000000004</c:v>
                </c:pt>
                <c:pt idx="215">
                  <c:v>4.4792000000000476</c:v>
                </c:pt>
                <c:pt idx="216">
                  <c:v>4.5</c:v>
                </c:pt>
                <c:pt idx="217">
                  <c:v>4.5207999999999995</c:v>
                </c:pt>
                <c:pt idx="218">
                  <c:v>4.5417000000000014</c:v>
                </c:pt>
                <c:pt idx="219">
                  <c:v>4.5624999999999956</c:v>
                </c:pt>
                <c:pt idx="220">
                  <c:v>4.5833000000000004</c:v>
                </c:pt>
                <c:pt idx="221">
                  <c:v>4.6041999999999845</c:v>
                </c:pt>
                <c:pt idx="222">
                  <c:v>4.6249999999999645</c:v>
                </c:pt>
                <c:pt idx="223">
                  <c:v>4.6457999999999995</c:v>
                </c:pt>
                <c:pt idx="224">
                  <c:v>4.6666999999999996</c:v>
                </c:pt>
                <c:pt idx="225">
                  <c:v>4.6874999999999956</c:v>
                </c:pt>
                <c:pt idx="226">
                  <c:v>4.7083000000000004</c:v>
                </c:pt>
                <c:pt idx="227">
                  <c:v>4.7291999999999996</c:v>
                </c:pt>
                <c:pt idx="228">
                  <c:v>4.75</c:v>
                </c:pt>
                <c:pt idx="229">
                  <c:v>4.7708000000000004</c:v>
                </c:pt>
                <c:pt idx="230">
                  <c:v>4.7917000000000014</c:v>
                </c:pt>
                <c:pt idx="231">
                  <c:v>4.8124999999999956</c:v>
                </c:pt>
                <c:pt idx="232">
                  <c:v>4.8333000000000004</c:v>
                </c:pt>
                <c:pt idx="233">
                  <c:v>4.8541999999999845</c:v>
                </c:pt>
                <c:pt idx="234">
                  <c:v>4.875</c:v>
                </c:pt>
                <c:pt idx="235">
                  <c:v>4.8957999999999995</c:v>
                </c:pt>
                <c:pt idx="236">
                  <c:v>4.9167000000000014</c:v>
                </c:pt>
                <c:pt idx="237">
                  <c:v>4.9375</c:v>
                </c:pt>
                <c:pt idx="238">
                  <c:v>4.9583000000000004</c:v>
                </c:pt>
                <c:pt idx="239">
                  <c:v>4.9792000000000476</c:v>
                </c:pt>
                <c:pt idx="240">
                  <c:v>5</c:v>
                </c:pt>
                <c:pt idx="241">
                  <c:v>5.0207999999999995</c:v>
                </c:pt>
                <c:pt idx="242">
                  <c:v>5.0417000000000014</c:v>
                </c:pt>
                <c:pt idx="243">
                  <c:v>5.0624999999999956</c:v>
                </c:pt>
                <c:pt idx="244">
                  <c:v>5.0833000000000004</c:v>
                </c:pt>
                <c:pt idx="245">
                  <c:v>5.1041999999999845</c:v>
                </c:pt>
                <c:pt idx="246">
                  <c:v>5.1249999999999645</c:v>
                </c:pt>
                <c:pt idx="247">
                  <c:v>5.1457999999999995</c:v>
                </c:pt>
                <c:pt idx="248">
                  <c:v>5.1666999999999996</c:v>
                </c:pt>
                <c:pt idx="249">
                  <c:v>5.1874999999999956</c:v>
                </c:pt>
                <c:pt idx="250">
                  <c:v>5.2083000000000004</c:v>
                </c:pt>
                <c:pt idx="251">
                  <c:v>5.2291999999999996</c:v>
                </c:pt>
                <c:pt idx="252">
                  <c:v>5.25</c:v>
                </c:pt>
                <c:pt idx="253">
                  <c:v>5.2708000000000004</c:v>
                </c:pt>
                <c:pt idx="254">
                  <c:v>5.2917000000000014</c:v>
                </c:pt>
                <c:pt idx="255">
                  <c:v>5.3124999999999956</c:v>
                </c:pt>
                <c:pt idx="256">
                  <c:v>5.3333000000000004</c:v>
                </c:pt>
                <c:pt idx="257">
                  <c:v>5.3541999999999845</c:v>
                </c:pt>
                <c:pt idx="258">
                  <c:v>5.375</c:v>
                </c:pt>
                <c:pt idx="259">
                  <c:v>5.3957999999999995</c:v>
                </c:pt>
                <c:pt idx="260">
                  <c:v>5.4167000000000014</c:v>
                </c:pt>
                <c:pt idx="261">
                  <c:v>5.4375</c:v>
                </c:pt>
                <c:pt idx="262">
                  <c:v>5.4583000000000004</c:v>
                </c:pt>
                <c:pt idx="263">
                  <c:v>5.4792000000000476</c:v>
                </c:pt>
                <c:pt idx="264">
                  <c:v>5.5</c:v>
                </c:pt>
                <c:pt idx="265">
                  <c:v>5.5207999999999995</c:v>
                </c:pt>
                <c:pt idx="266">
                  <c:v>5.5417000000000014</c:v>
                </c:pt>
                <c:pt idx="267">
                  <c:v>5.5624999999999956</c:v>
                </c:pt>
                <c:pt idx="268">
                  <c:v>5.5833000000000004</c:v>
                </c:pt>
                <c:pt idx="269">
                  <c:v>5.6041999999999845</c:v>
                </c:pt>
                <c:pt idx="270">
                  <c:v>5.6249999999999645</c:v>
                </c:pt>
                <c:pt idx="271">
                  <c:v>5.6457999999999995</c:v>
                </c:pt>
                <c:pt idx="272">
                  <c:v>5.6666999999999996</c:v>
                </c:pt>
                <c:pt idx="273">
                  <c:v>5.6874999999999956</c:v>
                </c:pt>
                <c:pt idx="274">
                  <c:v>5.7083000000000004</c:v>
                </c:pt>
                <c:pt idx="275">
                  <c:v>5.7291999999999996</c:v>
                </c:pt>
                <c:pt idx="276">
                  <c:v>5.75</c:v>
                </c:pt>
                <c:pt idx="277">
                  <c:v>5.7708000000000004</c:v>
                </c:pt>
                <c:pt idx="278">
                  <c:v>5.7917000000000014</c:v>
                </c:pt>
                <c:pt idx="279">
                  <c:v>5.8124999999999956</c:v>
                </c:pt>
                <c:pt idx="280">
                  <c:v>5.8333000000000004</c:v>
                </c:pt>
                <c:pt idx="281">
                  <c:v>5.8541999999999845</c:v>
                </c:pt>
                <c:pt idx="282">
                  <c:v>5.875</c:v>
                </c:pt>
                <c:pt idx="283">
                  <c:v>5.8957999999999995</c:v>
                </c:pt>
                <c:pt idx="284">
                  <c:v>5.9167000000000014</c:v>
                </c:pt>
                <c:pt idx="285">
                  <c:v>5.9375</c:v>
                </c:pt>
                <c:pt idx="286">
                  <c:v>5.9583000000000004</c:v>
                </c:pt>
                <c:pt idx="287">
                  <c:v>5.9792000000000476</c:v>
                </c:pt>
                <c:pt idx="288">
                  <c:v>6</c:v>
                </c:pt>
                <c:pt idx="289">
                  <c:v>6.0207999999999995</c:v>
                </c:pt>
                <c:pt idx="290">
                  <c:v>6.0417000000000014</c:v>
                </c:pt>
                <c:pt idx="291">
                  <c:v>6.0624999999999956</c:v>
                </c:pt>
                <c:pt idx="292">
                  <c:v>6.0833000000000004</c:v>
                </c:pt>
                <c:pt idx="293">
                  <c:v>6.1041999999999845</c:v>
                </c:pt>
                <c:pt idx="294">
                  <c:v>6.1249999999999645</c:v>
                </c:pt>
                <c:pt idx="295">
                  <c:v>6.1457999999999995</c:v>
                </c:pt>
                <c:pt idx="296">
                  <c:v>6.1666999999999996</c:v>
                </c:pt>
                <c:pt idx="297">
                  <c:v>6.1874999999999956</c:v>
                </c:pt>
                <c:pt idx="298">
                  <c:v>6.2083000000000004</c:v>
                </c:pt>
                <c:pt idx="299">
                  <c:v>6.2291999999999996</c:v>
                </c:pt>
                <c:pt idx="300">
                  <c:v>6.25</c:v>
                </c:pt>
                <c:pt idx="301">
                  <c:v>6.2708000000000004</c:v>
                </c:pt>
                <c:pt idx="302">
                  <c:v>6.2917000000000014</c:v>
                </c:pt>
                <c:pt idx="303">
                  <c:v>6.3124999999999956</c:v>
                </c:pt>
                <c:pt idx="304">
                  <c:v>6.3333000000000004</c:v>
                </c:pt>
                <c:pt idx="305">
                  <c:v>6.3541999999999845</c:v>
                </c:pt>
                <c:pt idx="306">
                  <c:v>6.375</c:v>
                </c:pt>
                <c:pt idx="307">
                  <c:v>6.3957999999999995</c:v>
                </c:pt>
                <c:pt idx="308">
                  <c:v>6.4167000000000014</c:v>
                </c:pt>
                <c:pt idx="309">
                  <c:v>6.4375</c:v>
                </c:pt>
                <c:pt idx="310">
                  <c:v>6.4583000000000004</c:v>
                </c:pt>
                <c:pt idx="311">
                  <c:v>6.4792000000000476</c:v>
                </c:pt>
                <c:pt idx="312">
                  <c:v>6.5</c:v>
                </c:pt>
                <c:pt idx="313">
                  <c:v>6.5207999999999995</c:v>
                </c:pt>
                <c:pt idx="314">
                  <c:v>6.5417000000000014</c:v>
                </c:pt>
                <c:pt idx="315">
                  <c:v>6.5624999999999956</c:v>
                </c:pt>
                <c:pt idx="316">
                  <c:v>6.5833000000000004</c:v>
                </c:pt>
                <c:pt idx="317">
                  <c:v>6.6041999999999845</c:v>
                </c:pt>
                <c:pt idx="318">
                  <c:v>6.6249999999999645</c:v>
                </c:pt>
                <c:pt idx="319">
                  <c:v>6.6457999999999995</c:v>
                </c:pt>
                <c:pt idx="320">
                  <c:v>6.6666999999999996</c:v>
                </c:pt>
                <c:pt idx="321">
                  <c:v>6.6874999999999956</c:v>
                </c:pt>
                <c:pt idx="322">
                  <c:v>6.7083000000000004</c:v>
                </c:pt>
                <c:pt idx="323">
                  <c:v>6.7291999999999996</c:v>
                </c:pt>
                <c:pt idx="324">
                  <c:v>6.75</c:v>
                </c:pt>
                <c:pt idx="325">
                  <c:v>6.7708000000000004</c:v>
                </c:pt>
                <c:pt idx="326">
                  <c:v>6.7917000000000014</c:v>
                </c:pt>
                <c:pt idx="327">
                  <c:v>6.8124999999999956</c:v>
                </c:pt>
                <c:pt idx="328">
                  <c:v>6.8333000000000004</c:v>
                </c:pt>
                <c:pt idx="329">
                  <c:v>6.8541999999999845</c:v>
                </c:pt>
                <c:pt idx="330">
                  <c:v>6.875</c:v>
                </c:pt>
                <c:pt idx="331">
                  <c:v>6.8957999999999995</c:v>
                </c:pt>
                <c:pt idx="332">
                  <c:v>6.9167000000000014</c:v>
                </c:pt>
                <c:pt idx="333">
                  <c:v>6.9375</c:v>
                </c:pt>
                <c:pt idx="334">
                  <c:v>6.9583000000000004</c:v>
                </c:pt>
                <c:pt idx="335">
                  <c:v>6.9792000000000476</c:v>
                </c:pt>
                <c:pt idx="336">
                  <c:v>7</c:v>
                </c:pt>
                <c:pt idx="337">
                  <c:v>7.0207999999999995</c:v>
                </c:pt>
                <c:pt idx="338">
                  <c:v>7.0417000000000014</c:v>
                </c:pt>
                <c:pt idx="339">
                  <c:v>7.0624999999999956</c:v>
                </c:pt>
                <c:pt idx="340">
                  <c:v>7.0833000000000004</c:v>
                </c:pt>
                <c:pt idx="341">
                  <c:v>7.1041999999999845</c:v>
                </c:pt>
                <c:pt idx="342">
                  <c:v>7.1249999999999645</c:v>
                </c:pt>
                <c:pt idx="343">
                  <c:v>7.1457999999999995</c:v>
                </c:pt>
                <c:pt idx="344">
                  <c:v>7.1666999999999996</c:v>
                </c:pt>
                <c:pt idx="345">
                  <c:v>7.1874999999999956</c:v>
                </c:pt>
                <c:pt idx="346">
                  <c:v>7.2083000000000004</c:v>
                </c:pt>
                <c:pt idx="347">
                  <c:v>7.2291999999999996</c:v>
                </c:pt>
                <c:pt idx="348">
                  <c:v>7.25</c:v>
                </c:pt>
                <c:pt idx="349">
                  <c:v>7.2708000000000004</c:v>
                </c:pt>
                <c:pt idx="350">
                  <c:v>7.2917000000000014</c:v>
                </c:pt>
                <c:pt idx="351">
                  <c:v>7.3124999999999956</c:v>
                </c:pt>
                <c:pt idx="352">
                  <c:v>7.3333000000000004</c:v>
                </c:pt>
                <c:pt idx="353">
                  <c:v>7.3541999999999845</c:v>
                </c:pt>
                <c:pt idx="354">
                  <c:v>7.375</c:v>
                </c:pt>
                <c:pt idx="355">
                  <c:v>7.3957999999999995</c:v>
                </c:pt>
                <c:pt idx="356">
                  <c:v>7.4167000000000014</c:v>
                </c:pt>
                <c:pt idx="357">
                  <c:v>7.4375</c:v>
                </c:pt>
                <c:pt idx="358">
                  <c:v>7.4583000000000004</c:v>
                </c:pt>
                <c:pt idx="359">
                  <c:v>7.4792000000000476</c:v>
                </c:pt>
                <c:pt idx="360">
                  <c:v>7.5</c:v>
                </c:pt>
                <c:pt idx="361">
                  <c:v>7.5207999999999995</c:v>
                </c:pt>
                <c:pt idx="362">
                  <c:v>7.5417000000000014</c:v>
                </c:pt>
                <c:pt idx="363">
                  <c:v>7.5624999999999956</c:v>
                </c:pt>
                <c:pt idx="364">
                  <c:v>7.5833000000000004</c:v>
                </c:pt>
                <c:pt idx="365">
                  <c:v>7.6041999999999845</c:v>
                </c:pt>
                <c:pt idx="366">
                  <c:v>7.6249999999999645</c:v>
                </c:pt>
                <c:pt idx="367">
                  <c:v>7.6457999999999995</c:v>
                </c:pt>
                <c:pt idx="368">
                  <c:v>7.6666999999999996</c:v>
                </c:pt>
                <c:pt idx="369">
                  <c:v>7.6874999999999956</c:v>
                </c:pt>
                <c:pt idx="370">
                  <c:v>7.7083000000000004</c:v>
                </c:pt>
                <c:pt idx="371">
                  <c:v>7.7291999999999996</c:v>
                </c:pt>
                <c:pt idx="372">
                  <c:v>7.75</c:v>
                </c:pt>
                <c:pt idx="373">
                  <c:v>7.7708000000000004</c:v>
                </c:pt>
                <c:pt idx="374">
                  <c:v>7.7917000000000014</c:v>
                </c:pt>
                <c:pt idx="375">
                  <c:v>7.8124999999999956</c:v>
                </c:pt>
                <c:pt idx="376">
                  <c:v>7.8333000000000004</c:v>
                </c:pt>
                <c:pt idx="377">
                  <c:v>7.8541999999999845</c:v>
                </c:pt>
                <c:pt idx="378">
                  <c:v>7.875</c:v>
                </c:pt>
                <c:pt idx="379">
                  <c:v>7.8957999999999995</c:v>
                </c:pt>
                <c:pt idx="380">
                  <c:v>7.9167000000000014</c:v>
                </c:pt>
                <c:pt idx="381">
                  <c:v>7.9375</c:v>
                </c:pt>
                <c:pt idx="382">
                  <c:v>7.9583000000000004</c:v>
                </c:pt>
                <c:pt idx="383">
                  <c:v>7.9792000000000476</c:v>
                </c:pt>
                <c:pt idx="384">
                  <c:v>8</c:v>
                </c:pt>
                <c:pt idx="385">
                  <c:v>8.0208000000000013</c:v>
                </c:pt>
                <c:pt idx="386">
                  <c:v>8.0417000000000005</c:v>
                </c:pt>
                <c:pt idx="387">
                  <c:v>8.0625000000000266</c:v>
                </c:pt>
                <c:pt idx="388">
                  <c:v>8.0833000000000013</c:v>
                </c:pt>
                <c:pt idx="389">
                  <c:v>8.1042000000000005</c:v>
                </c:pt>
                <c:pt idx="390">
                  <c:v>8.125</c:v>
                </c:pt>
                <c:pt idx="391">
                  <c:v>8.1458000000000013</c:v>
                </c:pt>
                <c:pt idx="392">
                  <c:v>8.1667000000000005</c:v>
                </c:pt>
                <c:pt idx="393">
                  <c:v>8.1875</c:v>
                </c:pt>
                <c:pt idx="394">
                  <c:v>8.2082999999999995</c:v>
                </c:pt>
                <c:pt idx="395">
                  <c:v>8.2292000000000005</c:v>
                </c:pt>
                <c:pt idx="396">
                  <c:v>8.25</c:v>
                </c:pt>
                <c:pt idx="397">
                  <c:v>8.2708000000000013</c:v>
                </c:pt>
                <c:pt idx="398">
                  <c:v>8.2917000000000005</c:v>
                </c:pt>
                <c:pt idx="399">
                  <c:v>8.3125000000000266</c:v>
                </c:pt>
                <c:pt idx="400">
                  <c:v>8.3333000000000013</c:v>
                </c:pt>
                <c:pt idx="401">
                  <c:v>8.3542000000000005</c:v>
                </c:pt>
                <c:pt idx="402">
                  <c:v>8.3750000000000266</c:v>
                </c:pt>
                <c:pt idx="403">
                  <c:v>8.3958000000000048</c:v>
                </c:pt>
                <c:pt idx="404">
                  <c:v>8.4167000000000005</c:v>
                </c:pt>
                <c:pt idx="405">
                  <c:v>8.4375</c:v>
                </c:pt>
                <c:pt idx="406">
                  <c:v>8.4583000000000013</c:v>
                </c:pt>
                <c:pt idx="407">
                  <c:v>8.4792000000000005</c:v>
                </c:pt>
                <c:pt idx="408">
                  <c:v>8.5</c:v>
                </c:pt>
                <c:pt idx="409">
                  <c:v>8.5208000000000013</c:v>
                </c:pt>
                <c:pt idx="410">
                  <c:v>8.5417000000000005</c:v>
                </c:pt>
                <c:pt idx="411">
                  <c:v>8.5625000000000266</c:v>
                </c:pt>
                <c:pt idx="412">
                  <c:v>8.5833000000000013</c:v>
                </c:pt>
                <c:pt idx="413">
                  <c:v>8.6042000000000005</c:v>
                </c:pt>
                <c:pt idx="414">
                  <c:v>8.625</c:v>
                </c:pt>
                <c:pt idx="415">
                  <c:v>8.6458000000000013</c:v>
                </c:pt>
                <c:pt idx="416">
                  <c:v>8.6667000000000005</c:v>
                </c:pt>
                <c:pt idx="417">
                  <c:v>8.6875</c:v>
                </c:pt>
                <c:pt idx="418">
                  <c:v>8.7082999999999995</c:v>
                </c:pt>
                <c:pt idx="419">
                  <c:v>8.7292000000000005</c:v>
                </c:pt>
                <c:pt idx="420">
                  <c:v>8.75</c:v>
                </c:pt>
                <c:pt idx="421">
                  <c:v>8.7708000000000013</c:v>
                </c:pt>
                <c:pt idx="422">
                  <c:v>8.7917000000000005</c:v>
                </c:pt>
                <c:pt idx="423">
                  <c:v>8.8125000000000266</c:v>
                </c:pt>
                <c:pt idx="424">
                  <c:v>8.8333000000000013</c:v>
                </c:pt>
                <c:pt idx="425">
                  <c:v>8.8542000000000005</c:v>
                </c:pt>
                <c:pt idx="426">
                  <c:v>8.8750000000000266</c:v>
                </c:pt>
                <c:pt idx="427">
                  <c:v>8.8958000000000048</c:v>
                </c:pt>
                <c:pt idx="428">
                  <c:v>8.9167000000000005</c:v>
                </c:pt>
                <c:pt idx="429">
                  <c:v>8.9375</c:v>
                </c:pt>
                <c:pt idx="430">
                  <c:v>8.9583000000000013</c:v>
                </c:pt>
                <c:pt idx="431">
                  <c:v>8.9792000000000005</c:v>
                </c:pt>
                <c:pt idx="432">
                  <c:v>9</c:v>
                </c:pt>
              </c:numCache>
            </c:numRef>
          </c:xVal>
          <c:yVal>
            <c:numRef>
              <c:f>Sheet1!$D$2:$D$434</c:f>
              <c:numCache>
                <c:formatCode>General</c:formatCode>
                <c:ptCount val="433"/>
                <c:pt idx="0">
                  <c:v>100</c:v>
                </c:pt>
                <c:pt idx="1">
                  <c:v>100</c:v>
                </c:pt>
                <c:pt idx="2">
                  <c:v>100</c:v>
                </c:pt>
                <c:pt idx="3">
                  <c:v>100</c:v>
                </c:pt>
                <c:pt idx="4">
                  <c:v>100</c:v>
                </c:pt>
                <c:pt idx="5">
                  <c:v>100</c:v>
                </c:pt>
                <c:pt idx="6">
                  <c:v>99.831000000000003</c:v>
                </c:pt>
                <c:pt idx="7">
                  <c:v>99.661999999999992</c:v>
                </c:pt>
                <c:pt idx="8">
                  <c:v>99.492999999999995</c:v>
                </c:pt>
                <c:pt idx="9">
                  <c:v>99.325000000000003</c:v>
                </c:pt>
                <c:pt idx="10">
                  <c:v>99.325000000000003</c:v>
                </c:pt>
                <c:pt idx="11">
                  <c:v>99.325000000000003</c:v>
                </c:pt>
                <c:pt idx="12">
                  <c:v>99.325000000000003</c:v>
                </c:pt>
                <c:pt idx="13">
                  <c:v>99.155999999999949</c:v>
                </c:pt>
                <c:pt idx="14">
                  <c:v>98.986000000000004</c:v>
                </c:pt>
                <c:pt idx="15">
                  <c:v>98.986000000000004</c:v>
                </c:pt>
                <c:pt idx="16">
                  <c:v>98.986000000000004</c:v>
                </c:pt>
                <c:pt idx="17">
                  <c:v>98.986000000000004</c:v>
                </c:pt>
                <c:pt idx="18">
                  <c:v>98.816999999999993</c:v>
                </c:pt>
                <c:pt idx="19">
                  <c:v>98.647999999999996</c:v>
                </c:pt>
                <c:pt idx="20">
                  <c:v>98.647999999999996</c:v>
                </c:pt>
                <c:pt idx="21">
                  <c:v>98.478999999999999</c:v>
                </c:pt>
                <c:pt idx="22">
                  <c:v>98.478999999999999</c:v>
                </c:pt>
                <c:pt idx="23">
                  <c:v>98.478999999999999</c:v>
                </c:pt>
                <c:pt idx="24">
                  <c:v>98.14</c:v>
                </c:pt>
                <c:pt idx="25">
                  <c:v>97.971000000000004</c:v>
                </c:pt>
                <c:pt idx="26">
                  <c:v>97.632999999999981</c:v>
                </c:pt>
                <c:pt idx="27">
                  <c:v>97.632999999999981</c:v>
                </c:pt>
                <c:pt idx="28">
                  <c:v>97.632999999999981</c:v>
                </c:pt>
                <c:pt idx="29">
                  <c:v>97.462999999999994</c:v>
                </c:pt>
                <c:pt idx="30">
                  <c:v>97.462999999999994</c:v>
                </c:pt>
                <c:pt idx="31">
                  <c:v>97.462999999999994</c:v>
                </c:pt>
                <c:pt idx="32">
                  <c:v>97.293999999999997</c:v>
                </c:pt>
                <c:pt idx="33">
                  <c:v>97.293999999999997</c:v>
                </c:pt>
                <c:pt idx="34">
                  <c:v>97.123999999999981</c:v>
                </c:pt>
                <c:pt idx="35">
                  <c:v>96.953999999999994</c:v>
                </c:pt>
                <c:pt idx="36">
                  <c:v>96.614999999999995</c:v>
                </c:pt>
                <c:pt idx="37">
                  <c:v>96.445000000000007</c:v>
                </c:pt>
                <c:pt idx="38">
                  <c:v>96.274999999999991</c:v>
                </c:pt>
                <c:pt idx="39">
                  <c:v>96.10499999999999</c:v>
                </c:pt>
                <c:pt idx="40">
                  <c:v>96.10499999999999</c:v>
                </c:pt>
                <c:pt idx="41">
                  <c:v>95.935000000000002</c:v>
                </c:pt>
                <c:pt idx="42">
                  <c:v>95.763999999999996</c:v>
                </c:pt>
                <c:pt idx="43">
                  <c:v>95.763999999999996</c:v>
                </c:pt>
                <c:pt idx="44">
                  <c:v>95.763999999999996</c:v>
                </c:pt>
                <c:pt idx="45">
                  <c:v>95.763999999999996</c:v>
                </c:pt>
                <c:pt idx="46">
                  <c:v>95.590999999999994</c:v>
                </c:pt>
                <c:pt idx="47">
                  <c:v>95.590999999999994</c:v>
                </c:pt>
                <c:pt idx="48">
                  <c:v>95.590999999999994</c:v>
                </c:pt>
                <c:pt idx="49">
                  <c:v>95.233999999999995</c:v>
                </c:pt>
                <c:pt idx="50">
                  <c:v>95.233999999999995</c:v>
                </c:pt>
                <c:pt idx="51">
                  <c:v>95.233999999999995</c:v>
                </c:pt>
                <c:pt idx="52">
                  <c:v>95.233999999999995</c:v>
                </c:pt>
                <c:pt idx="53">
                  <c:v>95.046999999999997</c:v>
                </c:pt>
                <c:pt idx="54">
                  <c:v>94.671999999999983</c:v>
                </c:pt>
                <c:pt idx="55">
                  <c:v>94.671999999999983</c:v>
                </c:pt>
                <c:pt idx="56">
                  <c:v>94.671999999999983</c:v>
                </c:pt>
                <c:pt idx="57">
                  <c:v>94.671999999999983</c:v>
                </c:pt>
                <c:pt idx="58">
                  <c:v>94.671999999999983</c:v>
                </c:pt>
                <c:pt idx="59">
                  <c:v>94.483999999999995</c:v>
                </c:pt>
                <c:pt idx="60">
                  <c:v>94.296999999999997</c:v>
                </c:pt>
                <c:pt idx="61">
                  <c:v>94.296999999999997</c:v>
                </c:pt>
                <c:pt idx="62">
                  <c:v>94.296999999999997</c:v>
                </c:pt>
                <c:pt idx="63">
                  <c:v>94.10799999999999</c:v>
                </c:pt>
                <c:pt idx="64">
                  <c:v>94.10799999999999</c:v>
                </c:pt>
                <c:pt idx="65">
                  <c:v>94.10799999999999</c:v>
                </c:pt>
                <c:pt idx="66">
                  <c:v>94.10799999999999</c:v>
                </c:pt>
                <c:pt idx="67">
                  <c:v>93.730999999999995</c:v>
                </c:pt>
                <c:pt idx="68">
                  <c:v>93.730999999999995</c:v>
                </c:pt>
                <c:pt idx="69">
                  <c:v>93.543000000000006</c:v>
                </c:pt>
                <c:pt idx="70">
                  <c:v>93.164999999999992</c:v>
                </c:pt>
                <c:pt idx="71">
                  <c:v>92.975999999999999</c:v>
                </c:pt>
                <c:pt idx="72">
                  <c:v>92.975999999999999</c:v>
                </c:pt>
                <c:pt idx="73">
                  <c:v>92.975999999999999</c:v>
                </c:pt>
                <c:pt idx="74">
                  <c:v>92.408000000000001</c:v>
                </c:pt>
                <c:pt idx="75">
                  <c:v>92.408000000000001</c:v>
                </c:pt>
                <c:pt idx="76">
                  <c:v>92.408000000000001</c:v>
                </c:pt>
                <c:pt idx="77">
                  <c:v>92.408000000000001</c:v>
                </c:pt>
                <c:pt idx="78">
                  <c:v>92.408000000000001</c:v>
                </c:pt>
                <c:pt idx="79">
                  <c:v>92.218999999999994</c:v>
                </c:pt>
                <c:pt idx="80">
                  <c:v>92.218999999999994</c:v>
                </c:pt>
                <c:pt idx="81">
                  <c:v>91.84</c:v>
                </c:pt>
                <c:pt idx="82">
                  <c:v>91.84</c:v>
                </c:pt>
                <c:pt idx="83">
                  <c:v>91.649999999999991</c:v>
                </c:pt>
                <c:pt idx="84">
                  <c:v>91.649999999999991</c:v>
                </c:pt>
                <c:pt idx="85">
                  <c:v>91.649999999999991</c:v>
                </c:pt>
                <c:pt idx="86">
                  <c:v>91.649999999999991</c:v>
                </c:pt>
                <c:pt idx="87">
                  <c:v>91.459000000000003</c:v>
                </c:pt>
                <c:pt idx="88">
                  <c:v>91.459000000000003</c:v>
                </c:pt>
                <c:pt idx="89">
                  <c:v>91.073999999999998</c:v>
                </c:pt>
                <c:pt idx="90">
                  <c:v>91.073999999999998</c:v>
                </c:pt>
                <c:pt idx="91">
                  <c:v>90.685999999999979</c:v>
                </c:pt>
                <c:pt idx="92">
                  <c:v>90.685999999999979</c:v>
                </c:pt>
                <c:pt idx="93">
                  <c:v>90.685999999999979</c:v>
                </c:pt>
                <c:pt idx="94">
                  <c:v>90.489000000000004</c:v>
                </c:pt>
                <c:pt idx="95">
                  <c:v>90.489000000000004</c:v>
                </c:pt>
                <c:pt idx="96">
                  <c:v>90.286000000000001</c:v>
                </c:pt>
                <c:pt idx="97">
                  <c:v>90.286000000000001</c:v>
                </c:pt>
                <c:pt idx="98">
                  <c:v>90.286000000000001</c:v>
                </c:pt>
                <c:pt idx="99">
                  <c:v>90.286000000000001</c:v>
                </c:pt>
                <c:pt idx="100">
                  <c:v>90.286000000000001</c:v>
                </c:pt>
                <c:pt idx="101">
                  <c:v>90.286000000000001</c:v>
                </c:pt>
                <c:pt idx="102">
                  <c:v>90.069000000000003</c:v>
                </c:pt>
                <c:pt idx="103">
                  <c:v>89.85299999999998</c:v>
                </c:pt>
                <c:pt idx="104">
                  <c:v>89.85299999999998</c:v>
                </c:pt>
                <c:pt idx="105">
                  <c:v>89.85299999999998</c:v>
                </c:pt>
                <c:pt idx="106">
                  <c:v>89.85299999999998</c:v>
                </c:pt>
                <c:pt idx="107">
                  <c:v>89.42</c:v>
                </c:pt>
                <c:pt idx="108">
                  <c:v>89.42</c:v>
                </c:pt>
                <c:pt idx="109">
                  <c:v>89.42</c:v>
                </c:pt>
                <c:pt idx="110">
                  <c:v>89.203000000000003</c:v>
                </c:pt>
                <c:pt idx="111">
                  <c:v>89.203000000000003</c:v>
                </c:pt>
                <c:pt idx="112">
                  <c:v>89.203000000000003</c:v>
                </c:pt>
                <c:pt idx="113">
                  <c:v>89.203000000000003</c:v>
                </c:pt>
                <c:pt idx="114">
                  <c:v>88.77</c:v>
                </c:pt>
                <c:pt idx="115">
                  <c:v>88.554000000000002</c:v>
                </c:pt>
                <c:pt idx="116">
                  <c:v>88.554000000000002</c:v>
                </c:pt>
                <c:pt idx="117">
                  <c:v>88.554000000000002</c:v>
                </c:pt>
                <c:pt idx="118">
                  <c:v>88.337000000000003</c:v>
                </c:pt>
                <c:pt idx="119">
                  <c:v>88.337000000000003</c:v>
                </c:pt>
                <c:pt idx="120">
                  <c:v>88.337000000000003</c:v>
                </c:pt>
                <c:pt idx="121">
                  <c:v>88.119</c:v>
                </c:pt>
                <c:pt idx="122">
                  <c:v>88.119</c:v>
                </c:pt>
                <c:pt idx="123">
                  <c:v>88.119</c:v>
                </c:pt>
                <c:pt idx="124">
                  <c:v>87.900999999999996</c:v>
                </c:pt>
                <c:pt idx="125">
                  <c:v>87.900999999999996</c:v>
                </c:pt>
                <c:pt idx="126">
                  <c:v>87.900999999999996</c:v>
                </c:pt>
                <c:pt idx="127">
                  <c:v>87.900999999999996</c:v>
                </c:pt>
                <c:pt idx="128">
                  <c:v>87.900999999999996</c:v>
                </c:pt>
                <c:pt idx="129">
                  <c:v>87.900999999999996</c:v>
                </c:pt>
                <c:pt idx="130">
                  <c:v>87.900999999999996</c:v>
                </c:pt>
                <c:pt idx="131">
                  <c:v>87.900999999999996</c:v>
                </c:pt>
                <c:pt idx="132">
                  <c:v>87.900999999999996</c:v>
                </c:pt>
                <c:pt idx="133">
                  <c:v>87.900999999999996</c:v>
                </c:pt>
                <c:pt idx="134">
                  <c:v>87.900999999999996</c:v>
                </c:pt>
                <c:pt idx="135">
                  <c:v>87.900999999999996</c:v>
                </c:pt>
                <c:pt idx="136">
                  <c:v>87.678999999999988</c:v>
                </c:pt>
                <c:pt idx="137">
                  <c:v>87.456000000000003</c:v>
                </c:pt>
                <c:pt idx="138">
                  <c:v>87.456000000000003</c:v>
                </c:pt>
                <c:pt idx="139">
                  <c:v>87.456000000000003</c:v>
                </c:pt>
                <c:pt idx="140">
                  <c:v>87.456000000000003</c:v>
                </c:pt>
                <c:pt idx="141">
                  <c:v>87.456000000000003</c:v>
                </c:pt>
                <c:pt idx="142">
                  <c:v>87.456000000000003</c:v>
                </c:pt>
                <c:pt idx="143">
                  <c:v>87.218000000000004</c:v>
                </c:pt>
                <c:pt idx="144">
                  <c:v>87.218000000000004</c:v>
                </c:pt>
                <c:pt idx="145">
                  <c:v>87.218000000000004</c:v>
                </c:pt>
                <c:pt idx="146">
                  <c:v>87.218000000000004</c:v>
                </c:pt>
                <c:pt idx="147">
                  <c:v>87.218000000000004</c:v>
                </c:pt>
                <c:pt idx="148">
                  <c:v>87.218000000000004</c:v>
                </c:pt>
                <c:pt idx="149">
                  <c:v>87.218000000000004</c:v>
                </c:pt>
                <c:pt idx="150">
                  <c:v>86.958000000000013</c:v>
                </c:pt>
                <c:pt idx="151">
                  <c:v>86.958000000000013</c:v>
                </c:pt>
                <c:pt idx="152">
                  <c:v>86.958000000000013</c:v>
                </c:pt>
                <c:pt idx="153">
                  <c:v>86.958000000000013</c:v>
                </c:pt>
                <c:pt idx="154">
                  <c:v>86.697000000000003</c:v>
                </c:pt>
                <c:pt idx="155">
                  <c:v>86.435000000000002</c:v>
                </c:pt>
                <c:pt idx="156">
                  <c:v>86.435000000000002</c:v>
                </c:pt>
                <c:pt idx="157">
                  <c:v>86.172999999999988</c:v>
                </c:pt>
                <c:pt idx="158">
                  <c:v>86.172999999999988</c:v>
                </c:pt>
                <c:pt idx="159">
                  <c:v>86.172999999999988</c:v>
                </c:pt>
                <c:pt idx="160">
                  <c:v>85.909000000000006</c:v>
                </c:pt>
                <c:pt idx="161">
                  <c:v>85.909000000000006</c:v>
                </c:pt>
                <c:pt idx="162">
                  <c:v>85.909000000000006</c:v>
                </c:pt>
                <c:pt idx="163">
                  <c:v>85.909000000000006</c:v>
                </c:pt>
                <c:pt idx="164">
                  <c:v>85.646000000000001</c:v>
                </c:pt>
                <c:pt idx="165">
                  <c:v>85.646000000000001</c:v>
                </c:pt>
                <c:pt idx="166">
                  <c:v>85.646000000000001</c:v>
                </c:pt>
                <c:pt idx="167">
                  <c:v>85.646000000000001</c:v>
                </c:pt>
                <c:pt idx="168">
                  <c:v>85.646000000000001</c:v>
                </c:pt>
                <c:pt idx="169">
                  <c:v>85.381</c:v>
                </c:pt>
                <c:pt idx="170">
                  <c:v>85.381</c:v>
                </c:pt>
                <c:pt idx="171">
                  <c:v>85.381</c:v>
                </c:pt>
                <c:pt idx="172">
                  <c:v>85.381</c:v>
                </c:pt>
                <c:pt idx="173">
                  <c:v>85.117000000000004</c:v>
                </c:pt>
                <c:pt idx="174">
                  <c:v>85.117000000000004</c:v>
                </c:pt>
                <c:pt idx="175">
                  <c:v>85.117000000000004</c:v>
                </c:pt>
                <c:pt idx="176">
                  <c:v>85.117000000000004</c:v>
                </c:pt>
                <c:pt idx="177">
                  <c:v>85.117000000000004</c:v>
                </c:pt>
                <c:pt idx="178">
                  <c:v>84.85</c:v>
                </c:pt>
                <c:pt idx="179">
                  <c:v>84.85</c:v>
                </c:pt>
                <c:pt idx="180">
                  <c:v>84.582999999999998</c:v>
                </c:pt>
                <c:pt idx="181">
                  <c:v>84.582999999999998</c:v>
                </c:pt>
                <c:pt idx="182">
                  <c:v>84.582999999999998</c:v>
                </c:pt>
                <c:pt idx="183">
                  <c:v>84.582999999999998</c:v>
                </c:pt>
                <c:pt idx="184">
                  <c:v>84.582999999999998</c:v>
                </c:pt>
                <c:pt idx="185">
                  <c:v>84.582999999999998</c:v>
                </c:pt>
                <c:pt idx="186">
                  <c:v>84.31</c:v>
                </c:pt>
                <c:pt idx="187">
                  <c:v>84.036000000000001</c:v>
                </c:pt>
                <c:pt idx="188">
                  <c:v>84.036000000000001</c:v>
                </c:pt>
                <c:pt idx="189">
                  <c:v>84.036000000000001</c:v>
                </c:pt>
                <c:pt idx="190">
                  <c:v>83.477000000000004</c:v>
                </c:pt>
                <c:pt idx="191">
                  <c:v>83.477000000000004</c:v>
                </c:pt>
                <c:pt idx="192">
                  <c:v>83.477000000000004</c:v>
                </c:pt>
                <c:pt idx="193">
                  <c:v>83.477000000000004</c:v>
                </c:pt>
                <c:pt idx="194">
                  <c:v>83.477000000000004</c:v>
                </c:pt>
                <c:pt idx="195">
                  <c:v>83.477000000000004</c:v>
                </c:pt>
                <c:pt idx="196">
                  <c:v>83.157999999999987</c:v>
                </c:pt>
                <c:pt idx="197">
                  <c:v>83.157999999999987</c:v>
                </c:pt>
                <c:pt idx="198">
                  <c:v>83.157999999999987</c:v>
                </c:pt>
                <c:pt idx="199">
                  <c:v>82.837000000000003</c:v>
                </c:pt>
                <c:pt idx="200">
                  <c:v>82.837000000000003</c:v>
                </c:pt>
                <c:pt idx="201">
                  <c:v>82.516000000000005</c:v>
                </c:pt>
                <c:pt idx="202">
                  <c:v>82.516000000000005</c:v>
                </c:pt>
                <c:pt idx="203">
                  <c:v>82.516000000000005</c:v>
                </c:pt>
                <c:pt idx="204">
                  <c:v>82.516000000000005</c:v>
                </c:pt>
                <c:pt idx="205">
                  <c:v>82.516000000000005</c:v>
                </c:pt>
                <c:pt idx="206">
                  <c:v>82.191999999999993</c:v>
                </c:pt>
                <c:pt idx="207">
                  <c:v>82.191999999999993</c:v>
                </c:pt>
                <c:pt idx="208">
                  <c:v>82.191999999999993</c:v>
                </c:pt>
                <c:pt idx="209">
                  <c:v>82.191999999999993</c:v>
                </c:pt>
                <c:pt idx="210">
                  <c:v>82.191999999999993</c:v>
                </c:pt>
                <c:pt idx="211">
                  <c:v>82.191999999999993</c:v>
                </c:pt>
                <c:pt idx="212">
                  <c:v>81.867000000000004</c:v>
                </c:pt>
                <c:pt idx="213">
                  <c:v>81.542000000000002</c:v>
                </c:pt>
                <c:pt idx="214">
                  <c:v>81.542000000000002</c:v>
                </c:pt>
                <c:pt idx="215">
                  <c:v>81.542000000000002</c:v>
                </c:pt>
                <c:pt idx="216">
                  <c:v>81.542000000000002</c:v>
                </c:pt>
                <c:pt idx="217">
                  <c:v>81.542000000000002</c:v>
                </c:pt>
                <c:pt idx="218">
                  <c:v>81.542000000000002</c:v>
                </c:pt>
                <c:pt idx="219">
                  <c:v>81.542000000000002</c:v>
                </c:pt>
                <c:pt idx="220">
                  <c:v>81.542000000000002</c:v>
                </c:pt>
                <c:pt idx="221">
                  <c:v>81.542000000000002</c:v>
                </c:pt>
                <c:pt idx="222">
                  <c:v>81.542000000000002</c:v>
                </c:pt>
                <c:pt idx="223">
                  <c:v>81.542000000000002</c:v>
                </c:pt>
                <c:pt idx="224">
                  <c:v>81.542000000000002</c:v>
                </c:pt>
                <c:pt idx="225">
                  <c:v>81.542000000000002</c:v>
                </c:pt>
                <c:pt idx="226">
                  <c:v>81.542000000000002</c:v>
                </c:pt>
                <c:pt idx="227">
                  <c:v>81.209999999999994</c:v>
                </c:pt>
                <c:pt idx="228">
                  <c:v>81.209999999999994</c:v>
                </c:pt>
                <c:pt idx="229">
                  <c:v>80.536000000000001</c:v>
                </c:pt>
                <c:pt idx="230">
                  <c:v>80.536000000000001</c:v>
                </c:pt>
                <c:pt idx="231">
                  <c:v>80.536000000000001</c:v>
                </c:pt>
                <c:pt idx="232">
                  <c:v>80.197000000000003</c:v>
                </c:pt>
                <c:pt idx="233">
                  <c:v>80.197000000000003</c:v>
                </c:pt>
                <c:pt idx="234">
                  <c:v>80.197000000000003</c:v>
                </c:pt>
                <c:pt idx="235">
                  <c:v>80.197000000000003</c:v>
                </c:pt>
                <c:pt idx="236">
                  <c:v>80.197000000000003</c:v>
                </c:pt>
                <c:pt idx="237">
                  <c:v>80.197000000000003</c:v>
                </c:pt>
                <c:pt idx="238">
                  <c:v>79.495000000000005</c:v>
                </c:pt>
                <c:pt idx="239">
                  <c:v>79.495000000000005</c:v>
                </c:pt>
                <c:pt idx="240">
                  <c:v>78.771000000000001</c:v>
                </c:pt>
                <c:pt idx="241">
                  <c:v>78.406000000000006</c:v>
                </c:pt>
                <c:pt idx="242">
                  <c:v>78.406000000000006</c:v>
                </c:pt>
                <c:pt idx="243">
                  <c:v>78.406000000000006</c:v>
                </c:pt>
                <c:pt idx="244">
                  <c:v>78.406000000000006</c:v>
                </c:pt>
                <c:pt idx="245">
                  <c:v>78.406000000000006</c:v>
                </c:pt>
                <c:pt idx="246">
                  <c:v>78.406000000000006</c:v>
                </c:pt>
                <c:pt idx="247">
                  <c:v>78.406000000000006</c:v>
                </c:pt>
                <c:pt idx="248">
                  <c:v>78.406000000000006</c:v>
                </c:pt>
                <c:pt idx="249">
                  <c:v>78.406000000000006</c:v>
                </c:pt>
                <c:pt idx="250">
                  <c:v>78.004000000000005</c:v>
                </c:pt>
                <c:pt idx="251">
                  <c:v>78.004000000000005</c:v>
                </c:pt>
                <c:pt idx="252">
                  <c:v>78.004000000000005</c:v>
                </c:pt>
                <c:pt idx="253">
                  <c:v>78.004000000000005</c:v>
                </c:pt>
                <c:pt idx="254">
                  <c:v>78.004000000000005</c:v>
                </c:pt>
                <c:pt idx="255">
                  <c:v>78.004000000000005</c:v>
                </c:pt>
                <c:pt idx="256">
                  <c:v>78.004000000000005</c:v>
                </c:pt>
                <c:pt idx="257">
                  <c:v>78.004000000000005</c:v>
                </c:pt>
                <c:pt idx="258">
                  <c:v>78.004000000000005</c:v>
                </c:pt>
                <c:pt idx="259">
                  <c:v>78.004000000000005</c:v>
                </c:pt>
                <c:pt idx="260">
                  <c:v>78.004000000000005</c:v>
                </c:pt>
                <c:pt idx="261">
                  <c:v>78.004000000000005</c:v>
                </c:pt>
                <c:pt idx="262">
                  <c:v>78.004000000000005</c:v>
                </c:pt>
                <c:pt idx="263">
                  <c:v>78.004000000000005</c:v>
                </c:pt>
                <c:pt idx="264">
                  <c:v>78.004000000000005</c:v>
                </c:pt>
                <c:pt idx="265">
                  <c:v>78.004000000000005</c:v>
                </c:pt>
                <c:pt idx="266">
                  <c:v>78.004000000000005</c:v>
                </c:pt>
                <c:pt idx="267">
                  <c:v>78.004000000000005</c:v>
                </c:pt>
                <c:pt idx="268">
                  <c:v>78.004000000000005</c:v>
                </c:pt>
                <c:pt idx="269">
                  <c:v>77.596000000000004</c:v>
                </c:pt>
                <c:pt idx="270">
                  <c:v>77.596000000000004</c:v>
                </c:pt>
                <c:pt idx="271">
                  <c:v>77.596000000000004</c:v>
                </c:pt>
                <c:pt idx="272">
                  <c:v>77.596000000000004</c:v>
                </c:pt>
                <c:pt idx="273">
                  <c:v>77.596000000000004</c:v>
                </c:pt>
                <c:pt idx="274">
                  <c:v>77.185000000000002</c:v>
                </c:pt>
                <c:pt idx="275">
                  <c:v>77.185000000000002</c:v>
                </c:pt>
                <c:pt idx="276">
                  <c:v>77.185000000000002</c:v>
                </c:pt>
                <c:pt idx="277">
                  <c:v>77.185000000000002</c:v>
                </c:pt>
                <c:pt idx="278">
                  <c:v>77.185000000000002</c:v>
                </c:pt>
                <c:pt idx="279">
                  <c:v>77.185000000000002</c:v>
                </c:pt>
                <c:pt idx="280">
                  <c:v>77.185000000000002</c:v>
                </c:pt>
                <c:pt idx="281">
                  <c:v>77.185000000000002</c:v>
                </c:pt>
                <c:pt idx="282">
                  <c:v>77.185000000000002</c:v>
                </c:pt>
                <c:pt idx="283">
                  <c:v>77.185000000000002</c:v>
                </c:pt>
                <c:pt idx="284">
                  <c:v>77.185000000000002</c:v>
                </c:pt>
                <c:pt idx="285">
                  <c:v>77.185000000000002</c:v>
                </c:pt>
                <c:pt idx="286">
                  <c:v>77.185000000000002</c:v>
                </c:pt>
                <c:pt idx="287">
                  <c:v>77.185000000000002</c:v>
                </c:pt>
                <c:pt idx="288">
                  <c:v>77.185000000000002</c:v>
                </c:pt>
                <c:pt idx="289">
                  <c:v>77.185000000000002</c:v>
                </c:pt>
                <c:pt idx="290">
                  <c:v>77.185000000000002</c:v>
                </c:pt>
                <c:pt idx="291">
                  <c:v>77.185000000000002</c:v>
                </c:pt>
                <c:pt idx="292">
                  <c:v>77.185000000000002</c:v>
                </c:pt>
                <c:pt idx="293">
                  <c:v>77.185000000000002</c:v>
                </c:pt>
                <c:pt idx="294">
                  <c:v>77.185000000000002</c:v>
                </c:pt>
                <c:pt idx="295">
                  <c:v>77.185000000000002</c:v>
                </c:pt>
                <c:pt idx="296">
                  <c:v>77.185000000000002</c:v>
                </c:pt>
                <c:pt idx="297">
                  <c:v>77.185000000000002</c:v>
                </c:pt>
                <c:pt idx="298">
                  <c:v>77.185000000000002</c:v>
                </c:pt>
                <c:pt idx="299">
                  <c:v>77.185000000000002</c:v>
                </c:pt>
                <c:pt idx="300">
                  <c:v>77.185000000000002</c:v>
                </c:pt>
                <c:pt idx="301">
                  <c:v>77.185000000000002</c:v>
                </c:pt>
                <c:pt idx="302">
                  <c:v>76.641999999999996</c:v>
                </c:pt>
                <c:pt idx="303">
                  <c:v>76.641999999999996</c:v>
                </c:pt>
                <c:pt idx="304">
                  <c:v>75.554999999999993</c:v>
                </c:pt>
                <c:pt idx="305">
                  <c:v>75.554999999999993</c:v>
                </c:pt>
                <c:pt idx="306">
                  <c:v>75.010999999999996</c:v>
                </c:pt>
                <c:pt idx="307">
                  <c:v>74.467000000000027</c:v>
                </c:pt>
                <c:pt idx="308">
                  <c:v>74.467000000000027</c:v>
                </c:pt>
                <c:pt idx="309">
                  <c:v>74.467000000000027</c:v>
                </c:pt>
                <c:pt idx="310">
                  <c:v>74.467000000000027</c:v>
                </c:pt>
                <c:pt idx="311">
                  <c:v>74.467000000000027</c:v>
                </c:pt>
                <c:pt idx="312">
                  <c:v>73.924000000000007</c:v>
                </c:pt>
                <c:pt idx="313">
                  <c:v>73.924000000000007</c:v>
                </c:pt>
                <c:pt idx="314">
                  <c:v>72.828999999999979</c:v>
                </c:pt>
                <c:pt idx="315">
                  <c:v>72.828999999999979</c:v>
                </c:pt>
                <c:pt idx="316">
                  <c:v>72.828999999999979</c:v>
                </c:pt>
                <c:pt idx="317">
                  <c:v>72.272999999999982</c:v>
                </c:pt>
                <c:pt idx="318">
                  <c:v>72.272999999999982</c:v>
                </c:pt>
                <c:pt idx="319">
                  <c:v>72.272999999999982</c:v>
                </c:pt>
                <c:pt idx="320">
                  <c:v>72.272999999999982</c:v>
                </c:pt>
                <c:pt idx="321">
                  <c:v>72.272999999999982</c:v>
                </c:pt>
                <c:pt idx="322">
                  <c:v>71.694999999999993</c:v>
                </c:pt>
                <c:pt idx="323">
                  <c:v>71.694999999999993</c:v>
                </c:pt>
                <c:pt idx="324">
                  <c:v>71.694999999999993</c:v>
                </c:pt>
                <c:pt idx="325">
                  <c:v>71.694999999999993</c:v>
                </c:pt>
                <c:pt idx="326">
                  <c:v>71.694999999999993</c:v>
                </c:pt>
                <c:pt idx="327">
                  <c:v>71.096999999999994</c:v>
                </c:pt>
                <c:pt idx="328">
                  <c:v>71.096999999999994</c:v>
                </c:pt>
                <c:pt idx="329">
                  <c:v>71.096999999999994</c:v>
                </c:pt>
                <c:pt idx="330">
                  <c:v>71.096999999999994</c:v>
                </c:pt>
                <c:pt idx="331">
                  <c:v>71.096999999999994</c:v>
                </c:pt>
                <c:pt idx="332">
                  <c:v>71.096999999999994</c:v>
                </c:pt>
                <c:pt idx="333">
                  <c:v>71.096999999999994</c:v>
                </c:pt>
                <c:pt idx="334">
                  <c:v>71.096999999999994</c:v>
                </c:pt>
                <c:pt idx="335">
                  <c:v>71.096999999999994</c:v>
                </c:pt>
                <c:pt idx="336">
                  <c:v>71.096999999999994</c:v>
                </c:pt>
                <c:pt idx="337">
                  <c:v>71.096999999999994</c:v>
                </c:pt>
                <c:pt idx="338">
                  <c:v>71.096999999999994</c:v>
                </c:pt>
                <c:pt idx="339">
                  <c:v>71.096999999999994</c:v>
                </c:pt>
                <c:pt idx="340">
                  <c:v>71.096999999999994</c:v>
                </c:pt>
                <c:pt idx="341">
                  <c:v>71.096999999999994</c:v>
                </c:pt>
                <c:pt idx="342">
                  <c:v>71.096999999999994</c:v>
                </c:pt>
                <c:pt idx="343">
                  <c:v>71.096999999999994</c:v>
                </c:pt>
                <c:pt idx="344">
                  <c:v>71.096999999999994</c:v>
                </c:pt>
                <c:pt idx="345">
                  <c:v>71.096999999999994</c:v>
                </c:pt>
                <c:pt idx="346">
                  <c:v>70.35599999999998</c:v>
                </c:pt>
                <c:pt idx="347">
                  <c:v>70.35599999999998</c:v>
                </c:pt>
                <c:pt idx="348">
                  <c:v>70.35599999999998</c:v>
                </c:pt>
                <c:pt idx="349">
                  <c:v>70.35599999999998</c:v>
                </c:pt>
                <c:pt idx="350">
                  <c:v>70.35599999999998</c:v>
                </c:pt>
                <c:pt idx="351">
                  <c:v>70.35599999999998</c:v>
                </c:pt>
                <c:pt idx="352">
                  <c:v>70.35599999999998</c:v>
                </c:pt>
                <c:pt idx="353">
                  <c:v>69.616</c:v>
                </c:pt>
                <c:pt idx="354">
                  <c:v>69.616</c:v>
                </c:pt>
                <c:pt idx="355">
                  <c:v>69.616</c:v>
                </c:pt>
                <c:pt idx="356">
                  <c:v>69.616</c:v>
                </c:pt>
                <c:pt idx="357">
                  <c:v>69.616</c:v>
                </c:pt>
                <c:pt idx="358">
                  <c:v>69.616</c:v>
                </c:pt>
                <c:pt idx="359">
                  <c:v>69.616</c:v>
                </c:pt>
                <c:pt idx="360">
                  <c:v>69.616</c:v>
                </c:pt>
                <c:pt idx="361">
                  <c:v>69.616</c:v>
                </c:pt>
                <c:pt idx="362">
                  <c:v>69.616</c:v>
                </c:pt>
                <c:pt idx="363">
                  <c:v>69.616</c:v>
                </c:pt>
                <c:pt idx="364">
                  <c:v>69.616</c:v>
                </c:pt>
                <c:pt idx="365">
                  <c:v>69.616</c:v>
                </c:pt>
                <c:pt idx="366">
                  <c:v>69.616</c:v>
                </c:pt>
                <c:pt idx="367">
                  <c:v>69.616</c:v>
                </c:pt>
                <c:pt idx="368">
                  <c:v>69.616</c:v>
                </c:pt>
                <c:pt idx="369">
                  <c:v>69.616</c:v>
                </c:pt>
                <c:pt idx="370">
                  <c:v>69.616</c:v>
                </c:pt>
                <c:pt idx="371">
                  <c:v>69.616</c:v>
                </c:pt>
                <c:pt idx="372">
                  <c:v>68.834000000000003</c:v>
                </c:pt>
                <c:pt idx="373">
                  <c:v>68.834000000000003</c:v>
                </c:pt>
                <c:pt idx="374">
                  <c:v>68.834000000000003</c:v>
                </c:pt>
                <c:pt idx="375">
                  <c:v>68.024000000000001</c:v>
                </c:pt>
                <c:pt idx="376">
                  <c:v>68.024000000000001</c:v>
                </c:pt>
                <c:pt idx="377">
                  <c:v>68.024000000000001</c:v>
                </c:pt>
                <c:pt idx="378">
                  <c:v>68.024000000000001</c:v>
                </c:pt>
                <c:pt idx="379">
                  <c:v>68.024000000000001</c:v>
                </c:pt>
                <c:pt idx="380">
                  <c:v>68.024000000000001</c:v>
                </c:pt>
                <c:pt idx="381">
                  <c:v>68.024000000000001</c:v>
                </c:pt>
                <c:pt idx="382">
                  <c:v>67.162999999999982</c:v>
                </c:pt>
                <c:pt idx="383">
                  <c:v>67.162999999999982</c:v>
                </c:pt>
                <c:pt idx="384">
                  <c:v>67.162999999999982</c:v>
                </c:pt>
                <c:pt idx="385">
                  <c:v>67.162999999999982</c:v>
                </c:pt>
                <c:pt idx="386">
                  <c:v>67.162999999999982</c:v>
                </c:pt>
                <c:pt idx="387">
                  <c:v>67.162999999999982</c:v>
                </c:pt>
                <c:pt idx="388">
                  <c:v>67.162999999999982</c:v>
                </c:pt>
                <c:pt idx="389">
                  <c:v>67.162999999999982</c:v>
                </c:pt>
                <c:pt idx="390">
                  <c:v>67.162999999999982</c:v>
                </c:pt>
                <c:pt idx="391">
                  <c:v>67.162999999999982</c:v>
                </c:pt>
                <c:pt idx="392">
                  <c:v>67.162999999999982</c:v>
                </c:pt>
                <c:pt idx="393">
                  <c:v>67.162999999999982</c:v>
                </c:pt>
                <c:pt idx="394">
                  <c:v>67.162999999999982</c:v>
                </c:pt>
                <c:pt idx="395">
                  <c:v>67.162999999999982</c:v>
                </c:pt>
                <c:pt idx="396">
                  <c:v>67.162999999999982</c:v>
                </c:pt>
                <c:pt idx="397">
                  <c:v>67.162999999999982</c:v>
                </c:pt>
                <c:pt idx="398">
                  <c:v>67.162999999999982</c:v>
                </c:pt>
                <c:pt idx="399">
                  <c:v>67.162999999999982</c:v>
                </c:pt>
                <c:pt idx="400">
                  <c:v>67.162999999999982</c:v>
                </c:pt>
                <c:pt idx="401">
                  <c:v>67.162999999999982</c:v>
                </c:pt>
                <c:pt idx="402">
                  <c:v>67.162999999999982</c:v>
                </c:pt>
                <c:pt idx="403">
                  <c:v>66.096999999999994</c:v>
                </c:pt>
                <c:pt idx="404">
                  <c:v>66.096999999999994</c:v>
                </c:pt>
                <c:pt idx="405">
                  <c:v>66.096999999999994</c:v>
                </c:pt>
                <c:pt idx="406">
                  <c:v>66.096999999999994</c:v>
                </c:pt>
                <c:pt idx="407">
                  <c:v>66.096999999999994</c:v>
                </c:pt>
                <c:pt idx="408">
                  <c:v>66.096999999999994</c:v>
                </c:pt>
                <c:pt idx="409">
                  <c:v>66.096999999999994</c:v>
                </c:pt>
                <c:pt idx="410">
                  <c:v>66.096999999999994</c:v>
                </c:pt>
                <c:pt idx="411">
                  <c:v>66.096999999999994</c:v>
                </c:pt>
                <c:pt idx="412">
                  <c:v>66.096999999999994</c:v>
                </c:pt>
                <c:pt idx="413">
                  <c:v>66.096999999999994</c:v>
                </c:pt>
                <c:pt idx="414">
                  <c:v>66.096999999999994</c:v>
                </c:pt>
                <c:pt idx="415">
                  <c:v>66.096999999999994</c:v>
                </c:pt>
                <c:pt idx="416">
                  <c:v>66.096999999999994</c:v>
                </c:pt>
                <c:pt idx="417">
                  <c:v>66.096999999999994</c:v>
                </c:pt>
                <c:pt idx="418">
                  <c:v>66.096999999999994</c:v>
                </c:pt>
                <c:pt idx="419">
                  <c:v>66.096999999999994</c:v>
                </c:pt>
                <c:pt idx="420">
                  <c:v>66.096999999999994</c:v>
                </c:pt>
                <c:pt idx="421">
                  <c:v>66.096999999999994</c:v>
                </c:pt>
                <c:pt idx="422">
                  <c:v>66.096999999999994</c:v>
                </c:pt>
                <c:pt idx="423">
                  <c:v>66.096999999999994</c:v>
                </c:pt>
                <c:pt idx="424">
                  <c:v>66.096999999999994</c:v>
                </c:pt>
                <c:pt idx="425">
                  <c:v>66.096999999999994</c:v>
                </c:pt>
                <c:pt idx="426">
                  <c:v>66.096999999999994</c:v>
                </c:pt>
                <c:pt idx="427">
                  <c:v>64.872999999999948</c:v>
                </c:pt>
                <c:pt idx="428">
                  <c:v>64.872999999999948</c:v>
                </c:pt>
                <c:pt idx="429">
                  <c:v>64.872999999999948</c:v>
                </c:pt>
                <c:pt idx="430">
                  <c:v>64.872999999999948</c:v>
                </c:pt>
                <c:pt idx="431">
                  <c:v>64.872999999999948</c:v>
                </c:pt>
                <c:pt idx="432">
                  <c:v>64.872999999999948</c:v>
                </c:pt>
              </c:numCache>
            </c:numRef>
          </c:yVal>
        </c:ser>
        <c:axId val="132987904"/>
        <c:axId val="153732224"/>
      </c:scatterChart>
      <c:valAx>
        <c:axId val="132987904"/>
        <c:scaling>
          <c:orientation val="minMax"/>
          <c:max val="9"/>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153732224"/>
        <c:crosses val="autoZero"/>
        <c:crossBetween val="midCat"/>
        <c:majorUnit val="1"/>
      </c:valAx>
      <c:valAx>
        <c:axId val="153732224"/>
        <c:scaling>
          <c:orientation val="minMax"/>
          <c:max val="100"/>
          <c:min val="5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132987904"/>
        <c:crosses val="autoZero"/>
        <c:crossBetween val="midCat"/>
        <c:majorUnit val="10"/>
      </c:valAx>
      <c:spPr>
        <a:solidFill>
          <a:schemeClr val="bg2"/>
        </a:solidFill>
        <a:ln>
          <a:solidFill>
            <a:schemeClr val="tx1"/>
          </a:solidFill>
        </a:ln>
      </c:spPr>
    </c:plotArea>
    <c:legend>
      <c:legendPos val="r"/>
      <c:layout>
        <c:manualLayout>
          <c:xMode val="edge"/>
          <c:yMode val="edge"/>
          <c:x val="0.12372413072260009"/>
          <c:y val="0.58011070188807046"/>
          <c:w val="0.36176991150442944"/>
          <c:h val="0.2524240115146954"/>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6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6799293893573043E-2"/>
          <c:y val="2.8186145849415881E-2"/>
          <c:w val="0.88820070610642698"/>
          <c:h val="0.80925196850393699"/>
        </c:manualLayout>
      </c:layout>
      <c:scatterChart>
        <c:scatterStyle val="smoothMarker"/>
        <c:ser>
          <c:idx val="0"/>
          <c:order val="0"/>
          <c:tx>
            <c:strRef>
              <c:f>Sheet1!$B$1</c:f>
              <c:strCache>
                <c:ptCount val="1"/>
                <c:pt idx="0">
                  <c:v>No induction/No rejection (N = 553)</c:v>
                </c:pt>
              </c:strCache>
            </c:strRef>
          </c:tx>
          <c:spPr>
            <a:ln w="41275">
              <a:solidFill>
                <a:srgbClr val="00FF00"/>
              </a:solidFill>
            </a:ln>
          </c:spPr>
          <c:marker>
            <c:symbol val="none"/>
          </c:marker>
          <c:xVal>
            <c:numRef>
              <c:f>Sheet1!$A$2:$A$242</c:f>
              <c:numCache>
                <c:formatCode>General</c:formatCode>
                <c:ptCount val="241"/>
                <c:pt idx="0">
                  <c:v>0</c:v>
                </c:pt>
                <c:pt idx="1">
                  <c:v>2.0830000000000012E-2</c:v>
                </c:pt>
                <c:pt idx="2">
                  <c:v>4.1669999999999985E-2</c:v>
                </c:pt>
                <c:pt idx="3">
                  <c:v>6.25E-2</c:v>
                </c:pt>
                <c:pt idx="4">
                  <c:v>8.3330000000000043E-2</c:v>
                </c:pt>
                <c:pt idx="5">
                  <c:v>0.10417000000000012</c:v>
                </c:pt>
                <c:pt idx="6">
                  <c:v>0.125</c:v>
                </c:pt>
                <c:pt idx="7">
                  <c:v>0.14582999999999999</c:v>
                </c:pt>
                <c:pt idx="8">
                  <c:v>0.16666999999999998</c:v>
                </c:pt>
                <c:pt idx="9">
                  <c:v>0.18750000000000044</c:v>
                </c:pt>
                <c:pt idx="10">
                  <c:v>0.20832999999999999</c:v>
                </c:pt>
                <c:pt idx="11">
                  <c:v>0.22916999999999998</c:v>
                </c:pt>
                <c:pt idx="12">
                  <c:v>0.25</c:v>
                </c:pt>
                <c:pt idx="13">
                  <c:v>0.27083000000000002</c:v>
                </c:pt>
                <c:pt idx="14">
                  <c:v>0.29167000000000032</c:v>
                </c:pt>
                <c:pt idx="15">
                  <c:v>0.31250000000000189</c:v>
                </c:pt>
                <c:pt idx="16">
                  <c:v>0.33333000000000235</c:v>
                </c:pt>
                <c:pt idx="17">
                  <c:v>0.35417000000000032</c:v>
                </c:pt>
                <c:pt idx="18">
                  <c:v>0.37500000000000189</c:v>
                </c:pt>
                <c:pt idx="19">
                  <c:v>0.39583000000000235</c:v>
                </c:pt>
                <c:pt idx="20">
                  <c:v>0.41667000000000032</c:v>
                </c:pt>
                <c:pt idx="21">
                  <c:v>0.43750000000000189</c:v>
                </c:pt>
                <c:pt idx="22">
                  <c:v>0.45833000000000002</c:v>
                </c:pt>
                <c:pt idx="23">
                  <c:v>0.47917000000000032</c:v>
                </c:pt>
                <c:pt idx="24">
                  <c:v>0.5</c:v>
                </c:pt>
                <c:pt idx="25">
                  <c:v>0.52083000000000002</c:v>
                </c:pt>
                <c:pt idx="26">
                  <c:v>0.54166999999999998</c:v>
                </c:pt>
                <c:pt idx="27">
                  <c:v>0.5625</c:v>
                </c:pt>
                <c:pt idx="28">
                  <c:v>0.58332999999999957</c:v>
                </c:pt>
                <c:pt idx="29">
                  <c:v>0.60416999999999998</c:v>
                </c:pt>
                <c:pt idx="30">
                  <c:v>0.62500000000000389</c:v>
                </c:pt>
                <c:pt idx="31">
                  <c:v>0.64583000000000423</c:v>
                </c:pt>
                <c:pt idx="32">
                  <c:v>0.66667000000000676</c:v>
                </c:pt>
                <c:pt idx="33">
                  <c:v>0.6875</c:v>
                </c:pt>
                <c:pt idx="34">
                  <c:v>0.70833000000000002</c:v>
                </c:pt>
                <c:pt idx="35">
                  <c:v>0.72916999999999998</c:v>
                </c:pt>
                <c:pt idx="36">
                  <c:v>0.75000000000000389</c:v>
                </c:pt>
                <c:pt idx="37">
                  <c:v>0.77083000000000423</c:v>
                </c:pt>
                <c:pt idx="38">
                  <c:v>0.79166999999999998</c:v>
                </c:pt>
                <c:pt idx="39">
                  <c:v>0.8125</c:v>
                </c:pt>
                <c:pt idx="40">
                  <c:v>0.83333000000000002</c:v>
                </c:pt>
                <c:pt idx="41">
                  <c:v>0.85416999999999998</c:v>
                </c:pt>
                <c:pt idx="42">
                  <c:v>0.87500000000000389</c:v>
                </c:pt>
                <c:pt idx="43">
                  <c:v>0.89583000000000002</c:v>
                </c:pt>
                <c:pt idx="44">
                  <c:v>0.91666999999999998</c:v>
                </c:pt>
                <c:pt idx="45">
                  <c:v>0.9375</c:v>
                </c:pt>
                <c:pt idx="46">
                  <c:v>0.95833000000000002</c:v>
                </c:pt>
                <c:pt idx="47">
                  <c:v>0.97916999999999998</c:v>
                </c:pt>
                <c:pt idx="48">
                  <c:v>1</c:v>
                </c:pt>
                <c:pt idx="49">
                  <c:v>1.0208299999999915</c:v>
                </c:pt>
                <c:pt idx="50">
                  <c:v>1.0416699999999908</c:v>
                </c:pt>
                <c:pt idx="51">
                  <c:v>1.0625</c:v>
                </c:pt>
                <c:pt idx="52">
                  <c:v>1.0833299999999915</c:v>
                </c:pt>
                <c:pt idx="53">
                  <c:v>1.1041700000000001</c:v>
                </c:pt>
                <c:pt idx="54">
                  <c:v>1.125</c:v>
                </c:pt>
                <c:pt idx="55">
                  <c:v>1.1458299999999915</c:v>
                </c:pt>
                <c:pt idx="56">
                  <c:v>1.1666700000000001</c:v>
                </c:pt>
                <c:pt idx="57">
                  <c:v>1.1875</c:v>
                </c:pt>
                <c:pt idx="58">
                  <c:v>1.2083299999999915</c:v>
                </c:pt>
                <c:pt idx="59">
                  <c:v>1.2291699999999908</c:v>
                </c:pt>
                <c:pt idx="60">
                  <c:v>1.25</c:v>
                </c:pt>
                <c:pt idx="61">
                  <c:v>1.2708299999999915</c:v>
                </c:pt>
                <c:pt idx="62">
                  <c:v>1.2916699999999908</c:v>
                </c:pt>
                <c:pt idx="63">
                  <c:v>1.3125</c:v>
                </c:pt>
                <c:pt idx="64">
                  <c:v>1.3333299999999915</c:v>
                </c:pt>
                <c:pt idx="65">
                  <c:v>1.3541700000000001</c:v>
                </c:pt>
                <c:pt idx="66">
                  <c:v>1.375</c:v>
                </c:pt>
                <c:pt idx="67">
                  <c:v>1.3958299999999915</c:v>
                </c:pt>
                <c:pt idx="68">
                  <c:v>1.4166699999999908</c:v>
                </c:pt>
                <c:pt idx="69">
                  <c:v>1.4374999999999869</c:v>
                </c:pt>
                <c:pt idx="70">
                  <c:v>1.4583299999999915</c:v>
                </c:pt>
                <c:pt idx="71">
                  <c:v>1.4791699999999908</c:v>
                </c:pt>
                <c:pt idx="72">
                  <c:v>1.5</c:v>
                </c:pt>
                <c:pt idx="73">
                  <c:v>1.5208299999999915</c:v>
                </c:pt>
                <c:pt idx="74">
                  <c:v>1.5416699999999908</c:v>
                </c:pt>
                <c:pt idx="75">
                  <c:v>1.5625</c:v>
                </c:pt>
                <c:pt idx="76">
                  <c:v>1.5833299999999915</c:v>
                </c:pt>
                <c:pt idx="77">
                  <c:v>1.6041700000000001</c:v>
                </c:pt>
                <c:pt idx="78">
                  <c:v>1.625</c:v>
                </c:pt>
                <c:pt idx="79">
                  <c:v>1.6458299999999915</c:v>
                </c:pt>
                <c:pt idx="80">
                  <c:v>1.6666700000000001</c:v>
                </c:pt>
                <c:pt idx="81">
                  <c:v>1.6875</c:v>
                </c:pt>
                <c:pt idx="82">
                  <c:v>1.7083299999999915</c:v>
                </c:pt>
                <c:pt idx="83">
                  <c:v>1.7291699999999908</c:v>
                </c:pt>
                <c:pt idx="84">
                  <c:v>1.75</c:v>
                </c:pt>
                <c:pt idx="85">
                  <c:v>1.7708299999999915</c:v>
                </c:pt>
                <c:pt idx="86">
                  <c:v>1.7916699999999908</c:v>
                </c:pt>
                <c:pt idx="87">
                  <c:v>1.8125</c:v>
                </c:pt>
                <c:pt idx="88">
                  <c:v>1.8333299999999915</c:v>
                </c:pt>
                <c:pt idx="89">
                  <c:v>1.8541700000000001</c:v>
                </c:pt>
                <c:pt idx="90">
                  <c:v>1.875</c:v>
                </c:pt>
                <c:pt idx="91">
                  <c:v>1.8958299999999915</c:v>
                </c:pt>
                <c:pt idx="92">
                  <c:v>1.9166700000000001</c:v>
                </c:pt>
                <c:pt idx="93">
                  <c:v>1.9375</c:v>
                </c:pt>
                <c:pt idx="94">
                  <c:v>1.9583299999999999</c:v>
                </c:pt>
                <c:pt idx="95">
                  <c:v>1.9791700000000001</c:v>
                </c:pt>
                <c:pt idx="96">
                  <c:v>2</c:v>
                </c:pt>
                <c:pt idx="97">
                  <c:v>2.0208300000000001</c:v>
                </c:pt>
                <c:pt idx="98">
                  <c:v>2.0416699999999977</c:v>
                </c:pt>
                <c:pt idx="99">
                  <c:v>2.0625</c:v>
                </c:pt>
                <c:pt idx="100">
                  <c:v>2.0833300000000214</c:v>
                </c:pt>
                <c:pt idx="101">
                  <c:v>2.1041699999999999</c:v>
                </c:pt>
                <c:pt idx="102">
                  <c:v>2.125</c:v>
                </c:pt>
                <c:pt idx="103">
                  <c:v>2.1458300000000001</c:v>
                </c:pt>
                <c:pt idx="104">
                  <c:v>2.1666699999999977</c:v>
                </c:pt>
                <c:pt idx="105">
                  <c:v>2.18750000000002</c:v>
                </c:pt>
                <c:pt idx="106">
                  <c:v>2.2083300000000214</c:v>
                </c:pt>
                <c:pt idx="107">
                  <c:v>2.2291699999999999</c:v>
                </c:pt>
                <c:pt idx="108">
                  <c:v>2.25</c:v>
                </c:pt>
                <c:pt idx="109">
                  <c:v>2.2708300000000001</c:v>
                </c:pt>
                <c:pt idx="110">
                  <c:v>2.2916699999999977</c:v>
                </c:pt>
                <c:pt idx="111">
                  <c:v>2.3124999999999769</c:v>
                </c:pt>
                <c:pt idx="112">
                  <c:v>2.3333300000000001</c:v>
                </c:pt>
                <c:pt idx="113">
                  <c:v>2.3541699999999977</c:v>
                </c:pt>
                <c:pt idx="114">
                  <c:v>2.3749999999999987</c:v>
                </c:pt>
                <c:pt idx="115">
                  <c:v>2.3958299999999793</c:v>
                </c:pt>
                <c:pt idx="116">
                  <c:v>2.4166699999999701</c:v>
                </c:pt>
                <c:pt idx="117">
                  <c:v>2.4375</c:v>
                </c:pt>
                <c:pt idx="118">
                  <c:v>2.4583300000000001</c:v>
                </c:pt>
                <c:pt idx="119">
                  <c:v>2.4791699999999977</c:v>
                </c:pt>
                <c:pt idx="120">
                  <c:v>2.5</c:v>
                </c:pt>
                <c:pt idx="121">
                  <c:v>2.5208300000000001</c:v>
                </c:pt>
                <c:pt idx="122">
                  <c:v>2.5416699999999977</c:v>
                </c:pt>
                <c:pt idx="123">
                  <c:v>2.5625</c:v>
                </c:pt>
                <c:pt idx="124">
                  <c:v>2.5833300000000214</c:v>
                </c:pt>
                <c:pt idx="125">
                  <c:v>2.6041699999999999</c:v>
                </c:pt>
                <c:pt idx="126">
                  <c:v>2.625</c:v>
                </c:pt>
                <c:pt idx="127">
                  <c:v>2.6458300000000001</c:v>
                </c:pt>
                <c:pt idx="128">
                  <c:v>2.6666699999999977</c:v>
                </c:pt>
                <c:pt idx="129">
                  <c:v>2.68750000000002</c:v>
                </c:pt>
                <c:pt idx="130">
                  <c:v>2.7083300000000214</c:v>
                </c:pt>
                <c:pt idx="131">
                  <c:v>2.7291699999999999</c:v>
                </c:pt>
                <c:pt idx="132">
                  <c:v>2.75</c:v>
                </c:pt>
                <c:pt idx="133">
                  <c:v>2.7708300000000001</c:v>
                </c:pt>
                <c:pt idx="134">
                  <c:v>2.7916699999999977</c:v>
                </c:pt>
                <c:pt idx="135">
                  <c:v>2.8124999999999769</c:v>
                </c:pt>
                <c:pt idx="136">
                  <c:v>2.8333300000000001</c:v>
                </c:pt>
                <c:pt idx="137">
                  <c:v>2.8541699999999977</c:v>
                </c:pt>
                <c:pt idx="138">
                  <c:v>2.8749999999999987</c:v>
                </c:pt>
                <c:pt idx="139">
                  <c:v>2.8958299999999793</c:v>
                </c:pt>
                <c:pt idx="140">
                  <c:v>2.9166699999999701</c:v>
                </c:pt>
                <c:pt idx="141">
                  <c:v>2.9375</c:v>
                </c:pt>
                <c:pt idx="142">
                  <c:v>2.9583300000000001</c:v>
                </c:pt>
                <c:pt idx="143">
                  <c:v>2.9791699999999977</c:v>
                </c:pt>
                <c:pt idx="144">
                  <c:v>3</c:v>
                </c:pt>
                <c:pt idx="145">
                  <c:v>3.0208300000000001</c:v>
                </c:pt>
                <c:pt idx="146">
                  <c:v>3.0416699999999977</c:v>
                </c:pt>
                <c:pt idx="147">
                  <c:v>3.0625</c:v>
                </c:pt>
                <c:pt idx="148">
                  <c:v>3.0833300000000214</c:v>
                </c:pt>
                <c:pt idx="149">
                  <c:v>3.1041699999999999</c:v>
                </c:pt>
                <c:pt idx="150">
                  <c:v>3.125</c:v>
                </c:pt>
                <c:pt idx="151">
                  <c:v>3.1458300000000001</c:v>
                </c:pt>
                <c:pt idx="152">
                  <c:v>3.1666699999999977</c:v>
                </c:pt>
                <c:pt idx="153">
                  <c:v>3.18750000000002</c:v>
                </c:pt>
                <c:pt idx="154">
                  <c:v>3.2083300000000214</c:v>
                </c:pt>
                <c:pt idx="155">
                  <c:v>3.2291699999999999</c:v>
                </c:pt>
                <c:pt idx="156">
                  <c:v>3.25</c:v>
                </c:pt>
                <c:pt idx="157">
                  <c:v>3.2708300000000001</c:v>
                </c:pt>
                <c:pt idx="158">
                  <c:v>3.2916699999999977</c:v>
                </c:pt>
                <c:pt idx="159">
                  <c:v>3.3124999999999769</c:v>
                </c:pt>
                <c:pt idx="160">
                  <c:v>3.3333300000000001</c:v>
                </c:pt>
                <c:pt idx="161">
                  <c:v>3.3541699999999977</c:v>
                </c:pt>
                <c:pt idx="162">
                  <c:v>3.3749999999999987</c:v>
                </c:pt>
                <c:pt idx="163">
                  <c:v>3.3958299999999793</c:v>
                </c:pt>
                <c:pt idx="164">
                  <c:v>3.4166699999999701</c:v>
                </c:pt>
                <c:pt idx="165">
                  <c:v>3.4375</c:v>
                </c:pt>
                <c:pt idx="166">
                  <c:v>3.4583300000000001</c:v>
                </c:pt>
                <c:pt idx="167">
                  <c:v>3.4791699999999977</c:v>
                </c:pt>
                <c:pt idx="168">
                  <c:v>3.5</c:v>
                </c:pt>
                <c:pt idx="169">
                  <c:v>3.5208300000000001</c:v>
                </c:pt>
                <c:pt idx="170">
                  <c:v>3.5416699999999977</c:v>
                </c:pt>
                <c:pt idx="171">
                  <c:v>3.5625</c:v>
                </c:pt>
                <c:pt idx="172">
                  <c:v>3.5833300000000214</c:v>
                </c:pt>
                <c:pt idx="173">
                  <c:v>3.6041699999999999</c:v>
                </c:pt>
                <c:pt idx="174">
                  <c:v>3.625</c:v>
                </c:pt>
                <c:pt idx="175">
                  <c:v>3.6458300000000001</c:v>
                </c:pt>
                <c:pt idx="176">
                  <c:v>3.6666699999999977</c:v>
                </c:pt>
                <c:pt idx="177">
                  <c:v>3.68750000000002</c:v>
                </c:pt>
                <c:pt idx="178">
                  <c:v>3.7083300000000214</c:v>
                </c:pt>
                <c:pt idx="179">
                  <c:v>3.7291699999999999</c:v>
                </c:pt>
                <c:pt idx="180">
                  <c:v>3.75</c:v>
                </c:pt>
                <c:pt idx="181">
                  <c:v>3.7708300000000001</c:v>
                </c:pt>
                <c:pt idx="182">
                  <c:v>3.7916699999999977</c:v>
                </c:pt>
                <c:pt idx="183">
                  <c:v>3.8124999999999769</c:v>
                </c:pt>
                <c:pt idx="184">
                  <c:v>3.8333300000000001</c:v>
                </c:pt>
                <c:pt idx="185">
                  <c:v>3.8541699999999977</c:v>
                </c:pt>
                <c:pt idx="186">
                  <c:v>3.8749999999999987</c:v>
                </c:pt>
                <c:pt idx="187">
                  <c:v>3.8958299999999793</c:v>
                </c:pt>
                <c:pt idx="188">
                  <c:v>3.9166699999999701</c:v>
                </c:pt>
                <c:pt idx="189">
                  <c:v>3.9375</c:v>
                </c:pt>
                <c:pt idx="190">
                  <c:v>3.9583300000000001</c:v>
                </c:pt>
                <c:pt idx="191">
                  <c:v>3.9791699999999977</c:v>
                </c:pt>
                <c:pt idx="192">
                  <c:v>4</c:v>
                </c:pt>
                <c:pt idx="193">
                  <c:v>4.0208299999999975</c:v>
                </c:pt>
                <c:pt idx="194">
                  <c:v>4.0416700000000034</c:v>
                </c:pt>
                <c:pt idx="195">
                  <c:v>4.0624999999999956</c:v>
                </c:pt>
                <c:pt idx="196">
                  <c:v>4.0833300000000001</c:v>
                </c:pt>
                <c:pt idx="197">
                  <c:v>4.1041699999999945</c:v>
                </c:pt>
                <c:pt idx="198">
                  <c:v>4.1249999999999645</c:v>
                </c:pt>
                <c:pt idx="199">
                  <c:v>4.1458299999999975</c:v>
                </c:pt>
                <c:pt idx="200">
                  <c:v>4.1666699999999999</c:v>
                </c:pt>
                <c:pt idx="201">
                  <c:v>4.1874999999999956</c:v>
                </c:pt>
                <c:pt idx="202">
                  <c:v>4.2083300000000001</c:v>
                </c:pt>
                <c:pt idx="203">
                  <c:v>4.2291699999999999</c:v>
                </c:pt>
                <c:pt idx="204">
                  <c:v>4.25</c:v>
                </c:pt>
                <c:pt idx="205">
                  <c:v>4.2708300000000001</c:v>
                </c:pt>
                <c:pt idx="206">
                  <c:v>4.2916700000000034</c:v>
                </c:pt>
                <c:pt idx="207">
                  <c:v>4.3124999999999956</c:v>
                </c:pt>
                <c:pt idx="208">
                  <c:v>4.3333300000000001</c:v>
                </c:pt>
                <c:pt idx="209">
                  <c:v>4.3541699999999945</c:v>
                </c:pt>
                <c:pt idx="210">
                  <c:v>4.375</c:v>
                </c:pt>
                <c:pt idx="211">
                  <c:v>4.3958299999999975</c:v>
                </c:pt>
                <c:pt idx="212">
                  <c:v>4.4166700000000034</c:v>
                </c:pt>
                <c:pt idx="213">
                  <c:v>4.4375</c:v>
                </c:pt>
                <c:pt idx="214">
                  <c:v>4.4583300000000001</c:v>
                </c:pt>
                <c:pt idx="215">
                  <c:v>4.4791700000000034</c:v>
                </c:pt>
                <c:pt idx="216">
                  <c:v>4.5</c:v>
                </c:pt>
                <c:pt idx="217">
                  <c:v>4.5208299999999975</c:v>
                </c:pt>
                <c:pt idx="218">
                  <c:v>4.5416700000000034</c:v>
                </c:pt>
                <c:pt idx="219">
                  <c:v>4.5624999999999956</c:v>
                </c:pt>
                <c:pt idx="220">
                  <c:v>4.5833300000000001</c:v>
                </c:pt>
                <c:pt idx="221">
                  <c:v>4.6041699999999945</c:v>
                </c:pt>
                <c:pt idx="222">
                  <c:v>4.6249999999999645</c:v>
                </c:pt>
                <c:pt idx="223">
                  <c:v>4.6458299999999975</c:v>
                </c:pt>
                <c:pt idx="224">
                  <c:v>4.6666699999999999</c:v>
                </c:pt>
                <c:pt idx="225">
                  <c:v>4.6874999999999956</c:v>
                </c:pt>
                <c:pt idx="226">
                  <c:v>4.7083300000000001</c:v>
                </c:pt>
                <c:pt idx="227">
                  <c:v>4.7291699999999999</c:v>
                </c:pt>
                <c:pt idx="228">
                  <c:v>4.75</c:v>
                </c:pt>
                <c:pt idx="229">
                  <c:v>4.7708300000000001</c:v>
                </c:pt>
                <c:pt idx="230">
                  <c:v>4.7916700000000034</c:v>
                </c:pt>
                <c:pt idx="231">
                  <c:v>4.8124999999999956</c:v>
                </c:pt>
                <c:pt idx="232">
                  <c:v>4.8333300000000001</c:v>
                </c:pt>
                <c:pt idx="233">
                  <c:v>4.8541699999999945</c:v>
                </c:pt>
                <c:pt idx="234">
                  <c:v>4.875</c:v>
                </c:pt>
                <c:pt idx="235">
                  <c:v>4.8958299999999975</c:v>
                </c:pt>
                <c:pt idx="236">
                  <c:v>4.9166700000000034</c:v>
                </c:pt>
                <c:pt idx="237">
                  <c:v>4.9375</c:v>
                </c:pt>
                <c:pt idx="238">
                  <c:v>4.9583300000000001</c:v>
                </c:pt>
                <c:pt idx="239">
                  <c:v>4.9791700000000034</c:v>
                </c:pt>
                <c:pt idx="240">
                  <c:v>5</c:v>
                </c:pt>
              </c:numCache>
            </c:numRef>
          </c:xVal>
          <c:yVal>
            <c:numRef>
              <c:f>Sheet1!$B$2:$B$242</c:f>
              <c:numCache>
                <c:formatCode>General</c:formatCode>
                <c:ptCount val="241"/>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pt idx="21">
                  <c:v>100</c:v>
                </c:pt>
                <c:pt idx="22">
                  <c:v>100</c:v>
                </c:pt>
                <c:pt idx="23">
                  <c:v>100</c:v>
                </c:pt>
                <c:pt idx="24">
                  <c:v>100</c:v>
                </c:pt>
                <c:pt idx="25">
                  <c:v>100</c:v>
                </c:pt>
                <c:pt idx="26">
                  <c:v>100</c:v>
                </c:pt>
                <c:pt idx="27">
                  <c:v>100</c:v>
                </c:pt>
                <c:pt idx="28">
                  <c:v>100</c:v>
                </c:pt>
                <c:pt idx="29">
                  <c:v>100</c:v>
                </c:pt>
                <c:pt idx="30">
                  <c:v>100</c:v>
                </c:pt>
                <c:pt idx="31">
                  <c:v>100</c:v>
                </c:pt>
                <c:pt idx="32">
                  <c:v>100</c:v>
                </c:pt>
                <c:pt idx="33">
                  <c:v>100</c:v>
                </c:pt>
                <c:pt idx="34">
                  <c:v>100</c:v>
                </c:pt>
                <c:pt idx="35">
                  <c:v>100</c:v>
                </c:pt>
                <c:pt idx="36">
                  <c:v>100</c:v>
                </c:pt>
                <c:pt idx="37">
                  <c:v>100</c:v>
                </c:pt>
                <c:pt idx="38">
                  <c:v>100</c:v>
                </c:pt>
                <c:pt idx="39">
                  <c:v>100</c:v>
                </c:pt>
                <c:pt idx="40">
                  <c:v>100</c:v>
                </c:pt>
                <c:pt idx="41">
                  <c:v>100</c:v>
                </c:pt>
                <c:pt idx="42">
                  <c:v>100</c:v>
                </c:pt>
                <c:pt idx="43">
                  <c:v>100</c:v>
                </c:pt>
                <c:pt idx="44">
                  <c:v>100</c:v>
                </c:pt>
                <c:pt idx="45">
                  <c:v>100</c:v>
                </c:pt>
                <c:pt idx="46">
                  <c:v>100</c:v>
                </c:pt>
                <c:pt idx="47">
                  <c:v>100</c:v>
                </c:pt>
                <c:pt idx="48">
                  <c:v>100</c:v>
                </c:pt>
                <c:pt idx="49">
                  <c:v>100</c:v>
                </c:pt>
                <c:pt idx="50">
                  <c:v>100</c:v>
                </c:pt>
                <c:pt idx="51">
                  <c:v>100</c:v>
                </c:pt>
                <c:pt idx="52">
                  <c:v>100</c:v>
                </c:pt>
                <c:pt idx="53">
                  <c:v>99.818000000000012</c:v>
                </c:pt>
                <c:pt idx="54">
                  <c:v>99.818000000000012</c:v>
                </c:pt>
                <c:pt idx="55">
                  <c:v>99.635999999999981</c:v>
                </c:pt>
                <c:pt idx="56">
                  <c:v>99.455000000000013</c:v>
                </c:pt>
                <c:pt idx="57">
                  <c:v>99.090999999999994</c:v>
                </c:pt>
                <c:pt idx="58">
                  <c:v>99.090999999999994</c:v>
                </c:pt>
                <c:pt idx="59">
                  <c:v>99.090999999999994</c:v>
                </c:pt>
                <c:pt idx="60">
                  <c:v>98.909000000000006</c:v>
                </c:pt>
                <c:pt idx="61">
                  <c:v>98.909000000000006</c:v>
                </c:pt>
                <c:pt idx="62">
                  <c:v>98.545000000000002</c:v>
                </c:pt>
                <c:pt idx="63">
                  <c:v>98.545000000000002</c:v>
                </c:pt>
                <c:pt idx="64">
                  <c:v>98.364000000000004</c:v>
                </c:pt>
                <c:pt idx="65">
                  <c:v>98.364000000000004</c:v>
                </c:pt>
                <c:pt idx="66">
                  <c:v>98.364000000000004</c:v>
                </c:pt>
                <c:pt idx="67">
                  <c:v>98.182000000000002</c:v>
                </c:pt>
                <c:pt idx="68">
                  <c:v>98</c:v>
                </c:pt>
                <c:pt idx="69">
                  <c:v>97.818000000000012</c:v>
                </c:pt>
                <c:pt idx="70">
                  <c:v>97.635999999999981</c:v>
                </c:pt>
                <c:pt idx="71">
                  <c:v>97.635999999999981</c:v>
                </c:pt>
                <c:pt idx="72">
                  <c:v>97.455000000000013</c:v>
                </c:pt>
                <c:pt idx="73">
                  <c:v>97.272999999999982</c:v>
                </c:pt>
                <c:pt idx="74">
                  <c:v>97.272999999999982</c:v>
                </c:pt>
                <c:pt idx="75">
                  <c:v>97.272999999999982</c:v>
                </c:pt>
                <c:pt idx="76">
                  <c:v>97.272999999999982</c:v>
                </c:pt>
                <c:pt idx="77">
                  <c:v>97.272999999999982</c:v>
                </c:pt>
                <c:pt idx="78">
                  <c:v>97.272999999999982</c:v>
                </c:pt>
                <c:pt idx="79">
                  <c:v>97.272999999999982</c:v>
                </c:pt>
                <c:pt idx="80">
                  <c:v>97.272999999999982</c:v>
                </c:pt>
                <c:pt idx="81">
                  <c:v>97.09</c:v>
                </c:pt>
                <c:pt idx="82">
                  <c:v>96.906000000000006</c:v>
                </c:pt>
                <c:pt idx="83">
                  <c:v>96.906000000000006</c:v>
                </c:pt>
                <c:pt idx="84">
                  <c:v>96.906000000000006</c:v>
                </c:pt>
                <c:pt idx="85">
                  <c:v>96.906000000000006</c:v>
                </c:pt>
                <c:pt idx="86">
                  <c:v>96.721000000000004</c:v>
                </c:pt>
                <c:pt idx="87">
                  <c:v>96.536000000000001</c:v>
                </c:pt>
                <c:pt idx="88">
                  <c:v>96.536000000000001</c:v>
                </c:pt>
                <c:pt idx="89">
                  <c:v>96.536000000000001</c:v>
                </c:pt>
                <c:pt idx="90">
                  <c:v>96.536000000000001</c:v>
                </c:pt>
                <c:pt idx="91">
                  <c:v>96.536000000000001</c:v>
                </c:pt>
                <c:pt idx="92">
                  <c:v>96.536000000000001</c:v>
                </c:pt>
                <c:pt idx="93">
                  <c:v>96.536000000000001</c:v>
                </c:pt>
                <c:pt idx="94">
                  <c:v>96.343999999999994</c:v>
                </c:pt>
                <c:pt idx="95">
                  <c:v>96.343999999999994</c:v>
                </c:pt>
                <c:pt idx="96">
                  <c:v>96.343999999999994</c:v>
                </c:pt>
                <c:pt idx="97">
                  <c:v>96.343999999999994</c:v>
                </c:pt>
                <c:pt idx="98">
                  <c:v>96.144000000000005</c:v>
                </c:pt>
                <c:pt idx="99">
                  <c:v>96.144000000000005</c:v>
                </c:pt>
                <c:pt idx="100">
                  <c:v>96.144000000000005</c:v>
                </c:pt>
                <c:pt idx="101">
                  <c:v>95.941000000000557</c:v>
                </c:pt>
                <c:pt idx="102">
                  <c:v>95.941000000000557</c:v>
                </c:pt>
                <c:pt idx="103">
                  <c:v>95.941000000000557</c:v>
                </c:pt>
                <c:pt idx="104">
                  <c:v>95.941000000000557</c:v>
                </c:pt>
                <c:pt idx="105">
                  <c:v>95.941000000000557</c:v>
                </c:pt>
                <c:pt idx="106">
                  <c:v>95.527999999999992</c:v>
                </c:pt>
                <c:pt idx="107">
                  <c:v>95.527999999999992</c:v>
                </c:pt>
                <c:pt idx="108">
                  <c:v>95.527999999999992</c:v>
                </c:pt>
                <c:pt idx="109">
                  <c:v>95.527999999999992</c:v>
                </c:pt>
                <c:pt idx="110">
                  <c:v>95.114000000000004</c:v>
                </c:pt>
                <c:pt idx="111">
                  <c:v>95.114000000000004</c:v>
                </c:pt>
                <c:pt idx="112">
                  <c:v>94.906000000000006</c:v>
                </c:pt>
                <c:pt idx="113">
                  <c:v>94.906000000000006</c:v>
                </c:pt>
                <c:pt idx="114">
                  <c:v>94.906000000000006</c:v>
                </c:pt>
                <c:pt idx="115">
                  <c:v>94.906000000000006</c:v>
                </c:pt>
                <c:pt idx="116">
                  <c:v>94.906000000000006</c:v>
                </c:pt>
                <c:pt idx="117">
                  <c:v>94.906000000000006</c:v>
                </c:pt>
                <c:pt idx="118">
                  <c:v>94.906000000000006</c:v>
                </c:pt>
                <c:pt idx="119">
                  <c:v>94.906000000000006</c:v>
                </c:pt>
                <c:pt idx="120">
                  <c:v>94.906000000000006</c:v>
                </c:pt>
                <c:pt idx="121">
                  <c:v>94.906000000000006</c:v>
                </c:pt>
                <c:pt idx="122">
                  <c:v>94.906000000000006</c:v>
                </c:pt>
                <c:pt idx="123">
                  <c:v>94.906000000000006</c:v>
                </c:pt>
                <c:pt idx="124">
                  <c:v>94.906000000000006</c:v>
                </c:pt>
                <c:pt idx="125">
                  <c:v>94.906000000000006</c:v>
                </c:pt>
                <c:pt idx="126">
                  <c:v>94.906000000000006</c:v>
                </c:pt>
                <c:pt idx="127">
                  <c:v>94.906000000000006</c:v>
                </c:pt>
                <c:pt idx="128">
                  <c:v>94.697999999999993</c:v>
                </c:pt>
                <c:pt idx="129">
                  <c:v>94.697999999999993</c:v>
                </c:pt>
                <c:pt idx="130">
                  <c:v>94.697999999999993</c:v>
                </c:pt>
                <c:pt idx="131">
                  <c:v>94.28</c:v>
                </c:pt>
                <c:pt idx="132">
                  <c:v>94.28</c:v>
                </c:pt>
                <c:pt idx="133">
                  <c:v>94.28</c:v>
                </c:pt>
                <c:pt idx="134">
                  <c:v>93.86</c:v>
                </c:pt>
                <c:pt idx="135">
                  <c:v>93.86</c:v>
                </c:pt>
                <c:pt idx="136">
                  <c:v>93.86</c:v>
                </c:pt>
                <c:pt idx="137">
                  <c:v>93.647000000000006</c:v>
                </c:pt>
                <c:pt idx="138">
                  <c:v>93.433000000000007</c:v>
                </c:pt>
                <c:pt idx="139">
                  <c:v>93.433000000000007</c:v>
                </c:pt>
                <c:pt idx="140">
                  <c:v>93.433000000000007</c:v>
                </c:pt>
                <c:pt idx="141">
                  <c:v>93.001999999999995</c:v>
                </c:pt>
                <c:pt idx="142">
                  <c:v>93.001999999999995</c:v>
                </c:pt>
                <c:pt idx="143">
                  <c:v>93.001999999999995</c:v>
                </c:pt>
                <c:pt idx="144">
                  <c:v>93.001999999999995</c:v>
                </c:pt>
                <c:pt idx="145">
                  <c:v>93.001999999999995</c:v>
                </c:pt>
                <c:pt idx="146">
                  <c:v>93.001999999999995</c:v>
                </c:pt>
                <c:pt idx="147">
                  <c:v>93.001999999999995</c:v>
                </c:pt>
                <c:pt idx="148">
                  <c:v>93.001999999999995</c:v>
                </c:pt>
                <c:pt idx="149">
                  <c:v>93.001999999999995</c:v>
                </c:pt>
                <c:pt idx="150">
                  <c:v>92.753</c:v>
                </c:pt>
                <c:pt idx="151">
                  <c:v>92.753</c:v>
                </c:pt>
                <c:pt idx="152">
                  <c:v>92.753</c:v>
                </c:pt>
                <c:pt idx="153">
                  <c:v>92.503</c:v>
                </c:pt>
                <c:pt idx="154">
                  <c:v>92.251999999999995</c:v>
                </c:pt>
                <c:pt idx="155">
                  <c:v>92.001000000000005</c:v>
                </c:pt>
                <c:pt idx="156">
                  <c:v>91.748999999999995</c:v>
                </c:pt>
                <c:pt idx="157">
                  <c:v>91.748999999999995</c:v>
                </c:pt>
                <c:pt idx="158">
                  <c:v>91.748999999999995</c:v>
                </c:pt>
                <c:pt idx="159">
                  <c:v>91.748999999999995</c:v>
                </c:pt>
                <c:pt idx="160">
                  <c:v>91.748999999999995</c:v>
                </c:pt>
                <c:pt idx="161">
                  <c:v>91.748999999999995</c:v>
                </c:pt>
                <c:pt idx="162">
                  <c:v>91.497000000000227</c:v>
                </c:pt>
                <c:pt idx="163">
                  <c:v>91.497000000000227</c:v>
                </c:pt>
                <c:pt idx="164">
                  <c:v>91.245000000000005</c:v>
                </c:pt>
                <c:pt idx="165">
                  <c:v>91.245000000000005</c:v>
                </c:pt>
                <c:pt idx="166">
                  <c:v>91.245000000000005</c:v>
                </c:pt>
                <c:pt idx="167">
                  <c:v>91.245000000000005</c:v>
                </c:pt>
                <c:pt idx="168">
                  <c:v>91.245000000000005</c:v>
                </c:pt>
                <c:pt idx="169">
                  <c:v>91.245000000000005</c:v>
                </c:pt>
                <c:pt idx="170">
                  <c:v>90.990000000000023</c:v>
                </c:pt>
                <c:pt idx="171">
                  <c:v>90.990000000000023</c:v>
                </c:pt>
                <c:pt idx="172">
                  <c:v>90.990000000000023</c:v>
                </c:pt>
                <c:pt idx="173">
                  <c:v>90.478999999999999</c:v>
                </c:pt>
                <c:pt idx="174">
                  <c:v>90.478999999999999</c:v>
                </c:pt>
                <c:pt idx="175">
                  <c:v>90.478999999999999</c:v>
                </c:pt>
                <c:pt idx="176">
                  <c:v>90.478999999999999</c:v>
                </c:pt>
                <c:pt idx="177">
                  <c:v>90.222999999999999</c:v>
                </c:pt>
                <c:pt idx="178">
                  <c:v>89.967000000000027</c:v>
                </c:pt>
                <c:pt idx="179">
                  <c:v>89.967000000000027</c:v>
                </c:pt>
                <c:pt idx="180">
                  <c:v>89.967000000000027</c:v>
                </c:pt>
                <c:pt idx="181">
                  <c:v>89.967000000000027</c:v>
                </c:pt>
                <c:pt idx="182">
                  <c:v>89.967000000000027</c:v>
                </c:pt>
                <c:pt idx="183">
                  <c:v>89.967000000000027</c:v>
                </c:pt>
                <c:pt idx="184">
                  <c:v>89.967000000000027</c:v>
                </c:pt>
                <c:pt idx="185">
                  <c:v>89.703999999999994</c:v>
                </c:pt>
                <c:pt idx="186">
                  <c:v>89.703999999999994</c:v>
                </c:pt>
                <c:pt idx="187">
                  <c:v>89.703999999999994</c:v>
                </c:pt>
                <c:pt idx="188">
                  <c:v>89.436000000000007</c:v>
                </c:pt>
                <c:pt idx="189">
                  <c:v>89.436000000000007</c:v>
                </c:pt>
                <c:pt idx="190">
                  <c:v>89.436000000000007</c:v>
                </c:pt>
                <c:pt idx="191">
                  <c:v>89.436000000000007</c:v>
                </c:pt>
                <c:pt idx="192">
                  <c:v>89.436000000000007</c:v>
                </c:pt>
                <c:pt idx="193">
                  <c:v>89.436000000000007</c:v>
                </c:pt>
                <c:pt idx="194">
                  <c:v>89.436000000000007</c:v>
                </c:pt>
                <c:pt idx="195">
                  <c:v>89.436000000000007</c:v>
                </c:pt>
                <c:pt idx="196">
                  <c:v>89.436000000000007</c:v>
                </c:pt>
                <c:pt idx="197">
                  <c:v>89.436000000000007</c:v>
                </c:pt>
                <c:pt idx="198">
                  <c:v>89.436000000000007</c:v>
                </c:pt>
                <c:pt idx="199">
                  <c:v>89.436000000000007</c:v>
                </c:pt>
                <c:pt idx="200">
                  <c:v>89.436000000000007</c:v>
                </c:pt>
                <c:pt idx="201">
                  <c:v>89.436000000000007</c:v>
                </c:pt>
                <c:pt idx="202">
                  <c:v>89.436000000000007</c:v>
                </c:pt>
                <c:pt idx="203">
                  <c:v>89.114000000000004</c:v>
                </c:pt>
                <c:pt idx="204">
                  <c:v>89.114000000000004</c:v>
                </c:pt>
                <c:pt idx="205">
                  <c:v>89.114000000000004</c:v>
                </c:pt>
                <c:pt idx="206">
                  <c:v>89.114000000000004</c:v>
                </c:pt>
                <c:pt idx="207">
                  <c:v>89.114000000000004</c:v>
                </c:pt>
                <c:pt idx="208">
                  <c:v>89.114000000000004</c:v>
                </c:pt>
                <c:pt idx="209">
                  <c:v>88.787000000000006</c:v>
                </c:pt>
                <c:pt idx="210">
                  <c:v>88.787000000000006</c:v>
                </c:pt>
                <c:pt idx="211">
                  <c:v>88.461000000000027</c:v>
                </c:pt>
                <c:pt idx="212">
                  <c:v>88.461000000000027</c:v>
                </c:pt>
                <c:pt idx="213">
                  <c:v>88.461000000000027</c:v>
                </c:pt>
                <c:pt idx="214">
                  <c:v>88.461000000000027</c:v>
                </c:pt>
                <c:pt idx="215">
                  <c:v>88.461000000000027</c:v>
                </c:pt>
                <c:pt idx="216">
                  <c:v>88.461000000000027</c:v>
                </c:pt>
                <c:pt idx="217">
                  <c:v>88.461000000000027</c:v>
                </c:pt>
                <c:pt idx="218">
                  <c:v>88.461000000000027</c:v>
                </c:pt>
                <c:pt idx="219">
                  <c:v>88.461000000000027</c:v>
                </c:pt>
                <c:pt idx="220">
                  <c:v>88.461000000000027</c:v>
                </c:pt>
                <c:pt idx="221">
                  <c:v>88.461000000000027</c:v>
                </c:pt>
                <c:pt idx="222">
                  <c:v>88.461000000000027</c:v>
                </c:pt>
                <c:pt idx="223">
                  <c:v>88.461000000000027</c:v>
                </c:pt>
                <c:pt idx="224">
                  <c:v>88.461000000000027</c:v>
                </c:pt>
                <c:pt idx="225">
                  <c:v>88.461000000000027</c:v>
                </c:pt>
                <c:pt idx="226">
                  <c:v>88.461000000000027</c:v>
                </c:pt>
                <c:pt idx="227">
                  <c:v>88.461000000000027</c:v>
                </c:pt>
                <c:pt idx="228">
                  <c:v>88.461000000000027</c:v>
                </c:pt>
                <c:pt idx="229">
                  <c:v>88.461000000000027</c:v>
                </c:pt>
                <c:pt idx="230">
                  <c:v>88.128999999999948</c:v>
                </c:pt>
                <c:pt idx="231">
                  <c:v>88.128999999999948</c:v>
                </c:pt>
                <c:pt idx="232">
                  <c:v>88.128999999999948</c:v>
                </c:pt>
                <c:pt idx="233">
                  <c:v>87.79</c:v>
                </c:pt>
                <c:pt idx="234">
                  <c:v>87.45</c:v>
                </c:pt>
                <c:pt idx="235">
                  <c:v>87.45</c:v>
                </c:pt>
                <c:pt idx="236">
                  <c:v>87.45</c:v>
                </c:pt>
                <c:pt idx="237">
                  <c:v>87.099000000000004</c:v>
                </c:pt>
                <c:pt idx="238">
                  <c:v>87.099000000000004</c:v>
                </c:pt>
                <c:pt idx="239">
                  <c:v>87.099000000000004</c:v>
                </c:pt>
                <c:pt idx="240">
                  <c:v>87.099000000000004</c:v>
                </c:pt>
              </c:numCache>
            </c:numRef>
          </c:yVal>
        </c:ser>
        <c:ser>
          <c:idx val="1"/>
          <c:order val="1"/>
          <c:tx>
            <c:strRef>
              <c:f>Sheet1!$C$1</c:f>
              <c:strCache>
                <c:ptCount val="1"/>
                <c:pt idx="0">
                  <c:v>Polyclonal induction/No rejection (N = 583)</c:v>
                </c:pt>
              </c:strCache>
            </c:strRef>
          </c:tx>
          <c:spPr>
            <a:ln w="41275">
              <a:solidFill>
                <a:srgbClr val="FF0000"/>
              </a:solidFill>
              <a:prstDash val="solid"/>
            </a:ln>
          </c:spPr>
          <c:marker>
            <c:symbol val="none"/>
          </c:marker>
          <c:xVal>
            <c:numRef>
              <c:f>Sheet1!$A$2:$A$242</c:f>
              <c:numCache>
                <c:formatCode>General</c:formatCode>
                <c:ptCount val="241"/>
                <c:pt idx="0">
                  <c:v>0</c:v>
                </c:pt>
                <c:pt idx="1">
                  <c:v>2.0830000000000012E-2</c:v>
                </c:pt>
                <c:pt idx="2">
                  <c:v>4.1669999999999985E-2</c:v>
                </c:pt>
                <c:pt idx="3">
                  <c:v>6.25E-2</c:v>
                </c:pt>
                <c:pt idx="4">
                  <c:v>8.3330000000000043E-2</c:v>
                </c:pt>
                <c:pt idx="5">
                  <c:v>0.10417000000000012</c:v>
                </c:pt>
                <c:pt idx="6">
                  <c:v>0.125</c:v>
                </c:pt>
                <c:pt idx="7">
                  <c:v>0.14582999999999999</c:v>
                </c:pt>
                <c:pt idx="8">
                  <c:v>0.16666999999999998</c:v>
                </c:pt>
                <c:pt idx="9">
                  <c:v>0.18750000000000044</c:v>
                </c:pt>
                <c:pt idx="10">
                  <c:v>0.20832999999999999</c:v>
                </c:pt>
                <c:pt idx="11">
                  <c:v>0.22916999999999998</c:v>
                </c:pt>
                <c:pt idx="12">
                  <c:v>0.25</c:v>
                </c:pt>
                <c:pt idx="13">
                  <c:v>0.27083000000000002</c:v>
                </c:pt>
                <c:pt idx="14">
                  <c:v>0.29167000000000032</c:v>
                </c:pt>
                <c:pt idx="15">
                  <c:v>0.31250000000000189</c:v>
                </c:pt>
                <c:pt idx="16">
                  <c:v>0.33333000000000235</c:v>
                </c:pt>
                <c:pt idx="17">
                  <c:v>0.35417000000000032</c:v>
                </c:pt>
                <c:pt idx="18">
                  <c:v>0.37500000000000189</c:v>
                </c:pt>
                <c:pt idx="19">
                  <c:v>0.39583000000000235</c:v>
                </c:pt>
                <c:pt idx="20">
                  <c:v>0.41667000000000032</c:v>
                </c:pt>
                <c:pt idx="21">
                  <c:v>0.43750000000000189</c:v>
                </c:pt>
                <c:pt idx="22">
                  <c:v>0.45833000000000002</c:v>
                </c:pt>
                <c:pt idx="23">
                  <c:v>0.47917000000000032</c:v>
                </c:pt>
                <c:pt idx="24">
                  <c:v>0.5</c:v>
                </c:pt>
                <c:pt idx="25">
                  <c:v>0.52083000000000002</c:v>
                </c:pt>
                <c:pt idx="26">
                  <c:v>0.54166999999999998</c:v>
                </c:pt>
                <c:pt idx="27">
                  <c:v>0.5625</c:v>
                </c:pt>
                <c:pt idx="28">
                  <c:v>0.58332999999999957</c:v>
                </c:pt>
                <c:pt idx="29">
                  <c:v>0.60416999999999998</c:v>
                </c:pt>
                <c:pt idx="30">
                  <c:v>0.62500000000000389</c:v>
                </c:pt>
                <c:pt idx="31">
                  <c:v>0.64583000000000423</c:v>
                </c:pt>
                <c:pt idx="32">
                  <c:v>0.66667000000000676</c:v>
                </c:pt>
                <c:pt idx="33">
                  <c:v>0.6875</c:v>
                </c:pt>
                <c:pt idx="34">
                  <c:v>0.70833000000000002</c:v>
                </c:pt>
                <c:pt idx="35">
                  <c:v>0.72916999999999998</c:v>
                </c:pt>
                <c:pt idx="36">
                  <c:v>0.75000000000000389</c:v>
                </c:pt>
                <c:pt idx="37">
                  <c:v>0.77083000000000423</c:v>
                </c:pt>
                <c:pt idx="38">
                  <c:v>0.79166999999999998</c:v>
                </c:pt>
                <c:pt idx="39">
                  <c:v>0.8125</c:v>
                </c:pt>
                <c:pt idx="40">
                  <c:v>0.83333000000000002</c:v>
                </c:pt>
                <c:pt idx="41">
                  <c:v>0.85416999999999998</c:v>
                </c:pt>
                <c:pt idx="42">
                  <c:v>0.87500000000000389</c:v>
                </c:pt>
                <c:pt idx="43">
                  <c:v>0.89583000000000002</c:v>
                </c:pt>
                <c:pt idx="44">
                  <c:v>0.91666999999999998</c:v>
                </c:pt>
                <c:pt idx="45">
                  <c:v>0.9375</c:v>
                </c:pt>
                <c:pt idx="46">
                  <c:v>0.95833000000000002</c:v>
                </c:pt>
                <c:pt idx="47">
                  <c:v>0.97916999999999998</c:v>
                </c:pt>
                <c:pt idx="48">
                  <c:v>1</c:v>
                </c:pt>
                <c:pt idx="49">
                  <c:v>1.0208299999999915</c:v>
                </c:pt>
                <c:pt idx="50">
                  <c:v>1.0416699999999908</c:v>
                </c:pt>
                <c:pt idx="51">
                  <c:v>1.0625</c:v>
                </c:pt>
                <c:pt idx="52">
                  <c:v>1.0833299999999915</c:v>
                </c:pt>
                <c:pt idx="53">
                  <c:v>1.1041700000000001</c:v>
                </c:pt>
                <c:pt idx="54">
                  <c:v>1.125</c:v>
                </c:pt>
                <c:pt idx="55">
                  <c:v>1.1458299999999915</c:v>
                </c:pt>
                <c:pt idx="56">
                  <c:v>1.1666700000000001</c:v>
                </c:pt>
                <c:pt idx="57">
                  <c:v>1.1875</c:v>
                </c:pt>
                <c:pt idx="58">
                  <c:v>1.2083299999999915</c:v>
                </c:pt>
                <c:pt idx="59">
                  <c:v>1.2291699999999908</c:v>
                </c:pt>
                <c:pt idx="60">
                  <c:v>1.25</c:v>
                </c:pt>
                <c:pt idx="61">
                  <c:v>1.2708299999999915</c:v>
                </c:pt>
                <c:pt idx="62">
                  <c:v>1.2916699999999908</c:v>
                </c:pt>
                <c:pt idx="63">
                  <c:v>1.3125</c:v>
                </c:pt>
                <c:pt idx="64">
                  <c:v>1.3333299999999915</c:v>
                </c:pt>
                <c:pt idx="65">
                  <c:v>1.3541700000000001</c:v>
                </c:pt>
                <c:pt idx="66">
                  <c:v>1.375</c:v>
                </c:pt>
                <c:pt idx="67">
                  <c:v>1.3958299999999915</c:v>
                </c:pt>
                <c:pt idx="68">
                  <c:v>1.4166699999999908</c:v>
                </c:pt>
                <c:pt idx="69">
                  <c:v>1.4374999999999869</c:v>
                </c:pt>
                <c:pt idx="70">
                  <c:v>1.4583299999999915</c:v>
                </c:pt>
                <c:pt idx="71">
                  <c:v>1.4791699999999908</c:v>
                </c:pt>
                <c:pt idx="72">
                  <c:v>1.5</c:v>
                </c:pt>
                <c:pt idx="73">
                  <c:v>1.5208299999999915</c:v>
                </c:pt>
                <c:pt idx="74">
                  <c:v>1.5416699999999908</c:v>
                </c:pt>
                <c:pt idx="75">
                  <c:v>1.5625</c:v>
                </c:pt>
                <c:pt idx="76">
                  <c:v>1.5833299999999915</c:v>
                </c:pt>
                <c:pt idx="77">
                  <c:v>1.6041700000000001</c:v>
                </c:pt>
                <c:pt idx="78">
                  <c:v>1.625</c:v>
                </c:pt>
                <c:pt idx="79">
                  <c:v>1.6458299999999915</c:v>
                </c:pt>
                <c:pt idx="80">
                  <c:v>1.6666700000000001</c:v>
                </c:pt>
                <c:pt idx="81">
                  <c:v>1.6875</c:v>
                </c:pt>
                <c:pt idx="82">
                  <c:v>1.7083299999999915</c:v>
                </c:pt>
                <c:pt idx="83">
                  <c:v>1.7291699999999908</c:v>
                </c:pt>
                <c:pt idx="84">
                  <c:v>1.75</c:v>
                </c:pt>
                <c:pt idx="85">
                  <c:v>1.7708299999999915</c:v>
                </c:pt>
                <c:pt idx="86">
                  <c:v>1.7916699999999908</c:v>
                </c:pt>
                <c:pt idx="87">
                  <c:v>1.8125</c:v>
                </c:pt>
                <c:pt idx="88">
                  <c:v>1.8333299999999915</c:v>
                </c:pt>
                <c:pt idx="89">
                  <c:v>1.8541700000000001</c:v>
                </c:pt>
                <c:pt idx="90">
                  <c:v>1.875</c:v>
                </c:pt>
                <c:pt idx="91">
                  <c:v>1.8958299999999915</c:v>
                </c:pt>
                <c:pt idx="92">
                  <c:v>1.9166700000000001</c:v>
                </c:pt>
                <c:pt idx="93">
                  <c:v>1.9375</c:v>
                </c:pt>
                <c:pt idx="94">
                  <c:v>1.9583299999999999</c:v>
                </c:pt>
                <c:pt idx="95">
                  <c:v>1.9791700000000001</c:v>
                </c:pt>
                <c:pt idx="96">
                  <c:v>2</c:v>
                </c:pt>
                <c:pt idx="97">
                  <c:v>2.0208300000000001</c:v>
                </c:pt>
                <c:pt idx="98">
                  <c:v>2.0416699999999977</c:v>
                </c:pt>
                <c:pt idx="99">
                  <c:v>2.0625</c:v>
                </c:pt>
                <c:pt idx="100">
                  <c:v>2.0833300000000214</c:v>
                </c:pt>
                <c:pt idx="101">
                  <c:v>2.1041699999999999</c:v>
                </c:pt>
                <c:pt idx="102">
                  <c:v>2.125</c:v>
                </c:pt>
                <c:pt idx="103">
                  <c:v>2.1458300000000001</c:v>
                </c:pt>
                <c:pt idx="104">
                  <c:v>2.1666699999999977</c:v>
                </c:pt>
                <c:pt idx="105">
                  <c:v>2.18750000000002</c:v>
                </c:pt>
                <c:pt idx="106">
                  <c:v>2.2083300000000214</c:v>
                </c:pt>
                <c:pt idx="107">
                  <c:v>2.2291699999999999</c:v>
                </c:pt>
                <c:pt idx="108">
                  <c:v>2.25</c:v>
                </c:pt>
                <c:pt idx="109">
                  <c:v>2.2708300000000001</c:v>
                </c:pt>
                <c:pt idx="110">
                  <c:v>2.2916699999999977</c:v>
                </c:pt>
                <c:pt idx="111">
                  <c:v>2.3124999999999769</c:v>
                </c:pt>
                <c:pt idx="112">
                  <c:v>2.3333300000000001</c:v>
                </c:pt>
                <c:pt idx="113">
                  <c:v>2.3541699999999977</c:v>
                </c:pt>
                <c:pt idx="114">
                  <c:v>2.3749999999999987</c:v>
                </c:pt>
                <c:pt idx="115">
                  <c:v>2.3958299999999793</c:v>
                </c:pt>
                <c:pt idx="116">
                  <c:v>2.4166699999999701</c:v>
                </c:pt>
                <c:pt idx="117">
                  <c:v>2.4375</c:v>
                </c:pt>
                <c:pt idx="118">
                  <c:v>2.4583300000000001</c:v>
                </c:pt>
                <c:pt idx="119">
                  <c:v>2.4791699999999977</c:v>
                </c:pt>
                <c:pt idx="120">
                  <c:v>2.5</c:v>
                </c:pt>
                <c:pt idx="121">
                  <c:v>2.5208300000000001</c:v>
                </c:pt>
                <c:pt idx="122">
                  <c:v>2.5416699999999977</c:v>
                </c:pt>
                <c:pt idx="123">
                  <c:v>2.5625</c:v>
                </c:pt>
                <c:pt idx="124">
                  <c:v>2.5833300000000214</c:v>
                </c:pt>
                <c:pt idx="125">
                  <c:v>2.6041699999999999</c:v>
                </c:pt>
                <c:pt idx="126">
                  <c:v>2.625</c:v>
                </c:pt>
                <c:pt idx="127">
                  <c:v>2.6458300000000001</c:v>
                </c:pt>
                <c:pt idx="128">
                  <c:v>2.6666699999999977</c:v>
                </c:pt>
                <c:pt idx="129">
                  <c:v>2.68750000000002</c:v>
                </c:pt>
                <c:pt idx="130">
                  <c:v>2.7083300000000214</c:v>
                </c:pt>
                <c:pt idx="131">
                  <c:v>2.7291699999999999</c:v>
                </c:pt>
                <c:pt idx="132">
                  <c:v>2.75</c:v>
                </c:pt>
                <c:pt idx="133">
                  <c:v>2.7708300000000001</c:v>
                </c:pt>
                <c:pt idx="134">
                  <c:v>2.7916699999999977</c:v>
                </c:pt>
                <c:pt idx="135">
                  <c:v>2.8124999999999769</c:v>
                </c:pt>
                <c:pt idx="136">
                  <c:v>2.8333300000000001</c:v>
                </c:pt>
                <c:pt idx="137">
                  <c:v>2.8541699999999977</c:v>
                </c:pt>
                <c:pt idx="138">
                  <c:v>2.8749999999999987</c:v>
                </c:pt>
                <c:pt idx="139">
                  <c:v>2.8958299999999793</c:v>
                </c:pt>
                <c:pt idx="140">
                  <c:v>2.9166699999999701</c:v>
                </c:pt>
                <c:pt idx="141">
                  <c:v>2.9375</c:v>
                </c:pt>
                <c:pt idx="142">
                  <c:v>2.9583300000000001</c:v>
                </c:pt>
                <c:pt idx="143">
                  <c:v>2.9791699999999977</c:v>
                </c:pt>
                <c:pt idx="144">
                  <c:v>3</c:v>
                </c:pt>
                <c:pt idx="145">
                  <c:v>3.0208300000000001</c:v>
                </c:pt>
                <c:pt idx="146">
                  <c:v>3.0416699999999977</c:v>
                </c:pt>
                <c:pt idx="147">
                  <c:v>3.0625</c:v>
                </c:pt>
                <c:pt idx="148">
                  <c:v>3.0833300000000214</c:v>
                </c:pt>
                <c:pt idx="149">
                  <c:v>3.1041699999999999</c:v>
                </c:pt>
                <c:pt idx="150">
                  <c:v>3.125</c:v>
                </c:pt>
                <c:pt idx="151">
                  <c:v>3.1458300000000001</c:v>
                </c:pt>
                <c:pt idx="152">
                  <c:v>3.1666699999999977</c:v>
                </c:pt>
                <c:pt idx="153">
                  <c:v>3.18750000000002</c:v>
                </c:pt>
                <c:pt idx="154">
                  <c:v>3.2083300000000214</c:v>
                </c:pt>
                <c:pt idx="155">
                  <c:v>3.2291699999999999</c:v>
                </c:pt>
                <c:pt idx="156">
                  <c:v>3.25</c:v>
                </c:pt>
                <c:pt idx="157">
                  <c:v>3.2708300000000001</c:v>
                </c:pt>
                <c:pt idx="158">
                  <c:v>3.2916699999999977</c:v>
                </c:pt>
                <c:pt idx="159">
                  <c:v>3.3124999999999769</c:v>
                </c:pt>
                <c:pt idx="160">
                  <c:v>3.3333300000000001</c:v>
                </c:pt>
                <c:pt idx="161">
                  <c:v>3.3541699999999977</c:v>
                </c:pt>
                <c:pt idx="162">
                  <c:v>3.3749999999999987</c:v>
                </c:pt>
                <c:pt idx="163">
                  <c:v>3.3958299999999793</c:v>
                </c:pt>
                <c:pt idx="164">
                  <c:v>3.4166699999999701</c:v>
                </c:pt>
                <c:pt idx="165">
                  <c:v>3.4375</c:v>
                </c:pt>
                <c:pt idx="166">
                  <c:v>3.4583300000000001</c:v>
                </c:pt>
                <c:pt idx="167">
                  <c:v>3.4791699999999977</c:v>
                </c:pt>
                <c:pt idx="168">
                  <c:v>3.5</c:v>
                </c:pt>
                <c:pt idx="169">
                  <c:v>3.5208300000000001</c:v>
                </c:pt>
                <c:pt idx="170">
                  <c:v>3.5416699999999977</c:v>
                </c:pt>
                <c:pt idx="171">
                  <c:v>3.5625</c:v>
                </c:pt>
                <c:pt idx="172">
                  <c:v>3.5833300000000214</c:v>
                </c:pt>
                <c:pt idx="173">
                  <c:v>3.6041699999999999</c:v>
                </c:pt>
                <c:pt idx="174">
                  <c:v>3.625</c:v>
                </c:pt>
                <c:pt idx="175">
                  <c:v>3.6458300000000001</c:v>
                </c:pt>
                <c:pt idx="176">
                  <c:v>3.6666699999999977</c:v>
                </c:pt>
                <c:pt idx="177">
                  <c:v>3.68750000000002</c:v>
                </c:pt>
                <c:pt idx="178">
                  <c:v>3.7083300000000214</c:v>
                </c:pt>
                <c:pt idx="179">
                  <c:v>3.7291699999999999</c:v>
                </c:pt>
                <c:pt idx="180">
                  <c:v>3.75</c:v>
                </c:pt>
                <c:pt idx="181">
                  <c:v>3.7708300000000001</c:v>
                </c:pt>
                <c:pt idx="182">
                  <c:v>3.7916699999999977</c:v>
                </c:pt>
                <c:pt idx="183">
                  <c:v>3.8124999999999769</c:v>
                </c:pt>
                <c:pt idx="184">
                  <c:v>3.8333300000000001</c:v>
                </c:pt>
                <c:pt idx="185">
                  <c:v>3.8541699999999977</c:v>
                </c:pt>
                <c:pt idx="186">
                  <c:v>3.8749999999999987</c:v>
                </c:pt>
                <c:pt idx="187">
                  <c:v>3.8958299999999793</c:v>
                </c:pt>
                <c:pt idx="188">
                  <c:v>3.9166699999999701</c:v>
                </c:pt>
                <c:pt idx="189">
                  <c:v>3.9375</c:v>
                </c:pt>
                <c:pt idx="190">
                  <c:v>3.9583300000000001</c:v>
                </c:pt>
                <c:pt idx="191">
                  <c:v>3.9791699999999977</c:v>
                </c:pt>
                <c:pt idx="192">
                  <c:v>4</c:v>
                </c:pt>
                <c:pt idx="193">
                  <c:v>4.0208299999999975</c:v>
                </c:pt>
                <c:pt idx="194">
                  <c:v>4.0416700000000034</c:v>
                </c:pt>
                <c:pt idx="195">
                  <c:v>4.0624999999999956</c:v>
                </c:pt>
                <c:pt idx="196">
                  <c:v>4.0833300000000001</c:v>
                </c:pt>
                <c:pt idx="197">
                  <c:v>4.1041699999999945</c:v>
                </c:pt>
                <c:pt idx="198">
                  <c:v>4.1249999999999645</c:v>
                </c:pt>
                <c:pt idx="199">
                  <c:v>4.1458299999999975</c:v>
                </c:pt>
                <c:pt idx="200">
                  <c:v>4.1666699999999999</c:v>
                </c:pt>
                <c:pt idx="201">
                  <c:v>4.1874999999999956</c:v>
                </c:pt>
                <c:pt idx="202">
                  <c:v>4.2083300000000001</c:v>
                </c:pt>
                <c:pt idx="203">
                  <c:v>4.2291699999999999</c:v>
                </c:pt>
                <c:pt idx="204">
                  <c:v>4.25</c:v>
                </c:pt>
                <c:pt idx="205">
                  <c:v>4.2708300000000001</c:v>
                </c:pt>
                <c:pt idx="206">
                  <c:v>4.2916700000000034</c:v>
                </c:pt>
                <c:pt idx="207">
                  <c:v>4.3124999999999956</c:v>
                </c:pt>
                <c:pt idx="208">
                  <c:v>4.3333300000000001</c:v>
                </c:pt>
                <c:pt idx="209">
                  <c:v>4.3541699999999945</c:v>
                </c:pt>
                <c:pt idx="210">
                  <c:v>4.375</c:v>
                </c:pt>
                <c:pt idx="211">
                  <c:v>4.3958299999999975</c:v>
                </c:pt>
                <c:pt idx="212">
                  <c:v>4.4166700000000034</c:v>
                </c:pt>
                <c:pt idx="213">
                  <c:v>4.4375</c:v>
                </c:pt>
                <c:pt idx="214">
                  <c:v>4.4583300000000001</c:v>
                </c:pt>
                <c:pt idx="215">
                  <c:v>4.4791700000000034</c:v>
                </c:pt>
                <c:pt idx="216">
                  <c:v>4.5</c:v>
                </c:pt>
                <c:pt idx="217">
                  <c:v>4.5208299999999975</c:v>
                </c:pt>
                <c:pt idx="218">
                  <c:v>4.5416700000000034</c:v>
                </c:pt>
                <c:pt idx="219">
                  <c:v>4.5624999999999956</c:v>
                </c:pt>
                <c:pt idx="220">
                  <c:v>4.5833300000000001</c:v>
                </c:pt>
                <c:pt idx="221">
                  <c:v>4.6041699999999945</c:v>
                </c:pt>
                <c:pt idx="222">
                  <c:v>4.6249999999999645</c:v>
                </c:pt>
                <c:pt idx="223">
                  <c:v>4.6458299999999975</c:v>
                </c:pt>
                <c:pt idx="224">
                  <c:v>4.6666699999999999</c:v>
                </c:pt>
                <c:pt idx="225">
                  <c:v>4.6874999999999956</c:v>
                </c:pt>
                <c:pt idx="226">
                  <c:v>4.7083300000000001</c:v>
                </c:pt>
                <c:pt idx="227">
                  <c:v>4.7291699999999999</c:v>
                </c:pt>
                <c:pt idx="228">
                  <c:v>4.75</c:v>
                </c:pt>
                <c:pt idx="229">
                  <c:v>4.7708300000000001</c:v>
                </c:pt>
                <c:pt idx="230">
                  <c:v>4.7916700000000034</c:v>
                </c:pt>
                <c:pt idx="231">
                  <c:v>4.8124999999999956</c:v>
                </c:pt>
                <c:pt idx="232">
                  <c:v>4.8333300000000001</c:v>
                </c:pt>
                <c:pt idx="233">
                  <c:v>4.8541699999999945</c:v>
                </c:pt>
                <c:pt idx="234">
                  <c:v>4.875</c:v>
                </c:pt>
                <c:pt idx="235">
                  <c:v>4.8958299999999975</c:v>
                </c:pt>
                <c:pt idx="236">
                  <c:v>4.9166700000000034</c:v>
                </c:pt>
                <c:pt idx="237">
                  <c:v>4.9375</c:v>
                </c:pt>
                <c:pt idx="238">
                  <c:v>4.9583300000000001</c:v>
                </c:pt>
                <c:pt idx="239">
                  <c:v>4.9791700000000034</c:v>
                </c:pt>
                <c:pt idx="240">
                  <c:v>5</c:v>
                </c:pt>
              </c:numCache>
            </c:numRef>
          </c:xVal>
          <c:yVal>
            <c:numRef>
              <c:f>Sheet1!$C$2:$C$242</c:f>
              <c:numCache>
                <c:formatCode>General</c:formatCode>
                <c:ptCount val="241"/>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pt idx="21">
                  <c:v>100</c:v>
                </c:pt>
                <c:pt idx="22">
                  <c:v>100</c:v>
                </c:pt>
                <c:pt idx="23">
                  <c:v>100</c:v>
                </c:pt>
                <c:pt idx="24">
                  <c:v>100</c:v>
                </c:pt>
                <c:pt idx="25">
                  <c:v>100</c:v>
                </c:pt>
                <c:pt idx="26">
                  <c:v>100</c:v>
                </c:pt>
                <c:pt idx="27">
                  <c:v>100</c:v>
                </c:pt>
                <c:pt idx="28">
                  <c:v>100</c:v>
                </c:pt>
                <c:pt idx="29">
                  <c:v>100</c:v>
                </c:pt>
                <c:pt idx="30">
                  <c:v>100</c:v>
                </c:pt>
                <c:pt idx="31">
                  <c:v>100</c:v>
                </c:pt>
                <c:pt idx="32">
                  <c:v>100</c:v>
                </c:pt>
                <c:pt idx="33">
                  <c:v>100</c:v>
                </c:pt>
                <c:pt idx="34">
                  <c:v>100</c:v>
                </c:pt>
                <c:pt idx="35">
                  <c:v>100</c:v>
                </c:pt>
                <c:pt idx="36">
                  <c:v>100</c:v>
                </c:pt>
                <c:pt idx="37">
                  <c:v>100</c:v>
                </c:pt>
                <c:pt idx="38">
                  <c:v>100</c:v>
                </c:pt>
                <c:pt idx="39">
                  <c:v>100</c:v>
                </c:pt>
                <c:pt idx="40">
                  <c:v>100</c:v>
                </c:pt>
                <c:pt idx="41">
                  <c:v>100</c:v>
                </c:pt>
                <c:pt idx="42">
                  <c:v>100</c:v>
                </c:pt>
                <c:pt idx="43">
                  <c:v>100</c:v>
                </c:pt>
                <c:pt idx="44">
                  <c:v>100</c:v>
                </c:pt>
                <c:pt idx="45">
                  <c:v>100</c:v>
                </c:pt>
                <c:pt idx="46">
                  <c:v>100</c:v>
                </c:pt>
                <c:pt idx="47">
                  <c:v>100</c:v>
                </c:pt>
                <c:pt idx="48">
                  <c:v>100</c:v>
                </c:pt>
                <c:pt idx="49">
                  <c:v>100</c:v>
                </c:pt>
                <c:pt idx="50">
                  <c:v>100</c:v>
                </c:pt>
                <c:pt idx="51">
                  <c:v>100</c:v>
                </c:pt>
                <c:pt idx="52">
                  <c:v>100</c:v>
                </c:pt>
                <c:pt idx="53">
                  <c:v>100</c:v>
                </c:pt>
                <c:pt idx="54">
                  <c:v>99.826999999999998</c:v>
                </c:pt>
                <c:pt idx="55">
                  <c:v>99.826999999999998</c:v>
                </c:pt>
                <c:pt idx="56">
                  <c:v>99.826999999999998</c:v>
                </c:pt>
                <c:pt idx="57">
                  <c:v>99.826999999999998</c:v>
                </c:pt>
                <c:pt idx="58">
                  <c:v>99.653999999999982</c:v>
                </c:pt>
                <c:pt idx="59">
                  <c:v>99.480999999999995</c:v>
                </c:pt>
                <c:pt idx="60">
                  <c:v>99.307999999999993</c:v>
                </c:pt>
                <c:pt idx="61">
                  <c:v>99.307999999999993</c:v>
                </c:pt>
                <c:pt idx="62">
                  <c:v>99.307999999999993</c:v>
                </c:pt>
                <c:pt idx="63">
                  <c:v>99.134999999999991</c:v>
                </c:pt>
                <c:pt idx="64">
                  <c:v>99.134999999999991</c:v>
                </c:pt>
                <c:pt idx="65">
                  <c:v>99.134999999999991</c:v>
                </c:pt>
                <c:pt idx="66">
                  <c:v>99.134999999999991</c:v>
                </c:pt>
                <c:pt idx="67">
                  <c:v>99.134999999999991</c:v>
                </c:pt>
                <c:pt idx="68">
                  <c:v>99.134999999999991</c:v>
                </c:pt>
                <c:pt idx="69">
                  <c:v>99.134999999999991</c:v>
                </c:pt>
                <c:pt idx="70">
                  <c:v>99.134999999999991</c:v>
                </c:pt>
                <c:pt idx="71">
                  <c:v>99.134999999999991</c:v>
                </c:pt>
                <c:pt idx="72">
                  <c:v>99.134999999999991</c:v>
                </c:pt>
                <c:pt idx="73">
                  <c:v>98.961000000000027</c:v>
                </c:pt>
                <c:pt idx="74">
                  <c:v>98.787999999999997</c:v>
                </c:pt>
                <c:pt idx="75">
                  <c:v>98.613</c:v>
                </c:pt>
                <c:pt idx="76">
                  <c:v>98.438999999999993</c:v>
                </c:pt>
                <c:pt idx="77">
                  <c:v>98.438999999999993</c:v>
                </c:pt>
                <c:pt idx="78">
                  <c:v>98.265000000000001</c:v>
                </c:pt>
                <c:pt idx="79">
                  <c:v>98.265000000000001</c:v>
                </c:pt>
                <c:pt idx="80">
                  <c:v>98.265000000000001</c:v>
                </c:pt>
                <c:pt idx="81">
                  <c:v>98.265000000000001</c:v>
                </c:pt>
                <c:pt idx="82">
                  <c:v>98.265000000000001</c:v>
                </c:pt>
                <c:pt idx="83">
                  <c:v>98.265000000000001</c:v>
                </c:pt>
                <c:pt idx="84">
                  <c:v>98.265000000000001</c:v>
                </c:pt>
                <c:pt idx="85">
                  <c:v>98.09</c:v>
                </c:pt>
                <c:pt idx="86">
                  <c:v>98.09</c:v>
                </c:pt>
                <c:pt idx="87">
                  <c:v>98.09</c:v>
                </c:pt>
                <c:pt idx="88">
                  <c:v>98.09</c:v>
                </c:pt>
                <c:pt idx="89">
                  <c:v>98.09</c:v>
                </c:pt>
                <c:pt idx="90">
                  <c:v>98.09</c:v>
                </c:pt>
                <c:pt idx="91">
                  <c:v>97.733999999999995</c:v>
                </c:pt>
                <c:pt idx="92">
                  <c:v>97.733999999999995</c:v>
                </c:pt>
                <c:pt idx="93">
                  <c:v>97.733999999999995</c:v>
                </c:pt>
                <c:pt idx="94">
                  <c:v>97.733999999999995</c:v>
                </c:pt>
                <c:pt idx="95">
                  <c:v>97.733999999999995</c:v>
                </c:pt>
                <c:pt idx="96">
                  <c:v>97.733999999999995</c:v>
                </c:pt>
                <c:pt idx="97">
                  <c:v>97.733999999999995</c:v>
                </c:pt>
                <c:pt idx="98">
                  <c:v>97.733999999999995</c:v>
                </c:pt>
                <c:pt idx="99">
                  <c:v>97.733999999999995</c:v>
                </c:pt>
                <c:pt idx="100">
                  <c:v>97.733999999999995</c:v>
                </c:pt>
                <c:pt idx="101">
                  <c:v>97.733999999999995</c:v>
                </c:pt>
                <c:pt idx="102">
                  <c:v>96.941000000000557</c:v>
                </c:pt>
                <c:pt idx="103">
                  <c:v>96.941000000000557</c:v>
                </c:pt>
                <c:pt idx="104">
                  <c:v>96.941000000000557</c:v>
                </c:pt>
                <c:pt idx="105">
                  <c:v>96.941000000000557</c:v>
                </c:pt>
                <c:pt idx="106">
                  <c:v>96.941000000000557</c:v>
                </c:pt>
                <c:pt idx="107">
                  <c:v>96.941000000000557</c:v>
                </c:pt>
                <c:pt idx="108">
                  <c:v>96.941000000000557</c:v>
                </c:pt>
                <c:pt idx="109">
                  <c:v>96.941000000000557</c:v>
                </c:pt>
                <c:pt idx="110">
                  <c:v>96.941000000000557</c:v>
                </c:pt>
                <c:pt idx="111">
                  <c:v>96.941000000000557</c:v>
                </c:pt>
                <c:pt idx="112">
                  <c:v>96.941000000000557</c:v>
                </c:pt>
                <c:pt idx="113">
                  <c:v>96.941000000000557</c:v>
                </c:pt>
                <c:pt idx="114">
                  <c:v>96.941000000000557</c:v>
                </c:pt>
                <c:pt idx="115">
                  <c:v>96.941000000000557</c:v>
                </c:pt>
                <c:pt idx="116">
                  <c:v>96.941000000000557</c:v>
                </c:pt>
                <c:pt idx="117">
                  <c:v>96.740000000000023</c:v>
                </c:pt>
                <c:pt idx="118">
                  <c:v>96.537999999999997</c:v>
                </c:pt>
                <c:pt idx="119">
                  <c:v>96.537999999999997</c:v>
                </c:pt>
                <c:pt idx="120">
                  <c:v>96.537999999999997</c:v>
                </c:pt>
                <c:pt idx="121">
                  <c:v>96.537999999999997</c:v>
                </c:pt>
                <c:pt idx="122">
                  <c:v>96.537999999999997</c:v>
                </c:pt>
                <c:pt idx="123">
                  <c:v>96.334000000000003</c:v>
                </c:pt>
                <c:pt idx="124">
                  <c:v>96.334000000000003</c:v>
                </c:pt>
                <c:pt idx="125">
                  <c:v>96.334000000000003</c:v>
                </c:pt>
                <c:pt idx="126">
                  <c:v>96.334000000000003</c:v>
                </c:pt>
                <c:pt idx="127">
                  <c:v>96.334000000000003</c:v>
                </c:pt>
                <c:pt idx="128">
                  <c:v>96.334000000000003</c:v>
                </c:pt>
                <c:pt idx="129">
                  <c:v>96.334000000000003</c:v>
                </c:pt>
                <c:pt idx="130">
                  <c:v>96.334000000000003</c:v>
                </c:pt>
                <c:pt idx="131">
                  <c:v>95.918000000000006</c:v>
                </c:pt>
                <c:pt idx="132">
                  <c:v>95.5</c:v>
                </c:pt>
                <c:pt idx="133">
                  <c:v>95.5</c:v>
                </c:pt>
                <c:pt idx="134">
                  <c:v>95.5</c:v>
                </c:pt>
                <c:pt idx="135">
                  <c:v>95.5</c:v>
                </c:pt>
                <c:pt idx="136">
                  <c:v>95.5</c:v>
                </c:pt>
                <c:pt idx="137">
                  <c:v>95.5</c:v>
                </c:pt>
                <c:pt idx="138">
                  <c:v>95.5</c:v>
                </c:pt>
                <c:pt idx="139">
                  <c:v>95.5</c:v>
                </c:pt>
                <c:pt idx="140">
                  <c:v>95.5</c:v>
                </c:pt>
                <c:pt idx="141">
                  <c:v>95.5</c:v>
                </c:pt>
                <c:pt idx="142">
                  <c:v>95.272999999999982</c:v>
                </c:pt>
                <c:pt idx="143">
                  <c:v>95.272999999999982</c:v>
                </c:pt>
                <c:pt idx="144">
                  <c:v>95.272999999999982</c:v>
                </c:pt>
                <c:pt idx="145">
                  <c:v>95.272999999999982</c:v>
                </c:pt>
                <c:pt idx="146">
                  <c:v>95.024000000000001</c:v>
                </c:pt>
                <c:pt idx="147">
                  <c:v>95.024000000000001</c:v>
                </c:pt>
                <c:pt idx="148">
                  <c:v>95.024000000000001</c:v>
                </c:pt>
                <c:pt idx="149">
                  <c:v>95.024000000000001</c:v>
                </c:pt>
                <c:pt idx="150">
                  <c:v>95.024000000000001</c:v>
                </c:pt>
                <c:pt idx="151">
                  <c:v>95.024000000000001</c:v>
                </c:pt>
                <c:pt idx="152">
                  <c:v>95.024000000000001</c:v>
                </c:pt>
                <c:pt idx="153">
                  <c:v>95.024000000000001</c:v>
                </c:pt>
                <c:pt idx="154">
                  <c:v>95.024000000000001</c:v>
                </c:pt>
                <c:pt idx="155">
                  <c:v>95.024000000000001</c:v>
                </c:pt>
                <c:pt idx="156">
                  <c:v>94.748999999999995</c:v>
                </c:pt>
                <c:pt idx="157">
                  <c:v>94.474999999999994</c:v>
                </c:pt>
                <c:pt idx="158">
                  <c:v>94.474999999999994</c:v>
                </c:pt>
                <c:pt idx="159">
                  <c:v>94.474999999999994</c:v>
                </c:pt>
                <c:pt idx="160">
                  <c:v>94.474999999999994</c:v>
                </c:pt>
                <c:pt idx="161">
                  <c:v>94.474999999999994</c:v>
                </c:pt>
                <c:pt idx="162">
                  <c:v>93.924999999999997</c:v>
                </c:pt>
                <c:pt idx="163">
                  <c:v>93.924999999999997</c:v>
                </c:pt>
                <c:pt idx="164">
                  <c:v>93.924999999999997</c:v>
                </c:pt>
                <c:pt idx="165">
                  <c:v>93.924999999999997</c:v>
                </c:pt>
                <c:pt idx="166">
                  <c:v>93.650999999999982</c:v>
                </c:pt>
                <c:pt idx="167">
                  <c:v>93.650999999999982</c:v>
                </c:pt>
                <c:pt idx="168">
                  <c:v>93.650999999999982</c:v>
                </c:pt>
                <c:pt idx="169">
                  <c:v>93.650999999999982</c:v>
                </c:pt>
                <c:pt idx="170">
                  <c:v>93.650999999999982</c:v>
                </c:pt>
                <c:pt idx="171">
                  <c:v>93.650999999999982</c:v>
                </c:pt>
                <c:pt idx="172">
                  <c:v>93.650999999999982</c:v>
                </c:pt>
                <c:pt idx="173">
                  <c:v>93.650999999999982</c:v>
                </c:pt>
                <c:pt idx="174">
                  <c:v>93.650999999999982</c:v>
                </c:pt>
                <c:pt idx="175">
                  <c:v>93.650999999999982</c:v>
                </c:pt>
                <c:pt idx="176">
                  <c:v>93.650999999999982</c:v>
                </c:pt>
                <c:pt idx="177">
                  <c:v>93.367999999999995</c:v>
                </c:pt>
                <c:pt idx="178">
                  <c:v>93.367999999999995</c:v>
                </c:pt>
                <c:pt idx="179">
                  <c:v>93.367999999999995</c:v>
                </c:pt>
                <c:pt idx="180">
                  <c:v>93.367999999999995</c:v>
                </c:pt>
                <c:pt idx="181">
                  <c:v>93.367999999999995</c:v>
                </c:pt>
                <c:pt idx="182">
                  <c:v>93.367999999999995</c:v>
                </c:pt>
                <c:pt idx="183">
                  <c:v>93.072999999999979</c:v>
                </c:pt>
                <c:pt idx="184">
                  <c:v>93.072999999999979</c:v>
                </c:pt>
                <c:pt idx="185">
                  <c:v>93.072999999999979</c:v>
                </c:pt>
                <c:pt idx="186">
                  <c:v>92.768000000000001</c:v>
                </c:pt>
                <c:pt idx="187">
                  <c:v>92.768000000000001</c:v>
                </c:pt>
                <c:pt idx="188">
                  <c:v>92.456999999999994</c:v>
                </c:pt>
                <c:pt idx="189">
                  <c:v>92.456999999999994</c:v>
                </c:pt>
                <c:pt idx="190">
                  <c:v>92.456999999999994</c:v>
                </c:pt>
                <c:pt idx="191">
                  <c:v>92.134</c:v>
                </c:pt>
                <c:pt idx="192">
                  <c:v>92.134</c:v>
                </c:pt>
                <c:pt idx="193">
                  <c:v>92.134</c:v>
                </c:pt>
                <c:pt idx="194">
                  <c:v>92.134</c:v>
                </c:pt>
                <c:pt idx="195">
                  <c:v>92.134</c:v>
                </c:pt>
                <c:pt idx="196">
                  <c:v>92.134</c:v>
                </c:pt>
                <c:pt idx="197">
                  <c:v>92.134</c:v>
                </c:pt>
                <c:pt idx="198">
                  <c:v>92.134</c:v>
                </c:pt>
                <c:pt idx="199">
                  <c:v>92.134</c:v>
                </c:pt>
                <c:pt idx="200">
                  <c:v>92.134</c:v>
                </c:pt>
                <c:pt idx="201">
                  <c:v>92.134</c:v>
                </c:pt>
                <c:pt idx="202">
                  <c:v>92.134</c:v>
                </c:pt>
                <c:pt idx="203">
                  <c:v>92.134</c:v>
                </c:pt>
                <c:pt idx="204">
                  <c:v>92.134</c:v>
                </c:pt>
                <c:pt idx="205">
                  <c:v>91.376999999999981</c:v>
                </c:pt>
                <c:pt idx="206">
                  <c:v>91.376999999999981</c:v>
                </c:pt>
                <c:pt idx="207">
                  <c:v>91.376999999999981</c:v>
                </c:pt>
                <c:pt idx="208">
                  <c:v>91.376999999999981</c:v>
                </c:pt>
                <c:pt idx="209">
                  <c:v>91.376999999999981</c:v>
                </c:pt>
                <c:pt idx="210">
                  <c:v>91.376999999999981</c:v>
                </c:pt>
                <c:pt idx="211">
                  <c:v>91.376999999999981</c:v>
                </c:pt>
                <c:pt idx="212">
                  <c:v>91.376999999999981</c:v>
                </c:pt>
                <c:pt idx="213">
                  <c:v>91.376999999999981</c:v>
                </c:pt>
                <c:pt idx="214">
                  <c:v>91.376999999999981</c:v>
                </c:pt>
                <c:pt idx="215">
                  <c:v>91.376999999999981</c:v>
                </c:pt>
                <c:pt idx="216">
                  <c:v>91.376999999999981</c:v>
                </c:pt>
                <c:pt idx="217">
                  <c:v>91.376999999999981</c:v>
                </c:pt>
                <c:pt idx="218">
                  <c:v>91.376999999999981</c:v>
                </c:pt>
                <c:pt idx="219">
                  <c:v>91.376999999999981</c:v>
                </c:pt>
                <c:pt idx="220">
                  <c:v>91.376999999999981</c:v>
                </c:pt>
                <c:pt idx="221">
                  <c:v>91.376999999999981</c:v>
                </c:pt>
                <c:pt idx="222">
                  <c:v>91.376999999999981</c:v>
                </c:pt>
                <c:pt idx="223">
                  <c:v>91.376999999999981</c:v>
                </c:pt>
                <c:pt idx="224">
                  <c:v>91.376999999999981</c:v>
                </c:pt>
                <c:pt idx="225">
                  <c:v>91.376999999999981</c:v>
                </c:pt>
                <c:pt idx="226">
                  <c:v>91.376999999999981</c:v>
                </c:pt>
                <c:pt idx="227">
                  <c:v>90.991000000000227</c:v>
                </c:pt>
                <c:pt idx="228">
                  <c:v>90.991000000000227</c:v>
                </c:pt>
                <c:pt idx="229">
                  <c:v>90.596999999999994</c:v>
                </c:pt>
                <c:pt idx="230">
                  <c:v>90.596999999999994</c:v>
                </c:pt>
                <c:pt idx="231">
                  <c:v>90.596999999999994</c:v>
                </c:pt>
                <c:pt idx="232">
                  <c:v>90.596999999999994</c:v>
                </c:pt>
                <c:pt idx="233">
                  <c:v>90.596999999999994</c:v>
                </c:pt>
                <c:pt idx="234">
                  <c:v>90.596999999999994</c:v>
                </c:pt>
                <c:pt idx="235">
                  <c:v>90.596999999999994</c:v>
                </c:pt>
                <c:pt idx="236">
                  <c:v>90.596999999999994</c:v>
                </c:pt>
                <c:pt idx="237">
                  <c:v>90.596999999999994</c:v>
                </c:pt>
                <c:pt idx="238">
                  <c:v>90.596999999999994</c:v>
                </c:pt>
                <c:pt idx="239">
                  <c:v>90.596999999999994</c:v>
                </c:pt>
                <c:pt idx="240">
                  <c:v>90.596999999999994</c:v>
                </c:pt>
              </c:numCache>
            </c:numRef>
          </c:yVal>
        </c:ser>
        <c:ser>
          <c:idx val="2"/>
          <c:order val="2"/>
          <c:tx>
            <c:strRef>
              <c:f>Sheet1!$D$1</c:f>
              <c:strCache>
                <c:ptCount val="1"/>
                <c:pt idx="0">
                  <c:v>IL-2R antagonist/No rejection (N = 261)</c:v>
                </c:pt>
              </c:strCache>
            </c:strRef>
          </c:tx>
          <c:spPr>
            <a:ln w="41275">
              <a:solidFill>
                <a:srgbClr val="FFFF00"/>
              </a:solidFill>
            </a:ln>
          </c:spPr>
          <c:marker>
            <c:symbol val="none"/>
          </c:marker>
          <c:xVal>
            <c:numRef>
              <c:f>Sheet1!$A$2:$A$242</c:f>
              <c:numCache>
                <c:formatCode>General</c:formatCode>
                <c:ptCount val="241"/>
                <c:pt idx="0">
                  <c:v>0</c:v>
                </c:pt>
                <c:pt idx="1">
                  <c:v>2.0830000000000012E-2</c:v>
                </c:pt>
                <c:pt idx="2">
                  <c:v>4.1669999999999985E-2</c:v>
                </c:pt>
                <c:pt idx="3">
                  <c:v>6.25E-2</c:v>
                </c:pt>
                <c:pt idx="4">
                  <c:v>8.3330000000000043E-2</c:v>
                </c:pt>
                <c:pt idx="5">
                  <c:v>0.10417000000000012</c:v>
                </c:pt>
                <c:pt idx="6">
                  <c:v>0.125</c:v>
                </c:pt>
                <c:pt idx="7">
                  <c:v>0.14582999999999999</c:v>
                </c:pt>
                <c:pt idx="8">
                  <c:v>0.16666999999999998</c:v>
                </c:pt>
                <c:pt idx="9">
                  <c:v>0.18750000000000044</c:v>
                </c:pt>
                <c:pt idx="10">
                  <c:v>0.20832999999999999</c:v>
                </c:pt>
                <c:pt idx="11">
                  <c:v>0.22916999999999998</c:v>
                </c:pt>
                <c:pt idx="12">
                  <c:v>0.25</c:v>
                </c:pt>
                <c:pt idx="13">
                  <c:v>0.27083000000000002</c:v>
                </c:pt>
                <c:pt idx="14">
                  <c:v>0.29167000000000032</c:v>
                </c:pt>
                <c:pt idx="15">
                  <c:v>0.31250000000000189</c:v>
                </c:pt>
                <c:pt idx="16">
                  <c:v>0.33333000000000235</c:v>
                </c:pt>
                <c:pt idx="17">
                  <c:v>0.35417000000000032</c:v>
                </c:pt>
                <c:pt idx="18">
                  <c:v>0.37500000000000189</c:v>
                </c:pt>
                <c:pt idx="19">
                  <c:v>0.39583000000000235</c:v>
                </c:pt>
                <c:pt idx="20">
                  <c:v>0.41667000000000032</c:v>
                </c:pt>
                <c:pt idx="21">
                  <c:v>0.43750000000000189</c:v>
                </c:pt>
                <c:pt idx="22">
                  <c:v>0.45833000000000002</c:v>
                </c:pt>
                <c:pt idx="23">
                  <c:v>0.47917000000000032</c:v>
                </c:pt>
                <c:pt idx="24">
                  <c:v>0.5</c:v>
                </c:pt>
                <c:pt idx="25">
                  <c:v>0.52083000000000002</c:v>
                </c:pt>
                <c:pt idx="26">
                  <c:v>0.54166999999999998</c:v>
                </c:pt>
                <c:pt idx="27">
                  <c:v>0.5625</c:v>
                </c:pt>
                <c:pt idx="28">
                  <c:v>0.58332999999999957</c:v>
                </c:pt>
                <c:pt idx="29">
                  <c:v>0.60416999999999998</c:v>
                </c:pt>
                <c:pt idx="30">
                  <c:v>0.62500000000000389</c:v>
                </c:pt>
                <c:pt idx="31">
                  <c:v>0.64583000000000423</c:v>
                </c:pt>
                <c:pt idx="32">
                  <c:v>0.66667000000000676</c:v>
                </c:pt>
                <c:pt idx="33">
                  <c:v>0.6875</c:v>
                </c:pt>
                <c:pt idx="34">
                  <c:v>0.70833000000000002</c:v>
                </c:pt>
                <c:pt idx="35">
                  <c:v>0.72916999999999998</c:v>
                </c:pt>
                <c:pt idx="36">
                  <c:v>0.75000000000000389</c:v>
                </c:pt>
                <c:pt idx="37">
                  <c:v>0.77083000000000423</c:v>
                </c:pt>
                <c:pt idx="38">
                  <c:v>0.79166999999999998</c:v>
                </c:pt>
                <c:pt idx="39">
                  <c:v>0.8125</c:v>
                </c:pt>
                <c:pt idx="40">
                  <c:v>0.83333000000000002</c:v>
                </c:pt>
                <c:pt idx="41">
                  <c:v>0.85416999999999998</c:v>
                </c:pt>
                <c:pt idx="42">
                  <c:v>0.87500000000000389</c:v>
                </c:pt>
                <c:pt idx="43">
                  <c:v>0.89583000000000002</c:v>
                </c:pt>
                <c:pt idx="44">
                  <c:v>0.91666999999999998</c:v>
                </c:pt>
                <c:pt idx="45">
                  <c:v>0.9375</c:v>
                </c:pt>
                <c:pt idx="46">
                  <c:v>0.95833000000000002</c:v>
                </c:pt>
                <c:pt idx="47">
                  <c:v>0.97916999999999998</c:v>
                </c:pt>
                <c:pt idx="48">
                  <c:v>1</c:v>
                </c:pt>
                <c:pt idx="49">
                  <c:v>1.0208299999999915</c:v>
                </c:pt>
                <c:pt idx="50">
                  <c:v>1.0416699999999908</c:v>
                </c:pt>
                <c:pt idx="51">
                  <c:v>1.0625</c:v>
                </c:pt>
                <c:pt idx="52">
                  <c:v>1.0833299999999915</c:v>
                </c:pt>
                <c:pt idx="53">
                  <c:v>1.1041700000000001</c:v>
                </c:pt>
                <c:pt idx="54">
                  <c:v>1.125</c:v>
                </c:pt>
                <c:pt idx="55">
                  <c:v>1.1458299999999915</c:v>
                </c:pt>
                <c:pt idx="56">
                  <c:v>1.1666700000000001</c:v>
                </c:pt>
                <c:pt idx="57">
                  <c:v>1.1875</c:v>
                </c:pt>
                <c:pt idx="58">
                  <c:v>1.2083299999999915</c:v>
                </c:pt>
                <c:pt idx="59">
                  <c:v>1.2291699999999908</c:v>
                </c:pt>
                <c:pt idx="60">
                  <c:v>1.25</c:v>
                </c:pt>
                <c:pt idx="61">
                  <c:v>1.2708299999999915</c:v>
                </c:pt>
                <c:pt idx="62">
                  <c:v>1.2916699999999908</c:v>
                </c:pt>
                <c:pt idx="63">
                  <c:v>1.3125</c:v>
                </c:pt>
                <c:pt idx="64">
                  <c:v>1.3333299999999915</c:v>
                </c:pt>
                <c:pt idx="65">
                  <c:v>1.3541700000000001</c:v>
                </c:pt>
                <c:pt idx="66">
                  <c:v>1.375</c:v>
                </c:pt>
                <c:pt idx="67">
                  <c:v>1.3958299999999915</c:v>
                </c:pt>
                <c:pt idx="68">
                  <c:v>1.4166699999999908</c:v>
                </c:pt>
                <c:pt idx="69">
                  <c:v>1.4374999999999869</c:v>
                </c:pt>
                <c:pt idx="70">
                  <c:v>1.4583299999999915</c:v>
                </c:pt>
                <c:pt idx="71">
                  <c:v>1.4791699999999908</c:v>
                </c:pt>
                <c:pt idx="72">
                  <c:v>1.5</c:v>
                </c:pt>
                <c:pt idx="73">
                  <c:v>1.5208299999999915</c:v>
                </c:pt>
                <c:pt idx="74">
                  <c:v>1.5416699999999908</c:v>
                </c:pt>
                <c:pt idx="75">
                  <c:v>1.5625</c:v>
                </c:pt>
                <c:pt idx="76">
                  <c:v>1.5833299999999915</c:v>
                </c:pt>
                <c:pt idx="77">
                  <c:v>1.6041700000000001</c:v>
                </c:pt>
                <c:pt idx="78">
                  <c:v>1.625</c:v>
                </c:pt>
                <c:pt idx="79">
                  <c:v>1.6458299999999915</c:v>
                </c:pt>
                <c:pt idx="80">
                  <c:v>1.6666700000000001</c:v>
                </c:pt>
                <c:pt idx="81">
                  <c:v>1.6875</c:v>
                </c:pt>
                <c:pt idx="82">
                  <c:v>1.7083299999999915</c:v>
                </c:pt>
                <c:pt idx="83">
                  <c:v>1.7291699999999908</c:v>
                </c:pt>
                <c:pt idx="84">
                  <c:v>1.75</c:v>
                </c:pt>
                <c:pt idx="85">
                  <c:v>1.7708299999999915</c:v>
                </c:pt>
                <c:pt idx="86">
                  <c:v>1.7916699999999908</c:v>
                </c:pt>
                <c:pt idx="87">
                  <c:v>1.8125</c:v>
                </c:pt>
                <c:pt idx="88">
                  <c:v>1.8333299999999915</c:v>
                </c:pt>
                <c:pt idx="89">
                  <c:v>1.8541700000000001</c:v>
                </c:pt>
                <c:pt idx="90">
                  <c:v>1.875</c:v>
                </c:pt>
                <c:pt idx="91">
                  <c:v>1.8958299999999915</c:v>
                </c:pt>
                <c:pt idx="92">
                  <c:v>1.9166700000000001</c:v>
                </c:pt>
                <c:pt idx="93">
                  <c:v>1.9375</c:v>
                </c:pt>
                <c:pt idx="94">
                  <c:v>1.9583299999999999</c:v>
                </c:pt>
                <c:pt idx="95">
                  <c:v>1.9791700000000001</c:v>
                </c:pt>
                <c:pt idx="96">
                  <c:v>2</c:v>
                </c:pt>
                <c:pt idx="97">
                  <c:v>2.0208300000000001</c:v>
                </c:pt>
                <c:pt idx="98">
                  <c:v>2.0416699999999977</c:v>
                </c:pt>
                <c:pt idx="99">
                  <c:v>2.0625</c:v>
                </c:pt>
                <c:pt idx="100">
                  <c:v>2.0833300000000214</c:v>
                </c:pt>
                <c:pt idx="101">
                  <c:v>2.1041699999999999</c:v>
                </c:pt>
                <c:pt idx="102">
                  <c:v>2.125</c:v>
                </c:pt>
                <c:pt idx="103">
                  <c:v>2.1458300000000001</c:v>
                </c:pt>
                <c:pt idx="104">
                  <c:v>2.1666699999999977</c:v>
                </c:pt>
                <c:pt idx="105">
                  <c:v>2.18750000000002</c:v>
                </c:pt>
                <c:pt idx="106">
                  <c:v>2.2083300000000214</c:v>
                </c:pt>
                <c:pt idx="107">
                  <c:v>2.2291699999999999</c:v>
                </c:pt>
                <c:pt idx="108">
                  <c:v>2.25</c:v>
                </c:pt>
                <c:pt idx="109">
                  <c:v>2.2708300000000001</c:v>
                </c:pt>
                <c:pt idx="110">
                  <c:v>2.2916699999999977</c:v>
                </c:pt>
                <c:pt idx="111">
                  <c:v>2.3124999999999769</c:v>
                </c:pt>
                <c:pt idx="112">
                  <c:v>2.3333300000000001</c:v>
                </c:pt>
                <c:pt idx="113">
                  <c:v>2.3541699999999977</c:v>
                </c:pt>
                <c:pt idx="114">
                  <c:v>2.3749999999999987</c:v>
                </c:pt>
                <c:pt idx="115">
                  <c:v>2.3958299999999793</c:v>
                </c:pt>
                <c:pt idx="116">
                  <c:v>2.4166699999999701</c:v>
                </c:pt>
                <c:pt idx="117">
                  <c:v>2.4375</c:v>
                </c:pt>
                <c:pt idx="118">
                  <c:v>2.4583300000000001</c:v>
                </c:pt>
                <c:pt idx="119">
                  <c:v>2.4791699999999977</c:v>
                </c:pt>
                <c:pt idx="120">
                  <c:v>2.5</c:v>
                </c:pt>
                <c:pt idx="121">
                  <c:v>2.5208300000000001</c:v>
                </c:pt>
                <c:pt idx="122">
                  <c:v>2.5416699999999977</c:v>
                </c:pt>
                <c:pt idx="123">
                  <c:v>2.5625</c:v>
                </c:pt>
                <c:pt idx="124">
                  <c:v>2.5833300000000214</c:v>
                </c:pt>
                <c:pt idx="125">
                  <c:v>2.6041699999999999</c:v>
                </c:pt>
                <c:pt idx="126">
                  <c:v>2.625</c:v>
                </c:pt>
                <c:pt idx="127">
                  <c:v>2.6458300000000001</c:v>
                </c:pt>
                <c:pt idx="128">
                  <c:v>2.6666699999999977</c:v>
                </c:pt>
                <c:pt idx="129">
                  <c:v>2.68750000000002</c:v>
                </c:pt>
                <c:pt idx="130">
                  <c:v>2.7083300000000214</c:v>
                </c:pt>
                <c:pt idx="131">
                  <c:v>2.7291699999999999</c:v>
                </c:pt>
                <c:pt idx="132">
                  <c:v>2.75</c:v>
                </c:pt>
                <c:pt idx="133">
                  <c:v>2.7708300000000001</c:v>
                </c:pt>
                <c:pt idx="134">
                  <c:v>2.7916699999999977</c:v>
                </c:pt>
                <c:pt idx="135">
                  <c:v>2.8124999999999769</c:v>
                </c:pt>
                <c:pt idx="136">
                  <c:v>2.8333300000000001</c:v>
                </c:pt>
                <c:pt idx="137">
                  <c:v>2.8541699999999977</c:v>
                </c:pt>
                <c:pt idx="138">
                  <c:v>2.8749999999999987</c:v>
                </c:pt>
                <c:pt idx="139">
                  <c:v>2.8958299999999793</c:v>
                </c:pt>
                <c:pt idx="140">
                  <c:v>2.9166699999999701</c:v>
                </c:pt>
                <c:pt idx="141">
                  <c:v>2.9375</c:v>
                </c:pt>
                <c:pt idx="142">
                  <c:v>2.9583300000000001</c:v>
                </c:pt>
                <c:pt idx="143">
                  <c:v>2.9791699999999977</c:v>
                </c:pt>
                <c:pt idx="144">
                  <c:v>3</c:v>
                </c:pt>
                <c:pt idx="145">
                  <c:v>3.0208300000000001</c:v>
                </c:pt>
                <c:pt idx="146">
                  <c:v>3.0416699999999977</c:v>
                </c:pt>
                <c:pt idx="147">
                  <c:v>3.0625</c:v>
                </c:pt>
                <c:pt idx="148">
                  <c:v>3.0833300000000214</c:v>
                </c:pt>
                <c:pt idx="149">
                  <c:v>3.1041699999999999</c:v>
                </c:pt>
                <c:pt idx="150">
                  <c:v>3.125</c:v>
                </c:pt>
                <c:pt idx="151">
                  <c:v>3.1458300000000001</c:v>
                </c:pt>
                <c:pt idx="152">
                  <c:v>3.1666699999999977</c:v>
                </c:pt>
                <c:pt idx="153">
                  <c:v>3.18750000000002</c:v>
                </c:pt>
                <c:pt idx="154">
                  <c:v>3.2083300000000214</c:v>
                </c:pt>
                <c:pt idx="155">
                  <c:v>3.2291699999999999</c:v>
                </c:pt>
                <c:pt idx="156">
                  <c:v>3.25</c:v>
                </c:pt>
                <c:pt idx="157">
                  <c:v>3.2708300000000001</c:v>
                </c:pt>
                <c:pt idx="158">
                  <c:v>3.2916699999999977</c:v>
                </c:pt>
                <c:pt idx="159">
                  <c:v>3.3124999999999769</c:v>
                </c:pt>
                <c:pt idx="160">
                  <c:v>3.3333300000000001</c:v>
                </c:pt>
                <c:pt idx="161">
                  <c:v>3.3541699999999977</c:v>
                </c:pt>
                <c:pt idx="162">
                  <c:v>3.3749999999999987</c:v>
                </c:pt>
                <c:pt idx="163">
                  <c:v>3.3958299999999793</c:v>
                </c:pt>
                <c:pt idx="164">
                  <c:v>3.4166699999999701</c:v>
                </c:pt>
                <c:pt idx="165">
                  <c:v>3.4375</c:v>
                </c:pt>
                <c:pt idx="166">
                  <c:v>3.4583300000000001</c:v>
                </c:pt>
                <c:pt idx="167">
                  <c:v>3.4791699999999977</c:v>
                </c:pt>
                <c:pt idx="168">
                  <c:v>3.5</c:v>
                </c:pt>
                <c:pt idx="169">
                  <c:v>3.5208300000000001</c:v>
                </c:pt>
                <c:pt idx="170">
                  <c:v>3.5416699999999977</c:v>
                </c:pt>
                <c:pt idx="171">
                  <c:v>3.5625</c:v>
                </c:pt>
                <c:pt idx="172">
                  <c:v>3.5833300000000214</c:v>
                </c:pt>
                <c:pt idx="173">
                  <c:v>3.6041699999999999</c:v>
                </c:pt>
                <c:pt idx="174">
                  <c:v>3.625</c:v>
                </c:pt>
                <c:pt idx="175">
                  <c:v>3.6458300000000001</c:v>
                </c:pt>
                <c:pt idx="176">
                  <c:v>3.6666699999999977</c:v>
                </c:pt>
                <c:pt idx="177">
                  <c:v>3.68750000000002</c:v>
                </c:pt>
                <c:pt idx="178">
                  <c:v>3.7083300000000214</c:v>
                </c:pt>
                <c:pt idx="179">
                  <c:v>3.7291699999999999</c:v>
                </c:pt>
                <c:pt idx="180">
                  <c:v>3.75</c:v>
                </c:pt>
                <c:pt idx="181">
                  <c:v>3.7708300000000001</c:v>
                </c:pt>
                <c:pt idx="182">
                  <c:v>3.7916699999999977</c:v>
                </c:pt>
                <c:pt idx="183">
                  <c:v>3.8124999999999769</c:v>
                </c:pt>
                <c:pt idx="184">
                  <c:v>3.8333300000000001</c:v>
                </c:pt>
                <c:pt idx="185">
                  <c:v>3.8541699999999977</c:v>
                </c:pt>
                <c:pt idx="186">
                  <c:v>3.8749999999999987</c:v>
                </c:pt>
                <c:pt idx="187">
                  <c:v>3.8958299999999793</c:v>
                </c:pt>
                <c:pt idx="188">
                  <c:v>3.9166699999999701</c:v>
                </c:pt>
                <c:pt idx="189">
                  <c:v>3.9375</c:v>
                </c:pt>
                <c:pt idx="190">
                  <c:v>3.9583300000000001</c:v>
                </c:pt>
                <c:pt idx="191">
                  <c:v>3.9791699999999977</c:v>
                </c:pt>
                <c:pt idx="192">
                  <c:v>4</c:v>
                </c:pt>
                <c:pt idx="193">
                  <c:v>4.0208299999999975</c:v>
                </c:pt>
                <c:pt idx="194">
                  <c:v>4.0416700000000034</c:v>
                </c:pt>
                <c:pt idx="195">
                  <c:v>4.0624999999999956</c:v>
                </c:pt>
                <c:pt idx="196">
                  <c:v>4.0833300000000001</c:v>
                </c:pt>
                <c:pt idx="197">
                  <c:v>4.1041699999999945</c:v>
                </c:pt>
                <c:pt idx="198">
                  <c:v>4.1249999999999645</c:v>
                </c:pt>
                <c:pt idx="199">
                  <c:v>4.1458299999999975</c:v>
                </c:pt>
                <c:pt idx="200">
                  <c:v>4.1666699999999999</c:v>
                </c:pt>
                <c:pt idx="201">
                  <c:v>4.1874999999999956</c:v>
                </c:pt>
                <c:pt idx="202">
                  <c:v>4.2083300000000001</c:v>
                </c:pt>
                <c:pt idx="203">
                  <c:v>4.2291699999999999</c:v>
                </c:pt>
                <c:pt idx="204">
                  <c:v>4.25</c:v>
                </c:pt>
                <c:pt idx="205">
                  <c:v>4.2708300000000001</c:v>
                </c:pt>
                <c:pt idx="206">
                  <c:v>4.2916700000000034</c:v>
                </c:pt>
                <c:pt idx="207">
                  <c:v>4.3124999999999956</c:v>
                </c:pt>
                <c:pt idx="208">
                  <c:v>4.3333300000000001</c:v>
                </c:pt>
                <c:pt idx="209">
                  <c:v>4.3541699999999945</c:v>
                </c:pt>
                <c:pt idx="210">
                  <c:v>4.375</c:v>
                </c:pt>
                <c:pt idx="211">
                  <c:v>4.3958299999999975</c:v>
                </c:pt>
                <c:pt idx="212">
                  <c:v>4.4166700000000034</c:v>
                </c:pt>
                <c:pt idx="213">
                  <c:v>4.4375</c:v>
                </c:pt>
                <c:pt idx="214">
                  <c:v>4.4583300000000001</c:v>
                </c:pt>
                <c:pt idx="215">
                  <c:v>4.4791700000000034</c:v>
                </c:pt>
                <c:pt idx="216">
                  <c:v>4.5</c:v>
                </c:pt>
                <c:pt idx="217">
                  <c:v>4.5208299999999975</c:v>
                </c:pt>
                <c:pt idx="218">
                  <c:v>4.5416700000000034</c:v>
                </c:pt>
                <c:pt idx="219">
                  <c:v>4.5624999999999956</c:v>
                </c:pt>
                <c:pt idx="220">
                  <c:v>4.5833300000000001</c:v>
                </c:pt>
                <c:pt idx="221">
                  <c:v>4.6041699999999945</c:v>
                </c:pt>
                <c:pt idx="222">
                  <c:v>4.6249999999999645</c:v>
                </c:pt>
                <c:pt idx="223">
                  <c:v>4.6458299999999975</c:v>
                </c:pt>
                <c:pt idx="224">
                  <c:v>4.6666699999999999</c:v>
                </c:pt>
                <c:pt idx="225">
                  <c:v>4.6874999999999956</c:v>
                </c:pt>
                <c:pt idx="226">
                  <c:v>4.7083300000000001</c:v>
                </c:pt>
                <c:pt idx="227">
                  <c:v>4.7291699999999999</c:v>
                </c:pt>
                <c:pt idx="228">
                  <c:v>4.75</c:v>
                </c:pt>
                <c:pt idx="229">
                  <c:v>4.7708300000000001</c:v>
                </c:pt>
                <c:pt idx="230">
                  <c:v>4.7916700000000034</c:v>
                </c:pt>
                <c:pt idx="231">
                  <c:v>4.8124999999999956</c:v>
                </c:pt>
                <c:pt idx="232">
                  <c:v>4.8333300000000001</c:v>
                </c:pt>
                <c:pt idx="233">
                  <c:v>4.8541699999999945</c:v>
                </c:pt>
                <c:pt idx="234">
                  <c:v>4.875</c:v>
                </c:pt>
                <c:pt idx="235">
                  <c:v>4.8958299999999975</c:v>
                </c:pt>
                <c:pt idx="236">
                  <c:v>4.9166700000000034</c:v>
                </c:pt>
                <c:pt idx="237">
                  <c:v>4.9375</c:v>
                </c:pt>
                <c:pt idx="238">
                  <c:v>4.9583300000000001</c:v>
                </c:pt>
                <c:pt idx="239">
                  <c:v>4.9791700000000034</c:v>
                </c:pt>
                <c:pt idx="240">
                  <c:v>5</c:v>
                </c:pt>
              </c:numCache>
            </c:numRef>
          </c:xVal>
          <c:yVal>
            <c:numRef>
              <c:f>Sheet1!$D$2:$D$242</c:f>
              <c:numCache>
                <c:formatCode>General</c:formatCode>
                <c:ptCount val="241"/>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pt idx="21">
                  <c:v>100</c:v>
                </c:pt>
                <c:pt idx="22">
                  <c:v>100</c:v>
                </c:pt>
                <c:pt idx="23">
                  <c:v>100</c:v>
                </c:pt>
                <c:pt idx="24">
                  <c:v>100</c:v>
                </c:pt>
                <c:pt idx="25">
                  <c:v>100</c:v>
                </c:pt>
                <c:pt idx="26">
                  <c:v>100</c:v>
                </c:pt>
                <c:pt idx="27">
                  <c:v>100</c:v>
                </c:pt>
                <c:pt idx="28">
                  <c:v>100</c:v>
                </c:pt>
                <c:pt idx="29">
                  <c:v>100</c:v>
                </c:pt>
                <c:pt idx="30">
                  <c:v>100</c:v>
                </c:pt>
                <c:pt idx="31">
                  <c:v>100</c:v>
                </c:pt>
                <c:pt idx="32">
                  <c:v>100</c:v>
                </c:pt>
                <c:pt idx="33">
                  <c:v>100</c:v>
                </c:pt>
                <c:pt idx="34">
                  <c:v>100</c:v>
                </c:pt>
                <c:pt idx="35">
                  <c:v>100</c:v>
                </c:pt>
                <c:pt idx="36">
                  <c:v>100</c:v>
                </c:pt>
                <c:pt idx="37">
                  <c:v>100</c:v>
                </c:pt>
                <c:pt idx="38">
                  <c:v>100</c:v>
                </c:pt>
                <c:pt idx="39">
                  <c:v>100</c:v>
                </c:pt>
                <c:pt idx="40">
                  <c:v>100</c:v>
                </c:pt>
                <c:pt idx="41">
                  <c:v>100</c:v>
                </c:pt>
                <c:pt idx="42">
                  <c:v>100</c:v>
                </c:pt>
                <c:pt idx="43">
                  <c:v>100</c:v>
                </c:pt>
                <c:pt idx="44">
                  <c:v>100</c:v>
                </c:pt>
                <c:pt idx="45">
                  <c:v>100</c:v>
                </c:pt>
                <c:pt idx="46">
                  <c:v>100</c:v>
                </c:pt>
                <c:pt idx="47">
                  <c:v>100</c:v>
                </c:pt>
                <c:pt idx="48">
                  <c:v>100</c:v>
                </c:pt>
                <c:pt idx="49">
                  <c:v>99.614999999999995</c:v>
                </c:pt>
                <c:pt idx="50">
                  <c:v>99.614999999999995</c:v>
                </c:pt>
                <c:pt idx="51">
                  <c:v>99.614999999999995</c:v>
                </c:pt>
                <c:pt idx="52">
                  <c:v>99.614999999999995</c:v>
                </c:pt>
                <c:pt idx="53">
                  <c:v>99.614999999999995</c:v>
                </c:pt>
                <c:pt idx="54">
                  <c:v>99.614999999999995</c:v>
                </c:pt>
                <c:pt idx="55">
                  <c:v>99.614999999999995</c:v>
                </c:pt>
                <c:pt idx="56">
                  <c:v>99.614999999999995</c:v>
                </c:pt>
                <c:pt idx="57">
                  <c:v>99.614999999999995</c:v>
                </c:pt>
                <c:pt idx="58">
                  <c:v>99.614999999999995</c:v>
                </c:pt>
                <c:pt idx="59">
                  <c:v>99.228999999999999</c:v>
                </c:pt>
                <c:pt idx="60">
                  <c:v>99.228999999999999</c:v>
                </c:pt>
                <c:pt idx="61">
                  <c:v>99.228999999999999</c:v>
                </c:pt>
                <c:pt idx="62">
                  <c:v>99.228999999999999</c:v>
                </c:pt>
                <c:pt idx="63">
                  <c:v>99.228999999999999</c:v>
                </c:pt>
                <c:pt idx="64">
                  <c:v>99.228999999999999</c:v>
                </c:pt>
                <c:pt idx="65">
                  <c:v>99.228999999999999</c:v>
                </c:pt>
                <c:pt idx="66">
                  <c:v>99.228999999999999</c:v>
                </c:pt>
                <c:pt idx="67">
                  <c:v>98.843000000000004</c:v>
                </c:pt>
                <c:pt idx="68">
                  <c:v>98.843000000000004</c:v>
                </c:pt>
                <c:pt idx="69">
                  <c:v>98.843000000000004</c:v>
                </c:pt>
                <c:pt idx="70">
                  <c:v>98.456999999999994</c:v>
                </c:pt>
                <c:pt idx="71">
                  <c:v>98.070999999999998</c:v>
                </c:pt>
                <c:pt idx="72">
                  <c:v>98.070999999999998</c:v>
                </c:pt>
                <c:pt idx="73">
                  <c:v>98.070999999999998</c:v>
                </c:pt>
                <c:pt idx="74">
                  <c:v>98.070999999999998</c:v>
                </c:pt>
                <c:pt idx="75">
                  <c:v>98.070999999999998</c:v>
                </c:pt>
                <c:pt idx="76">
                  <c:v>98.070999999999998</c:v>
                </c:pt>
                <c:pt idx="77">
                  <c:v>98.070999999999998</c:v>
                </c:pt>
                <c:pt idx="78">
                  <c:v>98.070999999999998</c:v>
                </c:pt>
                <c:pt idx="79">
                  <c:v>98.070999999999998</c:v>
                </c:pt>
                <c:pt idx="80">
                  <c:v>98.070999999999998</c:v>
                </c:pt>
                <c:pt idx="81">
                  <c:v>97.685000000000002</c:v>
                </c:pt>
                <c:pt idx="82">
                  <c:v>97.685000000000002</c:v>
                </c:pt>
                <c:pt idx="83">
                  <c:v>97.685000000000002</c:v>
                </c:pt>
                <c:pt idx="84">
                  <c:v>97.685000000000002</c:v>
                </c:pt>
                <c:pt idx="85">
                  <c:v>97.685000000000002</c:v>
                </c:pt>
                <c:pt idx="86">
                  <c:v>97.685000000000002</c:v>
                </c:pt>
                <c:pt idx="87">
                  <c:v>97.685000000000002</c:v>
                </c:pt>
                <c:pt idx="88">
                  <c:v>97.685000000000002</c:v>
                </c:pt>
                <c:pt idx="89">
                  <c:v>97.293000000000006</c:v>
                </c:pt>
                <c:pt idx="90">
                  <c:v>97.293000000000006</c:v>
                </c:pt>
                <c:pt idx="91">
                  <c:v>96.894999999999996</c:v>
                </c:pt>
                <c:pt idx="92">
                  <c:v>96.894999999999996</c:v>
                </c:pt>
                <c:pt idx="93">
                  <c:v>96.894999999999996</c:v>
                </c:pt>
                <c:pt idx="94">
                  <c:v>96.894999999999996</c:v>
                </c:pt>
                <c:pt idx="95">
                  <c:v>96.894999999999996</c:v>
                </c:pt>
                <c:pt idx="96">
                  <c:v>96.894999999999996</c:v>
                </c:pt>
                <c:pt idx="97">
                  <c:v>96.894999999999996</c:v>
                </c:pt>
                <c:pt idx="98">
                  <c:v>96.894999999999996</c:v>
                </c:pt>
                <c:pt idx="99">
                  <c:v>96.894999999999996</c:v>
                </c:pt>
                <c:pt idx="100">
                  <c:v>96.894999999999996</c:v>
                </c:pt>
                <c:pt idx="101">
                  <c:v>96.894999999999996</c:v>
                </c:pt>
                <c:pt idx="102">
                  <c:v>96.894999999999996</c:v>
                </c:pt>
                <c:pt idx="103">
                  <c:v>96.440000000000026</c:v>
                </c:pt>
                <c:pt idx="104">
                  <c:v>96.440000000000026</c:v>
                </c:pt>
                <c:pt idx="105">
                  <c:v>96.440000000000026</c:v>
                </c:pt>
                <c:pt idx="106">
                  <c:v>96.440000000000026</c:v>
                </c:pt>
                <c:pt idx="107">
                  <c:v>95.531000000000006</c:v>
                </c:pt>
                <c:pt idx="108">
                  <c:v>95.531000000000006</c:v>
                </c:pt>
                <c:pt idx="109">
                  <c:v>95.531000000000006</c:v>
                </c:pt>
                <c:pt idx="110">
                  <c:v>95.531000000000006</c:v>
                </c:pt>
                <c:pt idx="111">
                  <c:v>95.531000000000006</c:v>
                </c:pt>
                <c:pt idx="112">
                  <c:v>95.531000000000006</c:v>
                </c:pt>
                <c:pt idx="113">
                  <c:v>95.531000000000006</c:v>
                </c:pt>
                <c:pt idx="114">
                  <c:v>95.075999999999979</c:v>
                </c:pt>
                <c:pt idx="115">
                  <c:v>95.075999999999979</c:v>
                </c:pt>
                <c:pt idx="116">
                  <c:v>95.075999999999979</c:v>
                </c:pt>
                <c:pt idx="117">
                  <c:v>95.075999999999979</c:v>
                </c:pt>
                <c:pt idx="118">
                  <c:v>94.620999999999981</c:v>
                </c:pt>
                <c:pt idx="119">
                  <c:v>94.620999999999981</c:v>
                </c:pt>
                <c:pt idx="120">
                  <c:v>94.620999999999981</c:v>
                </c:pt>
                <c:pt idx="121">
                  <c:v>94.620999999999981</c:v>
                </c:pt>
                <c:pt idx="122">
                  <c:v>94.620999999999981</c:v>
                </c:pt>
                <c:pt idx="123">
                  <c:v>94.620999999999981</c:v>
                </c:pt>
                <c:pt idx="124">
                  <c:v>94.620999999999981</c:v>
                </c:pt>
                <c:pt idx="125">
                  <c:v>94.620999999999981</c:v>
                </c:pt>
                <c:pt idx="126">
                  <c:v>94.620999999999981</c:v>
                </c:pt>
                <c:pt idx="127">
                  <c:v>94.620999999999981</c:v>
                </c:pt>
                <c:pt idx="128">
                  <c:v>94.620999999999981</c:v>
                </c:pt>
                <c:pt idx="129">
                  <c:v>94.620999999999981</c:v>
                </c:pt>
                <c:pt idx="130">
                  <c:v>94.620999999999981</c:v>
                </c:pt>
                <c:pt idx="131">
                  <c:v>94.620999999999981</c:v>
                </c:pt>
                <c:pt idx="132">
                  <c:v>94.620999999999981</c:v>
                </c:pt>
                <c:pt idx="133">
                  <c:v>94.620999999999981</c:v>
                </c:pt>
                <c:pt idx="134">
                  <c:v>94.620999999999981</c:v>
                </c:pt>
                <c:pt idx="135">
                  <c:v>94.620999999999981</c:v>
                </c:pt>
                <c:pt idx="136">
                  <c:v>94.156999999999982</c:v>
                </c:pt>
                <c:pt idx="137">
                  <c:v>94.156999999999982</c:v>
                </c:pt>
                <c:pt idx="138">
                  <c:v>94.156999999999982</c:v>
                </c:pt>
                <c:pt idx="139">
                  <c:v>94.156999999999982</c:v>
                </c:pt>
                <c:pt idx="140">
                  <c:v>94.156999999999982</c:v>
                </c:pt>
                <c:pt idx="141">
                  <c:v>94.156999999999982</c:v>
                </c:pt>
                <c:pt idx="142">
                  <c:v>94.156999999999982</c:v>
                </c:pt>
                <c:pt idx="143">
                  <c:v>93.655999999999949</c:v>
                </c:pt>
                <c:pt idx="144">
                  <c:v>93.655999999999949</c:v>
                </c:pt>
                <c:pt idx="145">
                  <c:v>93.655999999999949</c:v>
                </c:pt>
                <c:pt idx="146">
                  <c:v>93.655999999999949</c:v>
                </c:pt>
                <c:pt idx="147">
                  <c:v>93.655999999999949</c:v>
                </c:pt>
                <c:pt idx="148">
                  <c:v>93.655999999999949</c:v>
                </c:pt>
                <c:pt idx="149">
                  <c:v>93.655999999999949</c:v>
                </c:pt>
                <c:pt idx="150">
                  <c:v>93.655999999999949</c:v>
                </c:pt>
                <c:pt idx="151">
                  <c:v>93.655999999999949</c:v>
                </c:pt>
                <c:pt idx="152">
                  <c:v>93.655999999999949</c:v>
                </c:pt>
                <c:pt idx="153">
                  <c:v>93.655999999999949</c:v>
                </c:pt>
                <c:pt idx="154">
                  <c:v>93.655999999999949</c:v>
                </c:pt>
                <c:pt idx="155">
                  <c:v>93.655999999999949</c:v>
                </c:pt>
                <c:pt idx="156">
                  <c:v>93.655999999999949</c:v>
                </c:pt>
                <c:pt idx="157">
                  <c:v>93.655999999999949</c:v>
                </c:pt>
                <c:pt idx="158">
                  <c:v>93.655999999999949</c:v>
                </c:pt>
                <c:pt idx="159">
                  <c:v>93.655999999999949</c:v>
                </c:pt>
                <c:pt idx="160">
                  <c:v>93.078000000000003</c:v>
                </c:pt>
                <c:pt idx="161">
                  <c:v>93.078000000000003</c:v>
                </c:pt>
                <c:pt idx="162">
                  <c:v>93.078000000000003</c:v>
                </c:pt>
                <c:pt idx="163">
                  <c:v>93.078000000000003</c:v>
                </c:pt>
                <c:pt idx="164">
                  <c:v>93.078000000000003</c:v>
                </c:pt>
                <c:pt idx="165">
                  <c:v>93.078000000000003</c:v>
                </c:pt>
                <c:pt idx="166">
                  <c:v>93.078000000000003</c:v>
                </c:pt>
                <c:pt idx="167">
                  <c:v>93.078000000000003</c:v>
                </c:pt>
                <c:pt idx="168">
                  <c:v>93.078000000000003</c:v>
                </c:pt>
                <c:pt idx="169">
                  <c:v>92.5</c:v>
                </c:pt>
                <c:pt idx="170">
                  <c:v>92.5</c:v>
                </c:pt>
                <c:pt idx="171">
                  <c:v>92.5</c:v>
                </c:pt>
                <c:pt idx="172">
                  <c:v>92.5</c:v>
                </c:pt>
                <c:pt idx="173">
                  <c:v>92.5</c:v>
                </c:pt>
                <c:pt idx="174">
                  <c:v>92.5</c:v>
                </c:pt>
                <c:pt idx="175">
                  <c:v>92.5</c:v>
                </c:pt>
                <c:pt idx="176">
                  <c:v>92.5</c:v>
                </c:pt>
                <c:pt idx="177">
                  <c:v>92.5</c:v>
                </c:pt>
                <c:pt idx="178">
                  <c:v>91.911000000000513</c:v>
                </c:pt>
                <c:pt idx="179">
                  <c:v>91.911000000000513</c:v>
                </c:pt>
                <c:pt idx="180">
                  <c:v>91.911000000000513</c:v>
                </c:pt>
                <c:pt idx="181">
                  <c:v>91.911000000000513</c:v>
                </c:pt>
                <c:pt idx="182">
                  <c:v>91.911000000000513</c:v>
                </c:pt>
                <c:pt idx="183">
                  <c:v>91.911000000000513</c:v>
                </c:pt>
                <c:pt idx="184">
                  <c:v>91.911000000000513</c:v>
                </c:pt>
                <c:pt idx="185">
                  <c:v>91.911000000000513</c:v>
                </c:pt>
                <c:pt idx="186">
                  <c:v>91.293999999999997</c:v>
                </c:pt>
                <c:pt idx="187">
                  <c:v>91.293999999999997</c:v>
                </c:pt>
                <c:pt idx="188">
                  <c:v>91.293999999999997</c:v>
                </c:pt>
                <c:pt idx="189">
                  <c:v>91.293999999999997</c:v>
                </c:pt>
                <c:pt idx="190">
                  <c:v>90.646000000000001</c:v>
                </c:pt>
                <c:pt idx="191">
                  <c:v>90.646000000000001</c:v>
                </c:pt>
                <c:pt idx="192">
                  <c:v>90.646000000000001</c:v>
                </c:pt>
                <c:pt idx="193">
                  <c:v>90.646000000000001</c:v>
                </c:pt>
                <c:pt idx="194">
                  <c:v>90.646000000000001</c:v>
                </c:pt>
                <c:pt idx="195">
                  <c:v>90.646000000000001</c:v>
                </c:pt>
                <c:pt idx="196">
                  <c:v>90.646000000000001</c:v>
                </c:pt>
                <c:pt idx="197">
                  <c:v>90.646000000000001</c:v>
                </c:pt>
                <c:pt idx="198">
                  <c:v>90.646000000000001</c:v>
                </c:pt>
                <c:pt idx="199">
                  <c:v>90.646000000000001</c:v>
                </c:pt>
                <c:pt idx="200">
                  <c:v>90.646000000000001</c:v>
                </c:pt>
                <c:pt idx="201">
                  <c:v>90.646000000000001</c:v>
                </c:pt>
                <c:pt idx="202">
                  <c:v>90.646000000000001</c:v>
                </c:pt>
                <c:pt idx="203">
                  <c:v>90.646000000000001</c:v>
                </c:pt>
                <c:pt idx="204">
                  <c:v>90.646000000000001</c:v>
                </c:pt>
                <c:pt idx="205">
                  <c:v>90.646000000000001</c:v>
                </c:pt>
                <c:pt idx="206">
                  <c:v>90.646000000000001</c:v>
                </c:pt>
                <c:pt idx="207">
                  <c:v>90.646000000000001</c:v>
                </c:pt>
                <c:pt idx="208">
                  <c:v>90.646000000000001</c:v>
                </c:pt>
                <c:pt idx="209">
                  <c:v>90.646000000000001</c:v>
                </c:pt>
                <c:pt idx="210">
                  <c:v>90.646000000000001</c:v>
                </c:pt>
                <c:pt idx="211">
                  <c:v>90.646000000000001</c:v>
                </c:pt>
                <c:pt idx="212">
                  <c:v>89.815000000000012</c:v>
                </c:pt>
                <c:pt idx="213">
                  <c:v>88.983000000000004</c:v>
                </c:pt>
                <c:pt idx="214">
                  <c:v>88.983000000000004</c:v>
                </c:pt>
                <c:pt idx="215">
                  <c:v>88.983000000000004</c:v>
                </c:pt>
                <c:pt idx="216">
                  <c:v>88.983000000000004</c:v>
                </c:pt>
                <c:pt idx="217">
                  <c:v>88.983000000000004</c:v>
                </c:pt>
                <c:pt idx="218">
                  <c:v>88.983000000000004</c:v>
                </c:pt>
                <c:pt idx="219">
                  <c:v>88.983000000000004</c:v>
                </c:pt>
                <c:pt idx="220">
                  <c:v>88.983000000000004</c:v>
                </c:pt>
                <c:pt idx="221">
                  <c:v>88.983000000000004</c:v>
                </c:pt>
                <c:pt idx="222">
                  <c:v>88.983000000000004</c:v>
                </c:pt>
                <c:pt idx="223">
                  <c:v>88.983000000000004</c:v>
                </c:pt>
                <c:pt idx="224">
                  <c:v>88.983000000000004</c:v>
                </c:pt>
                <c:pt idx="225">
                  <c:v>88.983000000000004</c:v>
                </c:pt>
                <c:pt idx="226">
                  <c:v>88.983000000000004</c:v>
                </c:pt>
                <c:pt idx="227">
                  <c:v>88.119</c:v>
                </c:pt>
                <c:pt idx="228">
                  <c:v>88.119</c:v>
                </c:pt>
                <c:pt idx="229">
                  <c:v>87.238</c:v>
                </c:pt>
                <c:pt idx="230">
                  <c:v>87.238</c:v>
                </c:pt>
                <c:pt idx="231">
                  <c:v>87.238</c:v>
                </c:pt>
                <c:pt idx="232">
                  <c:v>87.238</c:v>
                </c:pt>
                <c:pt idx="233">
                  <c:v>87.238</c:v>
                </c:pt>
                <c:pt idx="234">
                  <c:v>87.238</c:v>
                </c:pt>
                <c:pt idx="235">
                  <c:v>87.238</c:v>
                </c:pt>
                <c:pt idx="236">
                  <c:v>87.238</c:v>
                </c:pt>
                <c:pt idx="237">
                  <c:v>87.238</c:v>
                </c:pt>
                <c:pt idx="238">
                  <c:v>87.238</c:v>
                </c:pt>
                <c:pt idx="239">
                  <c:v>87.238</c:v>
                </c:pt>
                <c:pt idx="240">
                  <c:v>87.238</c:v>
                </c:pt>
              </c:numCache>
            </c:numRef>
          </c:yVal>
        </c:ser>
        <c:ser>
          <c:idx val="3"/>
          <c:order val="3"/>
          <c:tx>
            <c:strRef>
              <c:f>Sheet1!$E$1</c:f>
              <c:strCache>
                <c:ptCount val="1"/>
                <c:pt idx="0">
                  <c:v>No induction/Treated Rejection (N = 154)</c:v>
                </c:pt>
              </c:strCache>
            </c:strRef>
          </c:tx>
          <c:spPr>
            <a:ln w="41275">
              <a:solidFill>
                <a:srgbClr val="00FF00"/>
              </a:solidFill>
              <a:prstDash val="sysDash"/>
            </a:ln>
          </c:spPr>
          <c:marker>
            <c:symbol val="none"/>
          </c:marker>
          <c:xVal>
            <c:numRef>
              <c:f>Sheet1!$A$2:$A$242</c:f>
              <c:numCache>
                <c:formatCode>General</c:formatCode>
                <c:ptCount val="241"/>
                <c:pt idx="0">
                  <c:v>0</c:v>
                </c:pt>
                <c:pt idx="1">
                  <c:v>2.0830000000000012E-2</c:v>
                </c:pt>
                <c:pt idx="2">
                  <c:v>4.1669999999999985E-2</c:v>
                </c:pt>
                <c:pt idx="3">
                  <c:v>6.25E-2</c:v>
                </c:pt>
                <c:pt idx="4">
                  <c:v>8.3330000000000043E-2</c:v>
                </c:pt>
                <c:pt idx="5">
                  <c:v>0.10417000000000012</c:v>
                </c:pt>
                <c:pt idx="6">
                  <c:v>0.125</c:v>
                </c:pt>
                <c:pt idx="7">
                  <c:v>0.14582999999999999</c:v>
                </c:pt>
                <c:pt idx="8">
                  <c:v>0.16666999999999998</c:v>
                </c:pt>
                <c:pt idx="9">
                  <c:v>0.18750000000000044</c:v>
                </c:pt>
                <c:pt idx="10">
                  <c:v>0.20832999999999999</c:v>
                </c:pt>
                <c:pt idx="11">
                  <c:v>0.22916999999999998</c:v>
                </c:pt>
                <c:pt idx="12">
                  <c:v>0.25</c:v>
                </c:pt>
                <c:pt idx="13">
                  <c:v>0.27083000000000002</c:v>
                </c:pt>
                <c:pt idx="14">
                  <c:v>0.29167000000000032</c:v>
                </c:pt>
                <c:pt idx="15">
                  <c:v>0.31250000000000189</c:v>
                </c:pt>
                <c:pt idx="16">
                  <c:v>0.33333000000000235</c:v>
                </c:pt>
                <c:pt idx="17">
                  <c:v>0.35417000000000032</c:v>
                </c:pt>
                <c:pt idx="18">
                  <c:v>0.37500000000000189</c:v>
                </c:pt>
                <c:pt idx="19">
                  <c:v>0.39583000000000235</c:v>
                </c:pt>
                <c:pt idx="20">
                  <c:v>0.41667000000000032</c:v>
                </c:pt>
                <c:pt idx="21">
                  <c:v>0.43750000000000189</c:v>
                </c:pt>
                <c:pt idx="22">
                  <c:v>0.45833000000000002</c:v>
                </c:pt>
                <c:pt idx="23">
                  <c:v>0.47917000000000032</c:v>
                </c:pt>
                <c:pt idx="24">
                  <c:v>0.5</c:v>
                </c:pt>
                <c:pt idx="25">
                  <c:v>0.52083000000000002</c:v>
                </c:pt>
                <c:pt idx="26">
                  <c:v>0.54166999999999998</c:v>
                </c:pt>
                <c:pt idx="27">
                  <c:v>0.5625</c:v>
                </c:pt>
                <c:pt idx="28">
                  <c:v>0.58332999999999957</c:v>
                </c:pt>
                <c:pt idx="29">
                  <c:v>0.60416999999999998</c:v>
                </c:pt>
                <c:pt idx="30">
                  <c:v>0.62500000000000389</c:v>
                </c:pt>
                <c:pt idx="31">
                  <c:v>0.64583000000000423</c:v>
                </c:pt>
                <c:pt idx="32">
                  <c:v>0.66667000000000676</c:v>
                </c:pt>
                <c:pt idx="33">
                  <c:v>0.6875</c:v>
                </c:pt>
                <c:pt idx="34">
                  <c:v>0.70833000000000002</c:v>
                </c:pt>
                <c:pt idx="35">
                  <c:v>0.72916999999999998</c:v>
                </c:pt>
                <c:pt idx="36">
                  <c:v>0.75000000000000389</c:v>
                </c:pt>
                <c:pt idx="37">
                  <c:v>0.77083000000000423</c:v>
                </c:pt>
                <c:pt idx="38">
                  <c:v>0.79166999999999998</c:v>
                </c:pt>
                <c:pt idx="39">
                  <c:v>0.8125</c:v>
                </c:pt>
                <c:pt idx="40">
                  <c:v>0.83333000000000002</c:v>
                </c:pt>
                <c:pt idx="41">
                  <c:v>0.85416999999999998</c:v>
                </c:pt>
                <c:pt idx="42">
                  <c:v>0.87500000000000389</c:v>
                </c:pt>
                <c:pt idx="43">
                  <c:v>0.89583000000000002</c:v>
                </c:pt>
                <c:pt idx="44">
                  <c:v>0.91666999999999998</c:v>
                </c:pt>
                <c:pt idx="45">
                  <c:v>0.9375</c:v>
                </c:pt>
                <c:pt idx="46">
                  <c:v>0.95833000000000002</c:v>
                </c:pt>
                <c:pt idx="47">
                  <c:v>0.97916999999999998</c:v>
                </c:pt>
                <c:pt idx="48">
                  <c:v>1</c:v>
                </c:pt>
                <c:pt idx="49">
                  <c:v>1.0208299999999915</c:v>
                </c:pt>
                <c:pt idx="50">
                  <c:v>1.0416699999999908</c:v>
                </c:pt>
                <c:pt idx="51">
                  <c:v>1.0625</c:v>
                </c:pt>
                <c:pt idx="52">
                  <c:v>1.0833299999999915</c:v>
                </c:pt>
                <c:pt idx="53">
                  <c:v>1.1041700000000001</c:v>
                </c:pt>
                <c:pt idx="54">
                  <c:v>1.125</c:v>
                </c:pt>
                <c:pt idx="55">
                  <c:v>1.1458299999999915</c:v>
                </c:pt>
                <c:pt idx="56">
                  <c:v>1.1666700000000001</c:v>
                </c:pt>
                <c:pt idx="57">
                  <c:v>1.1875</c:v>
                </c:pt>
                <c:pt idx="58">
                  <c:v>1.2083299999999915</c:v>
                </c:pt>
                <c:pt idx="59">
                  <c:v>1.2291699999999908</c:v>
                </c:pt>
                <c:pt idx="60">
                  <c:v>1.25</c:v>
                </c:pt>
                <c:pt idx="61">
                  <c:v>1.2708299999999915</c:v>
                </c:pt>
                <c:pt idx="62">
                  <c:v>1.2916699999999908</c:v>
                </c:pt>
                <c:pt idx="63">
                  <c:v>1.3125</c:v>
                </c:pt>
                <c:pt idx="64">
                  <c:v>1.3333299999999915</c:v>
                </c:pt>
                <c:pt idx="65">
                  <c:v>1.3541700000000001</c:v>
                </c:pt>
                <c:pt idx="66">
                  <c:v>1.375</c:v>
                </c:pt>
                <c:pt idx="67">
                  <c:v>1.3958299999999915</c:v>
                </c:pt>
                <c:pt idx="68">
                  <c:v>1.4166699999999908</c:v>
                </c:pt>
                <c:pt idx="69">
                  <c:v>1.4374999999999869</c:v>
                </c:pt>
                <c:pt idx="70">
                  <c:v>1.4583299999999915</c:v>
                </c:pt>
                <c:pt idx="71">
                  <c:v>1.4791699999999908</c:v>
                </c:pt>
                <c:pt idx="72">
                  <c:v>1.5</c:v>
                </c:pt>
                <c:pt idx="73">
                  <c:v>1.5208299999999915</c:v>
                </c:pt>
                <c:pt idx="74">
                  <c:v>1.5416699999999908</c:v>
                </c:pt>
                <c:pt idx="75">
                  <c:v>1.5625</c:v>
                </c:pt>
                <c:pt idx="76">
                  <c:v>1.5833299999999915</c:v>
                </c:pt>
                <c:pt idx="77">
                  <c:v>1.6041700000000001</c:v>
                </c:pt>
                <c:pt idx="78">
                  <c:v>1.625</c:v>
                </c:pt>
                <c:pt idx="79">
                  <c:v>1.6458299999999915</c:v>
                </c:pt>
                <c:pt idx="80">
                  <c:v>1.6666700000000001</c:v>
                </c:pt>
                <c:pt idx="81">
                  <c:v>1.6875</c:v>
                </c:pt>
                <c:pt idx="82">
                  <c:v>1.7083299999999915</c:v>
                </c:pt>
                <c:pt idx="83">
                  <c:v>1.7291699999999908</c:v>
                </c:pt>
                <c:pt idx="84">
                  <c:v>1.75</c:v>
                </c:pt>
                <c:pt idx="85">
                  <c:v>1.7708299999999915</c:v>
                </c:pt>
                <c:pt idx="86">
                  <c:v>1.7916699999999908</c:v>
                </c:pt>
                <c:pt idx="87">
                  <c:v>1.8125</c:v>
                </c:pt>
                <c:pt idx="88">
                  <c:v>1.8333299999999915</c:v>
                </c:pt>
                <c:pt idx="89">
                  <c:v>1.8541700000000001</c:v>
                </c:pt>
                <c:pt idx="90">
                  <c:v>1.875</c:v>
                </c:pt>
                <c:pt idx="91">
                  <c:v>1.8958299999999915</c:v>
                </c:pt>
                <c:pt idx="92">
                  <c:v>1.9166700000000001</c:v>
                </c:pt>
                <c:pt idx="93">
                  <c:v>1.9375</c:v>
                </c:pt>
                <c:pt idx="94">
                  <c:v>1.9583299999999999</c:v>
                </c:pt>
                <c:pt idx="95">
                  <c:v>1.9791700000000001</c:v>
                </c:pt>
                <c:pt idx="96">
                  <c:v>2</c:v>
                </c:pt>
                <c:pt idx="97">
                  <c:v>2.0208300000000001</c:v>
                </c:pt>
                <c:pt idx="98">
                  <c:v>2.0416699999999977</c:v>
                </c:pt>
                <c:pt idx="99">
                  <c:v>2.0625</c:v>
                </c:pt>
                <c:pt idx="100">
                  <c:v>2.0833300000000214</c:v>
                </c:pt>
                <c:pt idx="101">
                  <c:v>2.1041699999999999</c:v>
                </c:pt>
                <c:pt idx="102">
                  <c:v>2.125</c:v>
                </c:pt>
                <c:pt idx="103">
                  <c:v>2.1458300000000001</c:v>
                </c:pt>
                <c:pt idx="104">
                  <c:v>2.1666699999999977</c:v>
                </c:pt>
                <c:pt idx="105">
                  <c:v>2.18750000000002</c:v>
                </c:pt>
                <c:pt idx="106">
                  <c:v>2.2083300000000214</c:v>
                </c:pt>
                <c:pt idx="107">
                  <c:v>2.2291699999999999</c:v>
                </c:pt>
                <c:pt idx="108">
                  <c:v>2.25</c:v>
                </c:pt>
                <c:pt idx="109">
                  <c:v>2.2708300000000001</c:v>
                </c:pt>
                <c:pt idx="110">
                  <c:v>2.2916699999999977</c:v>
                </c:pt>
                <c:pt idx="111">
                  <c:v>2.3124999999999769</c:v>
                </c:pt>
                <c:pt idx="112">
                  <c:v>2.3333300000000001</c:v>
                </c:pt>
                <c:pt idx="113">
                  <c:v>2.3541699999999977</c:v>
                </c:pt>
                <c:pt idx="114">
                  <c:v>2.3749999999999987</c:v>
                </c:pt>
                <c:pt idx="115">
                  <c:v>2.3958299999999793</c:v>
                </c:pt>
                <c:pt idx="116">
                  <c:v>2.4166699999999701</c:v>
                </c:pt>
                <c:pt idx="117">
                  <c:v>2.4375</c:v>
                </c:pt>
                <c:pt idx="118">
                  <c:v>2.4583300000000001</c:v>
                </c:pt>
                <c:pt idx="119">
                  <c:v>2.4791699999999977</c:v>
                </c:pt>
                <c:pt idx="120">
                  <c:v>2.5</c:v>
                </c:pt>
                <c:pt idx="121">
                  <c:v>2.5208300000000001</c:v>
                </c:pt>
                <c:pt idx="122">
                  <c:v>2.5416699999999977</c:v>
                </c:pt>
                <c:pt idx="123">
                  <c:v>2.5625</c:v>
                </c:pt>
                <c:pt idx="124">
                  <c:v>2.5833300000000214</c:v>
                </c:pt>
                <c:pt idx="125">
                  <c:v>2.6041699999999999</c:v>
                </c:pt>
                <c:pt idx="126">
                  <c:v>2.625</c:v>
                </c:pt>
                <c:pt idx="127">
                  <c:v>2.6458300000000001</c:v>
                </c:pt>
                <c:pt idx="128">
                  <c:v>2.6666699999999977</c:v>
                </c:pt>
                <c:pt idx="129">
                  <c:v>2.68750000000002</c:v>
                </c:pt>
                <c:pt idx="130">
                  <c:v>2.7083300000000214</c:v>
                </c:pt>
                <c:pt idx="131">
                  <c:v>2.7291699999999999</c:v>
                </c:pt>
                <c:pt idx="132">
                  <c:v>2.75</c:v>
                </c:pt>
                <c:pt idx="133">
                  <c:v>2.7708300000000001</c:v>
                </c:pt>
                <c:pt idx="134">
                  <c:v>2.7916699999999977</c:v>
                </c:pt>
                <c:pt idx="135">
                  <c:v>2.8124999999999769</c:v>
                </c:pt>
                <c:pt idx="136">
                  <c:v>2.8333300000000001</c:v>
                </c:pt>
                <c:pt idx="137">
                  <c:v>2.8541699999999977</c:v>
                </c:pt>
                <c:pt idx="138">
                  <c:v>2.8749999999999987</c:v>
                </c:pt>
                <c:pt idx="139">
                  <c:v>2.8958299999999793</c:v>
                </c:pt>
                <c:pt idx="140">
                  <c:v>2.9166699999999701</c:v>
                </c:pt>
                <c:pt idx="141">
                  <c:v>2.9375</c:v>
                </c:pt>
                <c:pt idx="142">
                  <c:v>2.9583300000000001</c:v>
                </c:pt>
                <c:pt idx="143">
                  <c:v>2.9791699999999977</c:v>
                </c:pt>
                <c:pt idx="144">
                  <c:v>3</c:v>
                </c:pt>
                <c:pt idx="145">
                  <c:v>3.0208300000000001</c:v>
                </c:pt>
                <c:pt idx="146">
                  <c:v>3.0416699999999977</c:v>
                </c:pt>
                <c:pt idx="147">
                  <c:v>3.0625</c:v>
                </c:pt>
                <c:pt idx="148">
                  <c:v>3.0833300000000214</c:v>
                </c:pt>
                <c:pt idx="149">
                  <c:v>3.1041699999999999</c:v>
                </c:pt>
                <c:pt idx="150">
                  <c:v>3.125</c:v>
                </c:pt>
                <c:pt idx="151">
                  <c:v>3.1458300000000001</c:v>
                </c:pt>
                <c:pt idx="152">
                  <c:v>3.1666699999999977</c:v>
                </c:pt>
                <c:pt idx="153">
                  <c:v>3.18750000000002</c:v>
                </c:pt>
                <c:pt idx="154">
                  <c:v>3.2083300000000214</c:v>
                </c:pt>
                <c:pt idx="155">
                  <c:v>3.2291699999999999</c:v>
                </c:pt>
                <c:pt idx="156">
                  <c:v>3.25</c:v>
                </c:pt>
                <c:pt idx="157">
                  <c:v>3.2708300000000001</c:v>
                </c:pt>
                <c:pt idx="158">
                  <c:v>3.2916699999999977</c:v>
                </c:pt>
                <c:pt idx="159">
                  <c:v>3.3124999999999769</c:v>
                </c:pt>
                <c:pt idx="160">
                  <c:v>3.3333300000000001</c:v>
                </c:pt>
                <c:pt idx="161">
                  <c:v>3.3541699999999977</c:v>
                </c:pt>
                <c:pt idx="162">
                  <c:v>3.3749999999999987</c:v>
                </c:pt>
                <c:pt idx="163">
                  <c:v>3.3958299999999793</c:v>
                </c:pt>
                <c:pt idx="164">
                  <c:v>3.4166699999999701</c:v>
                </c:pt>
                <c:pt idx="165">
                  <c:v>3.4375</c:v>
                </c:pt>
                <c:pt idx="166">
                  <c:v>3.4583300000000001</c:v>
                </c:pt>
                <c:pt idx="167">
                  <c:v>3.4791699999999977</c:v>
                </c:pt>
                <c:pt idx="168">
                  <c:v>3.5</c:v>
                </c:pt>
                <c:pt idx="169">
                  <c:v>3.5208300000000001</c:v>
                </c:pt>
                <c:pt idx="170">
                  <c:v>3.5416699999999977</c:v>
                </c:pt>
                <c:pt idx="171">
                  <c:v>3.5625</c:v>
                </c:pt>
                <c:pt idx="172">
                  <c:v>3.5833300000000214</c:v>
                </c:pt>
                <c:pt idx="173">
                  <c:v>3.6041699999999999</c:v>
                </c:pt>
                <c:pt idx="174">
                  <c:v>3.625</c:v>
                </c:pt>
                <c:pt idx="175">
                  <c:v>3.6458300000000001</c:v>
                </c:pt>
                <c:pt idx="176">
                  <c:v>3.6666699999999977</c:v>
                </c:pt>
                <c:pt idx="177">
                  <c:v>3.68750000000002</c:v>
                </c:pt>
                <c:pt idx="178">
                  <c:v>3.7083300000000214</c:v>
                </c:pt>
                <c:pt idx="179">
                  <c:v>3.7291699999999999</c:v>
                </c:pt>
                <c:pt idx="180">
                  <c:v>3.75</c:v>
                </c:pt>
                <c:pt idx="181">
                  <c:v>3.7708300000000001</c:v>
                </c:pt>
                <c:pt idx="182">
                  <c:v>3.7916699999999977</c:v>
                </c:pt>
                <c:pt idx="183">
                  <c:v>3.8124999999999769</c:v>
                </c:pt>
                <c:pt idx="184">
                  <c:v>3.8333300000000001</c:v>
                </c:pt>
                <c:pt idx="185">
                  <c:v>3.8541699999999977</c:v>
                </c:pt>
                <c:pt idx="186">
                  <c:v>3.8749999999999987</c:v>
                </c:pt>
                <c:pt idx="187">
                  <c:v>3.8958299999999793</c:v>
                </c:pt>
                <c:pt idx="188">
                  <c:v>3.9166699999999701</c:v>
                </c:pt>
                <c:pt idx="189">
                  <c:v>3.9375</c:v>
                </c:pt>
                <c:pt idx="190">
                  <c:v>3.9583300000000001</c:v>
                </c:pt>
                <c:pt idx="191">
                  <c:v>3.9791699999999977</c:v>
                </c:pt>
                <c:pt idx="192">
                  <c:v>4</c:v>
                </c:pt>
                <c:pt idx="193">
                  <c:v>4.0208299999999975</c:v>
                </c:pt>
                <c:pt idx="194">
                  <c:v>4.0416700000000034</c:v>
                </c:pt>
                <c:pt idx="195">
                  <c:v>4.0624999999999956</c:v>
                </c:pt>
                <c:pt idx="196">
                  <c:v>4.0833300000000001</c:v>
                </c:pt>
                <c:pt idx="197">
                  <c:v>4.1041699999999945</c:v>
                </c:pt>
                <c:pt idx="198">
                  <c:v>4.1249999999999645</c:v>
                </c:pt>
                <c:pt idx="199">
                  <c:v>4.1458299999999975</c:v>
                </c:pt>
                <c:pt idx="200">
                  <c:v>4.1666699999999999</c:v>
                </c:pt>
                <c:pt idx="201">
                  <c:v>4.1874999999999956</c:v>
                </c:pt>
                <c:pt idx="202">
                  <c:v>4.2083300000000001</c:v>
                </c:pt>
                <c:pt idx="203">
                  <c:v>4.2291699999999999</c:v>
                </c:pt>
                <c:pt idx="204">
                  <c:v>4.25</c:v>
                </c:pt>
                <c:pt idx="205">
                  <c:v>4.2708300000000001</c:v>
                </c:pt>
                <c:pt idx="206">
                  <c:v>4.2916700000000034</c:v>
                </c:pt>
                <c:pt idx="207">
                  <c:v>4.3124999999999956</c:v>
                </c:pt>
                <c:pt idx="208">
                  <c:v>4.3333300000000001</c:v>
                </c:pt>
                <c:pt idx="209">
                  <c:v>4.3541699999999945</c:v>
                </c:pt>
                <c:pt idx="210">
                  <c:v>4.375</c:v>
                </c:pt>
                <c:pt idx="211">
                  <c:v>4.3958299999999975</c:v>
                </c:pt>
                <c:pt idx="212">
                  <c:v>4.4166700000000034</c:v>
                </c:pt>
                <c:pt idx="213">
                  <c:v>4.4375</c:v>
                </c:pt>
                <c:pt idx="214">
                  <c:v>4.4583300000000001</c:v>
                </c:pt>
                <c:pt idx="215">
                  <c:v>4.4791700000000034</c:v>
                </c:pt>
                <c:pt idx="216">
                  <c:v>4.5</c:v>
                </c:pt>
                <c:pt idx="217">
                  <c:v>4.5208299999999975</c:v>
                </c:pt>
                <c:pt idx="218">
                  <c:v>4.5416700000000034</c:v>
                </c:pt>
                <c:pt idx="219">
                  <c:v>4.5624999999999956</c:v>
                </c:pt>
                <c:pt idx="220">
                  <c:v>4.5833300000000001</c:v>
                </c:pt>
                <c:pt idx="221">
                  <c:v>4.6041699999999945</c:v>
                </c:pt>
                <c:pt idx="222">
                  <c:v>4.6249999999999645</c:v>
                </c:pt>
                <c:pt idx="223">
                  <c:v>4.6458299999999975</c:v>
                </c:pt>
                <c:pt idx="224">
                  <c:v>4.6666699999999999</c:v>
                </c:pt>
                <c:pt idx="225">
                  <c:v>4.6874999999999956</c:v>
                </c:pt>
                <c:pt idx="226">
                  <c:v>4.7083300000000001</c:v>
                </c:pt>
                <c:pt idx="227">
                  <c:v>4.7291699999999999</c:v>
                </c:pt>
                <c:pt idx="228">
                  <c:v>4.75</c:v>
                </c:pt>
                <c:pt idx="229">
                  <c:v>4.7708300000000001</c:v>
                </c:pt>
                <c:pt idx="230">
                  <c:v>4.7916700000000034</c:v>
                </c:pt>
                <c:pt idx="231">
                  <c:v>4.8124999999999956</c:v>
                </c:pt>
                <c:pt idx="232">
                  <c:v>4.8333300000000001</c:v>
                </c:pt>
                <c:pt idx="233">
                  <c:v>4.8541699999999945</c:v>
                </c:pt>
                <c:pt idx="234">
                  <c:v>4.875</c:v>
                </c:pt>
                <c:pt idx="235">
                  <c:v>4.8958299999999975</c:v>
                </c:pt>
                <c:pt idx="236">
                  <c:v>4.9166700000000034</c:v>
                </c:pt>
                <c:pt idx="237">
                  <c:v>4.9375</c:v>
                </c:pt>
                <c:pt idx="238">
                  <c:v>4.9583300000000001</c:v>
                </c:pt>
                <c:pt idx="239">
                  <c:v>4.9791700000000034</c:v>
                </c:pt>
                <c:pt idx="240">
                  <c:v>5</c:v>
                </c:pt>
              </c:numCache>
            </c:numRef>
          </c:xVal>
          <c:yVal>
            <c:numRef>
              <c:f>Sheet1!$E$2:$E$242</c:f>
              <c:numCache>
                <c:formatCode>General</c:formatCode>
                <c:ptCount val="241"/>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pt idx="21">
                  <c:v>100</c:v>
                </c:pt>
                <c:pt idx="22">
                  <c:v>100</c:v>
                </c:pt>
                <c:pt idx="23">
                  <c:v>100</c:v>
                </c:pt>
                <c:pt idx="24">
                  <c:v>100</c:v>
                </c:pt>
                <c:pt idx="25">
                  <c:v>100</c:v>
                </c:pt>
                <c:pt idx="26">
                  <c:v>100</c:v>
                </c:pt>
                <c:pt idx="27">
                  <c:v>100</c:v>
                </c:pt>
                <c:pt idx="28">
                  <c:v>100</c:v>
                </c:pt>
                <c:pt idx="29">
                  <c:v>100</c:v>
                </c:pt>
                <c:pt idx="30">
                  <c:v>100</c:v>
                </c:pt>
                <c:pt idx="31">
                  <c:v>100</c:v>
                </c:pt>
                <c:pt idx="32">
                  <c:v>100</c:v>
                </c:pt>
                <c:pt idx="33">
                  <c:v>100</c:v>
                </c:pt>
                <c:pt idx="34">
                  <c:v>100</c:v>
                </c:pt>
                <c:pt idx="35">
                  <c:v>100</c:v>
                </c:pt>
                <c:pt idx="36">
                  <c:v>100</c:v>
                </c:pt>
                <c:pt idx="37">
                  <c:v>100</c:v>
                </c:pt>
                <c:pt idx="38">
                  <c:v>100</c:v>
                </c:pt>
                <c:pt idx="39">
                  <c:v>100</c:v>
                </c:pt>
                <c:pt idx="40">
                  <c:v>100</c:v>
                </c:pt>
                <c:pt idx="41">
                  <c:v>100</c:v>
                </c:pt>
                <c:pt idx="42">
                  <c:v>100</c:v>
                </c:pt>
                <c:pt idx="43">
                  <c:v>100</c:v>
                </c:pt>
                <c:pt idx="44">
                  <c:v>100</c:v>
                </c:pt>
                <c:pt idx="45">
                  <c:v>100</c:v>
                </c:pt>
                <c:pt idx="46">
                  <c:v>100</c:v>
                </c:pt>
                <c:pt idx="47">
                  <c:v>100</c:v>
                </c:pt>
                <c:pt idx="48">
                  <c:v>100</c:v>
                </c:pt>
                <c:pt idx="49">
                  <c:v>100</c:v>
                </c:pt>
                <c:pt idx="50">
                  <c:v>100</c:v>
                </c:pt>
                <c:pt idx="51">
                  <c:v>100</c:v>
                </c:pt>
                <c:pt idx="52">
                  <c:v>100</c:v>
                </c:pt>
                <c:pt idx="53">
                  <c:v>100</c:v>
                </c:pt>
                <c:pt idx="54">
                  <c:v>98.692999999999998</c:v>
                </c:pt>
                <c:pt idx="55">
                  <c:v>98.692999999999998</c:v>
                </c:pt>
                <c:pt idx="56">
                  <c:v>98.692999999999998</c:v>
                </c:pt>
                <c:pt idx="57">
                  <c:v>98.039000000000001</c:v>
                </c:pt>
                <c:pt idx="58">
                  <c:v>98.039000000000001</c:v>
                </c:pt>
                <c:pt idx="59">
                  <c:v>98.039000000000001</c:v>
                </c:pt>
                <c:pt idx="60">
                  <c:v>98.039000000000001</c:v>
                </c:pt>
                <c:pt idx="61">
                  <c:v>98.039000000000001</c:v>
                </c:pt>
                <c:pt idx="62">
                  <c:v>98.039000000000001</c:v>
                </c:pt>
                <c:pt idx="63">
                  <c:v>98.039000000000001</c:v>
                </c:pt>
                <c:pt idx="64">
                  <c:v>98.039000000000001</c:v>
                </c:pt>
                <c:pt idx="65">
                  <c:v>98.039000000000001</c:v>
                </c:pt>
                <c:pt idx="66">
                  <c:v>98.039000000000001</c:v>
                </c:pt>
                <c:pt idx="67">
                  <c:v>98.039000000000001</c:v>
                </c:pt>
                <c:pt idx="68">
                  <c:v>97.385999999999981</c:v>
                </c:pt>
                <c:pt idx="69">
                  <c:v>97.385999999999981</c:v>
                </c:pt>
                <c:pt idx="70">
                  <c:v>97.385999999999981</c:v>
                </c:pt>
                <c:pt idx="71">
                  <c:v>97.385999999999981</c:v>
                </c:pt>
                <c:pt idx="72">
                  <c:v>97.385999999999981</c:v>
                </c:pt>
                <c:pt idx="73">
                  <c:v>96.727999999999994</c:v>
                </c:pt>
                <c:pt idx="74">
                  <c:v>96.727999999999994</c:v>
                </c:pt>
                <c:pt idx="75">
                  <c:v>96.727999999999994</c:v>
                </c:pt>
                <c:pt idx="76">
                  <c:v>96.07</c:v>
                </c:pt>
                <c:pt idx="77">
                  <c:v>96.07</c:v>
                </c:pt>
                <c:pt idx="78">
                  <c:v>96.07</c:v>
                </c:pt>
                <c:pt idx="79">
                  <c:v>96.07</c:v>
                </c:pt>
                <c:pt idx="80">
                  <c:v>95.412000000000006</c:v>
                </c:pt>
                <c:pt idx="81">
                  <c:v>95.412000000000006</c:v>
                </c:pt>
                <c:pt idx="82">
                  <c:v>95.412000000000006</c:v>
                </c:pt>
                <c:pt idx="83">
                  <c:v>95.412000000000006</c:v>
                </c:pt>
                <c:pt idx="84">
                  <c:v>95.412000000000006</c:v>
                </c:pt>
                <c:pt idx="85">
                  <c:v>95.412000000000006</c:v>
                </c:pt>
                <c:pt idx="86">
                  <c:v>94.096000000000004</c:v>
                </c:pt>
                <c:pt idx="87">
                  <c:v>92.78</c:v>
                </c:pt>
                <c:pt idx="88">
                  <c:v>92.78</c:v>
                </c:pt>
                <c:pt idx="89">
                  <c:v>92.78</c:v>
                </c:pt>
                <c:pt idx="90">
                  <c:v>92.78</c:v>
                </c:pt>
                <c:pt idx="91">
                  <c:v>92.78</c:v>
                </c:pt>
                <c:pt idx="92">
                  <c:v>92.78</c:v>
                </c:pt>
                <c:pt idx="93">
                  <c:v>92.78</c:v>
                </c:pt>
                <c:pt idx="94">
                  <c:v>92.78</c:v>
                </c:pt>
                <c:pt idx="95">
                  <c:v>92.78</c:v>
                </c:pt>
                <c:pt idx="96">
                  <c:v>92.78</c:v>
                </c:pt>
                <c:pt idx="97">
                  <c:v>92.10199999999999</c:v>
                </c:pt>
                <c:pt idx="98">
                  <c:v>92.10199999999999</c:v>
                </c:pt>
                <c:pt idx="99">
                  <c:v>92.10199999999999</c:v>
                </c:pt>
                <c:pt idx="100">
                  <c:v>92.10199999999999</c:v>
                </c:pt>
                <c:pt idx="101">
                  <c:v>92.10199999999999</c:v>
                </c:pt>
                <c:pt idx="102">
                  <c:v>92.10199999999999</c:v>
                </c:pt>
                <c:pt idx="103">
                  <c:v>91.410000000000025</c:v>
                </c:pt>
                <c:pt idx="104">
                  <c:v>91.410000000000025</c:v>
                </c:pt>
                <c:pt idx="105">
                  <c:v>91.410000000000025</c:v>
                </c:pt>
                <c:pt idx="106">
                  <c:v>90.712000000000003</c:v>
                </c:pt>
                <c:pt idx="107">
                  <c:v>90.712000000000003</c:v>
                </c:pt>
                <c:pt idx="108">
                  <c:v>90.712000000000003</c:v>
                </c:pt>
                <c:pt idx="109">
                  <c:v>90.712000000000003</c:v>
                </c:pt>
                <c:pt idx="110">
                  <c:v>90.712000000000003</c:v>
                </c:pt>
                <c:pt idx="111">
                  <c:v>90.712000000000003</c:v>
                </c:pt>
                <c:pt idx="112">
                  <c:v>90.712000000000003</c:v>
                </c:pt>
                <c:pt idx="113">
                  <c:v>90.712000000000003</c:v>
                </c:pt>
                <c:pt idx="114">
                  <c:v>90.712000000000003</c:v>
                </c:pt>
                <c:pt idx="115">
                  <c:v>90.712000000000003</c:v>
                </c:pt>
                <c:pt idx="116">
                  <c:v>90.712000000000003</c:v>
                </c:pt>
                <c:pt idx="117">
                  <c:v>90.712000000000003</c:v>
                </c:pt>
                <c:pt idx="118">
                  <c:v>90.712000000000003</c:v>
                </c:pt>
                <c:pt idx="119">
                  <c:v>90.712000000000003</c:v>
                </c:pt>
                <c:pt idx="120">
                  <c:v>90.712000000000003</c:v>
                </c:pt>
                <c:pt idx="121">
                  <c:v>90.712000000000003</c:v>
                </c:pt>
                <c:pt idx="122">
                  <c:v>90.712000000000003</c:v>
                </c:pt>
                <c:pt idx="123">
                  <c:v>90.712000000000003</c:v>
                </c:pt>
                <c:pt idx="124">
                  <c:v>90.712000000000003</c:v>
                </c:pt>
                <c:pt idx="125">
                  <c:v>90.712000000000003</c:v>
                </c:pt>
                <c:pt idx="126">
                  <c:v>90.712000000000003</c:v>
                </c:pt>
                <c:pt idx="127">
                  <c:v>90.712000000000003</c:v>
                </c:pt>
                <c:pt idx="128">
                  <c:v>90.712000000000003</c:v>
                </c:pt>
                <c:pt idx="129">
                  <c:v>90.712000000000003</c:v>
                </c:pt>
                <c:pt idx="130">
                  <c:v>90.712000000000003</c:v>
                </c:pt>
                <c:pt idx="131">
                  <c:v>90.712000000000003</c:v>
                </c:pt>
                <c:pt idx="132">
                  <c:v>90.712000000000003</c:v>
                </c:pt>
                <c:pt idx="133">
                  <c:v>90.712000000000003</c:v>
                </c:pt>
                <c:pt idx="134">
                  <c:v>89.283000000000001</c:v>
                </c:pt>
                <c:pt idx="135">
                  <c:v>88.569000000000003</c:v>
                </c:pt>
                <c:pt idx="136">
                  <c:v>87.85499999999999</c:v>
                </c:pt>
                <c:pt idx="137">
                  <c:v>87.85499999999999</c:v>
                </c:pt>
                <c:pt idx="138">
                  <c:v>87.85499999999999</c:v>
                </c:pt>
                <c:pt idx="139">
                  <c:v>87.85499999999999</c:v>
                </c:pt>
                <c:pt idx="140">
                  <c:v>87.85499999999999</c:v>
                </c:pt>
                <c:pt idx="141">
                  <c:v>86.415000000000006</c:v>
                </c:pt>
                <c:pt idx="142">
                  <c:v>86.415000000000006</c:v>
                </c:pt>
                <c:pt idx="143">
                  <c:v>86.415000000000006</c:v>
                </c:pt>
                <c:pt idx="144">
                  <c:v>86.415000000000006</c:v>
                </c:pt>
                <c:pt idx="145">
                  <c:v>86.415000000000006</c:v>
                </c:pt>
                <c:pt idx="146">
                  <c:v>85.662999999999982</c:v>
                </c:pt>
                <c:pt idx="147">
                  <c:v>85.662999999999982</c:v>
                </c:pt>
                <c:pt idx="148">
                  <c:v>85.662999999999982</c:v>
                </c:pt>
                <c:pt idx="149">
                  <c:v>84.876999999999981</c:v>
                </c:pt>
                <c:pt idx="150">
                  <c:v>84.876999999999981</c:v>
                </c:pt>
                <c:pt idx="151">
                  <c:v>84.876999999999981</c:v>
                </c:pt>
                <c:pt idx="152">
                  <c:v>84.876999999999981</c:v>
                </c:pt>
                <c:pt idx="153">
                  <c:v>84.876999999999981</c:v>
                </c:pt>
                <c:pt idx="154">
                  <c:v>84.876999999999981</c:v>
                </c:pt>
                <c:pt idx="155">
                  <c:v>84.090999999999994</c:v>
                </c:pt>
                <c:pt idx="156">
                  <c:v>84.090999999999994</c:v>
                </c:pt>
                <c:pt idx="157">
                  <c:v>83.305999999999983</c:v>
                </c:pt>
                <c:pt idx="158">
                  <c:v>82.52</c:v>
                </c:pt>
                <c:pt idx="159">
                  <c:v>82.52</c:v>
                </c:pt>
                <c:pt idx="160">
                  <c:v>82.52</c:v>
                </c:pt>
                <c:pt idx="161">
                  <c:v>81.733999999999995</c:v>
                </c:pt>
                <c:pt idx="162">
                  <c:v>81.733999999999995</c:v>
                </c:pt>
                <c:pt idx="163">
                  <c:v>81.733999999999995</c:v>
                </c:pt>
                <c:pt idx="164">
                  <c:v>81.733999999999995</c:v>
                </c:pt>
                <c:pt idx="165">
                  <c:v>80.940000000000026</c:v>
                </c:pt>
                <c:pt idx="166">
                  <c:v>80.940000000000026</c:v>
                </c:pt>
                <c:pt idx="167">
                  <c:v>80.940000000000026</c:v>
                </c:pt>
                <c:pt idx="168">
                  <c:v>79.35299999999998</c:v>
                </c:pt>
                <c:pt idx="169">
                  <c:v>79.35299999999998</c:v>
                </c:pt>
                <c:pt idx="170">
                  <c:v>79.35299999999998</c:v>
                </c:pt>
                <c:pt idx="171">
                  <c:v>78.56</c:v>
                </c:pt>
                <c:pt idx="172">
                  <c:v>78.56</c:v>
                </c:pt>
                <c:pt idx="173">
                  <c:v>78.56</c:v>
                </c:pt>
                <c:pt idx="174">
                  <c:v>78.56</c:v>
                </c:pt>
                <c:pt idx="175">
                  <c:v>78.56</c:v>
                </c:pt>
                <c:pt idx="176">
                  <c:v>78.56</c:v>
                </c:pt>
                <c:pt idx="177">
                  <c:v>78.56</c:v>
                </c:pt>
                <c:pt idx="178">
                  <c:v>78.56</c:v>
                </c:pt>
                <c:pt idx="179">
                  <c:v>78.56</c:v>
                </c:pt>
                <c:pt idx="180">
                  <c:v>78.56</c:v>
                </c:pt>
                <c:pt idx="181">
                  <c:v>78.56</c:v>
                </c:pt>
                <c:pt idx="182">
                  <c:v>78.56</c:v>
                </c:pt>
                <c:pt idx="183">
                  <c:v>78.56</c:v>
                </c:pt>
                <c:pt idx="184">
                  <c:v>78.56</c:v>
                </c:pt>
                <c:pt idx="185">
                  <c:v>78.56</c:v>
                </c:pt>
                <c:pt idx="186">
                  <c:v>78.56</c:v>
                </c:pt>
                <c:pt idx="187">
                  <c:v>78.56</c:v>
                </c:pt>
                <c:pt idx="188">
                  <c:v>77.757999999999996</c:v>
                </c:pt>
                <c:pt idx="189">
                  <c:v>76.956000000000003</c:v>
                </c:pt>
                <c:pt idx="190">
                  <c:v>76.956000000000003</c:v>
                </c:pt>
                <c:pt idx="191">
                  <c:v>76.956000000000003</c:v>
                </c:pt>
                <c:pt idx="192">
                  <c:v>76.956000000000003</c:v>
                </c:pt>
                <c:pt idx="193">
                  <c:v>76.956000000000003</c:v>
                </c:pt>
                <c:pt idx="194">
                  <c:v>76.956000000000003</c:v>
                </c:pt>
                <c:pt idx="195">
                  <c:v>76.956000000000003</c:v>
                </c:pt>
                <c:pt idx="196">
                  <c:v>76.956000000000003</c:v>
                </c:pt>
                <c:pt idx="197">
                  <c:v>76.956000000000003</c:v>
                </c:pt>
                <c:pt idx="198">
                  <c:v>76.956000000000003</c:v>
                </c:pt>
                <c:pt idx="199">
                  <c:v>76.956000000000003</c:v>
                </c:pt>
                <c:pt idx="200">
                  <c:v>76.956000000000003</c:v>
                </c:pt>
                <c:pt idx="201">
                  <c:v>76.956000000000003</c:v>
                </c:pt>
                <c:pt idx="202">
                  <c:v>76.956000000000003</c:v>
                </c:pt>
                <c:pt idx="203">
                  <c:v>76.956000000000003</c:v>
                </c:pt>
                <c:pt idx="204">
                  <c:v>76.956000000000003</c:v>
                </c:pt>
                <c:pt idx="205">
                  <c:v>76.081999999999994</c:v>
                </c:pt>
                <c:pt idx="206">
                  <c:v>76.081999999999994</c:v>
                </c:pt>
                <c:pt idx="207">
                  <c:v>75.206999999999994</c:v>
                </c:pt>
                <c:pt idx="208">
                  <c:v>75.206999999999994</c:v>
                </c:pt>
                <c:pt idx="209">
                  <c:v>75.206999999999994</c:v>
                </c:pt>
                <c:pt idx="210">
                  <c:v>75.206999999999994</c:v>
                </c:pt>
                <c:pt idx="211">
                  <c:v>75.206999999999994</c:v>
                </c:pt>
                <c:pt idx="212">
                  <c:v>75.206999999999994</c:v>
                </c:pt>
                <c:pt idx="213">
                  <c:v>75.206999999999994</c:v>
                </c:pt>
                <c:pt idx="214">
                  <c:v>75.206999999999994</c:v>
                </c:pt>
                <c:pt idx="215">
                  <c:v>75.206999999999994</c:v>
                </c:pt>
                <c:pt idx="216">
                  <c:v>75.206999999999994</c:v>
                </c:pt>
                <c:pt idx="217">
                  <c:v>75.206999999999994</c:v>
                </c:pt>
                <c:pt idx="218">
                  <c:v>75.206999999999994</c:v>
                </c:pt>
                <c:pt idx="219">
                  <c:v>75.206999999999994</c:v>
                </c:pt>
                <c:pt idx="220">
                  <c:v>74.312000000000012</c:v>
                </c:pt>
                <c:pt idx="221">
                  <c:v>74.312000000000012</c:v>
                </c:pt>
                <c:pt idx="222">
                  <c:v>74.312000000000012</c:v>
                </c:pt>
                <c:pt idx="223">
                  <c:v>74.312000000000012</c:v>
                </c:pt>
                <c:pt idx="224">
                  <c:v>74.312000000000012</c:v>
                </c:pt>
                <c:pt idx="225">
                  <c:v>74.312000000000012</c:v>
                </c:pt>
                <c:pt idx="226">
                  <c:v>74.312000000000012</c:v>
                </c:pt>
                <c:pt idx="227">
                  <c:v>74.312000000000012</c:v>
                </c:pt>
                <c:pt idx="228">
                  <c:v>74.312000000000012</c:v>
                </c:pt>
                <c:pt idx="229">
                  <c:v>74.312000000000012</c:v>
                </c:pt>
                <c:pt idx="230">
                  <c:v>74.312000000000012</c:v>
                </c:pt>
                <c:pt idx="231">
                  <c:v>74.312000000000012</c:v>
                </c:pt>
                <c:pt idx="232">
                  <c:v>74.312000000000012</c:v>
                </c:pt>
                <c:pt idx="233">
                  <c:v>74.312000000000012</c:v>
                </c:pt>
                <c:pt idx="234">
                  <c:v>74.312000000000012</c:v>
                </c:pt>
                <c:pt idx="235">
                  <c:v>74.312000000000012</c:v>
                </c:pt>
                <c:pt idx="236">
                  <c:v>74.312000000000012</c:v>
                </c:pt>
                <c:pt idx="237">
                  <c:v>74.312000000000012</c:v>
                </c:pt>
                <c:pt idx="238">
                  <c:v>74.312000000000012</c:v>
                </c:pt>
                <c:pt idx="239">
                  <c:v>74.312000000000012</c:v>
                </c:pt>
                <c:pt idx="240">
                  <c:v>74.312000000000012</c:v>
                </c:pt>
              </c:numCache>
            </c:numRef>
          </c:yVal>
        </c:ser>
        <c:ser>
          <c:idx val="4"/>
          <c:order val="4"/>
          <c:tx>
            <c:strRef>
              <c:f>Sheet1!$F$1</c:f>
              <c:strCache>
                <c:ptCount val="1"/>
                <c:pt idx="0">
                  <c:v>Polyclonal induction/Treated Rejection (N = 185)</c:v>
                </c:pt>
              </c:strCache>
            </c:strRef>
          </c:tx>
          <c:spPr>
            <a:ln w="41275">
              <a:solidFill>
                <a:srgbClr val="FF0000"/>
              </a:solidFill>
              <a:prstDash val="sysDash"/>
            </a:ln>
          </c:spPr>
          <c:marker>
            <c:symbol val="none"/>
          </c:marker>
          <c:xVal>
            <c:numRef>
              <c:f>Sheet1!$A$2:$A$242</c:f>
              <c:numCache>
                <c:formatCode>General</c:formatCode>
                <c:ptCount val="241"/>
                <c:pt idx="0">
                  <c:v>0</c:v>
                </c:pt>
                <c:pt idx="1">
                  <c:v>2.0830000000000012E-2</c:v>
                </c:pt>
                <c:pt idx="2">
                  <c:v>4.1669999999999985E-2</c:v>
                </c:pt>
                <c:pt idx="3">
                  <c:v>6.25E-2</c:v>
                </c:pt>
                <c:pt idx="4">
                  <c:v>8.3330000000000043E-2</c:v>
                </c:pt>
                <c:pt idx="5">
                  <c:v>0.10417000000000012</c:v>
                </c:pt>
                <c:pt idx="6">
                  <c:v>0.125</c:v>
                </c:pt>
                <c:pt idx="7">
                  <c:v>0.14582999999999999</c:v>
                </c:pt>
                <c:pt idx="8">
                  <c:v>0.16666999999999998</c:v>
                </c:pt>
                <c:pt idx="9">
                  <c:v>0.18750000000000044</c:v>
                </c:pt>
                <c:pt idx="10">
                  <c:v>0.20832999999999999</c:v>
                </c:pt>
                <c:pt idx="11">
                  <c:v>0.22916999999999998</c:v>
                </c:pt>
                <c:pt idx="12">
                  <c:v>0.25</c:v>
                </c:pt>
                <c:pt idx="13">
                  <c:v>0.27083000000000002</c:v>
                </c:pt>
                <c:pt idx="14">
                  <c:v>0.29167000000000032</c:v>
                </c:pt>
                <c:pt idx="15">
                  <c:v>0.31250000000000189</c:v>
                </c:pt>
                <c:pt idx="16">
                  <c:v>0.33333000000000235</c:v>
                </c:pt>
                <c:pt idx="17">
                  <c:v>0.35417000000000032</c:v>
                </c:pt>
                <c:pt idx="18">
                  <c:v>0.37500000000000189</c:v>
                </c:pt>
                <c:pt idx="19">
                  <c:v>0.39583000000000235</c:v>
                </c:pt>
                <c:pt idx="20">
                  <c:v>0.41667000000000032</c:v>
                </c:pt>
                <c:pt idx="21">
                  <c:v>0.43750000000000189</c:v>
                </c:pt>
                <c:pt idx="22">
                  <c:v>0.45833000000000002</c:v>
                </c:pt>
                <c:pt idx="23">
                  <c:v>0.47917000000000032</c:v>
                </c:pt>
                <c:pt idx="24">
                  <c:v>0.5</c:v>
                </c:pt>
                <c:pt idx="25">
                  <c:v>0.52083000000000002</c:v>
                </c:pt>
                <c:pt idx="26">
                  <c:v>0.54166999999999998</c:v>
                </c:pt>
                <c:pt idx="27">
                  <c:v>0.5625</c:v>
                </c:pt>
                <c:pt idx="28">
                  <c:v>0.58332999999999957</c:v>
                </c:pt>
                <c:pt idx="29">
                  <c:v>0.60416999999999998</c:v>
                </c:pt>
                <c:pt idx="30">
                  <c:v>0.62500000000000389</c:v>
                </c:pt>
                <c:pt idx="31">
                  <c:v>0.64583000000000423</c:v>
                </c:pt>
                <c:pt idx="32">
                  <c:v>0.66667000000000676</c:v>
                </c:pt>
                <c:pt idx="33">
                  <c:v>0.6875</c:v>
                </c:pt>
                <c:pt idx="34">
                  <c:v>0.70833000000000002</c:v>
                </c:pt>
                <c:pt idx="35">
                  <c:v>0.72916999999999998</c:v>
                </c:pt>
                <c:pt idx="36">
                  <c:v>0.75000000000000389</c:v>
                </c:pt>
                <c:pt idx="37">
                  <c:v>0.77083000000000423</c:v>
                </c:pt>
                <c:pt idx="38">
                  <c:v>0.79166999999999998</c:v>
                </c:pt>
                <c:pt idx="39">
                  <c:v>0.8125</c:v>
                </c:pt>
                <c:pt idx="40">
                  <c:v>0.83333000000000002</c:v>
                </c:pt>
                <c:pt idx="41">
                  <c:v>0.85416999999999998</c:v>
                </c:pt>
                <c:pt idx="42">
                  <c:v>0.87500000000000389</c:v>
                </c:pt>
                <c:pt idx="43">
                  <c:v>0.89583000000000002</c:v>
                </c:pt>
                <c:pt idx="44">
                  <c:v>0.91666999999999998</c:v>
                </c:pt>
                <c:pt idx="45">
                  <c:v>0.9375</c:v>
                </c:pt>
                <c:pt idx="46">
                  <c:v>0.95833000000000002</c:v>
                </c:pt>
                <c:pt idx="47">
                  <c:v>0.97916999999999998</c:v>
                </c:pt>
                <c:pt idx="48">
                  <c:v>1</c:v>
                </c:pt>
                <c:pt idx="49">
                  <c:v>1.0208299999999915</c:v>
                </c:pt>
                <c:pt idx="50">
                  <c:v>1.0416699999999908</c:v>
                </c:pt>
                <c:pt idx="51">
                  <c:v>1.0625</c:v>
                </c:pt>
                <c:pt idx="52">
                  <c:v>1.0833299999999915</c:v>
                </c:pt>
                <c:pt idx="53">
                  <c:v>1.1041700000000001</c:v>
                </c:pt>
                <c:pt idx="54">
                  <c:v>1.125</c:v>
                </c:pt>
                <c:pt idx="55">
                  <c:v>1.1458299999999915</c:v>
                </c:pt>
                <c:pt idx="56">
                  <c:v>1.1666700000000001</c:v>
                </c:pt>
                <c:pt idx="57">
                  <c:v>1.1875</c:v>
                </c:pt>
                <c:pt idx="58">
                  <c:v>1.2083299999999915</c:v>
                </c:pt>
                <c:pt idx="59">
                  <c:v>1.2291699999999908</c:v>
                </c:pt>
                <c:pt idx="60">
                  <c:v>1.25</c:v>
                </c:pt>
                <c:pt idx="61">
                  <c:v>1.2708299999999915</c:v>
                </c:pt>
                <c:pt idx="62">
                  <c:v>1.2916699999999908</c:v>
                </c:pt>
                <c:pt idx="63">
                  <c:v>1.3125</c:v>
                </c:pt>
                <c:pt idx="64">
                  <c:v>1.3333299999999915</c:v>
                </c:pt>
                <c:pt idx="65">
                  <c:v>1.3541700000000001</c:v>
                </c:pt>
                <c:pt idx="66">
                  <c:v>1.375</c:v>
                </c:pt>
                <c:pt idx="67">
                  <c:v>1.3958299999999915</c:v>
                </c:pt>
                <c:pt idx="68">
                  <c:v>1.4166699999999908</c:v>
                </c:pt>
                <c:pt idx="69">
                  <c:v>1.4374999999999869</c:v>
                </c:pt>
                <c:pt idx="70">
                  <c:v>1.4583299999999915</c:v>
                </c:pt>
                <c:pt idx="71">
                  <c:v>1.4791699999999908</c:v>
                </c:pt>
                <c:pt idx="72">
                  <c:v>1.5</c:v>
                </c:pt>
                <c:pt idx="73">
                  <c:v>1.5208299999999915</c:v>
                </c:pt>
                <c:pt idx="74">
                  <c:v>1.5416699999999908</c:v>
                </c:pt>
                <c:pt idx="75">
                  <c:v>1.5625</c:v>
                </c:pt>
                <c:pt idx="76">
                  <c:v>1.5833299999999915</c:v>
                </c:pt>
                <c:pt idx="77">
                  <c:v>1.6041700000000001</c:v>
                </c:pt>
                <c:pt idx="78">
                  <c:v>1.625</c:v>
                </c:pt>
                <c:pt idx="79">
                  <c:v>1.6458299999999915</c:v>
                </c:pt>
                <c:pt idx="80">
                  <c:v>1.6666700000000001</c:v>
                </c:pt>
                <c:pt idx="81">
                  <c:v>1.6875</c:v>
                </c:pt>
                <c:pt idx="82">
                  <c:v>1.7083299999999915</c:v>
                </c:pt>
                <c:pt idx="83">
                  <c:v>1.7291699999999908</c:v>
                </c:pt>
                <c:pt idx="84">
                  <c:v>1.75</c:v>
                </c:pt>
                <c:pt idx="85">
                  <c:v>1.7708299999999915</c:v>
                </c:pt>
                <c:pt idx="86">
                  <c:v>1.7916699999999908</c:v>
                </c:pt>
                <c:pt idx="87">
                  <c:v>1.8125</c:v>
                </c:pt>
                <c:pt idx="88">
                  <c:v>1.8333299999999915</c:v>
                </c:pt>
                <c:pt idx="89">
                  <c:v>1.8541700000000001</c:v>
                </c:pt>
                <c:pt idx="90">
                  <c:v>1.875</c:v>
                </c:pt>
                <c:pt idx="91">
                  <c:v>1.8958299999999915</c:v>
                </c:pt>
                <c:pt idx="92">
                  <c:v>1.9166700000000001</c:v>
                </c:pt>
                <c:pt idx="93">
                  <c:v>1.9375</c:v>
                </c:pt>
                <c:pt idx="94">
                  <c:v>1.9583299999999999</c:v>
                </c:pt>
                <c:pt idx="95">
                  <c:v>1.9791700000000001</c:v>
                </c:pt>
                <c:pt idx="96">
                  <c:v>2</c:v>
                </c:pt>
                <c:pt idx="97">
                  <c:v>2.0208300000000001</c:v>
                </c:pt>
                <c:pt idx="98">
                  <c:v>2.0416699999999977</c:v>
                </c:pt>
                <c:pt idx="99">
                  <c:v>2.0625</c:v>
                </c:pt>
                <c:pt idx="100">
                  <c:v>2.0833300000000214</c:v>
                </c:pt>
                <c:pt idx="101">
                  <c:v>2.1041699999999999</c:v>
                </c:pt>
                <c:pt idx="102">
                  <c:v>2.125</c:v>
                </c:pt>
                <c:pt idx="103">
                  <c:v>2.1458300000000001</c:v>
                </c:pt>
                <c:pt idx="104">
                  <c:v>2.1666699999999977</c:v>
                </c:pt>
                <c:pt idx="105">
                  <c:v>2.18750000000002</c:v>
                </c:pt>
                <c:pt idx="106">
                  <c:v>2.2083300000000214</c:v>
                </c:pt>
                <c:pt idx="107">
                  <c:v>2.2291699999999999</c:v>
                </c:pt>
                <c:pt idx="108">
                  <c:v>2.25</c:v>
                </c:pt>
                <c:pt idx="109">
                  <c:v>2.2708300000000001</c:v>
                </c:pt>
                <c:pt idx="110">
                  <c:v>2.2916699999999977</c:v>
                </c:pt>
                <c:pt idx="111">
                  <c:v>2.3124999999999769</c:v>
                </c:pt>
                <c:pt idx="112">
                  <c:v>2.3333300000000001</c:v>
                </c:pt>
                <c:pt idx="113">
                  <c:v>2.3541699999999977</c:v>
                </c:pt>
                <c:pt idx="114">
                  <c:v>2.3749999999999987</c:v>
                </c:pt>
                <c:pt idx="115">
                  <c:v>2.3958299999999793</c:v>
                </c:pt>
                <c:pt idx="116">
                  <c:v>2.4166699999999701</c:v>
                </c:pt>
                <c:pt idx="117">
                  <c:v>2.4375</c:v>
                </c:pt>
                <c:pt idx="118">
                  <c:v>2.4583300000000001</c:v>
                </c:pt>
                <c:pt idx="119">
                  <c:v>2.4791699999999977</c:v>
                </c:pt>
                <c:pt idx="120">
                  <c:v>2.5</c:v>
                </c:pt>
                <c:pt idx="121">
                  <c:v>2.5208300000000001</c:v>
                </c:pt>
                <c:pt idx="122">
                  <c:v>2.5416699999999977</c:v>
                </c:pt>
                <c:pt idx="123">
                  <c:v>2.5625</c:v>
                </c:pt>
                <c:pt idx="124">
                  <c:v>2.5833300000000214</c:v>
                </c:pt>
                <c:pt idx="125">
                  <c:v>2.6041699999999999</c:v>
                </c:pt>
                <c:pt idx="126">
                  <c:v>2.625</c:v>
                </c:pt>
                <c:pt idx="127">
                  <c:v>2.6458300000000001</c:v>
                </c:pt>
                <c:pt idx="128">
                  <c:v>2.6666699999999977</c:v>
                </c:pt>
                <c:pt idx="129">
                  <c:v>2.68750000000002</c:v>
                </c:pt>
                <c:pt idx="130">
                  <c:v>2.7083300000000214</c:v>
                </c:pt>
                <c:pt idx="131">
                  <c:v>2.7291699999999999</c:v>
                </c:pt>
                <c:pt idx="132">
                  <c:v>2.75</c:v>
                </c:pt>
                <c:pt idx="133">
                  <c:v>2.7708300000000001</c:v>
                </c:pt>
                <c:pt idx="134">
                  <c:v>2.7916699999999977</c:v>
                </c:pt>
                <c:pt idx="135">
                  <c:v>2.8124999999999769</c:v>
                </c:pt>
                <c:pt idx="136">
                  <c:v>2.8333300000000001</c:v>
                </c:pt>
                <c:pt idx="137">
                  <c:v>2.8541699999999977</c:v>
                </c:pt>
                <c:pt idx="138">
                  <c:v>2.8749999999999987</c:v>
                </c:pt>
                <c:pt idx="139">
                  <c:v>2.8958299999999793</c:v>
                </c:pt>
                <c:pt idx="140">
                  <c:v>2.9166699999999701</c:v>
                </c:pt>
                <c:pt idx="141">
                  <c:v>2.9375</c:v>
                </c:pt>
                <c:pt idx="142">
                  <c:v>2.9583300000000001</c:v>
                </c:pt>
                <c:pt idx="143">
                  <c:v>2.9791699999999977</c:v>
                </c:pt>
                <c:pt idx="144">
                  <c:v>3</c:v>
                </c:pt>
                <c:pt idx="145">
                  <c:v>3.0208300000000001</c:v>
                </c:pt>
                <c:pt idx="146">
                  <c:v>3.0416699999999977</c:v>
                </c:pt>
                <c:pt idx="147">
                  <c:v>3.0625</c:v>
                </c:pt>
                <c:pt idx="148">
                  <c:v>3.0833300000000214</c:v>
                </c:pt>
                <c:pt idx="149">
                  <c:v>3.1041699999999999</c:v>
                </c:pt>
                <c:pt idx="150">
                  <c:v>3.125</c:v>
                </c:pt>
                <c:pt idx="151">
                  <c:v>3.1458300000000001</c:v>
                </c:pt>
                <c:pt idx="152">
                  <c:v>3.1666699999999977</c:v>
                </c:pt>
                <c:pt idx="153">
                  <c:v>3.18750000000002</c:v>
                </c:pt>
                <c:pt idx="154">
                  <c:v>3.2083300000000214</c:v>
                </c:pt>
                <c:pt idx="155">
                  <c:v>3.2291699999999999</c:v>
                </c:pt>
                <c:pt idx="156">
                  <c:v>3.25</c:v>
                </c:pt>
                <c:pt idx="157">
                  <c:v>3.2708300000000001</c:v>
                </c:pt>
                <c:pt idx="158">
                  <c:v>3.2916699999999977</c:v>
                </c:pt>
                <c:pt idx="159">
                  <c:v>3.3124999999999769</c:v>
                </c:pt>
                <c:pt idx="160">
                  <c:v>3.3333300000000001</c:v>
                </c:pt>
                <c:pt idx="161">
                  <c:v>3.3541699999999977</c:v>
                </c:pt>
                <c:pt idx="162">
                  <c:v>3.3749999999999987</c:v>
                </c:pt>
                <c:pt idx="163">
                  <c:v>3.3958299999999793</c:v>
                </c:pt>
                <c:pt idx="164">
                  <c:v>3.4166699999999701</c:v>
                </c:pt>
                <c:pt idx="165">
                  <c:v>3.4375</c:v>
                </c:pt>
                <c:pt idx="166">
                  <c:v>3.4583300000000001</c:v>
                </c:pt>
                <c:pt idx="167">
                  <c:v>3.4791699999999977</c:v>
                </c:pt>
                <c:pt idx="168">
                  <c:v>3.5</c:v>
                </c:pt>
                <c:pt idx="169">
                  <c:v>3.5208300000000001</c:v>
                </c:pt>
                <c:pt idx="170">
                  <c:v>3.5416699999999977</c:v>
                </c:pt>
                <c:pt idx="171">
                  <c:v>3.5625</c:v>
                </c:pt>
                <c:pt idx="172">
                  <c:v>3.5833300000000214</c:v>
                </c:pt>
                <c:pt idx="173">
                  <c:v>3.6041699999999999</c:v>
                </c:pt>
                <c:pt idx="174">
                  <c:v>3.625</c:v>
                </c:pt>
                <c:pt idx="175">
                  <c:v>3.6458300000000001</c:v>
                </c:pt>
                <c:pt idx="176">
                  <c:v>3.6666699999999977</c:v>
                </c:pt>
                <c:pt idx="177">
                  <c:v>3.68750000000002</c:v>
                </c:pt>
                <c:pt idx="178">
                  <c:v>3.7083300000000214</c:v>
                </c:pt>
                <c:pt idx="179">
                  <c:v>3.7291699999999999</c:v>
                </c:pt>
                <c:pt idx="180">
                  <c:v>3.75</c:v>
                </c:pt>
                <c:pt idx="181">
                  <c:v>3.7708300000000001</c:v>
                </c:pt>
                <c:pt idx="182">
                  <c:v>3.7916699999999977</c:v>
                </c:pt>
                <c:pt idx="183">
                  <c:v>3.8124999999999769</c:v>
                </c:pt>
                <c:pt idx="184">
                  <c:v>3.8333300000000001</c:v>
                </c:pt>
                <c:pt idx="185">
                  <c:v>3.8541699999999977</c:v>
                </c:pt>
                <c:pt idx="186">
                  <c:v>3.8749999999999987</c:v>
                </c:pt>
                <c:pt idx="187">
                  <c:v>3.8958299999999793</c:v>
                </c:pt>
                <c:pt idx="188">
                  <c:v>3.9166699999999701</c:v>
                </c:pt>
                <c:pt idx="189">
                  <c:v>3.9375</c:v>
                </c:pt>
                <c:pt idx="190">
                  <c:v>3.9583300000000001</c:v>
                </c:pt>
                <c:pt idx="191">
                  <c:v>3.9791699999999977</c:v>
                </c:pt>
                <c:pt idx="192">
                  <c:v>4</c:v>
                </c:pt>
                <c:pt idx="193">
                  <c:v>4.0208299999999975</c:v>
                </c:pt>
                <c:pt idx="194">
                  <c:v>4.0416700000000034</c:v>
                </c:pt>
                <c:pt idx="195">
                  <c:v>4.0624999999999956</c:v>
                </c:pt>
                <c:pt idx="196">
                  <c:v>4.0833300000000001</c:v>
                </c:pt>
                <c:pt idx="197">
                  <c:v>4.1041699999999945</c:v>
                </c:pt>
                <c:pt idx="198">
                  <c:v>4.1249999999999645</c:v>
                </c:pt>
                <c:pt idx="199">
                  <c:v>4.1458299999999975</c:v>
                </c:pt>
                <c:pt idx="200">
                  <c:v>4.1666699999999999</c:v>
                </c:pt>
                <c:pt idx="201">
                  <c:v>4.1874999999999956</c:v>
                </c:pt>
                <c:pt idx="202">
                  <c:v>4.2083300000000001</c:v>
                </c:pt>
                <c:pt idx="203">
                  <c:v>4.2291699999999999</c:v>
                </c:pt>
                <c:pt idx="204">
                  <c:v>4.25</c:v>
                </c:pt>
                <c:pt idx="205">
                  <c:v>4.2708300000000001</c:v>
                </c:pt>
                <c:pt idx="206">
                  <c:v>4.2916700000000034</c:v>
                </c:pt>
                <c:pt idx="207">
                  <c:v>4.3124999999999956</c:v>
                </c:pt>
                <c:pt idx="208">
                  <c:v>4.3333300000000001</c:v>
                </c:pt>
                <c:pt idx="209">
                  <c:v>4.3541699999999945</c:v>
                </c:pt>
                <c:pt idx="210">
                  <c:v>4.375</c:v>
                </c:pt>
                <c:pt idx="211">
                  <c:v>4.3958299999999975</c:v>
                </c:pt>
                <c:pt idx="212">
                  <c:v>4.4166700000000034</c:v>
                </c:pt>
                <c:pt idx="213">
                  <c:v>4.4375</c:v>
                </c:pt>
                <c:pt idx="214">
                  <c:v>4.4583300000000001</c:v>
                </c:pt>
                <c:pt idx="215">
                  <c:v>4.4791700000000034</c:v>
                </c:pt>
                <c:pt idx="216">
                  <c:v>4.5</c:v>
                </c:pt>
                <c:pt idx="217">
                  <c:v>4.5208299999999975</c:v>
                </c:pt>
                <c:pt idx="218">
                  <c:v>4.5416700000000034</c:v>
                </c:pt>
                <c:pt idx="219">
                  <c:v>4.5624999999999956</c:v>
                </c:pt>
                <c:pt idx="220">
                  <c:v>4.5833300000000001</c:v>
                </c:pt>
                <c:pt idx="221">
                  <c:v>4.6041699999999945</c:v>
                </c:pt>
                <c:pt idx="222">
                  <c:v>4.6249999999999645</c:v>
                </c:pt>
                <c:pt idx="223">
                  <c:v>4.6458299999999975</c:v>
                </c:pt>
                <c:pt idx="224">
                  <c:v>4.6666699999999999</c:v>
                </c:pt>
                <c:pt idx="225">
                  <c:v>4.6874999999999956</c:v>
                </c:pt>
                <c:pt idx="226">
                  <c:v>4.7083300000000001</c:v>
                </c:pt>
                <c:pt idx="227">
                  <c:v>4.7291699999999999</c:v>
                </c:pt>
                <c:pt idx="228">
                  <c:v>4.75</c:v>
                </c:pt>
                <c:pt idx="229">
                  <c:v>4.7708300000000001</c:v>
                </c:pt>
                <c:pt idx="230">
                  <c:v>4.7916700000000034</c:v>
                </c:pt>
                <c:pt idx="231">
                  <c:v>4.8124999999999956</c:v>
                </c:pt>
                <c:pt idx="232">
                  <c:v>4.8333300000000001</c:v>
                </c:pt>
                <c:pt idx="233">
                  <c:v>4.8541699999999945</c:v>
                </c:pt>
                <c:pt idx="234">
                  <c:v>4.875</c:v>
                </c:pt>
                <c:pt idx="235">
                  <c:v>4.8958299999999975</c:v>
                </c:pt>
                <c:pt idx="236">
                  <c:v>4.9166700000000034</c:v>
                </c:pt>
                <c:pt idx="237">
                  <c:v>4.9375</c:v>
                </c:pt>
                <c:pt idx="238">
                  <c:v>4.9583300000000001</c:v>
                </c:pt>
                <c:pt idx="239">
                  <c:v>4.9791700000000034</c:v>
                </c:pt>
                <c:pt idx="240">
                  <c:v>5</c:v>
                </c:pt>
              </c:numCache>
            </c:numRef>
          </c:xVal>
          <c:yVal>
            <c:numRef>
              <c:f>Sheet1!$F$2:$F$242</c:f>
              <c:numCache>
                <c:formatCode>General</c:formatCode>
                <c:ptCount val="241"/>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pt idx="21">
                  <c:v>100</c:v>
                </c:pt>
                <c:pt idx="22">
                  <c:v>100</c:v>
                </c:pt>
                <c:pt idx="23">
                  <c:v>100</c:v>
                </c:pt>
                <c:pt idx="24">
                  <c:v>100</c:v>
                </c:pt>
                <c:pt idx="25">
                  <c:v>100</c:v>
                </c:pt>
                <c:pt idx="26">
                  <c:v>100</c:v>
                </c:pt>
                <c:pt idx="27">
                  <c:v>100</c:v>
                </c:pt>
                <c:pt idx="28">
                  <c:v>100</c:v>
                </c:pt>
                <c:pt idx="29">
                  <c:v>100</c:v>
                </c:pt>
                <c:pt idx="30">
                  <c:v>100</c:v>
                </c:pt>
                <c:pt idx="31">
                  <c:v>100</c:v>
                </c:pt>
                <c:pt idx="32">
                  <c:v>100</c:v>
                </c:pt>
                <c:pt idx="33">
                  <c:v>100</c:v>
                </c:pt>
                <c:pt idx="34">
                  <c:v>100</c:v>
                </c:pt>
                <c:pt idx="35">
                  <c:v>100</c:v>
                </c:pt>
                <c:pt idx="36">
                  <c:v>100</c:v>
                </c:pt>
                <c:pt idx="37">
                  <c:v>100</c:v>
                </c:pt>
                <c:pt idx="38">
                  <c:v>100</c:v>
                </c:pt>
                <c:pt idx="39">
                  <c:v>100</c:v>
                </c:pt>
                <c:pt idx="40">
                  <c:v>100</c:v>
                </c:pt>
                <c:pt idx="41">
                  <c:v>100</c:v>
                </c:pt>
                <c:pt idx="42">
                  <c:v>100</c:v>
                </c:pt>
                <c:pt idx="43">
                  <c:v>100</c:v>
                </c:pt>
                <c:pt idx="44">
                  <c:v>100</c:v>
                </c:pt>
                <c:pt idx="45">
                  <c:v>100</c:v>
                </c:pt>
                <c:pt idx="46">
                  <c:v>100</c:v>
                </c:pt>
                <c:pt idx="47">
                  <c:v>100</c:v>
                </c:pt>
                <c:pt idx="48">
                  <c:v>100</c:v>
                </c:pt>
                <c:pt idx="49">
                  <c:v>99.459000000000003</c:v>
                </c:pt>
                <c:pt idx="50">
                  <c:v>98.918999999999997</c:v>
                </c:pt>
                <c:pt idx="51">
                  <c:v>98.918999999999997</c:v>
                </c:pt>
                <c:pt idx="52">
                  <c:v>98.918999999999997</c:v>
                </c:pt>
                <c:pt idx="53">
                  <c:v>98.918999999999997</c:v>
                </c:pt>
                <c:pt idx="54">
                  <c:v>98.918999999999997</c:v>
                </c:pt>
                <c:pt idx="55">
                  <c:v>98.918999999999997</c:v>
                </c:pt>
                <c:pt idx="56">
                  <c:v>98.918999999999997</c:v>
                </c:pt>
                <c:pt idx="57">
                  <c:v>98.918999999999997</c:v>
                </c:pt>
                <c:pt idx="58">
                  <c:v>98.369</c:v>
                </c:pt>
                <c:pt idx="59">
                  <c:v>96.721000000000004</c:v>
                </c:pt>
                <c:pt idx="60">
                  <c:v>96.721000000000004</c:v>
                </c:pt>
                <c:pt idx="61">
                  <c:v>96.170999999999978</c:v>
                </c:pt>
                <c:pt idx="62">
                  <c:v>96.170999999999978</c:v>
                </c:pt>
                <c:pt idx="63">
                  <c:v>96.170999999999978</c:v>
                </c:pt>
                <c:pt idx="64">
                  <c:v>96.170999999999978</c:v>
                </c:pt>
                <c:pt idx="65">
                  <c:v>95.621999999999986</c:v>
                </c:pt>
                <c:pt idx="66">
                  <c:v>95.621999999999986</c:v>
                </c:pt>
                <c:pt idx="67">
                  <c:v>95.621999999999986</c:v>
                </c:pt>
                <c:pt idx="68">
                  <c:v>95.621999999999986</c:v>
                </c:pt>
                <c:pt idx="69">
                  <c:v>95.621999999999986</c:v>
                </c:pt>
                <c:pt idx="70">
                  <c:v>94.522999999999982</c:v>
                </c:pt>
                <c:pt idx="71">
                  <c:v>94.522999999999982</c:v>
                </c:pt>
                <c:pt idx="72">
                  <c:v>94.522999999999982</c:v>
                </c:pt>
                <c:pt idx="73">
                  <c:v>93.423000000000002</c:v>
                </c:pt>
                <c:pt idx="74">
                  <c:v>92.873999999999981</c:v>
                </c:pt>
                <c:pt idx="75">
                  <c:v>92.873999999999981</c:v>
                </c:pt>
                <c:pt idx="76">
                  <c:v>92.873999999999981</c:v>
                </c:pt>
                <c:pt idx="77">
                  <c:v>92.323999999999998</c:v>
                </c:pt>
                <c:pt idx="78">
                  <c:v>91.774999999999991</c:v>
                </c:pt>
                <c:pt idx="79">
                  <c:v>91.774999999999991</c:v>
                </c:pt>
                <c:pt idx="80">
                  <c:v>91.224999999999994</c:v>
                </c:pt>
                <c:pt idx="81">
                  <c:v>91.224999999999994</c:v>
                </c:pt>
                <c:pt idx="82">
                  <c:v>91.224999999999994</c:v>
                </c:pt>
                <c:pt idx="83">
                  <c:v>91.224999999999994</c:v>
                </c:pt>
                <c:pt idx="84">
                  <c:v>91.224999999999994</c:v>
                </c:pt>
                <c:pt idx="85">
                  <c:v>91.224999999999994</c:v>
                </c:pt>
                <c:pt idx="86">
                  <c:v>90.658999999999978</c:v>
                </c:pt>
                <c:pt idx="87">
                  <c:v>90.658999999999978</c:v>
                </c:pt>
                <c:pt idx="88">
                  <c:v>90.092000000000013</c:v>
                </c:pt>
                <c:pt idx="89">
                  <c:v>90.092000000000013</c:v>
                </c:pt>
                <c:pt idx="90">
                  <c:v>90.092000000000013</c:v>
                </c:pt>
                <c:pt idx="91">
                  <c:v>90.092000000000013</c:v>
                </c:pt>
                <c:pt idx="92">
                  <c:v>90.092000000000013</c:v>
                </c:pt>
                <c:pt idx="93">
                  <c:v>90.092000000000013</c:v>
                </c:pt>
                <c:pt idx="94">
                  <c:v>90.092000000000013</c:v>
                </c:pt>
                <c:pt idx="95">
                  <c:v>90.092000000000013</c:v>
                </c:pt>
                <c:pt idx="96">
                  <c:v>90.092000000000013</c:v>
                </c:pt>
                <c:pt idx="97">
                  <c:v>90.092000000000013</c:v>
                </c:pt>
                <c:pt idx="98">
                  <c:v>90.092000000000013</c:v>
                </c:pt>
                <c:pt idx="99">
                  <c:v>90.092000000000013</c:v>
                </c:pt>
                <c:pt idx="100">
                  <c:v>90.092000000000013</c:v>
                </c:pt>
                <c:pt idx="101">
                  <c:v>90.092000000000013</c:v>
                </c:pt>
                <c:pt idx="102">
                  <c:v>90.092000000000013</c:v>
                </c:pt>
                <c:pt idx="103">
                  <c:v>90.092000000000013</c:v>
                </c:pt>
                <c:pt idx="104">
                  <c:v>90.092000000000013</c:v>
                </c:pt>
                <c:pt idx="105">
                  <c:v>89.478999999999999</c:v>
                </c:pt>
                <c:pt idx="106">
                  <c:v>89.478999999999999</c:v>
                </c:pt>
                <c:pt idx="107">
                  <c:v>89.478999999999999</c:v>
                </c:pt>
                <c:pt idx="108">
                  <c:v>88.866</c:v>
                </c:pt>
                <c:pt idx="109">
                  <c:v>88.866</c:v>
                </c:pt>
                <c:pt idx="110">
                  <c:v>88.866</c:v>
                </c:pt>
                <c:pt idx="111">
                  <c:v>88.253</c:v>
                </c:pt>
                <c:pt idx="112">
                  <c:v>88.253</c:v>
                </c:pt>
                <c:pt idx="113">
                  <c:v>88.253</c:v>
                </c:pt>
                <c:pt idx="114">
                  <c:v>87.641000000000005</c:v>
                </c:pt>
                <c:pt idx="115">
                  <c:v>87.641000000000005</c:v>
                </c:pt>
                <c:pt idx="116">
                  <c:v>87.641000000000005</c:v>
                </c:pt>
                <c:pt idx="117">
                  <c:v>87.641000000000005</c:v>
                </c:pt>
                <c:pt idx="118">
                  <c:v>87.641000000000005</c:v>
                </c:pt>
                <c:pt idx="119">
                  <c:v>87.641000000000005</c:v>
                </c:pt>
                <c:pt idx="120">
                  <c:v>87.641000000000005</c:v>
                </c:pt>
                <c:pt idx="121">
                  <c:v>87.641000000000005</c:v>
                </c:pt>
                <c:pt idx="122">
                  <c:v>87.641000000000005</c:v>
                </c:pt>
                <c:pt idx="123">
                  <c:v>87.641000000000005</c:v>
                </c:pt>
                <c:pt idx="124">
                  <c:v>87.641000000000005</c:v>
                </c:pt>
                <c:pt idx="125">
                  <c:v>87.641000000000005</c:v>
                </c:pt>
                <c:pt idx="126">
                  <c:v>87.641000000000005</c:v>
                </c:pt>
                <c:pt idx="127">
                  <c:v>87.641000000000005</c:v>
                </c:pt>
                <c:pt idx="128">
                  <c:v>87.641000000000005</c:v>
                </c:pt>
                <c:pt idx="129">
                  <c:v>87.641000000000005</c:v>
                </c:pt>
                <c:pt idx="130">
                  <c:v>87.641000000000005</c:v>
                </c:pt>
                <c:pt idx="131">
                  <c:v>87.641000000000005</c:v>
                </c:pt>
                <c:pt idx="132">
                  <c:v>87.641000000000005</c:v>
                </c:pt>
                <c:pt idx="133">
                  <c:v>87.641000000000005</c:v>
                </c:pt>
                <c:pt idx="134">
                  <c:v>87.641000000000005</c:v>
                </c:pt>
                <c:pt idx="135">
                  <c:v>87.641000000000005</c:v>
                </c:pt>
                <c:pt idx="136">
                  <c:v>87.641000000000005</c:v>
                </c:pt>
                <c:pt idx="137">
                  <c:v>87.641000000000005</c:v>
                </c:pt>
                <c:pt idx="138">
                  <c:v>87.641000000000005</c:v>
                </c:pt>
                <c:pt idx="139">
                  <c:v>87.641000000000005</c:v>
                </c:pt>
                <c:pt idx="140">
                  <c:v>87.641000000000005</c:v>
                </c:pt>
                <c:pt idx="141">
                  <c:v>87.641000000000005</c:v>
                </c:pt>
                <c:pt idx="142">
                  <c:v>87.641000000000005</c:v>
                </c:pt>
                <c:pt idx="143">
                  <c:v>87.641000000000005</c:v>
                </c:pt>
                <c:pt idx="144">
                  <c:v>87.641000000000005</c:v>
                </c:pt>
                <c:pt idx="145">
                  <c:v>87.641000000000005</c:v>
                </c:pt>
                <c:pt idx="146">
                  <c:v>87.641000000000005</c:v>
                </c:pt>
                <c:pt idx="147">
                  <c:v>87.641000000000005</c:v>
                </c:pt>
                <c:pt idx="148">
                  <c:v>87.641000000000005</c:v>
                </c:pt>
                <c:pt idx="149">
                  <c:v>87.641000000000005</c:v>
                </c:pt>
                <c:pt idx="150">
                  <c:v>86.910000000000025</c:v>
                </c:pt>
                <c:pt idx="151">
                  <c:v>86.910000000000025</c:v>
                </c:pt>
                <c:pt idx="152">
                  <c:v>86.910000000000025</c:v>
                </c:pt>
                <c:pt idx="153">
                  <c:v>86.910000000000025</c:v>
                </c:pt>
                <c:pt idx="154">
                  <c:v>86.910000000000025</c:v>
                </c:pt>
                <c:pt idx="155">
                  <c:v>86.910000000000025</c:v>
                </c:pt>
                <c:pt idx="156">
                  <c:v>86.910000000000025</c:v>
                </c:pt>
                <c:pt idx="157">
                  <c:v>86.167000000000002</c:v>
                </c:pt>
                <c:pt idx="158">
                  <c:v>86.167000000000002</c:v>
                </c:pt>
                <c:pt idx="159">
                  <c:v>86.167000000000002</c:v>
                </c:pt>
                <c:pt idx="160">
                  <c:v>86.167000000000002</c:v>
                </c:pt>
                <c:pt idx="161">
                  <c:v>86.167000000000002</c:v>
                </c:pt>
                <c:pt idx="162">
                  <c:v>86.167000000000002</c:v>
                </c:pt>
                <c:pt idx="163">
                  <c:v>86.167000000000002</c:v>
                </c:pt>
                <c:pt idx="164">
                  <c:v>86.167000000000002</c:v>
                </c:pt>
                <c:pt idx="165">
                  <c:v>86.167000000000002</c:v>
                </c:pt>
                <c:pt idx="166">
                  <c:v>86.167000000000002</c:v>
                </c:pt>
                <c:pt idx="167">
                  <c:v>86.167000000000002</c:v>
                </c:pt>
                <c:pt idx="168">
                  <c:v>86.167000000000002</c:v>
                </c:pt>
                <c:pt idx="169">
                  <c:v>86.167000000000002</c:v>
                </c:pt>
                <c:pt idx="170">
                  <c:v>85.405000000000001</c:v>
                </c:pt>
                <c:pt idx="171">
                  <c:v>85.405000000000001</c:v>
                </c:pt>
                <c:pt idx="172">
                  <c:v>85.405000000000001</c:v>
                </c:pt>
                <c:pt idx="173">
                  <c:v>85.405000000000001</c:v>
                </c:pt>
                <c:pt idx="174">
                  <c:v>85.405000000000001</c:v>
                </c:pt>
                <c:pt idx="175">
                  <c:v>85.405000000000001</c:v>
                </c:pt>
                <c:pt idx="176">
                  <c:v>84.634999999999991</c:v>
                </c:pt>
                <c:pt idx="177">
                  <c:v>84.634999999999991</c:v>
                </c:pt>
                <c:pt idx="178">
                  <c:v>84.634999999999991</c:v>
                </c:pt>
                <c:pt idx="179">
                  <c:v>84.634999999999991</c:v>
                </c:pt>
                <c:pt idx="180">
                  <c:v>84.634999999999991</c:v>
                </c:pt>
                <c:pt idx="181">
                  <c:v>84.634999999999991</c:v>
                </c:pt>
                <c:pt idx="182">
                  <c:v>84.634999999999991</c:v>
                </c:pt>
                <c:pt idx="183">
                  <c:v>84.634999999999991</c:v>
                </c:pt>
                <c:pt idx="184">
                  <c:v>84.634999999999991</c:v>
                </c:pt>
                <c:pt idx="185">
                  <c:v>84.634999999999991</c:v>
                </c:pt>
                <c:pt idx="186">
                  <c:v>84.634999999999991</c:v>
                </c:pt>
                <c:pt idx="187">
                  <c:v>84.634999999999991</c:v>
                </c:pt>
                <c:pt idx="188">
                  <c:v>84.634999999999991</c:v>
                </c:pt>
                <c:pt idx="189">
                  <c:v>84.634999999999991</c:v>
                </c:pt>
                <c:pt idx="190">
                  <c:v>83.796999999999997</c:v>
                </c:pt>
                <c:pt idx="191">
                  <c:v>83.796999999999997</c:v>
                </c:pt>
                <c:pt idx="192">
                  <c:v>83.796999999999997</c:v>
                </c:pt>
                <c:pt idx="193">
                  <c:v>83.796999999999997</c:v>
                </c:pt>
                <c:pt idx="194">
                  <c:v>83.796999999999997</c:v>
                </c:pt>
                <c:pt idx="195">
                  <c:v>83.796999999999997</c:v>
                </c:pt>
                <c:pt idx="196">
                  <c:v>83.796999999999997</c:v>
                </c:pt>
                <c:pt idx="197">
                  <c:v>83.796999999999997</c:v>
                </c:pt>
                <c:pt idx="198">
                  <c:v>83.796999999999997</c:v>
                </c:pt>
                <c:pt idx="199">
                  <c:v>82.866</c:v>
                </c:pt>
                <c:pt idx="200">
                  <c:v>82.866</c:v>
                </c:pt>
                <c:pt idx="201">
                  <c:v>82.866</c:v>
                </c:pt>
                <c:pt idx="202">
                  <c:v>81.924999999999997</c:v>
                </c:pt>
                <c:pt idx="203">
                  <c:v>80.983000000000004</c:v>
                </c:pt>
                <c:pt idx="204">
                  <c:v>80.983000000000004</c:v>
                </c:pt>
                <c:pt idx="205">
                  <c:v>80.983000000000004</c:v>
                </c:pt>
                <c:pt idx="206">
                  <c:v>80.983000000000004</c:v>
                </c:pt>
                <c:pt idx="207">
                  <c:v>80.983000000000004</c:v>
                </c:pt>
                <c:pt idx="208">
                  <c:v>80.983000000000004</c:v>
                </c:pt>
                <c:pt idx="209">
                  <c:v>80.983000000000004</c:v>
                </c:pt>
                <c:pt idx="210">
                  <c:v>80.983000000000004</c:v>
                </c:pt>
                <c:pt idx="211">
                  <c:v>80.983000000000004</c:v>
                </c:pt>
                <c:pt idx="212">
                  <c:v>80.983000000000004</c:v>
                </c:pt>
                <c:pt idx="213">
                  <c:v>80.983000000000004</c:v>
                </c:pt>
                <c:pt idx="214">
                  <c:v>80.983000000000004</c:v>
                </c:pt>
                <c:pt idx="215">
                  <c:v>80.983000000000004</c:v>
                </c:pt>
                <c:pt idx="216">
                  <c:v>80.983000000000004</c:v>
                </c:pt>
                <c:pt idx="217">
                  <c:v>80.983000000000004</c:v>
                </c:pt>
                <c:pt idx="218">
                  <c:v>80.983000000000004</c:v>
                </c:pt>
                <c:pt idx="219">
                  <c:v>80.983000000000004</c:v>
                </c:pt>
                <c:pt idx="220">
                  <c:v>80.983000000000004</c:v>
                </c:pt>
                <c:pt idx="221">
                  <c:v>80.983000000000004</c:v>
                </c:pt>
                <c:pt idx="222">
                  <c:v>80.983000000000004</c:v>
                </c:pt>
                <c:pt idx="223">
                  <c:v>80.983000000000004</c:v>
                </c:pt>
                <c:pt idx="224">
                  <c:v>80.983000000000004</c:v>
                </c:pt>
                <c:pt idx="225">
                  <c:v>80.983000000000004</c:v>
                </c:pt>
                <c:pt idx="226">
                  <c:v>80.983000000000004</c:v>
                </c:pt>
                <c:pt idx="227">
                  <c:v>80.983000000000004</c:v>
                </c:pt>
                <c:pt idx="228">
                  <c:v>80.983000000000004</c:v>
                </c:pt>
                <c:pt idx="229">
                  <c:v>80.983000000000004</c:v>
                </c:pt>
                <c:pt idx="230">
                  <c:v>80.983000000000004</c:v>
                </c:pt>
                <c:pt idx="231">
                  <c:v>80.983000000000004</c:v>
                </c:pt>
                <c:pt idx="232">
                  <c:v>80.983000000000004</c:v>
                </c:pt>
                <c:pt idx="233">
                  <c:v>79.873999999999981</c:v>
                </c:pt>
                <c:pt idx="234">
                  <c:v>79.873999999999981</c:v>
                </c:pt>
                <c:pt idx="235">
                  <c:v>79.873999999999981</c:v>
                </c:pt>
                <c:pt idx="236">
                  <c:v>79.873999999999981</c:v>
                </c:pt>
                <c:pt idx="237">
                  <c:v>79.873999999999981</c:v>
                </c:pt>
                <c:pt idx="238">
                  <c:v>79.873999999999981</c:v>
                </c:pt>
                <c:pt idx="239">
                  <c:v>79.873999999999981</c:v>
                </c:pt>
                <c:pt idx="240">
                  <c:v>79.873999999999981</c:v>
                </c:pt>
              </c:numCache>
            </c:numRef>
          </c:yVal>
        </c:ser>
        <c:ser>
          <c:idx val="5"/>
          <c:order val="5"/>
          <c:tx>
            <c:strRef>
              <c:f>Sheet1!$G$1</c:f>
              <c:strCache>
                <c:ptCount val="1"/>
                <c:pt idx="0">
                  <c:v>IL-2R antagonist/Treated Rejection (N = 92)</c:v>
                </c:pt>
              </c:strCache>
            </c:strRef>
          </c:tx>
          <c:spPr>
            <a:ln w="41275">
              <a:solidFill>
                <a:srgbClr val="FFFF00"/>
              </a:solidFill>
              <a:prstDash val="sysDash"/>
            </a:ln>
          </c:spPr>
          <c:marker>
            <c:symbol val="none"/>
          </c:marker>
          <c:xVal>
            <c:numRef>
              <c:f>Sheet1!$A$2:$A$242</c:f>
              <c:numCache>
                <c:formatCode>General</c:formatCode>
                <c:ptCount val="241"/>
                <c:pt idx="0">
                  <c:v>0</c:v>
                </c:pt>
                <c:pt idx="1">
                  <c:v>2.0830000000000012E-2</c:v>
                </c:pt>
                <c:pt idx="2">
                  <c:v>4.1669999999999985E-2</c:v>
                </c:pt>
                <c:pt idx="3">
                  <c:v>6.25E-2</c:v>
                </c:pt>
                <c:pt idx="4">
                  <c:v>8.3330000000000043E-2</c:v>
                </c:pt>
                <c:pt idx="5">
                  <c:v>0.10417000000000012</c:v>
                </c:pt>
                <c:pt idx="6">
                  <c:v>0.125</c:v>
                </c:pt>
                <c:pt idx="7">
                  <c:v>0.14582999999999999</c:v>
                </c:pt>
                <c:pt idx="8">
                  <c:v>0.16666999999999998</c:v>
                </c:pt>
                <c:pt idx="9">
                  <c:v>0.18750000000000044</c:v>
                </c:pt>
                <c:pt idx="10">
                  <c:v>0.20832999999999999</c:v>
                </c:pt>
                <c:pt idx="11">
                  <c:v>0.22916999999999998</c:v>
                </c:pt>
                <c:pt idx="12">
                  <c:v>0.25</c:v>
                </c:pt>
                <c:pt idx="13">
                  <c:v>0.27083000000000002</c:v>
                </c:pt>
                <c:pt idx="14">
                  <c:v>0.29167000000000032</c:v>
                </c:pt>
                <c:pt idx="15">
                  <c:v>0.31250000000000189</c:v>
                </c:pt>
                <c:pt idx="16">
                  <c:v>0.33333000000000235</c:v>
                </c:pt>
                <c:pt idx="17">
                  <c:v>0.35417000000000032</c:v>
                </c:pt>
                <c:pt idx="18">
                  <c:v>0.37500000000000189</c:v>
                </c:pt>
                <c:pt idx="19">
                  <c:v>0.39583000000000235</c:v>
                </c:pt>
                <c:pt idx="20">
                  <c:v>0.41667000000000032</c:v>
                </c:pt>
                <c:pt idx="21">
                  <c:v>0.43750000000000189</c:v>
                </c:pt>
                <c:pt idx="22">
                  <c:v>0.45833000000000002</c:v>
                </c:pt>
                <c:pt idx="23">
                  <c:v>0.47917000000000032</c:v>
                </c:pt>
                <c:pt idx="24">
                  <c:v>0.5</c:v>
                </c:pt>
                <c:pt idx="25">
                  <c:v>0.52083000000000002</c:v>
                </c:pt>
                <c:pt idx="26">
                  <c:v>0.54166999999999998</c:v>
                </c:pt>
                <c:pt idx="27">
                  <c:v>0.5625</c:v>
                </c:pt>
                <c:pt idx="28">
                  <c:v>0.58332999999999957</c:v>
                </c:pt>
                <c:pt idx="29">
                  <c:v>0.60416999999999998</c:v>
                </c:pt>
                <c:pt idx="30">
                  <c:v>0.62500000000000389</c:v>
                </c:pt>
                <c:pt idx="31">
                  <c:v>0.64583000000000423</c:v>
                </c:pt>
                <c:pt idx="32">
                  <c:v>0.66667000000000676</c:v>
                </c:pt>
                <c:pt idx="33">
                  <c:v>0.6875</c:v>
                </c:pt>
                <c:pt idx="34">
                  <c:v>0.70833000000000002</c:v>
                </c:pt>
                <c:pt idx="35">
                  <c:v>0.72916999999999998</c:v>
                </c:pt>
                <c:pt idx="36">
                  <c:v>0.75000000000000389</c:v>
                </c:pt>
                <c:pt idx="37">
                  <c:v>0.77083000000000423</c:v>
                </c:pt>
                <c:pt idx="38">
                  <c:v>0.79166999999999998</c:v>
                </c:pt>
                <c:pt idx="39">
                  <c:v>0.8125</c:v>
                </c:pt>
                <c:pt idx="40">
                  <c:v>0.83333000000000002</c:v>
                </c:pt>
                <c:pt idx="41">
                  <c:v>0.85416999999999998</c:v>
                </c:pt>
                <c:pt idx="42">
                  <c:v>0.87500000000000389</c:v>
                </c:pt>
                <c:pt idx="43">
                  <c:v>0.89583000000000002</c:v>
                </c:pt>
                <c:pt idx="44">
                  <c:v>0.91666999999999998</c:v>
                </c:pt>
                <c:pt idx="45">
                  <c:v>0.9375</c:v>
                </c:pt>
                <c:pt idx="46">
                  <c:v>0.95833000000000002</c:v>
                </c:pt>
                <c:pt idx="47">
                  <c:v>0.97916999999999998</c:v>
                </c:pt>
                <c:pt idx="48">
                  <c:v>1</c:v>
                </c:pt>
                <c:pt idx="49">
                  <c:v>1.0208299999999915</c:v>
                </c:pt>
                <c:pt idx="50">
                  <c:v>1.0416699999999908</c:v>
                </c:pt>
                <c:pt idx="51">
                  <c:v>1.0625</c:v>
                </c:pt>
                <c:pt idx="52">
                  <c:v>1.0833299999999915</c:v>
                </c:pt>
                <c:pt idx="53">
                  <c:v>1.1041700000000001</c:v>
                </c:pt>
                <c:pt idx="54">
                  <c:v>1.125</c:v>
                </c:pt>
                <c:pt idx="55">
                  <c:v>1.1458299999999915</c:v>
                </c:pt>
                <c:pt idx="56">
                  <c:v>1.1666700000000001</c:v>
                </c:pt>
                <c:pt idx="57">
                  <c:v>1.1875</c:v>
                </c:pt>
                <c:pt idx="58">
                  <c:v>1.2083299999999915</c:v>
                </c:pt>
                <c:pt idx="59">
                  <c:v>1.2291699999999908</c:v>
                </c:pt>
                <c:pt idx="60">
                  <c:v>1.25</c:v>
                </c:pt>
                <c:pt idx="61">
                  <c:v>1.2708299999999915</c:v>
                </c:pt>
                <c:pt idx="62">
                  <c:v>1.2916699999999908</c:v>
                </c:pt>
                <c:pt idx="63">
                  <c:v>1.3125</c:v>
                </c:pt>
                <c:pt idx="64">
                  <c:v>1.3333299999999915</c:v>
                </c:pt>
                <c:pt idx="65">
                  <c:v>1.3541700000000001</c:v>
                </c:pt>
                <c:pt idx="66">
                  <c:v>1.375</c:v>
                </c:pt>
                <c:pt idx="67">
                  <c:v>1.3958299999999915</c:v>
                </c:pt>
                <c:pt idx="68">
                  <c:v>1.4166699999999908</c:v>
                </c:pt>
                <c:pt idx="69">
                  <c:v>1.4374999999999869</c:v>
                </c:pt>
                <c:pt idx="70">
                  <c:v>1.4583299999999915</c:v>
                </c:pt>
                <c:pt idx="71">
                  <c:v>1.4791699999999908</c:v>
                </c:pt>
                <c:pt idx="72">
                  <c:v>1.5</c:v>
                </c:pt>
                <c:pt idx="73">
                  <c:v>1.5208299999999915</c:v>
                </c:pt>
                <c:pt idx="74">
                  <c:v>1.5416699999999908</c:v>
                </c:pt>
                <c:pt idx="75">
                  <c:v>1.5625</c:v>
                </c:pt>
                <c:pt idx="76">
                  <c:v>1.5833299999999915</c:v>
                </c:pt>
                <c:pt idx="77">
                  <c:v>1.6041700000000001</c:v>
                </c:pt>
                <c:pt idx="78">
                  <c:v>1.625</c:v>
                </c:pt>
                <c:pt idx="79">
                  <c:v>1.6458299999999915</c:v>
                </c:pt>
                <c:pt idx="80">
                  <c:v>1.6666700000000001</c:v>
                </c:pt>
                <c:pt idx="81">
                  <c:v>1.6875</c:v>
                </c:pt>
                <c:pt idx="82">
                  <c:v>1.7083299999999915</c:v>
                </c:pt>
                <c:pt idx="83">
                  <c:v>1.7291699999999908</c:v>
                </c:pt>
                <c:pt idx="84">
                  <c:v>1.75</c:v>
                </c:pt>
                <c:pt idx="85">
                  <c:v>1.7708299999999915</c:v>
                </c:pt>
                <c:pt idx="86">
                  <c:v>1.7916699999999908</c:v>
                </c:pt>
                <c:pt idx="87">
                  <c:v>1.8125</c:v>
                </c:pt>
                <c:pt idx="88">
                  <c:v>1.8333299999999915</c:v>
                </c:pt>
                <c:pt idx="89">
                  <c:v>1.8541700000000001</c:v>
                </c:pt>
                <c:pt idx="90">
                  <c:v>1.875</c:v>
                </c:pt>
                <c:pt idx="91">
                  <c:v>1.8958299999999915</c:v>
                </c:pt>
                <c:pt idx="92">
                  <c:v>1.9166700000000001</c:v>
                </c:pt>
                <c:pt idx="93">
                  <c:v>1.9375</c:v>
                </c:pt>
                <c:pt idx="94">
                  <c:v>1.9583299999999999</c:v>
                </c:pt>
                <c:pt idx="95">
                  <c:v>1.9791700000000001</c:v>
                </c:pt>
                <c:pt idx="96">
                  <c:v>2</c:v>
                </c:pt>
                <c:pt idx="97">
                  <c:v>2.0208300000000001</c:v>
                </c:pt>
                <c:pt idx="98">
                  <c:v>2.0416699999999977</c:v>
                </c:pt>
                <c:pt idx="99">
                  <c:v>2.0625</c:v>
                </c:pt>
                <c:pt idx="100">
                  <c:v>2.0833300000000214</c:v>
                </c:pt>
                <c:pt idx="101">
                  <c:v>2.1041699999999999</c:v>
                </c:pt>
                <c:pt idx="102">
                  <c:v>2.125</c:v>
                </c:pt>
                <c:pt idx="103">
                  <c:v>2.1458300000000001</c:v>
                </c:pt>
                <c:pt idx="104">
                  <c:v>2.1666699999999977</c:v>
                </c:pt>
                <c:pt idx="105">
                  <c:v>2.18750000000002</c:v>
                </c:pt>
                <c:pt idx="106">
                  <c:v>2.2083300000000214</c:v>
                </c:pt>
                <c:pt idx="107">
                  <c:v>2.2291699999999999</c:v>
                </c:pt>
                <c:pt idx="108">
                  <c:v>2.25</c:v>
                </c:pt>
                <c:pt idx="109">
                  <c:v>2.2708300000000001</c:v>
                </c:pt>
                <c:pt idx="110">
                  <c:v>2.2916699999999977</c:v>
                </c:pt>
                <c:pt idx="111">
                  <c:v>2.3124999999999769</c:v>
                </c:pt>
                <c:pt idx="112">
                  <c:v>2.3333300000000001</c:v>
                </c:pt>
                <c:pt idx="113">
                  <c:v>2.3541699999999977</c:v>
                </c:pt>
                <c:pt idx="114">
                  <c:v>2.3749999999999987</c:v>
                </c:pt>
                <c:pt idx="115">
                  <c:v>2.3958299999999793</c:v>
                </c:pt>
                <c:pt idx="116">
                  <c:v>2.4166699999999701</c:v>
                </c:pt>
                <c:pt idx="117">
                  <c:v>2.4375</c:v>
                </c:pt>
                <c:pt idx="118">
                  <c:v>2.4583300000000001</c:v>
                </c:pt>
                <c:pt idx="119">
                  <c:v>2.4791699999999977</c:v>
                </c:pt>
                <c:pt idx="120">
                  <c:v>2.5</c:v>
                </c:pt>
                <c:pt idx="121">
                  <c:v>2.5208300000000001</c:v>
                </c:pt>
                <c:pt idx="122">
                  <c:v>2.5416699999999977</c:v>
                </c:pt>
                <c:pt idx="123">
                  <c:v>2.5625</c:v>
                </c:pt>
                <c:pt idx="124">
                  <c:v>2.5833300000000214</c:v>
                </c:pt>
                <c:pt idx="125">
                  <c:v>2.6041699999999999</c:v>
                </c:pt>
                <c:pt idx="126">
                  <c:v>2.625</c:v>
                </c:pt>
                <c:pt idx="127">
                  <c:v>2.6458300000000001</c:v>
                </c:pt>
                <c:pt idx="128">
                  <c:v>2.6666699999999977</c:v>
                </c:pt>
                <c:pt idx="129">
                  <c:v>2.68750000000002</c:v>
                </c:pt>
                <c:pt idx="130">
                  <c:v>2.7083300000000214</c:v>
                </c:pt>
                <c:pt idx="131">
                  <c:v>2.7291699999999999</c:v>
                </c:pt>
                <c:pt idx="132">
                  <c:v>2.75</c:v>
                </c:pt>
                <c:pt idx="133">
                  <c:v>2.7708300000000001</c:v>
                </c:pt>
                <c:pt idx="134">
                  <c:v>2.7916699999999977</c:v>
                </c:pt>
                <c:pt idx="135">
                  <c:v>2.8124999999999769</c:v>
                </c:pt>
                <c:pt idx="136">
                  <c:v>2.8333300000000001</c:v>
                </c:pt>
                <c:pt idx="137">
                  <c:v>2.8541699999999977</c:v>
                </c:pt>
                <c:pt idx="138">
                  <c:v>2.8749999999999987</c:v>
                </c:pt>
                <c:pt idx="139">
                  <c:v>2.8958299999999793</c:v>
                </c:pt>
                <c:pt idx="140">
                  <c:v>2.9166699999999701</c:v>
                </c:pt>
                <c:pt idx="141">
                  <c:v>2.9375</c:v>
                </c:pt>
                <c:pt idx="142">
                  <c:v>2.9583300000000001</c:v>
                </c:pt>
                <c:pt idx="143">
                  <c:v>2.9791699999999977</c:v>
                </c:pt>
                <c:pt idx="144">
                  <c:v>3</c:v>
                </c:pt>
                <c:pt idx="145">
                  <c:v>3.0208300000000001</c:v>
                </c:pt>
                <c:pt idx="146">
                  <c:v>3.0416699999999977</c:v>
                </c:pt>
                <c:pt idx="147">
                  <c:v>3.0625</c:v>
                </c:pt>
                <c:pt idx="148">
                  <c:v>3.0833300000000214</c:v>
                </c:pt>
                <c:pt idx="149">
                  <c:v>3.1041699999999999</c:v>
                </c:pt>
                <c:pt idx="150">
                  <c:v>3.125</c:v>
                </c:pt>
                <c:pt idx="151">
                  <c:v>3.1458300000000001</c:v>
                </c:pt>
                <c:pt idx="152">
                  <c:v>3.1666699999999977</c:v>
                </c:pt>
                <c:pt idx="153">
                  <c:v>3.18750000000002</c:v>
                </c:pt>
                <c:pt idx="154">
                  <c:v>3.2083300000000214</c:v>
                </c:pt>
                <c:pt idx="155">
                  <c:v>3.2291699999999999</c:v>
                </c:pt>
                <c:pt idx="156">
                  <c:v>3.25</c:v>
                </c:pt>
                <c:pt idx="157">
                  <c:v>3.2708300000000001</c:v>
                </c:pt>
                <c:pt idx="158">
                  <c:v>3.2916699999999977</c:v>
                </c:pt>
                <c:pt idx="159">
                  <c:v>3.3124999999999769</c:v>
                </c:pt>
                <c:pt idx="160">
                  <c:v>3.3333300000000001</c:v>
                </c:pt>
                <c:pt idx="161">
                  <c:v>3.3541699999999977</c:v>
                </c:pt>
                <c:pt idx="162">
                  <c:v>3.3749999999999987</c:v>
                </c:pt>
                <c:pt idx="163">
                  <c:v>3.3958299999999793</c:v>
                </c:pt>
                <c:pt idx="164">
                  <c:v>3.4166699999999701</c:v>
                </c:pt>
                <c:pt idx="165">
                  <c:v>3.4375</c:v>
                </c:pt>
                <c:pt idx="166">
                  <c:v>3.4583300000000001</c:v>
                </c:pt>
                <c:pt idx="167">
                  <c:v>3.4791699999999977</c:v>
                </c:pt>
                <c:pt idx="168">
                  <c:v>3.5</c:v>
                </c:pt>
                <c:pt idx="169">
                  <c:v>3.5208300000000001</c:v>
                </c:pt>
                <c:pt idx="170">
                  <c:v>3.5416699999999977</c:v>
                </c:pt>
                <c:pt idx="171">
                  <c:v>3.5625</c:v>
                </c:pt>
                <c:pt idx="172">
                  <c:v>3.5833300000000214</c:v>
                </c:pt>
                <c:pt idx="173">
                  <c:v>3.6041699999999999</c:v>
                </c:pt>
                <c:pt idx="174">
                  <c:v>3.625</c:v>
                </c:pt>
                <c:pt idx="175">
                  <c:v>3.6458300000000001</c:v>
                </c:pt>
                <c:pt idx="176">
                  <c:v>3.6666699999999977</c:v>
                </c:pt>
                <c:pt idx="177">
                  <c:v>3.68750000000002</c:v>
                </c:pt>
                <c:pt idx="178">
                  <c:v>3.7083300000000214</c:v>
                </c:pt>
                <c:pt idx="179">
                  <c:v>3.7291699999999999</c:v>
                </c:pt>
                <c:pt idx="180">
                  <c:v>3.75</c:v>
                </c:pt>
                <c:pt idx="181">
                  <c:v>3.7708300000000001</c:v>
                </c:pt>
                <c:pt idx="182">
                  <c:v>3.7916699999999977</c:v>
                </c:pt>
                <c:pt idx="183">
                  <c:v>3.8124999999999769</c:v>
                </c:pt>
                <c:pt idx="184">
                  <c:v>3.8333300000000001</c:v>
                </c:pt>
                <c:pt idx="185">
                  <c:v>3.8541699999999977</c:v>
                </c:pt>
                <c:pt idx="186">
                  <c:v>3.8749999999999987</c:v>
                </c:pt>
                <c:pt idx="187">
                  <c:v>3.8958299999999793</c:v>
                </c:pt>
                <c:pt idx="188">
                  <c:v>3.9166699999999701</c:v>
                </c:pt>
                <c:pt idx="189">
                  <c:v>3.9375</c:v>
                </c:pt>
                <c:pt idx="190">
                  <c:v>3.9583300000000001</c:v>
                </c:pt>
                <c:pt idx="191">
                  <c:v>3.9791699999999977</c:v>
                </c:pt>
                <c:pt idx="192">
                  <c:v>4</c:v>
                </c:pt>
                <c:pt idx="193">
                  <c:v>4.0208299999999975</c:v>
                </c:pt>
                <c:pt idx="194">
                  <c:v>4.0416700000000034</c:v>
                </c:pt>
                <c:pt idx="195">
                  <c:v>4.0624999999999956</c:v>
                </c:pt>
                <c:pt idx="196">
                  <c:v>4.0833300000000001</c:v>
                </c:pt>
                <c:pt idx="197">
                  <c:v>4.1041699999999945</c:v>
                </c:pt>
                <c:pt idx="198">
                  <c:v>4.1249999999999645</c:v>
                </c:pt>
                <c:pt idx="199">
                  <c:v>4.1458299999999975</c:v>
                </c:pt>
                <c:pt idx="200">
                  <c:v>4.1666699999999999</c:v>
                </c:pt>
                <c:pt idx="201">
                  <c:v>4.1874999999999956</c:v>
                </c:pt>
                <c:pt idx="202">
                  <c:v>4.2083300000000001</c:v>
                </c:pt>
                <c:pt idx="203">
                  <c:v>4.2291699999999999</c:v>
                </c:pt>
                <c:pt idx="204">
                  <c:v>4.25</c:v>
                </c:pt>
                <c:pt idx="205">
                  <c:v>4.2708300000000001</c:v>
                </c:pt>
                <c:pt idx="206">
                  <c:v>4.2916700000000034</c:v>
                </c:pt>
                <c:pt idx="207">
                  <c:v>4.3124999999999956</c:v>
                </c:pt>
                <c:pt idx="208">
                  <c:v>4.3333300000000001</c:v>
                </c:pt>
                <c:pt idx="209">
                  <c:v>4.3541699999999945</c:v>
                </c:pt>
                <c:pt idx="210">
                  <c:v>4.375</c:v>
                </c:pt>
                <c:pt idx="211">
                  <c:v>4.3958299999999975</c:v>
                </c:pt>
                <c:pt idx="212">
                  <c:v>4.4166700000000034</c:v>
                </c:pt>
                <c:pt idx="213">
                  <c:v>4.4375</c:v>
                </c:pt>
                <c:pt idx="214">
                  <c:v>4.4583300000000001</c:v>
                </c:pt>
                <c:pt idx="215">
                  <c:v>4.4791700000000034</c:v>
                </c:pt>
                <c:pt idx="216">
                  <c:v>4.5</c:v>
                </c:pt>
                <c:pt idx="217">
                  <c:v>4.5208299999999975</c:v>
                </c:pt>
                <c:pt idx="218">
                  <c:v>4.5416700000000034</c:v>
                </c:pt>
                <c:pt idx="219">
                  <c:v>4.5624999999999956</c:v>
                </c:pt>
                <c:pt idx="220">
                  <c:v>4.5833300000000001</c:v>
                </c:pt>
                <c:pt idx="221">
                  <c:v>4.6041699999999945</c:v>
                </c:pt>
                <c:pt idx="222">
                  <c:v>4.6249999999999645</c:v>
                </c:pt>
                <c:pt idx="223">
                  <c:v>4.6458299999999975</c:v>
                </c:pt>
                <c:pt idx="224">
                  <c:v>4.6666699999999999</c:v>
                </c:pt>
                <c:pt idx="225">
                  <c:v>4.6874999999999956</c:v>
                </c:pt>
                <c:pt idx="226">
                  <c:v>4.7083300000000001</c:v>
                </c:pt>
                <c:pt idx="227">
                  <c:v>4.7291699999999999</c:v>
                </c:pt>
                <c:pt idx="228">
                  <c:v>4.75</c:v>
                </c:pt>
                <c:pt idx="229">
                  <c:v>4.7708300000000001</c:v>
                </c:pt>
                <c:pt idx="230">
                  <c:v>4.7916700000000034</c:v>
                </c:pt>
                <c:pt idx="231">
                  <c:v>4.8124999999999956</c:v>
                </c:pt>
                <c:pt idx="232">
                  <c:v>4.8333300000000001</c:v>
                </c:pt>
                <c:pt idx="233">
                  <c:v>4.8541699999999945</c:v>
                </c:pt>
                <c:pt idx="234">
                  <c:v>4.875</c:v>
                </c:pt>
                <c:pt idx="235">
                  <c:v>4.8958299999999975</c:v>
                </c:pt>
                <c:pt idx="236">
                  <c:v>4.9166700000000034</c:v>
                </c:pt>
                <c:pt idx="237">
                  <c:v>4.9375</c:v>
                </c:pt>
                <c:pt idx="238">
                  <c:v>4.9583300000000001</c:v>
                </c:pt>
                <c:pt idx="239">
                  <c:v>4.9791700000000034</c:v>
                </c:pt>
                <c:pt idx="240">
                  <c:v>5</c:v>
                </c:pt>
              </c:numCache>
            </c:numRef>
          </c:xVal>
          <c:yVal>
            <c:numRef>
              <c:f>Sheet1!$G$2:$G$242</c:f>
              <c:numCache>
                <c:formatCode>General</c:formatCode>
                <c:ptCount val="241"/>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pt idx="21">
                  <c:v>100</c:v>
                </c:pt>
                <c:pt idx="22">
                  <c:v>100</c:v>
                </c:pt>
                <c:pt idx="23">
                  <c:v>100</c:v>
                </c:pt>
                <c:pt idx="24">
                  <c:v>100</c:v>
                </c:pt>
                <c:pt idx="25">
                  <c:v>100</c:v>
                </c:pt>
                <c:pt idx="26">
                  <c:v>100</c:v>
                </c:pt>
                <c:pt idx="27">
                  <c:v>100</c:v>
                </c:pt>
                <c:pt idx="28">
                  <c:v>100</c:v>
                </c:pt>
                <c:pt idx="29">
                  <c:v>100</c:v>
                </c:pt>
                <c:pt idx="30">
                  <c:v>100</c:v>
                </c:pt>
                <c:pt idx="31">
                  <c:v>100</c:v>
                </c:pt>
                <c:pt idx="32">
                  <c:v>100</c:v>
                </c:pt>
                <c:pt idx="33">
                  <c:v>100</c:v>
                </c:pt>
                <c:pt idx="34">
                  <c:v>100</c:v>
                </c:pt>
                <c:pt idx="35">
                  <c:v>100</c:v>
                </c:pt>
                <c:pt idx="36">
                  <c:v>100</c:v>
                </c:pt>
                <c:pt idx="37">
                  <c:v>100</c:v>
                </c:pt>
                <c:pt idx="38">
                  <c:v>100</c:v>
                </c:pt>
                <c:pt idx="39">
                  <c:v>100</c:v>
                </c:pt>
                <c:pt idx="40">
                  <c:v>100</c:v>
                </c:pt>
                <c:pt idx="41">
                  <c:v>100</c:v>
                </c:pt>
                <c:pt idx="42">
                  <c:v>100</c:v>
                </c:pt>
                <c:pt idx="43">
                  <c:v>100</c:v>
                </c:pt>
                <c:pt idx="44">
                  <c:v>100</c:v>
                </c:pt>
                <c:pt idx="45">
                  <c:v>100</c:v>
                </c:pt>
                <c:pt idx="46">
                  <c:v>100</c:v>
                </c:pt>
                <c:pt idx="47">
                  <c:v>100</c:v>
                </c:pt>
                <c:pt idx="48">
                  <c:v>100</c:v>
                </c:pt>
                <c:pt idx="49">
                  <c:v>100</c:v>
                </c:pt>
                <c:pt idx="50">
                  <c:v>100</c:v>
                </c:pt>
                <c:pt idx="51">
                  <c:v>100</c:v>
                </c:pt>
                <c:pt idx="52">
                  <c:v>100</c:v>
                </c:pt>
                <c:pt idx="53">
                  <c:v>98.912999999999997</c:v>
                </c:pt>
                <c:pt idx="54">
                  <c:v>98.912999999999997</c:v>
                </c:pt>
                <c:pt idx="55">
                  <c:v>98.912999999999997</c:v>
                </c:pt>
                <c:pt idx="56">
                  <c:v>98.912999999999997</c:v>
                </c:pt>
                <c:pt idx="57">
                  <c:v>98.912999999999997</c:v>
                </c:pt>
                <c:pt idx="58">
                  <c:v>98.912999999999997</c:v>
                </c:pt>
                <c:pt idx="59">
                  <c:v>98.912999999999997</c:v>
                </c:pt>
                <c:pt idx="60">
                  <c:v>97.825999999999979</c:v>
                </c:pt>
                <c:pt idx="61">
                  <c:v>97.825999999999979</c:v>
                </c:pt>
                <c:pt idx="62">
                  <c:v>97.825999999999979</c:v>
                </c:pt>
                <c:pt idx="63">
                  <c:v>96.739000000000004</c:v>
                </c:pt>
                <c:pt idx="64">
                  <c:v>96.739000000000004</c:v>
                </c:pt>
                <c:pt idx="65">
                  <c:v>96.739000000000004</c:v>
                </c:pt>
                <c:pt idx="66">
                  <c:v>96.739000000000004</c:v>
                </c:pt>
                <c:pt idx="67">
                  <c:v>96.739000000000004</c:v>
                </c:pt>
                <c:pt idx="68">
                  <c:v>96.739000000000004</c:v>
                </c:pt>
                <c:pt idx="69">
                  <c:v>95.64</c:v>
                </c:pt>
                <c:pt idx="70">
                  <c:v>95.64</c:v>
                </c:pt>
                <c:pt idx="71">
                  <c:v>95.64</c:v>
                </c:pt>
                <c:pt idx="72">
                  <c:v>95.64</c:v>
                </c:pt>
                <c:pt idx="73">
                  <c:v>95.64</c:v>
                </c:pt>
                <c:pt idx="74">
                  <c:v>94.54</c:v>
                </c:pt>
                <c:pt idx="75">
                  <c:v>94.54</c:v>
                </c:pt>
                <c:pt idx="76">
                  <c:v>94.54</c:v>
                </c:pt>
                <c:pt idx="77">
                  <c:v>94.54</c:v>
                </c:pt>
                <c:pt idx="78">
                  <c:v>94.54</c:v>
                </c:pt>
                <c:pt idx="79">
                  <c:v>94.54</c:v>
                </c:pt>
                <c:pt idx="80">
                  <c:v>94.54</c:v>
                </c:pt>
                <c:pt idx="81">
                  <c:v>94.54</c:v>
                </c:pt>
                <c:pt idx="82">
                  <c:v>94.54</c:v>
                </c:pt>
                <c:pt idx="83">
                  <c:v>93.441000000000557</c:v>
                </c:pt>
                <c:pt idx="84">
                  <c:v>93.441000000000557</c:v>
                </c:pt>
                <c:pt idx="85">
                  <c:v>93.441000000000557</c:v>
                </c:pt>
                <c:pt idx="86">
                  <c:v>93.441000000000557</c:v>
                </c:pt>
                <c:pt idx="87">
                  <c:v>93.441000000000557</c:v>
                </c:pt>
                <c:pt idx="88">
                  <c:v>93.441000000000557</c:v>
                </c:pt>
                <c:pt idx="89">
                  <c:v>92.328999999999979</c:v>
                </c:pt>
                <c:pt idx="90">
                  <c:v>92.328999999999979</c:v>
                </c:pt>
                <c:pt idx="91">
                  <c:v>91.215999999999994</c:v>
                </c:pt>
                <c:pt idx="92">
                  <c:v>91.215999999999994</c:v>
                </c:pt>
                <c:pt idx="93">
                  <c:v>91.215999999999994</c:v>
                </c:pt>
                <c:pt idx="94">
                  <c:v>91.215999999999994</c:v>
                </c:pt>
                <c:pt idx="95">
                  <c:v>91.215999999999994</c:v>
                </c:pt>
                <c:pt idx="96">
                  <c:v>91.215999999999994</c:v>
                </c:pt>
                <c:pt idx="97">
                  <c:v>91.215999999999994</c:v>
                </c:pt>
                <c:pt idx="98">
                  <c:v>91.215999999999994</c:v>
                </c:pt>
                <c:pt idx="99">
                  <c:v>91.215999999999994</c:v>
                </c:pt>
                <c:pt idx="100">
                  <c:v>91.215999999999994</c:v>
                </c:pt>
                <c:pt idx="101">
                  <c:v>91.215999999999994</c:v>
                </c:pt>
                <c:pt idx="102">
                  <c:v>91.215999999999994</c:v>
                </c:pt>
                <c:pt idx="103">
                  <c:v>91.215999999999994</c:v>
                </c:pt>
                <c:pt idx="104">
                  <c:v>91.215999999999994</c:v>
                </c:pt>
                <c:pt idx="105">
                  <c:v>91.215999999999994</c:v>
                </c:pt>
                <c:pt idx="106">
                  <c:v>91.215999999999994</c:v>
                </c:pt>
                <c:pt idx="107">
                  <c:v>91.215999999999994</c:v>
                </c:pt>
                <c:pt idx="108">
                  <c:v>91.215999999999994</c:v>
                </c:pt>
                <c:pt idx="109">
                  <c:v>91.215999999999994</c:v>
                </c:pt>
                <c:pt idx="110">
                  <c:v>90.031999999999996</c:v>
                </c:pt>
                <c:pt idx="111">
                  <c:v>90.031999999999996</c:v>
                </c:pt>
                <c:pt idx="112">
                  <c:v>90.031999999999996</c:v>
                </c:pt>
                <c:pt idx="113">
                  <c:v>90.031999999999996</c:v>
                </c:pt>
                <c:pt idx="114">
                  <c:v>90.031999999999996</c:v>
                </c:pt>
                <c:pt idx="115">
                  <c:v>88.846999999999994</c:v>
                </c:pt>
                <c:pt idx="116">
                  <c:v>88.846999999999994</c:v>
                </c:pt>
                <c:pt idx="117">
                  <c:v>88.846999999999994</c:v>
                </c:pt>
                <c:pt idx="118">
                  <c:v>88.846999999999994</c:v>
                </c:pt>
                <c:pt idx="119">
                  <c:v>88.846999999999994</c:v>
                </c:pt>
                <c:pt idx="120">
                  <c:v>88.846999999999994</c:v>
                </c:pt>
                <c:pt idx="121">
                  <c:v>88.846999999999994</c:v>
                </c:pt>
                <c:pt idx="122">
                  <c:v>88.846999999999994</c:v>
                </c:pt>
                <c:pt idx="123">
                  <c:v>88.846999999999994</c:v>
                </c:pt>
                <c:pt idx="124">
                  <c:v>87.661999999999992</c:v>
                </c:pt>
                <c:pt idx="125">
                  <c:v>87.661999999999992</c:v>
                </c:pt>
                <c:pt idx="126">
                  <c:v>87.661999999999992</c:v>
                </c:pt>
                <c:pt idx="127">
                  <c:v>87.661999999999992</c:v>
                </c:pt>
                <c:pt idx="128">
                  <c:v>87.661999999999992</c:v>
                </c:pt>
                <c:pt idx="129">
                  <c:v>87.661999999999992</c:v>
                </c:pt>
                <c:pt idx="130">
                  <c:v>87.661999999999992</c:v>
                </c:pt>
                <c:pt idx="131">
                  <c:v>87.661999999999992</c:v>
                </c:pt>
                <c:pt idx="132">
                  <c:v>87.661999999999992</c:v>
                </c:pt>
                <c:pt idx="133">
                  <c:v>87.661999999999992</c:v>
                </c:pt>
                <c:pt idx="134">
                  <c:v>87.661999999999992</c:v>
                </c:pt>
                <c:pt idx="135">
                  <c:v>87.661999999999992</c:v>
                </c:pt>
                <c:pt idx="136">
                  <c:v>87.661999999999992</c:v>
                </c:pt>
                <c:pt idx="137">
                  <c:v>87.661999999999992</c:v>
                </c:pt>
                <c:pt idx="138">
                  <c:v>87.661999999999992</c:v>
                </c:pt>
                <c:pt idx="139">
                  <c:v>87.661999999999992</c:v>
                </c:pt>
                <c:pt idx="140">
                  <c:v>87.661999999999992</c:v>
                </c:pt>
                <c:pt idx="141">
                  <c:v>87.661999999999992</c:v>
                </c:pt>
                <c:pt idx="142">
                  <c:v>87.661999999999992</c:v>
                </c:pt>
                <c:pt idx="143">
                  <c:v>87.661999999999992</c:v>
                </c:pt>
                <c:pt idx="144">
                  <c:v>87.661999999999992</c:v>
                </c:pt>
                <c:pt idx="145">
                  <c:v>87.661999999999992</c:v>
                </c:pt>
                <c:pt idx="146">
                  <c:v>87.661999999999992</c:v>
                </c:pt>
                <c:pt idx="147">
                  <c:v>87.661999999999992</c:v>
                </c:pt>
                <c:pt idx="148">
                  <c:v>87.661999999999992</c:v>
                </c:pt>
                <c:pt idx="149">
                  <c:v>87.661999999999992</c:v>
                </c:pt>
                <c:pt idx="150">
                  <c:v>86.248999999999995</c:v>
                </c:pt>
                <c:pt idx="151">
                  <c:v>86.248999999999995</c:v>
                </c:pt>
                <c:pt idx="152">
                  <c:v>86.248999999999995</c:v>
                </c:pt>
                <c:pt idx="153">
                  <c:v>86.248999999999995</c:v>
                </c:pt>
                <c:pt idx="154">
                  <c:v>86.248999999999995</c:v>
                </c:pt>
                <c:pt idx="155">
                  <c:v>86.248999999999995</c:v>
                </c:pt>
                <c:pt idx="156">
                  <c:v>86.248999999999995</c:v>
                </c:pt>
                <c:pt idx="157">
                  <c:v>84.811000000000007</c:v>
                </c:pt>
                <c:pt idx="158">
                  <c:v>84.811000000000007</c:v>
                </c:pt>
                <c:pt idx="159">
                  <c:v>84.811000000000007</c:v>
                </c:pt>
                <c:pt idx="160">
                  <c:v>84.811000000000007</c:v>
                </c:pt>
                <c:pt idx="161">
                  <c:v>84.811000000000007</c:v>
                </c:pt>
                <c:pt idx="162">
                  <c:v>84.811000000000007</c:v>
                </c:pt>
                <c:pt idx="163">
                  <c:v>84.811000000000007</c:v>
                </c:pt>
                <c:pt idx="164">
                  <c:v>83.349000000000004</c:v>
                </c:pt>
                <c:pt idx="165">
                  <c:v>83.349000000000004</c:v>
                </c:pt>
                <c:pt idx="166">
                  <c:v>83.349000000000004</c:v>
                </c:pt>
                <c:pt idx="167">
                  <c:v>83.349000000000004</c:v>
                </c:pt>
                <c:pt idx="168">
                  <c:v>83.349000000000004</c:v>
                </c:pt>
                <c:pt idx="169">
                  <c:v>83.349000000000004</c:v>
                </c:pt>
                <c:pt idx="170">
                  <c:v>83.349000000000004</c:v>
                </c:pt>
                <c:pt idx="171">
                  <c:v>83.349000000000004</c:v>
                </c:pt>
                <c:pt idx="172">
                  <c:v>83.349000000000004</c:v>
                </c:pt>
                <c:pt idx="173">
                  <c:v>81.887</c:v>
                </c:pt>
                <c:pt idx="174">
                  <c:v>81.887</c:v>
                </c:pt>
                <c:pt idx="175">
                  <c:v>81.887</c:v>
                </c:pt>
                <c:pt idx="176">
                  <c:v>81.887</c:v>
                </c:pt>
                <c:pt idx="177">
                  <c:v>81.887</c:v>
                </c:pt>
                <c:pt idx="178">
                  <c:v>81.887</c:v>
                </c:pt>
                <c:pt idx="179">
                  <c:v>81.887</c:v>
                </c:pt>
                <c:pt idx="180">
                  <c:v>80.424000000000007</c:v>
                </c:pt>
                <c:pt idx="181">
                  <c:v>80.424000000000007</c:v>
                </c:pt>
                <c:pt idx="182">
                  <c:v>80.424000000000007</c:v>
                </c:pt>
                <c:pt idx="183">
                  <c:v>80.424000000000007</c:v>
                </c:pt>
                <c:pt idx="184">
                  <c:v>80.424000000000007</c:v>
                </c:pt>
                <c:pt idx="185">
                  <c:v>80.424000000000007</c:v>
                </c:pt>
                <c:pt idx="186">
                  <c:v>80.424000000000007</c:v>
                </c:pt>
                <c:pt idx="187">
                  <c:v>78.935000000000002</c:v>
                </c:pt>
                <c:pt idx="188">
                  <c:v>78.935000000000002</c:v>
                </c:pt>
                <c:pt idx="189">
                  <c:v>78.935000000000002</c:v>
                </c:pt>
                <c:pt idx="190">
                  <c:v>77.446000000000026</c:v>
                </c:pt>
                <c:pt idx="191">
                  <c:v>77.446000000000026</c:v>
                </c:pt>
                <c:pt idx="192">
                  <c:v>77.446000000000026</c:v>
                </c:pt>
                <c:pt idx="193">
                  <c:v>77.446000000000026</c:v>
                </c:pt>
                <c:pt idx="194">
                  <c:v>77.446000000000026</c:v>
                </c:pt>
                <c:pt idx="195">
                  <c:v>77.446000000000026</c:v>
                </c:pt>
                <c:pt idx="196">
                  <c:v>75.762</c:v>
                </c:pt>
                <c:pt idx="197">
                  <c:v>75.762</c:v>
                </c:pt>
                <c:pt idx="198">
                  <c:v>75.762</c:v>
                </c:pt>
                <c:pt idx="199">
                  <c:v>75.762</c:v>
                </c:pt>
                <c:pt idx="200">
                  <c:v>75.762</c:v>
                </c:pt>
                <c:pt idx="201">
                  <c:v>74.040000000000006</c:v>
                </c:pt>
                <c:pt idx="202">
                  <c:v>74.040000000000006</c:v>
                </c:pt>
                <c:pt idx="203">
                  <c:v>74.040000000000006</c:v>
                </c:pt>
                <c:pt idx="204">
                  <c:v>74.040000000000006</c:v>
                </c:pt>
                <c:pt idx="205">
                  <c:v>74.040000000000006</c:v>
                </c:pt>
                <c:pt idx="206">
                  <c:v>74.040000000000006</c:v>
                </c:pt>
                <c:pt idx="207">
                  <c:v>74.040000000000006</c:v>
                </c:pt>
                <c:pt idx="208">
                  <c:v>74.040000000000006</c:v>
                </c:pt>
                <c:pt idx="209">
                  <c:v>74.040000000000006</c:v>
                </c:pt>
                <c:pt idx="210">
                  <c:v>74.040000000000006</c:v>
                </c:pt>
                <c:pt idx="211">
                  <c:v>74.040000000000006</c:v>
                </c:pt>
                <c:pt idx="212">
                  <c:v>74.040000000000006</c:v>
                </c:pt>
                <c:pt idx="213">
                  <c:v>74.040000000000006</c:v>
                </c:pt>
                <c:pt idx="214">
                  <c:v>74.040000000000006</c:v>
                </c:pt>
                <c:pt idx="215">
                  <c:v>74.040000000000006</c:v>
                </c:pt>
                <c:pt idx="216">
                  <c:v>74.040000000000006</c:v>
                </c:pt>
                <c:pt idx="217">
                  <c:v>74.040000000000006</c:v>
                </c:pt>
                <c:pt idx="218">
                  <c:v>74.040000000000006</c:v>
                </c:pt>
                <c:pt idx="219">
                  <c:v>74.040000000000006</c:v>
                </c:pt>
                <c:pt idx="220">
                  <c:v>74.040000000000006</c:v>
                </c:pt>
                <c:pt idx="221">
                  <c:v>74.040000000000006</c:v>
                </c:pt>
                <c:pt idx="222">
                  <c:v>74.040000000000006</c:v>
                </c:pt>
                <c:pt idx="223">
                  <c:v>74.040000000000006</c:v>
                </c:pt>
                <c:pt idx="224">
                  <c:v>74.040000000000006</c:v>
                </c:pt>
                <c:pt idx="225">
                  <c:v>74.040000000000006</c:v>
                </c:pt>
                <c:pt idx="226">
                  <c:v>74.040000000000006</c:v>
                </c:pt>
                <c:pt idx="227">
                  <c:v>74.040000000000006</c:v>
                </c:pt>
                <c:pt idx="228">
                  <c:v>74.040000000000006</c:v>
                </c:pt>
                <c:pt idx="229">
                  <c:v>72.188999999999979</c:v>
                </c:pt>
                <c:pt idx="230">
                  <c:v>72.188999999999979</c:v>
                </c:pt>
                <c:pt idx="231">
                  <c:v>72.188999999999979</c:v>
                </c:pt>
                <c:pt idx="232">
                  <c:v>70.337999999999994</c:v>
                </c:pt>
                <c:pt idx="233">
                  <c:v>70.337999999999994</c:v>
                </c:pt>
                <c:pt idx="234">
                  <c:v>70.337999999999994</c:v>
                </c:pt>
                <c:pt idx="235">
                  <c:v>70.337999999999994</c:v>
                </c:pt>
                <c:pt idx="236">
                  <c:v>70.337999999999994</c:v>
                </c:pt>
                <c:pt idx="237">
                  <c:v>70.337999999999994</c:v>
                </c:pt>
                <c:pt idx="238">
                  <c:v>68.384</c:v>
                </c:pt>
                <c:pt idx="239">
                  <c:v>68.384</c:v>
                </c:pt>
                <c:pt idx="240">
                  <c:v>66.372999999999948</c:v>
                </c:pt>
              </c:numCache>
            </c:numRef>
          </c:yVal>
        </c:ser>
        <c:axId val="39866368"/>
        <c:axId val="39868288"/>
      </c:scatterChart>
      <c:valAx>
        <c:axId val="39866368"/>
        <c:scaling>
          <c:orientation val="minMax"/>
          <c:max val="5"/>
          <c:min val="0"/>
        </c:scaling>
        <c:axPos val="b"/>
        <c:title>
          <c:tx>
            <c:rich>
              <a:bodyPr/>
              <a:lstStyle/>
              <a:p>
                <a:pPr>
                  <a:defRPr sz="1700"/>
                </a:pPr>
                <a:r>
                  <a:rPr lang="en-US" sz="1700" dirty="0" smtClean="0"/>
                  <a:t>Years</a:t>
                </a:r>
                <a:endParaRPr lang="en-US" sz="1700" dirty="0"/>
              </a:p>
            </c:rich>
          </c:tx>
          <c:layout>
            <c:manualLayout>
              <c:xMode val="edge"/>
              <c:yMode val="edge"/>
              <c:x val="0.46072503658281655"/>
              <c:y val="0.92303921568627934"/>
            </c:manualLayout>
          </c:layout>
        </c:title>
        <c:numFmt formatCode="#,##0" sourceLinked="0"/>
        <c:tickLblPos val="nextTo"/>
        <c:txPr>
          <a:bodyPr rot="0"/>
          <a:lstStyle/>
          <a:p>
            <a:pPr>
              <a:defRPr sz="1500" b="1"/>
            </a:pPr>
            <a:endParaRPr lang="en-US"/>
          </a:p>
        </c:txPr>
        <c:crossAx val="39868288"/>
        <c:crosses val="autoZero"/>
        <c:crossBetween val="midCat"/>
        <c:majorUnit val="1"/>
      </c:valAx>
      <c:valAx>
        <c:axId val="39868288"/>
        <c:scaling>
          <c:orientation val="minMax"/>
          <c:max val="100"/>
          <c:min val="5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39866368"/>
        <c:crosses val="autoZero"/>
        <c:crossBetween val="midCat"/>
        <c:majorUnit val="10"/>
      </c:valAx>
      <c:spPr>
        <a:solidFill>
          <a:schemeClr val="bg2"/>
        </a:solidFill>
        <a:ln>
          <a:solidFill>
            <a:schemeClr val="tx1"/>
          </a:solidFill>
        </a:ln>
      </c:spPr>
    </c:plotArea>
    <c:legend>
      <c:legendPos val="r"/>
      <c:layout>
        <c:manualLayout>
          <c:xMode val="edge"/>
          <c:yMode val="edge"/>
          <c:x val="0.10602501567835022"/>
          <c:y val="0.47545693151992607"/>
          <c:w val="0.56530973451328614"/>
          <c:h val="0.34250843644544432"/>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6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6799293893573043E-2"/>
          <c:y val="4.9719541105749124E-2"/>
          <c:w val="0.88820070610642698"/>
          <c:h val="0.81644145288290582"/>
        </c:manualLayout>
      </c:layout>
      <c:scatterChart>
        <c:scatterStyle val="lineMarker"/>
        <c:ser>
          <c:idx val="0"/>
          <c:order val="0"/>
          <c:tx>
            <c:strRef>
              <c:f>Sheet1!$B$1</c:f>
              <c:strCache>
                <c:ptCount val="1"/>
                <c:pt idx="0">
                  <c:v>No induction (N = 380)</c:v>
                </c:pt>
              </c:strCache>
            </c:strRef>
          </c:tx>
          <c:spPr>
            <a:ln w="41275">
              <a:solidFill>
                <a:srgbClr val="00FF00"/>
              </a:solidFill>
            </a:ln>
          </c:spPr>
          <c:marker>
            <c:symbol val="none"/>
          </c:marker>
          <c:xVal>
            <c:numRef>
              <c:f>Sheet1!$A$2:$A$338</c:f>
              <c:numCache>
                <c:formatCode>General</c:formatCode>
                <c:ptCount val="337"/>
                <c:pt idx="0">
                  <c:v>0</c:v>
                </c:pt>
                <c:pt idx="1">
                  <c:v>2.0799999999999999E-2</c:v>
                </c:pt>
                <c:pt idx="2">
                  <c:v>4.1700000000000001E-2</c:v>
                </c:pt>
                <c:pt idx="3">
                  <c:v>6.25E-2</c:v>
                </c:pt>
                <c:pt idx="4">
                  <c:v>8.3300000000000041E-2</c:v>
                </c:pt>
                <c:pt idx="5">
                  <c:v>0.10420000000000022</c:v>
                </c:pt>
                <c:pt idx="6">
                  <c:v>0.125</c:v>
                </c:pt>
                <c:pt idx="7">
                  <c:v>0.14580000000000001</c:v>
                </c:pt>
                <c:pt idx="8">
                  <c:v>0.16669999999999999</c:v>
                </c:pt>
                <c:pt idx="9">
                  <c:v>0.18750000000000044</c:v>
                </c:pt>
                <c:pt idx="10">
                  <c:v>0.20830000000000001</c:v>
                </c:pt>
                <c:pt idx="11">
                  <c:v>0.22919999999999999</c:v>
                </c:pt>
                <c:pt idx="12">
                  <c:v>0.25</c:v>
                </c:pt>
                <c:pt idx="13">
                  <c:v>0.27080000000000032</c:v>
                </c:pt>
                <c:pt idx="14">
                  <c:v>0.29170000000000001</c:v>
                </c:pt>
                <c:pt idx="15">
                  <c:v>0.31250000000000189</c:v>
                </c:pt>
                <c:pt idx="16">
                  <c:v>0.33330000000000337</c:v>
                </c:pt>
                <c:pt idx="17">
                  <c:v>0.35420000000000001</c:v>
                </c:pt>
                <c:pt idx="18">
                  <c:v>0.37500000000000189</c:v>
                </c:pt>
                <c:pt idx="19">
                  <c:v>0.39580000000000337</c:v>
                </c:pt>
                <c:pt idx="20">
                  <c:v>0.41670000000000001</c:v>
                </c:pt>
                <c:pt idx="21">
                  <c:v>0.43750000000000189</c:v>
                </c:pt>
                <c:pt idx="22">
                  <c:v>0.45830000000000032</c:v>
                </c:pt>
                <c:pt idx="23">
                  <c:v>0.47920000000000001</c:v>
                </c:pt>
                <c:pt idx="24">
                  <c:v>0.5</c:v>
                </c:pt>
                <c:pt idx="25">
                  <c:v>0.52080000000000004</c:v>
                </c:pt>
                <c:pt idx="26">
                  <c:v>0.54170000000000063</c:v>
                </c:pt>
                <c:pt idx="27">
                  <c:v>0.5625</c:v>
                </c:pt>
                <c:pt idx="28">
                  <c:v>0.58329999999999949</c:v>
                </c:pt>
                <c:pt idx="29">
                  <c:v>0.60420000000000063</c:v>
                </c:pt>
                <c:pt idx="30">
                  <c:v>0.62500000000000389</c:v>
                </c:pt>
                <c:pt idx="31">
                  <c:v>0.64580000000000493</c:v>
                </c:pt>
                <c:pt idx="32">
                  <c:v>0.66670000000000573</c:v>
                </c:pt>
                <c:pt idx="33">
                  <c:v>0.6875</c:v>
                </c:pt>
                <c:pt idx="34">
                  <c:v>0.70830000000000004</c:v>
                </c:pt>
                <c:pt idx="35">
                  <c:v>0.72920000000000063</c:v>
                </c:pt>
                <c:pt idx="36">
                  <c:v>0.75000000000000389</c:v>
                </c:pt>
                <c:pt idx="37">
                  <c:v>0.77080000000000493</c:v>
                </c:pt>
                <c:pt idx="38">
                  <c:v>0.79170000000000063</c:v>
                </c:pt>
                <c:pt idx="39">
                  <c:v>0.8125</c:v>
                </c:pt>
                <c:pt idx="40">
                  <c:v>0.83330000000000004</c:v>
                </c:pt>
                <c:pt idx="41">
                  <c:v>0.85420000000000063</c:v>
                </c:pt>
                <c:pt idx="42">
                  <c:v>0.87500000000000389</c:v>
                </c:pt>
                <c:pt idx="43">
                  <c:v>0.89580000000000004</c:v>
                </c:pt>
                <c:pt idx="44">
                  <c:v>0.91670000000000063</c:v>
                </c:pt>
                <c:pt idx="45">
                  <c:v>0.9375</c:v>
                </c:pt>
                <c:pt idx="46">
                  <c:v>0.95830000000000004</c:v>
                </c:pt>
                <c:pt idx="47">
                  <c:v>0.97920000000000063</c:v>
                </c:pt>
                <c:pt idx="48">
                  <c:v>1</c:v>
                </c:pt>
                <c:pt idx="49">
                  <c:v>1.0207999999999924</c:v>
                </c:pt>
                <c:pt idx="50">
                  <c:v>1.0416999999999907</c:v>
                </c:pt>
                <c:pt idx="51">
                  <c:v>1.0625</c:v>
                </c:pt>
                <c:pt idx="52">
                  <c:v>1.0832999999999924</c:v>
                </c:pt>
                <c:pt idx="53">
                  <c:v>1.1042000000000001</c:v>
                </c:pt>
                <c:pt idx="54">
                  <c:v>1.125</c:v>
                </c:pt>
                <c:pt idx="55">
                  <c:v>1.1457999999999924</c:v>
                </c:pt>
                <c:pt idx="56">
                  <c:v>1.1667000000000001</c:v>
                </c:pt>
                <c:pt idx="57">
                  <c:v>1.1875</c:v>
                </c:pt>
                <c:pt idx="58">
                  <c:v>1.2082999999999924</c:v>
                </c:pt>
                <c:pt idx="59">
                  <c:v>1.2291999999999907</c:v>
                </c:pt>
                <c:pt idx="60">
                  <c:v>1.25</c:v>
                </c:pt>
                <c:pt idx="61">
                  <c:v>1.2707999999999924</c:v>
                </c:pt>
                <c:pt idx="62">
                  <c:v>1.2916999999999907</c:v>
                </c:pt>
                <c:pt idx="63">
                  <c:v>1.3125</c:v>
                </c:pt>
                <c:pt idx="64">
                  <c:v>1.3332999999999924</c:v>
                </c:pt>
                <c:pt idx="65">
                  <c:v>1.3542000000000001</c:v>
                </c:pt>
                <c:pt idx="66">
                  <c:v>1.375</c:v>
                </c:pt>
                <c:pt idx="67">
                  <c:v>1.3957999999999924</c:v>
                </c:pt>
                <c:pt idx="68">
                  <c:v>1.4166999999999907</c:v>
                </c:pt>
                <c:pt idx="69">
                  <c:v>1.4374999999999869</c:v>
                </c:pt>
                <c:pt idx="70">
                  <c:v>1.4582999999999924</c:v>
                </c:pt>
                <c:pt idx="71">
                  <c:v>1.4791999999999907</c:v>
                </c:pt>
                <c:pt idx="72">
                  <c:v>1.5</c:v>
                </c:pt>
                <c:pt idx="73">
                  <c:v>1.5207999999999924</c:v>
                </c:pt>
                <c:pt idx="74">
                  <c:v>1.5416999999999907</c:v>
                </c:pt>
                <c:pt idx="75">
                  <c:v>1.5625</c:v>
                </c:pt>
                <c:pt idx="76">
                  <c:v>1.5832999999999924</c:v>
                </c:pt>
                <c:pt idx="77">
                  <c:v>1.6042000000000001</c:v>
                </c:pt>
                <c:pt idx="78">
                  <c:v>1.625</c:v>
                </c:pt>
                <c:pt idx="79">
                  <c:v>1.6457999999999924</c:v>
                </c:pt>
                <c:pt idx="80">
                  <c:v>1.6667000000000001</c:v>
                </c:pt>
                <c:pt idx="81">
                  <c:v>1.6875</c:v>
                </c:pt>
                <c:pt idx="82">
                  <c:v>1.7082999999999924</c:v>
                </c:pt>
                <c:pt idx="83">
                  <c:v>1.7291999999999907</c:v>
                </c:pt>
                <c:pt idx="84">
                  <c:v>1.75</c:v>
                </c:pt>
                <c:pt idx="85">
                  <c:v>1.7707999999999924</c:v>
                </c:pt>
                <c:pt idx="86">
                  <c:v>1.7916999999999907</c:v>
                </c:pt>
                <c:pt idx="87">
                  <c:v>1.8125</c:v>
                </c:pt>
                <c:pt idx="88">
                  <c:v>1.8332999999999924</c:v>
                </c:pt>
                <c:pt idx="89">
                  <c:v>1.8542000000000001</c:v>
                </c:pt>
                <c:pt idx="90">
                  <c:v>1.875</c:v>
                </c:pt>
                <c:pt idx="91">
                  <c:v>1.8957999999999924</c:v>
                </c:pt>
                <c:pt idx="92">
                  <c:v>1.9167000000000001</c:v>
                </c:pt>
                <c:pt idx="93">
                  <c:v>1.9375</c:v>
                </c:pt>
                <c:pt idx="94">
                  <c:v>1.9582999999999999</c:v>
                </c:pt>
                <c:pt idx="95">
                  <c:v>1.9792000000000001</c:v>
                </c:pt>
                <c:pt idx="96">
                  <c:v>2</c:v>
                </c:pt>
                <c:pt idx="97">
                  <c:v>2.0207999999999999</c:v>
                </c:pt>
                <c:pt idx="98">
                  <c:v>2.0417000000000001</c:v>
                </c:pt>
                <c:pt idx="99">
                  <c:v>2.0625</c:v>
                </c:pt>
                <c:pt idx="100">
                  <c:v>2.0832999999999999</c:v>
                </c:pt>
                <c:pt idx="101">
                  <c:v>2.1042000000000001</c:v>
                </c:pt>
                <c:pt idx="102">
                  <c:v>2.125</c:v>
                </c:pt>
                <c:pt idx="103">
                  <c:v>2.1457999999999999</c:v>
                </c:pt>
                <c:pt idx="104">
                  <c:v>2.1667000000000001</c:v>
                </c:pt>
                <c:pt idx="105">
                  <c:v>2.18750000000002</c:v>
                </c:pt>
                <c:pt idx="106">
                  <c:v>2.2082999999999999</c:v>
                </c:pt>
                <c:pt idx="107">
                  <c:v>2.2292000000000001</c:v>
                </c:pt>
                <c:pt idx="108">
                  <c:v>2.25</c:v>
                </c:pt>
                <c:pt idx="109">
                  <c:v>2.2707999999999999</c:v>
                </c:pt>
                <c:pt idx="110">
                  <c:v>2.2917000000000001</c:v>
                </c:pt>
                <c:pt idx="111">
                  <c:v>2.3124999999999769</c:v>
                </c:pt>
                <c:pt idx="112">
                  <c:v>2.3332999999999977</c:v>
                </c:pt>
                <c:pt idx="113">
                  <c:v>2.3541999999999987</c:v>
                </c:pt>
                <c:pt idx="114">
                  <c:v>2.3749999999999987</c:v>
                </c:pt>
                <c:pt idx="115">
                  <c:v>2.3957999999999977</c:v>
                </c:pt>
                <c:pt idx="116">
                  <c:v>2.4166999999999783</c:v>
                </c:pt>
                <c:pt idx="117">
                  <c:v>2.4375</c:v>
                </c:pt>
                <c:pt idx="118">
                  <c:v>2.4582999999999977</c:v>
                </c:pt>
                <c:pt idx="119">
                  <c:v>2.4791999999999987</c:v>
                </c:pt>
                <c:pt idx="120">
                  <c:v>2.5</c:v>
                </c:pt>
                <c:pt idx="121">
                  <c:v>2.5207999999999999</c:v>
                </c:pt>
                <c:pt idx="122">
                  <c:v>2.5417000000000001</c:v>
                </c:pt>
                <c:pt idx="123">
                  <c:v>2.5625</c:v>
                </c:pt>
                <c:pt idx="124">
                  <c:v>2.5832999999999999</c:v>
                </c:pt>
                <c:pt idx="125">
                  <c:v>2.6042000000000001</c:v>
                </c:pt>
                <c:pt idx="126">
                  <c:v>2.625</c:v>
                </c:pt>
                <c:pt idx="127">
                  <c:v>2.6457999999999999</c:v>
                </c:pt>
                <c:pt idx="128">
                  <c:v>2.6667000000000001</c:v>
                </c:pt>
                <c:pt idx="129">
                  <c:v>2.68750000000002</c:v>
                </c:pt>
                <c:pt idx="130">
                  <c:v>2.7082999999999999</c:v>
                </c:pt>
                <c:pt idx="131">
                  <c:v>2.7292000000000001</c:v>
                </c:pt>
                <c:pt idx="132">
                  <c:v>2.75</c:v>
                </c:pt>
                <c:pt idx="133">
                  <c:v>2.7707999999999999</c:v>
                </c:pt>
                <c:pt idx="134">
                  <c:v>2.7917000000000001</c:v>
                </c:pt>
                <c:pt idx="135">
                  <c:v>2.8124999999999769</c:v>
                </c:pt>
                <c:pt idx="136">
                  <c:v>2.8332999999999977</c:v>
                </c:pt>
                <c:pt idx="137">
                  <c:v>2.8541999999999987</c:v>
                </c:pt>
                <c:pt idx="138">
                  <c:v>2.8749999999999987</c:v>
                </c:pt>
                <c:pt idx="139">
                  <c:v>2.8957999999999977</c:v>
                </c:pt>
                <c:pt idx="140">
                  <c:v>2.9166999999999783</c:v>
                </c:pt>
                <c:pt idx="141">
                  <c:v>2.9375</c:v>
                </c:pt>
                <c:pt idx="142">
                  <c:v>2.9582999999999977</c:v>
                </c:pt>
                <c:pt idx="143">
                  <c:v>2.9791999999999987</c:v>
                </c:pt>
                <c:pt idx="144">
                  <c:v>3</c:v>
                </c:pt>
                <c:pt idx="145">
                  <c:v>3.0207999999999999</c:v>
                </c:pt>
                <c:pt idx="146">
                  <c:v>3.0417000000000001</c:v>
                </c:pt>
                <c:pt idx="147">
                  <c:v>3.0625</c:v>
                </c:pt>
                <c:pt idx="148">
                  <c:v>3.0832999999999999</c:v>
                </c:pt>
                <c:pt idx="149">
                  <c:v>3.1042000000000001</c:v>
                </c:pt>
                <c:pt idx="150">
                  <c:v>3.125</c:v>
                </c:pt>
                <c:pt idx="151">
                  <c:v>3.1457999999999999</c:v>
                </c:pt>
                <c:pt idx="152">
                  <c:v>3.1667000000000001</c:v>
                </c:pt>
                <c:pt idx="153">
                  <c:v>3.18750000000002</c:v>
                </c:pt>
                <c:pt idx="154">
                  <c:v>3.2082999999999999</c:v>
                </c:pt>
                <c:pt idx="155">
                  <c:v>3.2292000000000001</c:v>
                </c:pt>
                <c:pt idx="156">
                  <c:v>3.25</c:v>
                </c:pt>
                <c:pt idx="157">
                  <c:v>3.2707999999999999</c:v>
                </c:pt>
                <c:pt idx="158">
                  <c:v>3.2917000000000001</c:v>
                </c:pt>
                <c:pt idx="159">
                  <c:v>3.3124999999999769</c:v>
                </c:pt>
                <c:pt idx="160">
                  <c:v>3.3332999999999977</c:v>
                </c:pt>
                <c:pt idx="161">
                  <c:v>3.3541999999999987</c:v>
                </c:pt>
                <c:pt idx="162">
                  <c:v>3.3749999999999987</c:v>
                </c:pt>
                <c:pt idx="163">
                  <c:v>3.3957999999999977</c:v>
                </c:pt>
                <c:pt idx="164">
                  <c:v>3.4166999999999783</c:v>
                </c:pt>
                <c:pt idx="165">
                  <c:v>3.4375</c:v>
                </c:pt>
                <c:pt idx="166">
                  <c:v>3.4582999999999977</c:v>
                </c:pt>
                <c:pt idx="167">
                  <c:v>3.4791999999999987</c:v>
                </c:pt>
                <c:pt idx="168">
                  <c:v>3.5</c:v>
                </c:pt>
                <c:pt idx="169">
                  <c:v>3.5207999999999999</c:v>
                </c:pt>
                <c:pt idx="170">
                  <c:v>3.5417000000000001</c:v>
                </c:pt>
                <c:pt idx="171">
                  <c:v>3.5625</c:v>
                </c:pt>
                <c:pt idx="172">
                  <c:v>3.5832999999999999</c:v>
                </c:pt>
                <c:pt idx="173">
                  <c:v>3.6042000000000001</c:v>
                </c:pt>
                <c:pt idx="174">
                  <c:v>3.625</c:v>
                </c:pt>
                <c:pt idx="175">
                  <c:v>3.6457999999999999</c:v>
                </c:pt>
                <c:pt idx="176">
                  <c:v>3.6667000000000001</c:v>
                </c:pt>
                <c:pt idx="177">
                  <c:v>3.68750000000002</c:v>
                </c:pt>
                <c:pt idx="178">
                  <c:v>3.7082999999999999</c:v>
                </c:pt>
                <c:pt idx="179">
                  <c:v>3.7292000000000001</c:v>
                </c:pt>
                <c:pt idx="180">
                  <c:v>3.75</c:v>
                </c:pt>
                <c:pt idx="181">
                  <c:v>3.7707999999999999</c:v>
                </c:pt>
                <c:pt idx="182">
                  <c:v>3.7917000000000001</c:v>
                </c:pt>
                <c:pt idx="183">
                  <c:v>3.8124999999999769</c:v>
                </c:pt>
                <c:pt idx="184">
                  <c:v>3.8332999999999977</c:v>
                </c:pt>
                <c:pt idx="185">
                  <c:v>3.8541999999999987</c:v>
                </c:pt>
                <c:pt idx="186">
                  <c:v>3.8749999999999987</c:v>
                </c:pt>
                <c:pt idx="187">
                  <c:v>3.8957999999999977</c:v>
                </c:pt>
                <c:pt idx="188">
                  <c:v>3.9166999999999783</c:v>
                </c:pt>
                <c:pt idx="189">
                  <c:v>3.9375</c:v>
                </c:pt>
                <c:pt idx="190">
                  <c:v>3.9582999999999977</c:v>
                </c:pt>
                <c:pt idx="191">
                  <c:v>3.9791999999999987</c:v>
                </c:pt>
                <c:pt idx="192">
                  <c:v>4</c:v>
                </c:pt>
                <c:pt idx="193">
                  <c:v>4.0207999999999995</c:v>
                </c:pt>
                <c:pt idx="194">
                  <c:v>4.0417000000000014</c:v>
                </c:pt>
                <c:pt idx="195">
                  <c:v>4.0624999999999956</c:v>
                </c:pt>
                <c:pt idx="196">
                  <c:v>4.0833000000000004</c:v>
                </c:pt>
                <c:pt idx="197">
                  <c:v>4.1041999999999845</c:v>
                </c:pt>
                <c:pt idx="198">
                  <c:v>4.1249999999999645</c:v>
                </c:pt>
                <c:pt idx="199">
                  <c:v>4.1457999999999995</c:v>
                </c:pt>
                <c:pt idx="200">
                  <c:v>4.1666999999999996</c:v>
                </c:pt>
                <c:pt idx="201">
                  <c:v>4.1874999999999956</c:v>
                </c:pt>
                <c:pt idx="202">
                  <c:v>4.2083000000000004</c:v>
                </c:pt>
                <c:pt idx="203">
                  <c:v>4.2291999999999996</c:v>
                </c:pt>
                <c:pt idx="204">
                  <c:v>4.25</c:v>
                </c:pt>
                <c:pt idx="205">
                  <c:v>4.2708000000000004</c:v>
                </c:pt>
                <c:pt idx="206">
                  <c:v>4.2917000000000014</c:v>
                </c:pt>
                <c:pt idx="207">
                  <c:v>4.3124999999999956</c:v>
                </c:pt>
                <c:pt idx="208">
                  <c:v>4.3333000000000004</c:v>
                </c:pt>
                <c:pt idx="209">
                  <c:v>4.3541999999999845</c:v>
                </c:pt>
                <c:pt idx="210">
                  <c:v>4.375</c:v>
                </c:pt>
                <c:pt idx="211">
                  <c:v>4.3957999999999995</c:v>
                </c:pt>
                <c:pt idx="212">
                  <c:v>4.4167000000000014</c:v>
                </c:pt>
                <c:pt idx="213">
                  <c:v>4.4375</c:v>
                </c:pt>
                <c:pt idx="214">
                  <c:v>4.4583000000000004</c:v>
                </c:pt>
                <c:pt idx="215">
                  <c:v>4.4792000000000476</c:v>
                </c:pt>
                <c:pt idx="216">
                  <c:v>4.5</c:v>
                </c:pt>
                <c:pt idx="217">
                  <c:v>4.5207999999999995</c:v>
                </c:pt>
                <c:pt idx="218">
                  <c:v>4.5417000000000014</c:v>
                </c:pt>
                <c:pt idx="219">
                  <c:v>4.5624999999999956</c:v>
                </c:pt>
                <c:pt idx="220">
                  <c:v>4.5833000000000004</c:v>
                </c:pt>
                <c:pt idx="221">
                  <c:v>4.6041999999999845</c:v>
                </c:pt>
                <c:pt idx="222">
                  <c:v>4.6249999999999645</c:v>
                </c:pt>
                <c:pt idx="223">
                  <c:v>4.6457999999999995</c:v>
                </c:pt>
                <c:pt idx="224">
                  <c:v>4.6666999999999996</c:v>
                </c:pt>
                <c:pt idx="225">
                  <c:v>4.6874999999999956</c:v>
                </c:pt>
                <c:pt idx="226">
                  <c:v>4.7083000000000004</c:v>
                </c:pt>
                <c:pt idx="227">
                  <c:v>4.7291999999999996</c:v>
                </c:pt>
                <c:pt idx="228">
                  <c:v>4.75</c:v>
                </c:pt>
                <c:pt idx="229">
                  <c:v>4.7708000000000004</c:v>
                </c:pt>
                <c:pt idx="230">
                  <c:v>4.7917000000000014</c:v>
                </c:pt>
                <c:pt idx="231">
                  <c:v>4.8124999999999956</c:v>
                </c:pt>
                <c:pt idx="232">
                  <c:v>4.8333000000000004</c:v>
                </c:pt>
                <c:pt idx="233">
                  <c:v>4.8541999999999845</c:v>
                </c:pt>
                <c:pt idx="234">
                  <c:v>4.875</c:v>
                </c:pt>
                <c:pt idx="235">
                  <c:v>4.8957999999999995</c:v>
                </c:pt>
                <c:pt idx="236">
                  <c:v>4.9167000000000014</c:v>
                </c:pt>
                <c:pt idx="237">
                  <c:v>4.9375</c:v>
                </c:pt>
                <c:pt idx="238">
                  <c:v>4.9583000000000004</c:v>
                </c:pt>
                <c:pt idx="239">
                  <c:v>4.9792000000000476</c:v>
                </c:pt>
                <c:pt idx="240">
                  <c:v>5</c:v>
                </c:pt>
                <c:pt idx="241">
                  <c:v>5.0207999999999995</c:v>
                </c:pt>
                <c:pt idx="242">
                  <c:v>5.0417000000000014</c:v>
                </c:pt>
                <c:pt idx="243">
                  <c:v>5.0624999999999956</c:v>
                </c:pt>
                <c:pt idx="244">
                  <c:v>5.0833000000000004</c:v>
                </c:pt>
                <c:pt idx="245">
                  <c:v>5.1041999999999845</c:v>
                </c:pt>
                <c:pt idx="246">
                  <c:v>5.1249999999999645</c:v>
                </c:pt>
                <c:pt idx="247">
                  <c:v>5.1457999999999995</c:v>
                </c:pt>
                <c:pt idx="248">
                  <c:v>5.1666999999999996</c:v>
                </c:pt>
                <c:pt idx="249">
                  <c:v>5.1874999999999956</c:v>
                </c:pt>
                <c:pt idx="250">
                  <c:v>5.2083000000000004</c:v>
                </c:pt>
                <c:pt idx="251">
                  <c:v>5.2291999999999996</c:v>
                </c:pt>
                <c:pt idx="252">
                  <c:v>5.25</c:v>
                </c:pt>
                <c:pt idx="253">
                  <c:v>5.2708000000000004</c:v>
                </c:pt>
                <c:pt idx="254">
                  <c:v>5.2917000000000014</c:v>
                </c:pt>
                <c:pt idx="255">
                  <c:v>5.3124999999999956</c:v>
                </c:pt>
                <c:pt idx="256">
                  <c:v>5.3333000000000004</c:v>
                </c:pt>
                <c:pt idx="257">
                  <c:v>5.3541999999999845</c:v>
                </c:pt>
                <c:pt idx="258">
                  <c:v>5.375</c:v>
                </c:pt>
                <c:pt idx="259">
                  <c:v>5.3957999999999995</c:v>
                </c:pt>
                <c:pt idx="260">
                  <c:v>5.4167000000000014</c:v>
                </c:pt>
                <c:pt idx="261">
                  <c:v>5.4375</c:v>
                </c:pt>
                <c:pt idx="262">
                  <c:v>5.4583000000000004</c:v>
                </c:pt>
                <c:pt idx="263">
                  <c:v>5.4792000000000476</c:v>
                </c:pt>
                <c:pt idx="264">
                  <c:v>5.5</c:v>
                </c:pt>
                <c:pt idx="265">
                  <c:v>5.5207999999999995</c:v>
                </c:pt>
                <c:pt idx="266">
                  <c:v>5.5417000000000014</c:v>
                </c:pt>
                <c:pt idx="267">
                  <c:v>5.5624999999999956</c:v>
                </c:pt>
                <c:pt idx="268">
                  <c:v>5.5833000000000004</c:v>
                </c:pt>
                <c:pt idx="269">
                  <c:v>5.6041999999999845</c:v>
                </c:pt>
                <c:pt idx="270">
                  <c:v>5.6249999999999645</c:v>
                </c:pt>
                <c:pt idx="271">
                  <c:v>5.6457999999999995</c:v>
                </c:pt>
                <c:pt idx="272">
                  <c:v>5.6666999999999996</c:v>
                </c:pt>
                <c:pt idx="273">
                  <c:v>5.6874999999999956</c:v>
                </c:pt>
                <c:pt idx="274">
                  <c:v>5.7083000000000004</c:v>
                </c:pt>
                <c:pt idx="275">
                  <c:v>5.7291999999999996</c:v>
                </c:pt>
                <c:pt idx="276">
                  <c:v>5.75</c:v>
                </c:pt>
                <c:pt idx="277">
                  <c:v>5.7708000000000004</c:v>
                </c:pt>
                <c:pt idx="278">
                  <c:v>5.7917000000000014</c:v>
                </c:pt>
                <c:pt idx="279">
                  <c:v>5.8124999999999956</c:v>
                </c:pt>
                <c:pt idx="280">
                  <c:v>5.8333000000000004</c:v>
                </c:pt>
                <c:pt idx="281">
                  <c:v>5.8541999999999845</c:v>
                </c:pt>
                <c:pt idx="282">
                  <c:v>5.875</c:v>
                </c:pt>
                <c:pt idx="283">
                  <c:v>5.8957999999999995</c:v>
                </c:pt>
                <c:pt idx="284">
                  <c:v>5.9167000000000014</c:v>
                </c:pt>
                <c:pt idx="285">
                  <c:v>5.9375</c:v>
                </c:pt>
                <c:pt idx="286">
                  <c:v>5.9583000000000004</c:v>
                </c:pt>
                <c:pt idx="287">
                  <c:v>5.9792000000000476</c:v>
                </c:pt>
                <c:pt idx="288">
                  <c:v>6</c:v>
                </c:pt>
                <c:pt idx="289">
                  <c:v>6.0207999999999995</c:v>
                </c:pt>
                <c:pt idx="290">
                  <c:v>6.0417000000000014</c:v>
                </c:pt>
                <c:pt idx="291">
                  <c:v>6.0624999999999956</c:v>
                </c:pt>
                <c:pt idx="292">
                  <c:v>6.0833000000000004</c:v>
                </c:pt>
                <c:pt idx="293">
                  <c:v>6.1041999999999845</c:v>
                </c:pt>
                <c:pt idx="294">
                  <c:v>6.1249999999999645</c:v>
                </c:pt>
                <c:pt idx="295">
                  <c:v>6.1457999999999995</c:v>
                </c:pt>
                <c:pt idx="296">
                  <c:v>6.1666999999999996</c:v>
                </c:pt>
                <c:pt idx="297">
                  <c:v>6.1874999999999956</c:v>
                </c:pt>
                <c:pt idx="298">
                  <c:v>6.2083000000000004</c:v>
                </c:pt>
                <c:pt idx="299">
                  <c:v>6.2291999999999996</c:v>
                </c:pt>
                <c:pt idx="300">
                  <c:v>6.25</c:v>
                </c:pt>
                <c:pt idx="301">
                  <c:v>6.2708000000000004</c:v>
                </c:pt>
                <c:pt idx="302">
                  <c:v>6.2917000000000014</c:v>
                </c:pt>
                <c:pt idx="303">
                  <c:v>6.3124999999999956</c:v>
                </c:pt>
                <c:pt idx="304">
                  <c:v>6.3333000000000004</c:v>
                </c:pt>
                <c:pt idx="305">
                  <c:v>6.3541999999999845</c:v>
                </c:pt>
                <c:pt idx="306">
                  <c:v>6.375</c:v>
                </c:pt>
                <c:pt idx="307">
                  <c:v>6.3957999999999995</c:v>
                </c:pt>
                <c:pt idx="308">
                  <c:v>6.4167000000000014</c:v>
                </c:pt>
                <c:pt idx="309">
                  <c:v>6.4375</c:v>
                </c:pt>
                <c:pt idx="310">
                  <c:v>6.4583000000000004</c:v>
                </c:pt>
                <c:pt idx="311">
                  <c:v>6.4792000000000476</c:v>
                </c:pt>
                <c:pt idx="312">
                  <c:v>6.5</c:v>
                </c:pt>
                <c:pt idx="313">
                  <c:v>6.5207999999999995</c:v>
                </c:pt>
                <c:pt idx="314">
                  <c:v>6.5417000000000014</c:v>
                </c:pt>
                <c:pt idx="315">
                  <c:v>6.5624999999999956</c:v>
                </c:pt>
                <c:pt idx="316">
                  <c:v>6.5833000000000004</c:v>
                </c:pt>
                <c:pt idx="317">
                  <c:v>6.6041999999999845</c:v>
                </c:pt>
                <c:pt idx="318">
                  <c:v>6.6249999999999645</c:v>
                </c:pt>
                <c:pt idx="319">
                  <c:v>6.6457999999999995</c:v>
                </c:pt>
                <c:pt idx="320">
                  <c:v>6.6666999999999996</c:v>
                </c:pt>
                <c:pt idx="321">
                  <c:v>6.6874999999999956</c:v>
                </c:pt>
                <c:pt idx="322">
                  <c:v>6.7083000000000004</c:v>
                </c:pt>
                <c:pt idx="323">
                  <c:v>6.7291999999999996</c:v>
                </c:pt>
                <c:pt idx="324">
                  <c:v>6.75</c:v>
                </c:pt>
                <c:pt idx="325">
                  <c:v>6.7708000000000004</c:v>
                </c:pt>
                <c:pt idx="326">
                  <c:v>6.7917000000000014</c:v>
                </c:pt>
                <c:pt idx="327">
                  <c:v>6.8124999999999956</c:v>
                </c:pt>
                <c:pt idx="328">
                  <c:v>6.8333000000000004</c:v>
                </c:pt>
                <c:pt idx="329">
                  <c:v>6.8541999999999845</c:v>
                </c:pt>
                <c:pt idx="330">
                  <c:v>6.875</c:v>
                </c:pt>
                <c:pt idx="331">
                  <c:v>6.8957999999999995</c:v>
                </c:pt>
                <c:pt idx="332">
                  <c:v>6.9167000000000014</c:v>
                </c:pt>
                <c:pt idx="333">
                  <c:v>6.9375</c:v>
                </c:pt>
                <c:pt idx="334">
                  <c:v>6.9583000000000004</c:v>
                </c:pt>
                <c:pt idx="335">
                  <c:v>6.9792000000000476</c:v>
                </c:pt>
                <c:pt idx="336">
                  <c:v>7</c:v>
                </c:pt>
              </c:numCache>
            </c:numRef>
          </c:xVal>
          <c:yVal>
            <c:numRef>
              <c:f>Sheet1!$B$2:$B$338</c:f>
              <c:numCache>
                <c:formatCode>General</c:formatCode>
                <c:ptCount val="337"/>
                <c:pt idx="0">
                  <c:v>100</c:v>
                </c:pt>
                <c:pt idx="1">
                  <c:v>100</c:v>
                </c:pt>
                <c:pt idx="2">
                  <c:v>100</c:v>
                </c:pt>
                <c:pt idx="3">
                  <c:v>99.736000000000004</c:v>
                </c:pt>
                <c:pt idx="4">
                  <c:v>99.736000000000004</c:v>
                </c:pt>
                <c:pt idx="5">
                  <c:v>99.736000000000004</c:v>
                </c:pt>
                <c:pt idx="6">
                  <c:v>99.736000000000004</c:v>
                </c:pt>
                <c:pt idx="7">
                  <c:v>99.736000000000004</c:v>
                </c:pt>
                <c:pt idx="8">
                  <c:v>99.736000000000004</c:v>
                </c:pt>
                <c:pt idx="9">
                  <c:v>99.2</c:v>
                </c:pt>
                <c:pt idx="10">
                  <c:v>99.2</c:v>
                </c:pt>
                <c:pt idx="11">
                  <c:v>99.2</c:v>
                </c:pt>
                <c:pt idx="12">
                  <c:v>98.932000000000002</c:v>
                </c:pt>
                <c:pt idx="13">
                  <c:v>98.126999999999981</c:v>
                </c:pt>
                <c:pt idx="14">
                  <c:v>98.126999999999981</c:v>
                </c:pt>
                <c:pt idx="15">
                  <c:v>97.85899999999998</c:v>
                </c:pt>
                <c:pt idx="16">
                  <c:v>97.85899999999998</c:v>
                </c:pt>
                <c:pt idx="17">
                  <c:v>97.319000000000003</c:v>
                </c:pt>
                <c:pt idx="18">
                  <c:v>97.05</c:v>
                </c:pt>
                <c:pt idx="19">
                  <c:v>96.78</c:v>
                </c:pt>
                <c:pt idx="20">
                  <c:v>96.78</c:v>
                </c:pt>
                <c:pt idx="21">
                  <c:v>96.78</c:v>
                </c:pt>
                <c:pt idx="22">
                  <c:v>96.239000000000004</c:v>
                </c:pt>
                <c:pt idx="23">
                  <c:v>95.968999999999994</c:v>
                </c:pt>
                <c:pt idx="24">
                  <c:v>95.697999999999993</c:v>
                </c:pt>
                <c:pt idx="25">
                  <c:v>95.697999999999993</c:v>
                </c:pt>
                <c:pt idx="26">
                  <c:v>95.427000000000007</c:v>
                </c:pt>
                <c:pt idx="27">
                  <c:v>95.427000000000007</c:v>
                </c:pt>
                <c:pt idx="28">
                  <c:v>95.155999999999949</c:v>
                </c:pt>
                <c:pt idx="29">
                  <c:v>94.884999999999991</c:v>
                </c:pt>
                <c:pt idx="30">
                  <c:v>94.343000000000004</c:v>
                </c:pt>
                <c:pt idx="31">
                  <c:v>94.343000000000004</c:v>
                </c:pt>
                <c:pt idx="32">
                  <c:v>94.343000000000004</c:v>
                </c:pt>
                <c:pt idx="33">
                  <c:v>93.801000000000002</c:v>
                </c:pt>
                <c:pt idx="34">
                  <c:v>93.528999999999982</c:v>
                </c:pt>
                <c:pt idx="35">
                  <c:v>93.528999999999982</c:v>
                </c:pt>
                <c:pt idx="36">
                  <c:v>93.528999999999982</c:v>
                </c:pt>
                <c:pt idx="37">
                  <c:v>93.528999999999982</c:v>
                </c:pt>
                <c:pt idx="38">
                  <c:v>93.528999999999982</c:v>
                </c:pt>
                <c:pt idx="39">
                  <c:v>93.257999999999996</c:v>
                </c:pt>
                <c:pt idx="40">
                  <c:v>93.257999999999996</c:v>
                </c:pt>
                <c:pt idx="41">
                  <c:v>93.257999999999996</c:v>
                </c:pt>
                <c:pt idx="42">
                  <c:v>93.257999999999996</c:v>
                </c:pt>
                <c:pt idx="43">
                  <c:v>92.985000000000014</c:v>
                </c:pt>
                <c:pt idx="44">
                  <c:v>92.985000000000014</c:v>
                </c:pt>
                <c:pt idx="45">
                  <c:v>92.438000000000002</c:v>
                </c:pt>
                <c:pt idx="46">
                  <c:v>92.438000000000002</c:v>
                </c:pt>
                <c:pt idx="47">
                  <c:v>92.438000000000002</c:v>
                </c:pt>
                <c:pt idx="48">
                  <c:v>92.438000000000002</c:v>
                </c:pt>
                <c:pt idx="49">
                  <c:v>92.438000000000002</c:v>
                </c:pt>
                <c:pt idx="50">
                  <c:v>92.438000000000002</c:v>
                </c:pt>
                <c:pt idx="51">
                  <c:v>92.438000000000002</c:v>
                </c:pt>
                <c:pt idx="52">
                  <c:v>92.152999999999949</c:v>
                </c:pt>
                <c:pt idx="53">
                  <c:v>91.866</c:v>
                </c:pt>
                <c:pt idx="54">
                  <c:v>91.292000000000002</c:v>
                </c:pt>
                <c:pt idx="55">
                  <c:v>91.292000000000002</c:v>
                </c:pt>
                <c:pt idx="56">
                  <c:v>91.292000000000002</c:v>
                </c:pt>
                <c:pt idx="57">
                  <c:v>91.001999999999995</c:v>
                </c:pt>
                <c:pt idx="58">
                  <c:v>91.001999999999995</c:v>
                </c:pt>
                <c:pt idx="59">
                  <c:v>91.001999999999995</c:v>
                </c:pt>
                <c:pt idx="60">
                  <c:v>90.423000000000002</c:v>
                </c:pt>
                <c:pt idx="61">
                  <c:v>90.423000000000002</c:v>
                </c:pt>
                <c:pt idx="62">
                  <c:v>90.423000000000002</c:v>
                </c:pt>
                <c:pt idx="63">
                  <c:v>90.423000000000002</c:v>
                </c:pt>
                <c:pt idx="64">
                  <c:v>90.131999999999991</c:v>
                </c:pt>
                <c:pt idx="65">
                  <c:v>90.131999999999991</c:v>
                </c:pt>
                <c:pt idx="66">
                  <c:v>90.131999999999991</c:v>
                </c:pt>
                <c:pt idx="67">
                  <c:v>89.840999999999994</c:v>
                </c:pt>
                <c:pt idx="68">
                  <c:v>89.840999999999994</c:v>
                </c:pt>
                <c:pt idx="69">
                  <c:v>89.840999999999994</c:v>
                </c:pt>
                <c:pt idx="70">
                  <c:v>89.55</c:v>
                </c:pt>
                <c:pt idx="71">
                  <c:v>89.55</c:v>
                </c:pt>
                <c:pt idx="72">
                  <c:v>89.55</c:v>
                </c:pt>
                <c:pt idx="73">
                  <c:v>89.259</c:v>
                </c:pt>
                <c:pt idx="74">
                  <c:v>89.259</c:v>
                </c:pt>
                <c:pt idx="75">
                  <c:v>89.259</c:v>
                </c:pt>
                <c:pt idx="76">
                  <c:v>89.259</c:v>
                </c:pt>
                <c:pt idx="77">
                  <c:v>89.259</c:v>
                </c:pt>
                <c:pt idx="78">
                  <c:v>89.259</c:v>
                </c:pt>
                <c:pt idx="79">
                  <c:v>89.259</c:v>
                </c:pt>
                <c:pt idx="80">
                  <c:v>88.965999999999994</c:v>
                </c:pt>
                <c:pt idx="81">
                  <c:v>88.672999999999988</c:v>
                </c:pt>
                <c:pt idx="82">
                  <c:v>88.672999999999988</c:v>
                </c:pt>
                <c:pt idx="83">
                  <c:v>88.672999999999988</c:v>
                </c:pt>
                <c:pt idx="84">
                  <c:v>88.672999999999988</c:v>
                </c:pt>
                <c:pt idx="85">
                  <c:v>88.377999999999986</c:v>
                </c:pt>
                <c:pt idx="86">
                  <c:v>88.377999999999986</c:v>
                </c:pt>
                <c:pt idx="87">
                  <c:v>88.081999999999994</c:v>
                </c:pt>
                <c:pt idx="88">
                  <c:v>88.081999999999994</c:v>
                </c:pt>
                <c:pt idx="89">
                  <c:v>88.081999999999994</c:v>
                </c:pt>
                <c:pt idx="90">
                  <c:v>87.786000000000001</c:v>
                </c:pt>
                <c:pt idx="91">
                  <c:v>87.786000000000001</c:v>
                </c:pt>
                <c:pt idx="92">
                  <c:v>87.786000000000001</c:v>
                </c:pt>
                <c:pt idx="93">
                  <c:v>87.786000000000001</c:v>
                </c:pt>
                <c:pt idx="94">
                  <c:v>87.786000000000001</c:v>
                </c:pt>
                <c:pt idx="95">
                  <c:v>87.786000000000001</c:v>
                </c:pt>
                <c:pt idx="96">
                  <c:v>87.786000000000001</c:v>
                </c:pt>
                <c:pt idx="97">
                  <c:v>87.475999999999999</c:v>
                </c:pt>
                <c:pt idx="98">
                  <c:v>87.161000000000001</c:v>
                </c:pt>
                <c:pt idx="99">
                  <c:v>87.161000000000001</c:v>
                </c:pt>
                <c:pt idx="100">
                  <c:v>87.161000000000001</c:v>
                </c:pt>
                <c:pt idx="101">
                  <c:v>87.161000000000001</c:v>
                </c:pt>
                <c:pt idx="102">
                  <c:v>87.161000000000001</c:v>
                </c:pt>
                <c:pt idx="103">
                  <c:v>86.835999999999999</c:v>
                </c:pt>
                <c:pt idx="104">
                  <c:v>86.835999999999999</c:v>
                </c:pt>
                <c:pt idx="105">
                  <c:v>86.835999999999999</c:v>
                </c:pt>
                <c:pt idx="106">
                  <c:v>86.507999999999996</c:v>
                </c:pt>
                <c:pt idx="107">
                  <c:v>86.507999999999996</c:v>
                </c:pt>
                <c:pt idx="108">
                  <c:v>86.179999999999978</c:v>
                </c:pt>
                <c:pt idx="109">
                  <c:v>86.179999999999978</c:v>
                </c:pt>
                <c:pt idx="110">
                  <c:v>86.179999999999978</c:v>
                </c:pt>
                <c:pt idx="111">
                  <c:v>86.179999999999978</c:v>
                </c:pt>
                <c:pt idx="112">
                  <c:v>86.179999999999978</c:v>
                </c:pt>
                <c:pt idx="113">
                  <c:v>86.179999999999978</c:v>
                </c:pt>
                <c:pt idx="114">
                  <c:v>86.179999999999978</c:v>
                </c:pt>
                <c:pt idx="115">
                  <c:v>86.179999999999978</c:v>
                </c:pt>
                <c:pt idx="116">
                  <c:v>86.179999999999978</c:v>
                </c:pt>
                <c:pt idx="117">
                  <c:v>86.179999999999978</c:v>
                </c:pt>
                <c:pt idx="118">
                  <c:v>86.179999999999978</c:v>
                </c:pt>
                <c:pt idx="119">
                  <c:v>86.179999999999978</c:v>
                </c:pt>
                <c:pt idx="120">
                  <c:v>86.179999999999978</c:v>
                </c:pt>
                <c:pt idx="121">
                  <c:v>86.179999999999978</c:v>
                </c:pt>
                <c:pt idx="122">
                  <c:v>86.179999999999978</c:v>
                </c:pt>
                <c:pt idx="123">
                  <c:v>86.179999999999978</c:v>
                </c:pt>
                <c:pt idx="124">
                  <c:v>86.179999999999978</c:v>
                </c:pt>
                <c:pt idx="125">
                  <c:v>86.179999999999978</c:v>
                </c:pt>
                <c:pt idx="126">
                  <c:v>86.179999999999978</c:v>
                </c:pt>
                <c:pt idx="127">
                  <c:v>86.179999999999978</c:v>
                </c:pt>
                <c:pt idx="128">
                  <c:v>85.849000000000004</c:v>
                </c:pt>
                <c:pt idx="129">
                  <c:v>85.849000000000004</c:v>
                </c:pt>
                <c:pt idx="130">
                  <c:v>85.849000000000004</c:v>
                </c:pt>
                <c:pt idx="131">
                  <c:v>85.185999999999979</c:v>
                </c:pt>
                <c:pt idx="132">
                  <c:v>85.185999999999979</c:v>
                </c:pt>
                <c:pt idx="133">
                  <c:v>85.185999999999979</c:v>
                </c:pt>
                <c:pt idx="134">
                  <c:v>85.185999999999979</c:v>
                </c:pt>
                <c:pt idx="135">
                  <c:v>85.185999999999979</c:v>
                </c:pt>
                <c:pt idx="136">
                  <c:v>85.185999999999979</c:v>
                </c:pt>
                <c:pt idx="137">
                  <c:v>85.185999999999979</c:v>
                </c:pt>
                <c:pt idx="138">
                  <c:v>84.848000000000013</c:v>
                </c:pt>
                <c:pt idx="139">
                  <c:v>84.848000000000013</c:v>
                </c:pt>
                <c:pt idx="140">
                  <c:v>84.848000000000013</c:v>
                </c:pt>
                <c:pt idx="141">
                  <c:v>84.165999999999983</c:v>
                </c:pt>
                <c:pt idx="142">
                  <c:v>84.165999999999983</c:v>
                </c:pt>
                <c:pt idx="143">
                  <c:v>84.165999999999983</c:v>
                </c:pt>
                <c:pt idx="144">
                  <c:v>84.165999999999983</c:v>
                </c:pt>
                <c:pt idx="145">
                  <c:v>84.165999999999983</c:v>
                </c:pt>
                <c:pt idx="146">
                  <c:v>83.804999999999993</c:v>
                </c:pt>
                <c:pt idx="147">
                  <c:v>83.804999999999993</c:v>
                </c:pt>
                <c:pt idx="148">
                  <c:v>83.804999999999993</c:v>
                </c:pt>
                <c:pt idx="149">
                  <c:v>83.804999999999993</c:v>
                </c:pt>
                <c:pt idx="150">
                  <c:v>83.429000000000002</c:v>
                </c:pt>
                <c:pt idx="151">
                  <c:v>83.429000000000002</c:v>
                </c:pt>
                <c:pt idx="152">
                  <c:v>83.429000000000002</c:v>
                </c:pt>
                <c:pt idx="153">
                  <c:v>83.429000000000002</c:v>
                </c:pt>
                <c:pt idx="154">
                  <c:v>83.429000000000002</c:v>
                </c:pt>
                <c:pt idx="155">
                  <c:v>83.05</c:v>
                </c:pt>
                <c:pt idx="156">
                  <c:v>83.05</c:v>
                </c:pt>
                <c:pt idx="157">
                  <c:v>83.05</c:v>
                </c:pt>
                <c:pt idx="158">
                  <c:v>83.05</c:v>
                </c:pt>
                <c:pt idx="159">
                  <c:v>83.05</c:v>
                </c:pt>
                <c:pt idx="160">
                  <c:v>83.05</c:v>
                </c:pt>
                <c:pt idx="161">
                  <c:v>83.05</c:v>
                </c:pt>
                <c:pt idx="162">
                  <c:v>82.670999999999978</c:v>
                </c:pt>
                <c:pt idx="163">
                  <c:v>82.670999999999978</c:v>
                </c:pt>
                <c:pt idx="164">
                  <c:v>82.670999999999978</c:v>
                </c:pt>
                <c:pt idx="165">
                  <c:v>82.670999999999978</c:v>
                </c:pt>
                <c:pt idx="166">
                  <c:v>82.670999999999978</c:v>
                </c:pt>
                <c:pt idx="167">
                  <c:v>82.670999999999978</c:v>
                </c:pt>
                <c:pt idx="168">
                  <c:v>82.292000000000002</c:v>
                </c:pt>
                <c:pt idx="169">
                  <c:v>82.292000000000002</c:v>
                </c:pt>
                <c:pt idx="170">
                  <c:v>81.912000000000006</c:v>
                </c:pt>
                <c:pt idx="171">
                  <c:v>81.912000000000006</c:v>
                </c:pt>
                <c:pt idx="172">
                  <c:v>81.912000000000006</c:v>
                </c:pt>
                <c:pt idx="173">
                  <c:v>81.912000000000006</c:v>
                </c:pt>
                <c:pt idx="174">
                  <c:v>81.912000000000006</c:v>
                </c:pt>
                <c:pt idx="175">
                  <c:v>81.912000000000006</c:v>
                </c:pt>
                <c:pt idx="176">
                  <c:v>81.912000000000006</c:v>
                </c:pt>
                <c:pt idx="177">
                  <c:v>81.912000000000006</c:v>
                </c:pt>
                <c:pt idx="178">
                  <c:v>81.912000000000006</c:v>
                </c:pt>
                <c:pt idx="179">
                  <c:v>81.912000000000006</c:v>
                </c:pt>
                <c:pt idx="180">
                  <c:v>81.912000000000006</c:v>
                </c:pt>
                <c:pt idx="181">
                  <c:v>81.912000000000006</c:v>
                </c:pt>
                <c:pt idx="182">
                  <c:v>81.912000000000006</c:v>
                </c:pt>
                <c:pt idx="183">
                  <c:v>81.912000000000006</c:v>
                </c:pt>
                <c:pt idx="184">
                  <c:v>81.912000000000006</c:v>
                </c:pt>
                <c:pt idx="185">
                  <c:v>81.521999999999991</c:v>
                </c:pt>
                <c:pt idx="186">
                  <c:v>81.521999999999991</c:v>
                </c:pt>
                <c:pt idx="187">
                  <c:v>81.131999999999991</c:v>
                </c:pt>
                <c:pt idx="188">
                  <c:v>80.739999999999995</c:v>
                </c:pt>
                <c:pt idx="189">
                  <c:v>80.739999999999995</c:v>
                </c:pt>
                <c:pt idx="190">
                  <c:v>80.739999999999995</c:v>
                </c:pt>
                <c:pt idx="191">
                  <c:v>80.739999999999995</c:v>
                </c:pt>
                <c:pt idx="192">
                  <c:v>80.739999999999995</c:v>
                </c:pt>
                <c:pt idx="193">
                  <c:v>80.739999999999995</c:v>
                </c:pt>
                <c:pt idx="194">
                  <c:v>80.739999999999995</c:v>
                </c:pt>
                <c:pt idx="195">
                  <c:v>80.739999999999995</c:v>
                </c:pt>
                <c:pt idx="196">
                  <c:v>80.739999999999995</c:v>
                </c:pt>
                <c:pt idx="197">
                  <c:v>80.739999999999995</c:v>
                </c:pt>
                <c:pt idx="198">
                  <c:v>80.739999999999995</c:v>
                </c:pt>
                <c:pt idx="199">
                  <c:v>80.739999999999995</c:v>
                </c:pt>
                <c:pt idx="200">
                  <c:v>80.739999999999995</c:v>
                </c:pt>
                <c:pt idx="201">
                  <c:v>80.739999999999995</c:v>
                </c:pt>
                <c:pt idx="202">
                  <c:v>80.739999999999995</c:v>
                </c:pt>
                <c:pt idx="203">
                  <c:v>80.739999999999995</c:v>
                </c:pt>
                <c:pt idx="204">
                  <c:v>80.739999999999995</c:v>
                </c:pt>
                <c:pt idx="205">
                  <c:v>80.739999999999995</c:v>
                </c:pt>
                <c:pt idx="206">
                  <c:v>80.739999999999995</c:v>
                </c:pt>
                <c:pt idx="207">
                  <c:v>80.739999999999995</c:v>
                </c:pt>
                <c:pt idx="208">
                  <c:v>80.739999999999995</c:v>
                </c:pt>
                <c:pt idx="209">
                  <c:v>80.305999999999983</c:v>
                </c:pt>
                <c:pt idx="210">
                  <c:v>80.305999999999983</c:v>
                </c:pt>
                <c:pt idx="211">
                  <c:v>79.871999999999986</c:v>
                </c:pt>
                <c:pt idx="212">
                  <c:v>79.871999999999986</c:v>
                </c:pt>
                <c:pt idx="213">
                  <c:v>79.871999999999986</c:v>
                </c:pt>
                <c:pt idx="214">
                  <c:v>79.871999999999986</c:v>
                </c:pt>
                <c:pt idx="215">
                  <c:v>79.871999999999986</c:v>
                </c:pt>
                <c:pt idx="216">
                  <c:v>79.871999999999986</c:v>
                </c:pt>
                <c:pt idx="217">
                  <c:v>79.871999999999986</c:v>
                </c:pt>
                <c:pt idx="218">
                  <c:v>79.871999999999986</c:v>
                </c:pt>
                <c:pt idx="219">
                  <c:v>79.871999999999986</c:v>
                </c:pt>
                <c:pt idx="220">
                  <c:v>79.871999999999986</c:v>
                </c:pt>
                <c:pt idx="221">
                  <c:v>79.871999999999986</c:v>
                </c:pt>
                <c:pt idx="222">
                  <c:v>79.871999999999986</c:v>
                </c:pt>
                <c:pt idx="223">
                  <c:v>79.871999999999986</c:v>
                </c:pt>
                <c:pt idx="224">
                  <c:v>79.871999999999986</c:v>
                </c:pt>
                <c:pt idx="225">
                  <c:v>79.871999999999986</c:v>
                </c:pt>
                <c:pt idx="226">
                  <c:v>79.871999999999986</c:v>
                </c:pt>
                <c:pt idx="227">
                  <c:v>79.871999999999986</c:v>
                </c:pt>
                <c:pt idx="228">
                  <c:v>79.436000000000007</c:v>
                </c:pt>
                <c:pt idx="229">
                  <c:v>79.436000000000007</c:v>
                </c:pt>
                <c:pt idx="230">
                  <c:v>79.436000000000007</c:v>
                </c:pt>
                <c:pt idx="231">
                  <c:v>79.436000000000007</c:v>
                </c:pt>
                <c:pt idx="232">
                  <c:v>78.997000000000227</c:v>
                </c:pt>
                <c:pt idx="233">
                  <c:v>78.555999999999983</c:v>
                </c:pt>
                <c:pt idx="234">
                  <c:v>78.555999999999983</c:v>
                </c:pt>
                <c:pt idx="235">
                  <c:v>78.555999999999983</c:v>
                </c:pt>
                <c:pt idx="236">
                  <c:v>78.111999999999995</c:v>
                </c:pt>
                <c:pt idx="237">
                  <c:v>77.662999999999982</c:v>
                </c:pt>
                <c:pt idx="238">
                  <c:v>77.662999999999982</c:v>
                </c:pt>
                <c:pt idx="239">
                  <c:v>77.662999999999982</c:v>
                </c:pt>
                <c:pt idx="240">
                  <c:v>77.662999999999982</c:v>
                </c:pt>
                <c:pt idx="241">
                  <c:v>77.662999999999982</c:v>
                </c:pt>
                <c:pt idx="242">
                  <c:v>77.662999999999982</c:v>
                </c:pt>
                <c:pt idx="243">
                  <c:v>77.662999999999982</c:v>
                </c:pt>
                <c:pt idx="244">
                  <c:v>77.662999999999982</c:v>
                </c:pt>
                <c:pt idx="245">
                  <c:v>77.662999999999982</c:v>
                </c:pt>
                <c:pt idx="246">
                  <c:v>77.662999999999982</c:v>
                </c:pt>
                <c:pt idx="247">
                  <c:v>77.662999999999982</c:v>
                </c:pt>
                <c:pt idx="248">
                  <c:v>77.662999999999982</c:v>
                </c:pt>
                <c:pt idx="249">
                  <c:v>77.662999999999982</c:v>
                </c:pt>
                <c:pt idx="250">
                  <c:v>77.662999999999982</c:v>
                </c:pt>
                <c:pt idx="251">
                  <c:v>77.662999999999982</c:v>
                </c:pt>
                <c:pt idx="252">
                  <c:v>77.662999999999982</c:v>
                </c:pt>
                <c:pt idx="253">
                  <c:v>77.662999999999982</c:v>
                </c:pt>
                <c:pt idx="254">
                  <c:v>77.662999999999982</c:v>
                </c:pt>
                <c:pt idx="255">
                  <c:v>77.662999999999982</c:v>
                </c:pt>
                <c:pt idx="256">
                  <c:v>77.662999999999982</c:v>
                </c:pt>
                <c:pt idx="257">
                  <c:v>77.662999999999982</c:v>
                </c:pt>
                <c:pt idx="258">
                  <c:v>77.662999999999982</c:v>
                </c:pt>
                <c:pt idx="259">
                  <c:v>77.662999999999982</c:v>
                </c:pt>
                <c:pt idx="260">
                  <c:v>77.662999999999982</c:v>
                </c:pt>
                <c:pt idx="261">
                  <c:v>77.662999999999982</c:v>
                </c:pt>
                <c:pt idx="262">
                  <c:v>77.662999999999982</c:v>
                </c:pt>
                <c:pt idx="263">
                  <c:v>77.662999999999982</c:v>
                </c:pt>
                <c:pt idx="264">
                  <c:v>77.662999999999982</c:v>
                </c:pt>
                <c:pt idx="265">
                  <c:v>77.662999999999982</c:v>
                </c:pt>
                <c:pt idx="266">
                  <c:v>77.662999999999982</c:v>
                </c:pt>
                <c:pt idx="267">
                  <c:v>77.662999999999982</c:v>
                </c:pt>
                <c:pt idx="268">
                  <c:v>77.662999999999982</c:v>
                </c:pt>
                <c:pt idx="269">
                  <c:v>77.662999999999982</c:v>
                </c:pt>
                <c:pt idx="270">
                  <c:v>77.662999999999982</c:v>
                </c:pt>
                <c:pt idx="271">
                  <c:v>77.662999999999982</c:v>
                </c:pt>
                <c:pt idx="272">
                  <c:v>77.662999999999982</c:v>
                </c:pt>
                <c:pt idx="273">
                  <c:v>77.662999999999982</c:v>
                </c:pt>
                <c:pt idx="274">
                  <c:v>77.662999999999982</c:v>
                </c:pt>
                <c:pt idx="275">
                  <c:v>77.662999999999982</c:v>
                </c:pt>
                <c:pt idx="276">
                  <c:v>77.662999999999982</c:v>
                </c:pt>
                <c:pt idx="277">
                  <c:v>77.662999999999982</c:v>
                </c:pt>
                <c:pt idx="278">
                  <c:v>77.662999999999982</c:v>
                </c:pt>
                <c:pt idx="279">
                  <c:v>77.662999999999982</c:v>
                </c:pt>
                <c:pt idx="280">
                  <c:v>77.662999999999982</c:v>
                </c:pt>
                <c:pt idx="281">
                  <c:v>77.662999999999982</c:v>
                </c:pt>
                <c:pt idx="282">
                  <c:v>77.662999999999982</c:v>
                </c:pt>
                <c:pt idx="283">
                  <c:v>77.662999999999982</c:v>
                </c:pt>
                <c:pt idx="284">
                  <c:v>77.161999999999992</c:v>
                </c:pt>
                <c:pt idx="285">
                  <c:v>76.656999999999982</c:v>
                </c:pt>
                <c:pt idx="286">
                  <c:v>76.656999999999982</c:v>
                </c:pt>
                <c:pt idx="287">
                  <c:v>76.656999999999982</c:v>
                </c:pt>
                <c:pt idx="288">
                  <c:v>76.656999999999982</c:v>
                </c:pt>
                <c:pt idx="289">
                  <c:v>76.656999999999982</c:v>
                </c:pt>
                <c:pt idx="290">
                  <c:v>76.656999999999982</c:v>
                </c:pt>
                <c:pt idx="291">
                  <c:v>76.656999999999982</c:v>
                </c:pt>
                <c:pt idx="292">
                  <c:v>76.656999999999982</c:v>
                </c:pt>
                <c:pt idx="293">
                  <c:v>76.656999999999982</c:v>
                </c:pt>
                <c:pt idx="294">
                  <c:v>76.656999999999982</c:v>
                </c:pt>
                <c:pt idx="295">
                  <c:v>76.656999999999982</c:v>
                </c:pt>
                <c:pt idx="296">
                  <c:v>76.656999999999982</c:v>
                </c:pt>
                <c:pt idx="297">
                  <c:v>76.656999999999982</c:v>
                </c:pt>
                <c:pt idx="298">
                  <c:v>76.656999999999982</c:v>
                </c:pt>
                <c:pt idx="299">
                  <c:v>76.09</c:v>
                </c:pt>
                <c:pt idx="300">
                  <c:v>76.09</c:v>
                </c:pt>
                <c:pt idx="301">
                  <c:v>76.09</c:v>
                </c:pt>
                <c:pt idx="302">
                  <c:v>75.521999999999991</c:v>
                </c:pt>
                <c:pt idx="303">
                  <c:v>75.521999999999991</c:v>
                </c:pt>
                <c:pt idx="304">
                  <c:v>75.521999999999991</c:v>
                </c:pt>
                <c:pt idx="305">
                  <c:v>75.521999999999991</c:v>
                </c:pt>
                <c:pt idx="306">
                  <c:v>75.521999999999991</c:v>
                </c:pt>
                <c:pt idx="307">
                  <c:v>75.521999999999991</c:v>
                </c:pt>
                <c:pt idx="308">
                  <c:v>75.521999999999991</c:v>
                </c:pt>
                <c:pt idx="309">
                  <c:v>75.521999999999991</c:v>
                </c:pt>
                <c:pt idx="310">
                  <c:v>75.521999999999991</c:v>
                </c:pt>
                <c:pt idx="311">
                  <c:v>75.521999999999991</c:v>
                </c:pt>
                <c:pt idx="312">
                  <c:v>75.521999999999991</c:v>
                </c:pt>
                <c:pt idx="313">
                  <c:v>75.521999999999991</c:v>
                </c:pt>
                <c:pt idx="314">
                  <c:v>75.521999999999991</c:v>
                </c:pt>
                <c:pt idx="315">
                  <c:v>75.521999999999991</c:v>
                </c:pt>
                <c:pt idx="316">
                  <c:v>75.521999999999991</c:v>
                </c:pt>
                <c:pt idx="317">
                  <c:v>75.521999999999991</c:v>
                </c:pt>
                <c:pt idx="318">
                  <c:v>75.521999999999991</c:v>
                </c:pt>
                <c:pt idx="319">
                  <c:v>75.521999999999991</c:v>
                </c:pt>
                <c:pt idx="320">
                  <c:v>75.521999999999991</c:v>
                </c:pt>
                <c:pt idx="321">
                  <c:v>74.953999999999994</c:v>
                </c:pt>
                <c:pt idx="322">
                  <c:v>74.953999999999994</c:v>
                </c:pt>
                <c:pt idx="323">
                  <c:v>74.953999999999994</c:v>
                </c:pt>
                <c:pt idx="324">
                  <c:v>74.953999999999994</c:v>
                </c:pt>
                <c:pt idx="325">
                  <c:v>74.381999999999991</c:v>
                </c:pt>
                <c:pt idx="326">
                  <c:v>74.381999999999991</c:v>
                </c:pt>
                <c:pt idx="327">
                  <c:v>74.381999999999991</c:v>
                </c:pt>
                <c:pt idx="328">
                  <c:v>74.381999999999991</c:v>
                </c:pt>
                <c:pt idx="329">
                  <c:v>74.381999999999991</c:v>
                </c:pt>
                <c:pt idx="330">
                  <c:v>74.381999999999991</c:v>
                </c:pt>
                <c:pt idx="331">
                  <c:v>74.381999999999991</c:v>
                </c:pt>
                <c:pt idx="332">
                  <c:v>74.381999999999991</c:v>
                </c:pt>
                <c:pt idx="333">
                  <c:v>74.381999999999991</c:v>
                </c:pt>
                <c:pt idx="334">
                  <c:v>74.381999999999991</c:v>
                </c:pt>
                <c:pt idx="335">
                  <c:v>74.381999999999991</c:v>
                </c:pt>
                <c:pt idx="336">
                  <c:v>74.381999999999991</c:v>
                </c:pt>
              </c:numCache>
            </c:numRef>
          </c:yVal>
        </c:ser>
        <c:ser>
          <c:idx val="1"/>
          <c:order val="1"/>
          <c:tx>
            <c:strRef>
              <c:f>Sheet1!$C$1</c:f>
              <c:strCache>
                <c:ptCount val="1"/>
                <c:pt idx="0">
                  <c:v>Polyclonal induction (N = 474)</c:v>
                </c:pt>
              </c:strCache>
            </c:strRef>
          </c:tx>
          <c:spPr>
            <a:ln w="41275">
              <a:solidFill>
                <a:srgbClr val="FF0000"/>
              </a:solidFill>
              <a:prstDash val="solid"/>
            </a:ln>
          </c:spPr>
          <c:marker>
            <c:symbol val="none"/>
          </c:marker>
          <c:xVal>
            <c:numRef>
              <c:f>Sheet1!$A$2:$A$338</c:f>
              <c:numCache>
                <c:formatCode>General</c:formatCode>
                <c:ptCount val="337"/>
                <c:pt idx="0">
                  <c:v>0</c:v>
                </c:pt>
                <c:pt idx="1">
                  <c:v>2.0799999999999999E-2</c:v>
                </c:pt>
                <c:pt idx="2">
                  <c:v>4.1700000000000001E-2</c:v>
                </c:pt>
                <c:pt idx="3">
                  <c:v>6.25E-2</c:v>
                </c:pt>
                <c:pt idx="4">
                  <c:v>8.3300000000000041E-2</c:v>
                </c:pt>
                <c:pt idx="5">
                  <c:v>0.10420000000000022</c:v>
                </c:pt>
                <c:pt idx="6">
                  <c:v>0.125</c:v>
                </c:pt>
                <c:pt idx="7">
                  <c:v>0.14580000000000001</c:v>
                </c:pt>
                <c:pt idx="8">
                  <c:v>0.16669999999999999</c:v>
                </c:pt>
                <c:pt idx="9">
                  <c:v>0.18750000000000044</c:v>
                </c:pt>
                <c:pt idx="10">
                  <c:v>0.20830000000000001</c:v>
                </c:pt>
                <c:pt idx="11">
                  <c:v>0.22919999999999999</c:v>
                </c:pt>
                <c:pt idx="12">
                  <c:v>0.25</c:v>
                </c:pt>
                <c:pt idx="13">
                  <c:v>0.27080000000000032</c:v>
                </c:pt>
                <c:pt idx="14">
                  <c:v>0.29170000000000001</c:v>
                </c:pt>
                <c:pt idx="15">
                  <c:v>0.31250000000000189</c:v>
                </c:pt>
                <c:pt idx="16">
                  <c:v>0.33330000000000337</c:v>
                </c:pt>
                <c:pt idx="17">
                  <c:v>0.35420000000000001</c:v>
                </c:pt>
                <c:pt idx="18">
                  <c:v>0.37500000000000189</c:v>
                </c:pt>
                <c:pt idx="19">
                  <c:v>0.39580000000000337</c:v>
                </c:pt>
                <c:pt idx="20">
                  <c:v>0.41670000000000001</c:v>
                </c:pt>
                <c:pt idx="21">
                  <c:v>0.43750000000000189</c:v>
                </c:pt>
                <c:pt idx="22">
                  <c:v>0.45830000000000032</c:v>
                </c:pt>
                <c:pt idx="23">
                  <c:v>0.47920000000000001</c:v>
                </c:pt>
                <c:pt idx="24">
                  <c:v>0.5</c:v>
                </c:pt>
                <c:pt idx="25">
                  <c:v>0.52080000000000004</c:v>
                </c:pt>
                <c:pt idx="26">
                  <c:v>0.54170000000000063</c:v>
                </c:pt>
                <c:pt idx="27">
                  <c:v>0.5625</c:v>
                </c:pt>
                <c:pt idx="28">
                  <c:v>0.58329999999999949</c:v>
                </c:pt>
                <c:pt idx="29">
                  <c:v>0.60420000000000063</c:v>
                </c:pt>
                <c:pt idx="30">
                  <c:v>0.62500000000000389</c:v>
                </c:pt>
                <c:pt idx="31">
                  <c:v>0.64580000000000493</c:v>
                </c:pt>
                <c:pt idx="32">
                  <c:v>0.66670000000000573</c:v>
                </c:pt>
                <c:pt idx="33">
                  <c:v>0.6875</c:v>
                </c:pt>
                <c:pt idx="34">
                  <c:v>0.70830000000000004</c:v>
                </c:pt>
                <c:pt idx="35">
                  <c:v>0.72920000000000063</c:v>
                </c:pt>
                <c:pt idx="36">
                  <c:v>0.75000000000000389</c:v>
                </c:pt>
                <c:pt idx="37">
                  <c:v>0.77080000000000493</c:v>
                </c:pt>
                <c:pt idx="38">
                  <c:v>0.79170000000000063</c:v>
                </c:pt>
                <c:pt idx="39">
                  <c:v>0.8125</c:v>
                </c:pt>
                <c:pt idx="40">
                  <c:v>0.83330000000000004</c:v>
                </c:pt>
                <c:pt idx="41">
                  <c:v>0.85420000000000063</c:v>
                </c:pt>
                <c:pt idx="42">
                  <c:v>0.87500000000000389</c:v>
                </c:pt>
                <c:pt idx="43">
                  <c:v>0.89580000000000004</c:v>
                </c:pt>
                <c:pt idx="44">
                  <c:v>0.91670000000000063</c:v>
                </c:pt>
                <c:pt idx="45">
                  <c:v>0.9375</c:v>
                </c:pt>
                <c:pt idx="46">
                  <c:v>0.95830000000000004</c:v>
                </c:pt>
                <c:pt idx="47">
                  <c:v>0.97920000000000063</c:v>
                </c:pt>
                <c:pt idx="48">
                  <c:v>1</c:v>
                </c:pt>
                <c:pt idx="49">
                  <c:v>1.0207999999999924</c:v>
                </c:pt>
                <c:pt idx="50">
                  <c:v>1.0416999999999907</c:v>
                </c:pt>
                <c:pt idx="51">
                  <c:v>1.0625</c:v>
                </c:pt>
                <c:pt idx="52">
                  <c:v>1.0832999999999924</c:v>
                </c:pt>
                <c:pt idx="53">
                  <c:v>1.1042000000000001</c:v>
                </c:pt>
                <c:pt idx="54">
                  <c:v>1.125</c:v>
                </c:pt>
                <c:pt idx="55">
                  <c:v>1.1457999999999924</c:v>
                </c:pt>
                <c:pt idx="56">
                  <c:v>1.1667000000000001</c:v>
                </c:pt>
                <c:pt idx="57">
                  <c:v>1.1875</c:v>
                </c:pt>
                <c:pt idx="58">
                  <c:v>1.2082999999999924</c:v>
                </c:pt>
                <c:pt idx="59">
                  <c:v>1.2291999999999907</c:v>
                </c:pt>
                <c:pt idx="60">
                  <c:v>1.25</c:v>
                </c:pt>
                <c:pt idx="61">
                  <c:v>1.2707999999999924</c:v>
                </c:pt>
                <c:pt idx="62">
                  <c:v>1.2916999999999907</c:v>
                </c:pt>
                <c:pt idx="63">
                  <c:v>1.3125</c:v>
                </c:pt>
                <c:pt idx="64">
                  <c:v>1.3332999999999924</c:v>
                </c:pt>
                <c:pt idx="65">
                  <c:v>1.3542000000000001</c:v>
                </c:pt>
                <c:pt idx="66">
                  <c:v>1.375</c:v>
                </c:pt>
                <c:pt idx="67">
                  <c:v>1.3957999999999924</c:v>
                </c:pt>
                <c:pt idx="68">
                  <c:v>1.4166999999999907</c:v>
                </c:pt>
                <c:pt idx="69">
                  <c:v>1.4374999999999869</c:v>
                </c:pt>
                <c:pt idx="70">
                  <c:v>1.4582999999999924</c:v>
                </c:pt>
                <c:pt idx="71">
                  <c:v>1.4791999999999907</c:v>
                </c:pt>
                <c:pt idx="72">
                  <c:v>1.5</c:v>
                </c:pt>
                <c:pt idx="73">
                  <c:v>1.5207999999999924</c:v>
                </c:pt>
                <c:pt idx="74">
                  <c:v>1.5416999999999907</c:v>
                </c:pt>
                <c:pt idx="75">
                  <c:v>1.5625</c:v>
                </c:pt>
                <c:pt idx="76">
                  <c:v>1.5832999999999924</c:v>
                </c:pt>
                <c:pt idx="77">
                  <c:v>1.6042000000000001</c:v>
                </c:pt>
                <c:pt idx="78">
                  <c:v>1.625</c:v>
                </c:pt>
                <c:pt idx="79">
                  <c:v>1.6457999999999924</c:v>
                </c:pt>
                <c:pt idx="80">
                  <c:v>1.6667000000000001</c:v>
                </c:pt>
                <c:pt idx="81">
                  <c:v>1.6875</c:v>
                </c:pt>
                <c:pt idx="82">
                  <c:v>1.7082999999999924</c:v>
                </c:pt>
                <c:pt idx="83">
                  <c:v>1.7291999999999907</c:v>
                </c:pt>
                <c:pt idx="84">
                  <c:v>1.75</c:v>
                </c:pt>
                <c:pt idx="85">
                  <c:v>1.7707999999999924</c:v>
                </c:pt>
                <c:pt idx="86">
                  <c:v>1.7916999999999907</c:v>
                </c:pt>
                <c:pt idx="87">
                  <c:v>1.8125</c:v>
                </c:pt>
                <c:pt idx="88">
                  <c:v>1.8332999999999924</c:v>
                </c:pt>
                <c:pt idx="89">
                  <c:v>1.8542000000000001</c:v>
                </c:pt>
                <c:pt idx="90">
                  <c:v>1.875</c:v>
                </c:pt>
                <c:pt idx="91">
                  <c:v>1.8957999999999924</c:v>
                </c:pt>
                <c:pt idx="92">
                  <c:v>1.9167000000000001</c:v>
                </c:pt>
                <c:pt idx="93">
                  <c:v>1.9375</c:v>
                </c:pt>
                <c:pt idx="94">
                  <c:v>1.9582999999999999</c:v>
                </c:pt>
                <c:pt idx="95">
                  <c:v>1.9792000000000001</c:v>
                </c:pt>
                <c:pt idx="96">
                  <c:v>2</c:v>
                </c:pt>
                <c:pt idx="97">
                  <c:v>2.0207999999999999</c:v>
                </c:pt>
                <c:pt idx="98">
                  <c:v>2.0417000000000001</c:v>
                </c:pt>
                <c:pt idx="99">
                  <c:v>2.0625</c:v>
                </c:pt>
                <c:pt idx="100">
                  <c:v>2.0832999999999999</c:v>
                </c:pt>
                <c:pt idx="101">
                  <c:v>2.1042000000000001</c:v>
                </c:pt>
                <c:pt idx="102">
                  <c:v>2.125</c:v>
                </c:pt>
                <c:pt idx="103">
                  <c:v>2.1457999999999999</c:v>
                </c:pt>
                <c:pt idx="104">
                  <c:v>2.1667000000000001</c:v>
                </c:pt>
                <c:pt idx="105">
                  <c:v>2.18750000000002</c:v>
                </c:pt>
                <c:pt idx="106">
                  <c:v>2.2082999999999999</c:v>
                </c:pt>
                <c:pt idx="107">
                  <c:v>2.2292000000000001</c:v>
                </c:pt>
                <c:pt idx="108">
                  <c:v>2.25</c:v>
                </c:pt>
                <c:pt idx="109">
                  <c:v>2.2707999999999999</c:v>
                </c:pt>
                <c:pt idx="110">
                  <c:v>2.2917000000000001</c:v>
                </c:pt>
                <c:pt idx="111">
                  <c:v>2.3124999999999769</c:v>
                </c:pt>
                <c:pt idx="112">
                  <c:v>2.3332999999999977</c:v>
                </c:pt>
                <c:pt idx="113">
                  <c:v>2.3541999999999987</c:v>
                </c:pt>
                <c:pt idx="114">
                  <c:v>2.3749999999999987</c:v>
                </c:pt>
                <c:pt idx="115">
                  <c:v>2.3957999999999977</c:v>
                </c:pt>
                <c:pt idx="116">
                  <c:v>2.4166999999999783</c:v>
                </c:pt>
                <c:pt idx="117">
                  <c:v>2.4375</c:v>
                </c:pt>
                <c:pt idx="118">
                  <c:v>2.4582999999999977</c:v>
                </c:pt>
                <c:pt idx="119">
                  <c:v>2.4791999999999987</c:v>
                </c:pt>
                <c:pt idx="120">
                  <c:v>2.5</c:v>
                </c:pt>
                <c:pt idx="121">
                  <c:v>2.5207999999999999</c:v>
                </c:pt>
                <c:pt idx="122">
                  <c:v>2.5417000000000001</c:v>
                </c:pt>
                <c:pt idx="123">
                  <c:v>2.5625</c:v>
                </c:pt>
                <c:pt idx="124">
                  <c:v>2.5832999999999999</c:v>
                </c:pt>
                <c:pt idx="125">
                  <c:v>2.6042000000000001</c:v>
                </c:pt>
                <c:pt idx="126">
                  <c:v>2.625</c:v>
                </c:pt>
                <c:pt idx="127">
                  <c:v>2.6457999999999999</c:v>
                </c:pt>
                <c:pt idx="128">
                  <c:v>2.6667000000000001</c:v>
                </c:pt>
                <c:pt idx="129">
                  <c:v>2.68750000000002</c:v>
                </c:pt>
                <c:pt idx="130">
                  <c:v>2.7082999999999999</c:v>
                </c:pt>
                <c:pt idx="131">
                  <c:v>2.7292000000000001</c:v>
                </c:pt>
                <c:pt idx="132">
                  <c:v>2.75</c:v>
                </c:pt>
                <c:pt idx="133">
                  <c:v>2.7707999999999999</c:v>
                </c:pt>
                <c:pt idx="134">
                  <c:v>2.7917000000000001</c:v>
                </c:pt>
                <c:pt idx="135">
                  <c:v>2.8124999999999769</c:v>
                </c:pt>
                <c:pt idx="136">
                  <c:v>2.8332999999999977</c:v>
                </c:pt>
                <c:pt idx="137">
                  <c:v>2.8541999999999987</c:v>
                </c:pt>
                <c:pt idx="138">
                  <c:v>2.8749999999999987</c:v>
                </c:pt>
                <c:pt idx="139">
                  <c:v>2.8957999999999977</c:v>
                </c:pt>
                <c:pt idx="140">
                  <c:v>2.9166999999999783</c:v>
                </c:pt>
                <c:pt idx="141">
                  <c:v>2.9375</c:v>
                </c:pt>
                <c:pt idx="142">
                  <c:v>2.9582999999999977</c:v>
                </c:pt>
                <c:pt idx="143">
                  <c:v>2.9791999999999987</c:v>
                </c:pt>
                <c:pt idx="144">
                  <c:v>3</c:v>
                </c:pt>
                <c:pt idx="145">
                  <c:v>3.0207999999999999</c:v>
                </c:pt>
                <c:pt idx="146">
                  <c:v>3.0417000000000001</c:v>
                </c:pt>
                <c:pt idx="147">
                  <c:v>3.0625</c:v>
                </c:pt>
                <c:pt idx="148">
                  <c:v>3.0832999999999999</c:v>
                </c:pt>
                <c:pt idx="149">
                  <c:v>3.1042000000000001</c:v>
                </c:pt>
                <c:pt idx="150">
                  <c:v>3.125</c:v>
                </c:pt>
                <c:pt idx="151">
                  <c:v>3.1457999999999999</c:v>
                </c:pt>
                <c:pt idx="152">
                  <c:v>3.1667000000000001</c:v>
                </c:pt>
                <c:pt idx="153">
                  <c:v>3.18750000000002</c:v>
                </c:pt>
                <c:pt idx="154">
                  <c:v>3.2082999999999999</c:v>
                </c:pt>
                <c:pt idx="155">
                  <c:v>3.2292000000000001</c:v>
                </c:pt>
                <c:pt idx="156">
                  <c:v>3.25</c:v>
                </c:pt>
                <c:pt idx="157">
                  <c:v>3.2707999999999999</c:v>
                </c:pt>
                <c:pt idx="158">
                  <c:v>3.2917000000000001</c:v>
                </c:pt>
                <c:pt idx="159">
                  <c:v>3.3124999999999769</c:v>
                </c:pt>
                <c:pt idx="160">
                  <c:v>3.3332999999999977</c:v>
                </c:pt>
                <c:pt idx="161">
                  <c:v>3.3541999999999987</c:v>
                </c:pt>
                <c:pt idx="162">
                  <c:v>3.3749999999999987</c:v>
                </c:pt>
                <c:pt idx="163">
                  <c:v>3.3957999999999977</c:v>
                </c:pt>
                <c:pt idx="164">
                  <c:v>3.4166999999999783</c:v>
                </c:pt>
                <c:pt idx="165">
                  <c:v>3.4375</c:v>
                </c:pt>
                <c:pt idx="166">
                  <c:v>3.4582999999999977</c:v>
                </c:pt>
                <c:pt idx="167">
                  <c:v>3.4791999999999987</c:v>
                </c:pt>
                <c:pt idx="168">
                  <c:v>3.5</c:v>
                </c:pt>
                <c:pt idx="169">
                  <c:v>3.5207999999999999</c:v>
                </c:pt>
                <c:pt idx="170">
                  <c:v>3.5417000000000001</c:v>
                </c:pt>
                <c:pt idx="171">
                  <c:v>3.5625</c:v>
                </c:pt>
                <c:pt idx="172">
                  <c:v>3.5832999999999999</c:v>
                </c:pt>
                <c:pt idx="173">
                  <c:v>3.6042000000000001</c:v>
                </c:pt>
                <c:pt idx="174">
                  <c:v>3.625</c:v>
                </c:pt>
                <c:pt idx="175">
                  <c:v>3.6457999999999999</c:v>
                </c:pt>
                <c:pt idx="176">
                  <c:v>3.6667000000000001</c:v>
                </c:pt>
                <c:pt idx="177">
                  <c:v>3.68750000000002</c:v>
                </c:pt>
                <c:pt idx="178">
                  <c:v>3.7082999999999999</c:v>
                </c:pt>
                <c:pt idx="179">
                  <c:v>3.7292000000000001</c:v>
                </c:pt>
                <c:pt idx="180">
                  <c:v>3.75</c:v>
                </c:pt>
                <c:pt idx="181">
                  <c:v>3.7707999999999999</c:v>
                </c:pt>
                <c:pt idx="182">
                  <c:v>3.7917000000000001</c:v>
                </c:pt>
                <c:pt idx="183">
                  <c:v>3.8124999999999769</c:v>
                </c:pt>
                <c:pt idx="184">
                  <c:v>3.8332999999999977</c:v>
                </c:pt>
                <c:pt idx="185">
                  <c:v>3.8541999999999987</c:v>
                </c:pt>
                <c:pt idx="186">
                  <c:v>3.8749999999999987</c:v>
                </c:pt>
                <c:pt idx="187">
                  <c:v>3.8957999999999977</c:v>
                </c:pt>
                <c:pt idx="188">
                  <c:v>3.9166999999999783</c:v>
                </c:pt>
                <c:pt idx="189">
                  <c:v>3.9375</c:v>
                </c:pt>
                <c:pt idx="190">
                  <c:v>3.9582999999999977</c:v>
                </c:pt>
                <c:pt idx="191">
                  <c:v>3.9791999999999987</c:v>
                </c:pt>
                <c:pt idx="192">
                  <c:v>4</c:v>
                </c:pt>
                <c:pt idx="193">
                  <c:v>4.0207999999999995</c:v>
                </c:pt>
                <c:pt idx="194">
                  <c:v>4.0417000000000014</c:v>
                </c:pt>
                <c:pt idx="195">
                  <c:v>4.0624999999999956</c:v>
                </c:pt>
                <c:pt idx="196">
                  <c:v>4.0833000000000004</c:v>
                </c:pt>
                <c:pt idx="197">
                  <c:v>4.1041999999999845</c:v>
                </c:pt>
                <c:pt idx="198">
                  <c:v>4.1249999999999645</c:v>
                </c:pt>
                <c:pt idx="199">
                  <c:v>4.1457999999999995</c:v>
                </c:pt>
                <c:pt idx="200">
                  <c:v>4.1666999999999996</c:v>
                </c:pt>
                <c:pt idx="201">
                  <c:v>4.1874999999999956</c:v>
                </c:pt>
                <c:pt idx="202">
                  <c:v>4.2083000000000004</c:v>
                </c:pt>
                <c:pt idx="203">
                  <c:v>4.2291999999999996</c:v>
                </c:pt>
                <c:pt idx="204">
                  <c:v>4.25</c:v>
                </c:pt>
                <c:pt idx="205">
                  <c:v>4.2708000000000004</c:v>
                </c:pt>
                <c:pt idx="206">
                  <c:v>4.2917000000000014</c:v>
                </c:pt>
                <c:pt idx="207">
                  <c:v>4.3124999999999956</c:v>
                </c:pt>
                <c:pt idx="208">
                  <c:v>4.3333000000000004</c:v>
                </c:pt>
                <c:pt idx="209">
                  <c:v>4.3541999999999845</c:v>
                </c:pt>
                <c:pt idx="210">
                  <c:v>4.375</c:v>
                </c:pt>
                <c:pt idx="211">
                  <c:v>4.3957999999999995</c:v>
                </c:pt>
                <c:pt idx="212">
                  <c:v>4.4167000000000014</c:v>
                </c:pt>
                <c:pt idx="213">
                  <c:v>4.4375</c:v>
                </c:pt>
                <c:pt idx="214">
                  <c:v>4.4583000000000004</c:v>
                </c:pt>
                <c:pt idx="215">
                  <c:v>4.4792000000000476</c:v>
                </c:pt>
                <c:pt idx="216">
                  <c:v>4.5</c:v>
                </c:pt>
                <c:pt idx="217">
                  <c:v>4.5207999999999995</c:v>
                </c:pt>
                <c:pt idx="218">
                  <c:v>4.5417000000000014</c:v>
                </c:pt>
                <c:pt idx="219">
                  <c:v>4.5624999999999956</c:v>
                </c:pt>
                <c:pt idx="220">
                  <c:v>4.5833000000000004</c:v>
                </c:pt>
                <c:pt idx="221">
                  <c:v>4.6041999999999845</c:v>
                </c:pt>
                <c:pt idx="222">
                  <c:v>4.6249999999999645</c:v>
                </c:pt>
                <c:pt idx="223">
                  <c:v>4.6457999999999995</c:v>
                </c:pt>
                <c:pt idx="224">
                  <c:v>4.6666999999999996</c:v>
                </c:pt>
                <c:pt idx="225">
                  <c:v>4.6874999999999956</c:v>
                </c:pt>
                <c:pt idx="226">
                  <c:v>4.7083000000000004</c:v>
                </c:pt>
                <c:pt idx="227">
                  <c:v>4.7291999999999996</c:v>
                </c:pt>
                <c:pt idx="228">
                  <c:v>4.75</c:v>
                </c:pt>
                <c:pt idx="229">
                  <c:v>4.7708000000000004</c:v>
                </c:pt>
                <c:pt idx="230">
                  <c:v>4.7917000000000014</c:v>
                </c:pt>
                <c:pt idx="231">
                  <c:v>4.8124999999999956</c:v>
                </c:pt>
                <c:pt idx="232">
                  <c:v>4.8333000000000004</c:v>
                </c:pt>
                <c:pt idx="233">
                  <c:v>4.8541999999999845</c:v>
                </c:pt>
                <c:pt idx="234">
                  <c:v>4.875</c:v>
                </c:pt>
                <c:pt idx="235">
                  <c:v>4.8957999999999995</c:v>
                </c:pt>
                <c:pt idx="236">
                  <c:v>4.9167000000000014</c:v>
                </c:pt>
                <c:pt idx="237">
                  <c:v>4.9375</c:v>
                </c:pt>
                <c:pt idx="238">
                  <c:v>4.9583000000000004</c:v>
                </c:pt>
                <c:pt idx="239">
                  <c:v>4.9792000000000476</c:v>
                </c:pt>
                <c:pt idx="240">
                  <c:v>5</c:v>
                </c:pt>
                <c:pt idx="241">
                  <c:v>5.0207999999999995</c:v>
                </c:pt>
                <c:pt idx="242">
                  <c:v>5.0417000000000014</c:v>
                </c:pt>
                <c:pt idx="243">
                  <c:v>5.0624999999999956</c:v>
                </c:pt>
                <c:pt idx="244">
                  <c:v>5.0833000000000004</c:v>
                </c:pt>
                <c:pt idx="245">
                  <c:v>5.1041999999999845</c:v>
                </c:pt>
                <c:pt idx="246">
                  <c:v>5.1249999999999645</c:v>
                </c:pt>
                <c:pt idx="247">
                  <c:v>5.1457999999999995</c:v>
                </c:pt>
                <c:pt idx="248">
                  <c:v>5.1666999999999996</c:v>
                </c:pt>
                <c:pt idx="249">
                  <c:v>5.1874999999999956</c:v>
                </c:pt>
                <c:pt idx="250">
                  <c:v>5.2083000000000004</c:v>
                </c:pt>
                <c:pt idx="251">
                  <c:v>5.2291999999999996</c:v>
                </c:pt>
                <c:pt idx="252">
                  <c:v>5.25</c:v>
                </c:pt>
                <c:pt idx="253">
                  <c:v>5.2708000000000004</c:v>
                </c:pt>
                <c:pt idx="254">
                  <c:v>5.2917000000000014</c:v>
                </c:pt>
                <c:pt idx="255">
                  <c:v>5.3124999999999956</c:v>
                </c:pt>
                <c:pt idx="256">
                  <c:v>5.3333000000000004</c:v>
                </c:pt>
                <c:pt idx="257">
                  <c:v>5.3541999999999845</c:v>
                </c:pt>
                <c:pt idx="258">
                  <c:v>5.375</c:v>
                </c:pt>
                <c:pt idx="259">
                  <c:v>5.3957999999999995</c:v>
                </c:pt>
                <c:pt idx="260">
                  <c:v>5.4167000000000014</c:v>
                </c:pt>
                <c:pt idx="261">
                  <c:v>5.4375</c:v>
                </c:pt>
                <c:pt idx="262">
                  <c:v>5.4583000000000004</c:v>
                </c:pt>
                <c:pt idx="263">
                  <c:v>5.4792000000000476</c:v>
                </c:pt>
                <c:pt idx="264">
                  <c:v>5.5</c:v>
                </c:pt>
                <c:pt idx="265">
                  <c:v>5.5207999999999995</c:v>
                </c:pt>
                <c:pt idx="266">
                  <c:v>5.5417000000000014</c:v>
                </c:pt>
                <c:pt idx="267">
                  <c:v>5.5624999999999956</c:v>
                </c:pt>
                <c:pt idx="268">
                  <c:v>5.5833000000000004</c:v>
                </c:pt>
                <c:pt idx="269">
                  <c:v>5.6041999999999845</c:v>
                </c:pt>
                <c:pt idx="270">
                  <c:v>5.6249999999999645</c:v>
                </c:pt>
                <c:pt idx="271">
                  <c:v>5.6457999999999995</c:v>
                </c:pt>
                <c:pt idx="272">
                  <c:v>5.6666999999999996</c:v>
                </c:pt>
                <c:pt idx="273">
                  <c:v>5.6874999999999956</c:v>
                </c:pt>
                <c:pt idx="274">
                  <c:v>5.7083000000000004</c:v>
                </c:pt>
                <c:pt idx="275">
                  <c:v>5.7291999999999996</c:v>
                </c:pt>
                <c:pt idx="276">
                  <c:v>5.75</c:v>
                </c:pt>
                <c:pt idx="277">
                  <c:v>5.7708000000000004</c:v>
                </c:pt>
                <c:pt idx="278">
                  <c:v>5.7917000000000014</c:v>
                </c:pt>
                <c:pt idx="279">
                  <c:v>5.8124999999999956</c:v>
                </c:pt>
                <c:pt idx="280">
                  <c:v>5.8333000000000004</c:v>
                </c:pt>
                <c:pt idx="281">
                  <c:v>5.8541999999999845</c:v>
                </c:pt>
                <c:pt idx="282">
                  <c:v>5.875</c:v>
                </c:pt>
                <c:pt idx="283">
                  <c:v>5.8957999999999995</c:v>
                </c:pt>
                <c:pt idx="284">
                  <c:v>5.9167000000000014</c:v>
                </c:pt>
                <c:pt idx="285">
                  <c:v>5.9375</c:v>
                </c:pt>
                <c:pt idx="286">
                  <c:v>5.9583000000000004</c:v>
                </c:pt>
                <c:pt idx="287">
                  <c:v>5.9792000000000476</c:v>
                </c:pt>
                <c:pt idx="288">
                  <c:v>6</c:v>
                </c:pt>
                <c:pt idx="289">
                  <c:v>6.0207999999999995</c:v>
                </c:pt>
                <c:pt idx="290">
                  <c:v>6.0417000000000014</c:v>
                </c:pt>
                <c:pt idx="291">
                  <c:v>6.0624999999999956</c:v>
                </c:pt>
                <c:pt idx="292">
                  <c:v>6.0833000000000004</c:v>
                </c:pt>
                <c:pt idx="293">
                  <c:v>6.1041999999999845</c:v>
                </c:pt>
                <c:pt idx="294">
                  <c:v>6.1249999999999645</c:v>
                </c:pt>
                <c:pt idx="295">
                  <c:v>6.1457999999999995</c:v>
                </c:pt>
                <c:pt idx="296">
                  <c:v>6.1666999999999996</c:v>
                </c:pt>
                <c:pt idx="297">
                  <c:v>6.1874999999999956</c:v>
                </c:pt>
                <c:pt idx="298">
                  <c:v>6.2083000000000004</c:v>
                </c:pt>
                <c:pt idx="299">
                  <c:v>6.2291999999999996</c:v>
                </c:pt>
                <c:pt idx="300">
                  <c:v>6.25</c:v>
                </c:pt>
                <c:pt idx="301">
                  <c:v>6.2708000000000004</c:v>
                </c:pt>
                <c:pt idx="302">
                  <c:v>6.2917000000000014</c:v>
                </c:pt>
                <c:pt idx="303">
                  <c:v>6.3124999999999956</c:v>
                </c:pt>
                <c:pt idx="304">
                  <c:v>6.3333000000000004</c:v>
                </c:pt>
                <c:pt idx="305">
                  <c:v>6.3541999999999845</c:v>
                </c:pt>
                <c:pt idx="306">
                  <c:v>6.375</c:v>
                </c:pt>
                <c:pt idx="307">
                  <c:v>6.3957999999999995</c:v>
                </c:pt>
                <c:pt idx="308">
                  <c:v>6.4167000000000014</c:v>
                </c:pt>
                <c:pt idx="309">
                  <c:v>6.4375</c:v>
                </c:pt>
                <c:pt idx="310">
                  <c:v>6.4583000000000004</c:v>
                </c:pt>
                <c:pt idx="311">
                  <c:v>6.4792000000000476</c:v>
                </c:pt>
                <c:pt idx="312">
                  <c:v>6.5</c:v>
                </c:pt>
                <c:pt idx="313">
                  <c:v>6.5207999999999995</c:v>
                </c:pt>
                <c:pt idx="314">
                  <c:v>6.5417000000000014</c:v>
                </c:pt>
                <c:pt idx="315">
                  <c:v>6.5624999999999956</c:v>
                </c:pt>
                <c:pt idx="316">
                  <c:v>6.5833000000000004</c:v>
                </c:pt>
                <c:pt idx="317">
                  <c:v>6.6041999999999845</c:v>
                </c:pt>
                <c:pt idx="318">
                  <c:v>6.6249999999999645</c:v>
                </c:pt>
                <c:pt idx="319">
                  <c:v>6.6457999999999995</c:v>
                </c:pt>
                <c:pt idx="320">
                  <c:v>6.6666999999999996</c:v>
                </c:pt>
                <c:pt idx="321">
                  <c:v>6.6874999999999956</c:v>
                </c:pt>
                <c:pt idx="322">
                  <c:v>6.7083000000000004</c:v>
                </c:pt>
                <c:pt idx="323">
                  <c:v>6.7291999999999996</c:v>
                </c:pt>
                <c:pt idx="324">
                  <c:v>6.75</c:v>
                </c:pt>
                <c:pt idx="325">
                  <c:v>6.7708000000000004</c:v>
                </c:pt>
                <c:pt idx="326">
                  <c:v>6.7917000000000014</c:v>
                </c:pt>
                <c:pt idx="327">
                  <c:v>6.8124999999999956</c:v>
                </c:pt>
                <c:pt idx="328">
                  <c:v>6.8333000000000004</c:v>
                </c:pt>
                <c:pt idx="329">
                  <c:v>6.8541999999999845</c:v>
                </c:pt>
                <c:pt idx="330">
                  <c:v>6.875</c:v>
                </c:pt>
                <c:pt idx="331">
                  <c:v>6.8957999999999995</c:v>
                </c:pt>
                <c:pt idx="332">
                  <c:v>6.9167000000000014</c:v>
                </c:pt>
                <c:pt idx="333">
                  <c:v>6.9375</c:v>
                </c:pt>
                <c:pt idx="334">
                  <c:v>6.9583000000000004</c:v>
                </c:pt>
                <c:pt idx="335">
                  <c:v>6.9792000000000476</c:v>
                </c:pt>
                <c:pt idx="336">
                  <c:v>7</c:v>
                </c:pt>
              </c:numCache>
            </c:numRef>
          </c:xVal>
          <c:yVal>
            <c:numRef>
              <c:f>Sheet1!$C$2:$C$338</c:f>
              <c:numCache>
                <c:formatCode>General</c:formatCode>
                <c:ptCount val="337"/>
                <c:pt idx="0">
                  <c:v>100</c:v>
                </c:pt>
                <c:pt idx="1">
                  <c:v>100</c:v>
                </c:pt>
                <c:pt idx="2">
                  <c:v>100</c:v>
                </c:pt>
                <c:pt idx="3">
                  <c:v>100</c:v>
                </c:pt>
                <c:pt idx="4">
                  <c:v>100</c:v>
                </c:pt>
                <c:pt idx="5">
                  <c:v>99.565000000000012</c:v>
                </c:pt>
                <c:pt idx="6">
                  <c:v>99.565000000000012</c:v>
                </c:pt>
                <c:pt idx="7">
                  <c:v>99.565000000000012</c:v>
                </c:pt>
                <c:pt idx="8">
                  <c:v>99.565000000000012</c:v>
                </c:pt>
                <c:pt idx="9">
                  <c:v>99.125999999999948</c:v>
                </c:pt>
                <c:pt idx="10">
                  <c:v>99.125999999999948</c:v>
                </c:pt>
                <c:pt idx="11">
                  <c:v>98.905000000000001</c:v>
                </c:pt>
                <c:pt idx="12">
                  <c:v>98.242999999999995</c:v>
                </c:pt>
                <c:pt idx="13">
                  <c:v>98.242999999999995</c:v>
                </c:pt>
                <c:pt idx="14">
                  <c:v>98.021999999999991</c:v>
                </c:pt>
                <c:pt idx="15">
                  <c:v>98.021999999999991</c:v>
                </c:pt>
                <c:pt idx="16">
                  <c:v>97.8</c:v>
                </c:pt>
                <c:pt idx="17">
                  <c:v>97.578999999999979</c:v>
                </c:pt>
                <c:pt idx="18">
                  <c:v>97.35799999999999</c:v>
                </c:pt>
                <c:pt idx="19">
                  <c:v>97.35799999999999</c:v>
                </c:pt>
                <c:pt idx="20">
                  <c:v>97.137</c:v>
                </c:pt>
                <c:pt idx="21">
                  <c:v>96.915000000000006</c:v>
                </c:pt>
                <c:pt idx="22">
                  <c:v>96.915000000000006</c:v>
                </c:pt>
                <c:pt idx="23">
                  <c:v>96.915000000000006</c:v>
                </c:pt>
                <c:pt idx="24">
                  <c:v>96.915000000000006</c:v>
                </c:pt>
                <c:pt idx="25">
                  <c:v>96.915000000000006</c:v>
                </c:pt>
                <c:pt idx="26">
                  <c:v>96.915000000000006</c:v>
                </c:pt>
                <c:pt idx="27">
                  <c:v>96.694000000000003</c:v>
                </c:pt>
                <c:pt idx="28">
                  <c:v>96.694000000000003</c:v>
                </c:pt>
                <c:pt idx="29">
                  <c:v>96.471999999999994</c:v>
                </c:pt>
                <c:pt idx="30">
                  <c:v>96.25</c:v>
                </c:pt>
                <c:pt idx="31">
                  <c:v>96.027999999999992</c:v>
                </c:pt>
                <c:pt idx="32">
                  <c:v>96.027999999999992</c:v>
                </c:pt>
                <c:pt idx="33">
                  <c:v>95.361000000000004</c:v>
                </c:pt>
                <c:pt idx="34">
                  <c:v>95.138999999999982</c:v>
                </c:pt>
                <c:pt idx="35">
                  <c:v>94.915999999999997</c:v>
                </c:pt>
                <c:pt idx="36">
                  <c:v>94.915999999999997</c:v>
                </c:pt>
                <c:pt idx="37">
                  <c:v>94.915999999999997</c:v>
                </c:pt>
                <c:pt idx="38">
                  <c:v>94.915999999999997</c:v>
                </c:pt>
                <c:pt idx="39">
                  <c:v>94.915999999999997</c:v>
                </c:pt>
                <c:pt idx="40">
                  <c:v>94.692999999999998</c:v>
                </c:pt>
                <c:pt idx="41">
                  <c:v>94.692999999999998</c:v>
                </c:pt>
                <c:pt idx="42">
                  <c:v>94.468999999999994</c:v>
                </c:pt>
                <c:pt idx="43">
                  <c:v>94.244000000000227</c:v>
                </c:pt>
                <c:pt idx="44">
                  <c:v>94.018000000000001</c:v>
                </c:pt>
                <c:pt idx="45">
                  <c:v>94.018000000000001</c:v>
                </c:pt>
                <c:pt idx="46">
                  <c:v>93.792000000000002</c:v>
                </c:pt>
                <c:pt idx="47">
                  <c:v>93.792000000000002</c:v>
                </c:pt>
                <c:pt idx="48">
                  <c:v>93.792000000000002</c:v>
                </c:pt>
                <c:pt idx="49">
                  <c:v>93.56</c:v>
                </c:pt>
                <c:pt idx="50">
                  <c:v>93.326999999999998</c:v>
                </c:pt>
                <c:pt idx="51">
                  <c:v>93.093000000000004</c:v>
                </c:pt>
                <c:pt idx="52">
                  <c:v>93.093000000000004</c:v>
                </c:pt>
                <c:pt idx="53">
                  <c:v>93.093000000000004</c:v>
                </c:pt>
                <c:pt idx="54">
                  <c:v>93.093000000000004</c:v>
                </c:pt>
                <c:pt idx="55">
                  <c:v>93.093000000000004</c:v>
                </c:pt>
                <c:pt idx="56">
                  <c:v>93.093000000000004</c:v>
                </c:pt>
                <c:pt idx="57">
                  <c:v>93.093000000000004</c:v>
                </c:pt>
                <c:pt idx="58">
                  <c:v>92.617999999999995</c:v>
                </c:pt>
                <c:pt idx="59">
                  <c:v>92.143000000000001</c:v>
                </c:pt>
                <c:pt idx="60">
                  <c:v>92.143000000000001</c:v>
                </c:pt>
                <c:pt idx="61">
                  <c:v>91.905000000000001</c:v>
                </c:pt>
                <c:pt idx="62">
                  <c:v>91.905000000000001</c:v>
                </c:pt>
                <c:pt idx="63">
                  <c:v>91.667000000000002</c:v>
                </c:pt>
                <c:pt idx="64">
                  <c:v>91.667000000000002</c:v>
                </c:pt>
                <c:pt idx="65">
                  <c:v>91.667000000000002</c:v>
                </c:pt>
                <c:pt idx="66">
                  <c:v>91.667000000000002</c:v>
                </c:pt>
                <c:pt idx="67">
                  <c:v>91.667000000000002</c:v>
                </c:pt>
                <c:pt idx="68">
                  <c:v>91.667000000000002</c:v>
                </c:pt>
                <c:pt idx="69">
                  <c:v>91.667000000000002</c:v>
                </c:pt>
                <c:pt idx="70">
                  <c:v>91.667000000000002</c:v>
                </c:pt>
                <c:pt idx="71">
                  <c:v>91.667000000000002</c:v>
                </c:pt>
                <c:pt idx="72">
                  <c:v>91.667000000000002</c:v>
                </c:pt>
                <c:pt idx="73">
                  <c:v>91.426000000000002</c:v>
                </c:pt>
                <c:pt idx="74">
                  <c:v>90.945000000000007</c:v>
                </c:pt>
                <c:pt idx="75">
                  <c:v>90.945000000000007</c:v>
                </c:pt>
                <c:pt idx="76">
                  <c:v>90.703999999999994</c:v>
                </c:pt>
                <c:pt idx="77">
                  <c:v>90.462999999999994</c:v>
                </c:pt>
                <c:pt idx="78">
                  <c:v>90.221000000000004</c:v>
                </c:pt>
                <c:pt idx="79">
                  <c:v>90.221000000000004</c:v>
                </c:pt>
                <c:pt idx="80">
                  <c:v>90.221000000000004</c:v>
                </c:pt>
                <c:pt idx="81">
                  <c:v>90.221000000000004</c:v>
                </c:pt>
                <c:pt idx="82">
                  <c:v>90.221000000000004</c:v>
                </c:pt>
                <c:pt idx="83">
                  <c:v>90.221000000000004</c:v>
                </c:pt>
                <c:pt idx="84">
                  <c:v>90.221000000000004</c:v>
                </c:pt>
                <c:pt idx="85">
                  <c:v>90.221000000000004</c:v>
                </c:pt>
                <c:pt idx="86">
                  <c:v>90.221000000000004</c:v>
                </c:pt>
                <c:pt idx="87">
                  <c:v>90.221000000000004</c:v>
                </c:pt>
                <c:pt idx="88">
                  <c:v>90.221000000000004</c:v>
                </c:pt>
                <c:pt idx="89">
                  <c:v>90.221000000000004</c:v>
                </c:pt>
                <c:pt idx="90">
                  <c:v>90.221000000000004</c:v>
                </c:pt>
                <c:pt idx="91">
                  <c:v>89.971999999999994</c:v>
                </c:pt>
                <c:pt idx="92">
                  <c:v>89.971999999999994</c:v>
                </c:pt>
                <c:pt idx="93">
                  <c:v>89.971999999999994</c:v>
                </c:pt>
                <c:pt idx="94">
                  <c:v>89.971999999999994</c:v>
                </c:pt>
                <c:pt idx="95">
                  <c:v>89.971999999999994</c:v>
                </c:pt>
                <c:pt idx="96">
                  <c:v>89.709000000000003</c:v>
                </c:pt>
                <c:pt idx="97">
                  <c:v>89.709000000000003</c:v>
                </c:pt>
                <c:pt idx="98">
                  <c:v>89.709000000000003</c:v>
                </c:pt>
                <c:pt idx="99">
                  <c:v>89.709000000000003</c:v>
                </c:pt>
                <c:pt idx="100">
                  <c:v>89.709000000000003</c:v>
                </c:pt>
                <c:pt idx="101">
                  <c:v>89.709000000000003</c:v>
                </c:pt>
                <c:pt idx="102">
                  <c:v>89.43</c:v>
                </c:pt>
                <c:pt idx="103">
                  <c:v>89.43</c:v>
                </c:pt>
                <c:pt idx="104">
                  <c:v>89.43</c:v>
                </c:pt>
                <c:pt idx="105">
                  <c:v>89.149000000000001</c:v>
                </c:pt>
                <c:pt idx="106">
                  <c:v>89.149000000000001</c:v>
                </c:pt>
                <c:pt idx="107">
                  <c:v>89.149000000000001</c:v>
                </c:pt>
                <c:pt idx="108">
                  <c:v>88.869</c:v>
                </c:pt>
                <c:pt idx="109">
                  <c:v>88.869</c:v>
                </c:pt>
                <c:pt idx="110">
                  <c:v>88.869</c:v>
                </c:pt>
                <c:pt idx="111">
                  <c:v>88.869</c:v>
                </c:pt>
                <c:pt idx="112">
                  <c:v>88.869</c:v>
                </c:pt>
                <c:pt idx="113">
                  <c:v>88.869</c:v>
                </c:pt>
                <c:pt idx="114">
                  <c:v>88.585999999999999</c:v>
                </c:pt>
                <c:pt idx="115">
                  <c:v>88.585999999999999</c:v>
                </c:pt>
                <c:pt idx="116">
                  <c:v>88.585999999999999</c:v>
                </c:pt>
                <c:pt idx="117">
                  <c:v>88.585999999999999</c:v>
                </c:pt>
                <c:pt idx="118">
                  <c:v>88.301000000000002</c:v>
                </c:pt>
                <c:pt idx="119">
                  <c:v>88.016000000000005</c:v>
                </c:pt>
                <c:pt idx="120">
                  <c:v>88.016000000000005</c:v>
                </c:pt>
                <c:pt idx="121">
                  <c:v>88.016000000000005</c:v>
                </c:pt>
                <c:pt idx="122">
                  <c:v>88.016000000000005</c:v>
                </c:pt>
                <c:pt idx="123">
                  <c:v>88.016000000000005</c:v>
                </c:pt>
                <c:pt idx="124">
                  <c:v>88.016000000000005</c:v>
                </c:pt>
                <c:pt idx="125">
                  <c:v>88.016000000000005</c:v>
                </c:pt>
                <c:pt idx="126">
                  <c:v>87.73</c:v>
                </c:pt>
                <c:pt idx="127">
                  <c:v>87.73</c:v>
                </c:pt>
                <c:pt idx="128">
                  <c:v>87.73</c:v>
                </c:pt>
                <c:pt idx="129">
                  <c:v>87.73</c:v>
                </c:pt>
                <c:pt idx="130">
                  <c:v>87.73</c:v>
                </c:pt>
                <c:pt idx="131">
                  <c:v>87.443000000000026</c:v>
                </c:pt>
                <c:pt idx="132">
                  <c:v>87.152999999999949</c:v>
                </c:pt>
                <c:pt idx="133">
                  <c:v>87.152999999999949</c:v>
                </c:pt>
                <c:pt idx="134">
                  <c:v>87.152999999999949</c:v>
                </c:pt>
                <c:pt idx="135">
                  <c:v>86.861000000000004</c:v>
                </c:pt>
                <c:pt idx="136">
                  <c:v>86.566000000000003</c:v>
                </c:pt>
                <c:pt idx="137">
                  <c:v>86.566000000000003</c:v>
                </c:pt>
                <c:pt idx="138">
                  <c:v>86.566000000000003</c:v>
                </c:pt>
                <c:pt idx="139">
                  <c:v>86.566000000000003</c:v>
                </c:pt>
                <c:pt idx="140">
                  <c:v>86.566000000000003</c:v>
                </c:pt>
                <c:pt idx="141">
                  <c:v>86.566000000000003</c:v>
                </c:pt>
                <c:pt idx="142">
                  <c:v>86.566000000000003</c:v>
                </c:pt>
                <c:pt idx="143">
                  <c:v>86.566000000000003</c:v>
                </c:pt>
                <c:pt idx="144">
                  <c:v>86.566000000000003</c:v>
                </c:pt>
                <c:pt idx="145">
                  <c:v>86.25</c:v>
                </c:pt>
                <c:pt idx="146">
                  <c:v>85.927000000000007</c:v>
                </c:pt>
                <c:pt idx="147">
                  <c:v>85.927000000000007</c:v>
                </c:pt>
                <c:pt idx="148">
                  <c:v>85.927000000000007</c:v>
                </c:pt>
                <c:pt idx="149">
                  <c:v>85.927000000000007</c:v>
                </c:pt>
                <c:pt idx="150">
                  <c:v>85.588999999999999</c:v>
                </c:pt>
                <c:pt idx="151">
                  <c:v>85.588999999999999</c:v>
                </c:pt>
                <c:pt idx="152">
                  <c:v>85.588999999999999</c:v>
                </c:pt>
                <c:pt idx="153">
                  <c:v>85.588999999999999</c:v>
                </c:pt>
                <c:pt idx="154">
                  <c:v>85.588999999999999</c:v>
                </c:pt>
                <c:pt idx="155">
                  <c:v>85.588999999999999</c:v>
                </c:pt>
                <c:pt idx="156">
                  <c:v>85.248000000000005</c:v>
                </c:pt>
                <c:pt idx="157">
                  <c:v>84.906000000000006</c:v>
                </c:pt>
                <c:pt idx="158">
                  <c:v>84.906000000000006</c:v>
                </c:pt>
                <c:pt idx="159">
                  <c:v>84.906000000000006</c:v>
                </c:pt>
                <c:pt idx="160">
                  <c:v>84.906000000000006</c:v>
                </c:pt>
                <c:pt idx="161">
                  <c:v>84.906000000000006</c:v>
                </c:pt>
                <c:pt idx="162">
                  <c:v>84.906000000000006</c:v>
                </c:pt>
                <c:pt idx="163">
                  <c:v>84.906000000000006</c:v>
                </c:pt>
                <c:pt idx="164">
                  <c:v>84.906000000000006</c:v>
                </c:pt>
                <c:pt idx="165">
                  <c:v>84.906000000000006</c:v>
                </c:pt>
                <c:pt idx="166">
                  <c:v>84.561000000000007</c:v>
                </c:pt>
                <c:pt idx="167">
                  <c:v>84.561000000000007</c:v>
                </c:pt>
                <c:pt idx="168">
                  <c:v>84.561000000000007</c:v>
                </c:pt>
                <c:pt idx="169">
                  <c:v>84.561000000000007</c:v>
                </c:pt>
                <c:pt idx="170">
                  <c:v>84.212999999999994</c:v>
                </c:pt>
                <c:pt idx="171">
                  <c:v>84.212999999999994</c:v>
                </c:pt>
                <c:pt idx="172">
                  <c:v>84.212999999999994</c:v>
                </c:pt>
                <c:pt idx="173">
                  <c:v>83.863</c:v>
                </c:pt>
                <c:pt idx="174">
                  <c:v>83.863</c:v>
                </c:pt>
                <c:pt idx="175">
                  <c:v>83.863</c:v>
                </c:pt>
                <c:pt idx="176">
                  <c:v>83.863</c:v>
                </c:pt>
                <c:pt idx="177">
                  <c:v>83.512</c:v>
                </c:pt>
                <c:pt idx="178">
                  <c:v>83.512</c:v>
                </c:pt>
                <c:pt idx="179">
                  <c:v>83.512</c:v>
                </c:pt>
                <c:pt idx="180">
                  <c:v>83.512</c:v>
                </c:pt>
                <c:pt idx="181">
                  <c:v>83.512</c:v>
                </c:pt>
                <c:pt idx="182">
                  <c:v>83.157999999999987</c:v>
                </c:pt>
                <c:pt idx="183">
                  <c:v>83.157999999999987</c:v>
                </c:pt>
                <c:pt idx="184">
                  <c:v>83.157999999999987</c:v>
                </c:pt>
                <c:pt idx="185">
                  <c:v>83.157999999999987</c:v>
                </c:pt>
                <c:pt idx="186">
                  <c:v>82.792000000000002</c:v>
                </c:pt>
                <c:pt idx="187">
                  <c:v>82.792000000000002</c:v>
                </c:pt>
                <c:pt idx="188">
                  <c:v>82.417000000000513</c:v>
                </c:pt>
                <c:pt idx="189">
                  <c:v>82.417000000000513</c:v>
                </c:pt>
                <c:pt idx="190">
                  <c:v>82.417000000000513</c:v>
                </c:pt>
                <c:pt idx="191">
                  <c:v>82.417000000000513</c:v>
                </c:pt>
                <c:pt idx="192">
                  <c:v>82.417000000000513</c:v>
                </c:pt>
                <c:pt idx="193">
                  <c:v>82.417000000000513</c:v>
                </c:pt>
                <c:pt idx="194">
                  <c:v>82.417000000000513</c:v>
                </c:pt>
                <c:pt idx="195">
                  <c:v>82.417000000000513</c:v>
                </c:pt>
                <c:pt idx="196">
                  <c:v>82.417000000000513</c:v>
                </c:pt>
                <c:pt idx="197">
                  <c:v>82.004999999999995</c:v>
                </c:pt>
                <c:pt idx="198">
                  <c:v>82.004999999999995</c:v>
                </c:pt>
                <c:pt idx="199">
                  <c:v>82.004999999999995</c:v>
                </c:pt>
                <c:pt idx="200">
                  <c:v>82.004999999999995</c:v>
                </c:pt>
                <c:pt idx="201">
                  <c:v>82.004999999999995</c:v>
                </c:pt>
                <c:pt idx="202">
                  <c:v>82.004999999999995</c:v>
                </c:pt>
                <c:pt idx="203">
                  <c:v>82.004999999999995</c:v>
                </c:pt>
                <c:pt idx="204">
                  <c:v>82.004999999999995</c:v>
                </c:pt>
                <c:pt idx="205">
                  <c:v>82.004999999999995</c:v>
                </c:pt>
                <c:pt idx="206">
                  <c:v>82.004999999999995</c:v>
                </c:pt>
                <c:pt idx="207">
                  <c:v>82.004999999999995</c:v>
                </c:pt>
                <c:pt idx="208">
                  <c:v>82.004999999999995</c:v>
                </c:pt>
                <c:pt idx="209">
                  <c:v>82.004999999999995</c:v>
                </c:pt>
                <c:pt idx="210">
                  <c:v>82.004999999999995</c:v>
                </c:pt>
                <c:pt idx="211">
                  <c:v>82.004999999999995</c:v>
                </c:pt>
                <c:pt idx="212">
                  <c:v>82.004999999999995</c:v>
                </c:pt>
                <c:pt idx="213">
                  <c:v>82.004999999999995</c:v>
                </c:pt>
                <c:pt idx="214">
                  <c:v>82.004999999999995</c:v>
                </c:pt>
                <c:pt idx="215">
                  <c:v>82.004999999999995</c:v>
                </c:pt>
                <c:pt idx="216">
                  <c:v>82.004999999999995</c:v>
                </c:pt>
                <c:pt idx="217">
                  <c:v>82.004999999999995</c:v>
                </c:pt>
                <c:pt idx="218">
                  <c:v>82.004999999999995</c:v>
                </c:pt>
                <c:pt idx="219">
                  <c:v>82.004999999999995</c:v>
                </c:pt>
                <c:pt idx="220">
                  <c:v>82.004999999999995</c:v>
                </c:pt>
                <c:pt idx="221">
                  <c:v>82.004999999999995</c:v>
                </c:pt>
                <c:pt idx="222">
                  <c:v>82.004999999999995</c:v>
                </c:pt>
                <c:pt idx="223">
                  <c:v>82.004999999999995</c:v>
                </c:pt>
                <c:pt idx="224">
                  <c:v>82.004999999999995</c:v>
                </c:pt>
                <c:pt idx="225">
                  <c:v>82.004999999999995</c:v>
                </c:pt>
                <c:pt idx="226">
                  <c:v>82.004999999999995</c:v>
                </c:pt>
                <c:pt idx="227">
                  <c:v>82.004999999999995</c:v>
                </c:pt>
                <c:pt idx="228">
                  <c:v>82.004999999999995</c:v>
                </c:pt>
                <c:pt idx="229">
                  <c:v>82.004999999999995</c:v>
                </c:pt>
                <c:pt idx="230">
                  <c:v>82.004999999999995</c:v>
                </c:pt>
                <c:pt idx="231">
                  <c:v>82.004999999999995</c:v>
                </c:pt>
                <c:pt idx="232">
                  <c:v>82.004999999999995</c:v>
                </c:pt>
                <c:pt idx="233">
                  <c:v>82.004999999999995</c:v>
                </c:pt>
                <c:pt idx="234">
                  <c:v>82.004999999999995</c:v>
                </c:pt>
                <c:pt idx="235">
                  <c:v>82.004999999999995</c:v>
                </c:pt>
                <c:pt idx="236">
                  <c:v>82.004999999999995</c:v>
                </c:pt>
                <c:pt idx="237">
                  <c:v>82.004999999999995</c:v>
                </c:pt>
                <c:pt idx="238">
                  <c:v>82.004999999999995</c:v>
                </c:pt>
                <c:pt idx="239">
                  <c:v>82.004999999999995</c:v>
                </c:pt>
                <c:pt idx="240">
                  <c:v>82.004999999999995</c:v>
                </c:pt>
                <c:pt idx="241">
                  <c:v>82.004999999999995</c:v>
                </c:pt>
                <c:pt idx="242">
                  <c:v>82.004999999999995</c:v>
                </c:pt>
                <c:pt idx="243">
                  <c:v>82.004999999999995</c:v>
                </c:pt>
                <c:pt idx="244">
                  <c:v>82.004999999999995</c:v>
                </c:pt>
                <c:pt idx="245">
                  <c:v>82.004999999999995</c:v>
                </c:pt>
                <c:pt idx="246">
                  <c:v>82.004999999999995</c:v>
                </c:pt>
                <c:pt idx="247">
                  <c:v>82.004999999999995</c:v>
                </c:pt>
                <c:pt idx="248">
                  <c:v>82.004999999999995</c:v>
                </c:pt>
                <c:pt idx="249">
                  <c:v>82.004999999999995</c:v>
                </c:pt>
                <c:pt idx="250">
                  <c:v>82.004999999999995</c:v>
                </c:pt>
                <c:pt idx="251">
                  <c:v>82.004999999999995</c:v>
                </c:pt>
                <c:pt idx="252">
                  <c:v>82.004999999999995</c:v>
                </c:pt>
                <c:pt idx="253">
                  <c:v>82.004999999999995</c:v>
                </c:pt>
                <c:pt idx="254">
                  <c:v>82.004999999999995</c:v>
                </c:pt>
                <c:pt idx="255">
                  <c:v>82.004999999999995</c:v>
                </c:pt>
                <c:pt idx="256">
                  <c:v>82.004999999999995</c:v>
                </c:pt>
                <c:pt idx="257">
                  <c:v>82.004999999999995</c:v>
                </c:pt>
                <c:pt idx="258">
                  <c:v>82.004999999999995</c:v>
                </c:pt>
                <c:pt idx="259">
                  <c:v>82.004999999999995</c:v>
                </c:pt>
                <c:pt idx="260">
                  <c:v>82.004999999999995</c:v>
                </c:pt>
                <c:pt idx="261">
                  <c:v>82.004999999999995</c:v>
                </c:pt>
                <c:pt idx="262">
                  <c:v>82.004999999999995</c:v>
                </c:pt>
                <c:pt idx="263">
                  <c:v>82.004999999999995</c:v>
                </c:pt>
                <c:pt idx="264">
                  <c:v>82.004999999999995</c:v>
                </c:pt>
                <c:pt idx="265">
                  <c:v>82.004999999999995</c:v>
                </c:pt>
                <c:pt idx="266">
                  <c:v>82.004999999999995</c:v>
                </c:pt>
                <c:pt idx="267">
                  <c:v>82.004999999999995</c:v>
                </c:pt>
                <c:pt idx="268">
                  <c:v>82.004999999999995</c:v>
                </c:pt>
                <c:pt idx="269">
                  <c:v>82.004999999999995</c:v>
                </c:pt>
                <c:pt idx="270">
                  <c:v>82.004999999999995</c:v>
                </c:pt>
                <c:pt idx="271">
                  <c:v>82.004999999999995</c:v>
                </c:pt>
                <c:pt idx="272">
                  <c:v>82.004999999999995</c:v>
                </c:pt>
                <c:pt idx="273">
                  <c:v>82.004999999999995</c:v>
                </c:pt>
                <c:pt idx="274">
                  <c:v>82.004999999999995</c:v>
                </c:pt>
                <c:pt idx="275">
                  <c:v>82.004999999999995</c:v>
                </c:pt>
                <c:pt idx="276">
                  <c:v>82.004999999999995</c:v>
                </c:pt>
                <c:pt idx="277">
                  <c:v>82.004999999999995</c:v>
                </c:pt>
                <c:pt idx="278">
                  <c:v>82.004999999999995</c:v>
                </c:pt>
                <c:pt idx="279">
                  <c:v>82.004999999999995</c:v>
                </c:pt>
                <c:pt idx="280">
                  <c:v>82.004999999999995</c:v>
                </c:pt>
                <c:pt idx="281">
                  <c:v>82.004999999999995</c:v>
                </c:pt>
                <c:pt idx="282">
                  <c:v>82.004999999999995</c:v>
                </c:pt>
                <c:pt idx="283">
                  <c:v>82.004999999999995</c:v>
                </c:pt>
                <c:pt idx="284">
                  <c:v>81.444000000000557</c:v>
                </c:pt>
                <c:pt idx="285">
                  <c:v>81.444000000000557</c:v>
                </c:pt>
                <c:pt idx="286">
                  <c:v>81.444000000000557</c:v>
                </c:pt>
                <c:pt idx="287">
                  <c:v>81.444000000000557</c:v>
                </c:pt>
                <c:pt idx="288">
                  <c:v>81.444000000000557</c:v>
                </c:pt>
                <c:pt idx="289">
                  <c:v>81.444000000000557</c:v>
                </c:pt>
                <c:pt idx="290">
                  <c:v>81.444000000000557</c:v>
                </c:pt>
                <c:pt idx="291">
                  <c:v>81.444000000000557</c:v>
                </c:pt>
                <c:pt idx="292">
                  <c:v>81.444000000000557</c:v>
                </c:pt>
                <c:pt idx="293">
                  <c:v>81.444000000000557</c:v>
                </c:pt>
                <c:pt idx="294">
                  <c:v>81.444000000000557</c:v>
                </c:pt>
                <c:pt idx="295">
                  <c:v>80.801999999999992</c:v>
                </c:pt>
                <c:pt idx="296">
                  <c:v>80.801999999999992</c:v>
                </c:pt>
                <c:pt idx="297">
                  <c:v>80.801999999999992</c:v>
                </c:pt>
                <c:pt idx="298">
                  <c:v>80.801999999999992</c:v>
                </c:pt>
                <c:pt idx="299">
                  <c:v>80.801999999999992</c:v>
                </c:pt>
                <c:pt idx="300">
                  <c:v>80.801999999999992</c:v>
                </c:pt>
                <c:pt idx="301">
                  <c:v>80.801999999999992</c:v>
                </c:pt>
                <c:pt idx="302">
                  <c:v>80.801999999999992</c:v>
                </c:pt>
                <c:pt idx="303">
                  <c:v>80.801999999999992</c:v>
                </c:pt>
                <c:pt idx="304">
                  <c:v>80.801999999999992</c:v>
                </c:pt>
                <c:pt idx="305">
                  <c:v>80.801999999999992</c:v>
                </c:pt>
                <c:pt idx="306">
                  <c:v>80.801999999999992</c:v>
                </c:pt>
                <c:pt idx="307">
                  <c:v>80.801999999999992</c:v>
                </c:pt>
                <c:pt idx="308">
                  <c:v>80.801999999999992</c:v>
                </c:pt>
                <c:pt idx="309">
                  <c:v>80.801999999999992</c:v>
                </c:pt>
                <c:pt idx="310">
                  <c:v>80.801999999999992</c:v>
                </c:pt>
                <c:pt idx="311">
                  <c:v>80.801999999999992</c:v>
                </c:pt>
                <c:pt idx="312">
                  <c:v>80.801999999999992</c:v>
                </c:pt>
                <c:pt idx="313">
                  <c:v>80.801999999999992</c:v>
                </c:pt>
                <c:pt idx="314">
                  <c:v>80.150999999999982</c:v>
                </c:pt>
                <c:pt idx="315">
                  <c:v>80.150999999999982</c:v>
                </c:pt>
                <c:pt idx="316">
                  <c:v>80.150999999999982</c:v>
                </c:pt>
                <c:pt idx="317">
                  <c:v>80.150999999999982</c:v>
                </c:pt>
                <c:pt idx="318">
                  <c:v>80.150999999999982</c:v>
                </c:pt>
                <c:pt idx="319">
                  <c:v>80.150999999999982</c:v>
                </c:pt>
                <c:pt idx="320">
                  <c:v>80.150999999999982</c:v>
                </c:pt>
                <c:pt idx="321">
                  <c:v>79.483000000000004</c:v>
                </c:pt>
                <c:pt idx="322">
                  <c:v>79.483000000000004</c:v>
                </c:pt>
                <c:pt idx="323">
                  <c:v>79.483000000000004</c:v>
                </c:pt>
                <c:pt idx="324">
                  <c:v>79.483000000000004</c:v>
                </c:pt>
                <c:pt idx="325">
                  <c:v>79.483000000000004</c:v>
                </c:pt>
                <c:pt idx="326">
                  <c:v>79.483000000000004</c:v>
                </c:pt>
                <c:pt idx="327">
                  <c:v>79.483000000000004</c:v>
                </c:pt>
                <c:pt idx="328">
                  <c:v>79.483000000000004</c:v>
                </c:pt>
                <c:pt idx="329">
                  <c:v>79.483000000000004</c:v>
                </c:pt>
                <c:pt idx="330">
                  <c:v>79.483000000000004</c:v>
                </c:pt>
                <c:pt idx="331">
                  <c:v>78.772999999999982</c:v>
                </c:pt>
                <c:pt idx="332">
                  <c:v>78.772999999999982</c:v>
                </c:pt>
                <c:pt idx="333">
                  <c:v>78.772999999999982</c:v>
                </c:pt>
                <c:pt idx="334">
                  <c:v>78.772999999999982</c:v>
                </c:pt>
                <c:pt idx="335">
                  <c:v>78.03</c:v>
                </c:pt>
                <c:pt idx="336">
                  <c:v>78.03</c:v>
                </c:pt>
              </c:numCache>
            </c:numRef>
          </c:yVal>
        </c:ser>
        <c:ser>
          <c:idx val="2"/>
          <c:order val="2"/>
          <c:tx>
            <c:strRef>
              <c:f>Sheet1!$D$1</c:f>
              <c:strCache>
                <c:ptCount val="1"/>
                <c:pt idx="0">
                  <c:v>IL-2R antagonist (N = 97)</c:v>
                </c:pt>
              </c:strCache>
            </c:strRef>
          </c:tx>
          <c:spPr>
            <a:ln w="41275">
              <a:solidFill>
                <a:srgbClr val="FFFF00"/>
              </a:solidFill>
            </a:ln>
          </c:spPr>
          <c:marker>
            <c:symbol val="none"/>
          </c:marker>
          <c:xVal>
            <c:numRef>
              <c:f>Sheet1!$A$2:$A$338</c:f>
              <c:numCache>
                <c:formatCode>General</c:formatCode>
                <c:ptCount val="337"/>
                <c:pt idx="0">
                  <c:v>0</c:v>
                </c:pt>
                <c:pt idx="1">
                  <c:v>2.0799999999999999E-2</c:v>
                </c:pt>
                <c:pt idx="2">
                  <c:v>4.1700000000000001E-2</c:v>
                </c:pt>
                <c:pt idx="3">
                  <c:v>6.25E-2</c:v>
                </c:pt>
                <c:pt idx="4">
                  <c:v>8.3300000000000041E-2</c:v>
                </c:pt>
                <c:pt idx="5">
                  <c:v>0.10420000000000022</c:v>
                </c:pt>
                <c:pt idx="6">
                  <c:v>0.125</c:v>
                </c:pt>
                <c:pt idx="7">
                  <c:v>0.14580000000000001</c:v>
                </c:pt>
                <c:pt idx="8">
                  <c:v>0.16669999999999999</c:v>
                </c:pt>
                <c:pt idx="9">
                  <c:v>0.18750000000000044</c:v>
                </c:pt>
                <c:pt idx="10">
                  <c:v>0.20830000000000001</c:v>
                </c:pt>
                <c:pt idx="11">
                  <c:v>0.22919999999999999</c:v>
                </c:pt>
                <c:pt idx="12">
                  <c:v>0.25</c:v>
                </c:pt>
                <c:pt idx="13">
                  <c:v>0.27080000000000032</c:v>
                </c:pt>
                <c:pt idx="14">
                  <c:v>0.29170000000000001</c:v>
                </c:pt>
                <c:pt idx="15">
                  <c:v>0.31250000000000189</c:v>
                </c:pt>
                <c:pt idx="16">
                  <c:v>0.33330000000000337</c:v>
                </c:pt>
                <c:pt idx="17">
                  <c:v>0.35420000000000001</c:v>
                </c:pt>
                <c:pt idx="18">
                  <c:v>0.37500000000000189</c:v>
                </c:pt>
                <c:pt idx="19">
                  <c:v>0.39580000000000337</c:v>
                </c:pt>
                <c:pt idx="20">
                  <c:v>0.41670000000000001</c:v>
                </c:pt>
                <c:pt idx="21">
                  <c:v>0.43750000000000189</c:v>
                </c:pt>
                <c:pt idx="22">
                  <c:v>0.45830000000000032</c:v>
                </c:pt>
                <c:pt idx="23">
                  <c:v>0.47920000000000001</c:v>
                </c:pt>
                <c:pt idx="24">
                  <c:v>0.5</c:v>
                </c:pt>
                <c:pt idx="25">
                  <c:v>0.52080000000000004</c:v>
                </c:pt>
                <c:pt idx="26">
                  <c:v>0.54170000000000063</c:v>
                </c:pt>
                <c:pt idx="27">
                  <c:v>0.5625</c:v>
                </c:pt>
                <c:pt idx="28">
                  <c:v>0.58329999999999949</c:v>
                </c:pt>
                <c:pt idx="29">
                  <c:v>0.60420000000000063</c:v>
                </c:pt>
                <c:pt idx="30">
                  <c:v>0.62500000000000389</c:v>
                </c:pt>
                <c:pt idx="31">
                  <c:v>0.64580000000000493</c:v>
                </c:pt>
                <c:pt idx="32">
                  <c:v>0.66670000000000573</c:v>
                </c:pt>
                <c:pt idx="33">
                  <c:v>0.6875</c:v>
                </c:pt>
                <c:pt idx="34">
                  <c:v>0.70830000000000004</c:v>
                </c:pt>
                <c:pt idx="35">
                  <c:v>0.72920000000000063</c:v>
                </c:pt>
                <c:pt idx="36">
                  <c:v>0.75000000000000389</c:v>
                </c:pt>
                <c:pt idx="37">
                  <c:v>0.77080000000000493</c:v>
                </c:pt>
                <c:pt idx="38">
                  <c:v>0.79170000000000063</c:v>
                </c:pt>
                <c:pt idx="39">
                  <c:v>0.8125</c:v>
                </c:pt>
                <c:pt idx="40">
                  <c:v>0.83330000000000004</c:v>
                </c:pt>
                <c:pt idx="41">
                  <c:v>0.85420000000000063</c:v>
                </c:pt>
                <c:pt idx="42">
                  <c:v>0.87500000000000389</c:v>
                </c:pt>
                <c:pt idx="43">
                  <c:v>0.89580000000000004</c:v>
                </c:pt>
                <c:pt idx="44">
                  <c:v>0.91670000000000063</c:v>
                </c:pt>
                <c:pt idx="45">
                  <c:v>0.9375</c:v>
                </c:pt>
                <c:pt idx="46">
                  <c:v>0.95830000000000004</c:v>
                </c:pt>
                <c:pt idx="47">
                  <c:v>0.97920000000000063</c:v>
                </c:pt>
                <c:pt idx="48">
                  <c:v>1</c:v>
                </c:pt>
                <c:pt idx="49">
                  <c:v>1.0207999999999924</c:v>
                </c:pt>
                <c:pt idx="50">
                  <c:v>1.0416999999999907</c:v>
                </c:pt>
                <c:pt idx="51">
                  <c:v>1.0625</c:v>
                </c:pt>
                <c:pt idx="52">
                  <c:v>1.0832999999999924</c:v>
                </c:pt>
                <c:pt idx="53">
                  <c:v>1.1042000000000001</c:v>
                </c:pt>
                <c:pt idx="54">
                  <c:v>1.125</c:v>
                </c:pt>
                <c:pt idx="55">
                  <c:v>1.1457999999999924</c:v>
                </c:pt>
                <c:pt idx="56">
                  <c:v>1.1667000000000001</c:v>
                </c:pt>
                <c:pt idx="57">
                  <c:v>1.1875</c:v>
                </c:pt>
                <c:pt idx="58">
                  <c:v>1.2082999999999924</c:v>
                </c:pt>
                <c:pt idx="59">
                  <c:v>1.2291999999999907</c:v>
                </c:pt>
                <c:pt idx="60">
                  <c:v>1.25</c:v>
                </c:pt>
                <c:pt idx="61">
                  <c:v>1.2707999999999924</c:v>
                </c:pt>
                <c:pt idx="62">
                  <c:v>1.2916999999999907</c:v>
                </c:pt>
                <c:pt idx="63">
                  <c:v>1.3125</c:v>
                </c:pt>
                <c:pt idx="64">
                  <c:v>1.3332999999999924</c:v>
                </c:pt>
                <c:pt idx="65">
                  <c:v>1.3542000000000001</c:v>
                </c:pt>
                <c:pt idx="66">
                  <c:v>1.375</c:v>
                </c:pt>
                <c:pt idx="67">
                  <c:v>1.3957999999999924</c:v>
                </c:pt>
                <c:pt idx="68">
                  <c:v>1.4166999999999907</c:v>
                </c:pt>
                <c:pt idx="69">
                  <c:v>1.4374999999999869</c:v>
                </c:pt>
                <c:pt idx="70">
                  <c:v>1.4582999999999924</c:v>
                </c:pt>
                <c:pt idx="71">
                  <c:v>1.4791999999999907</c:v>
                </c:pt>
                <c:pt idx="72">
                  <c:v>1.5</c:v>
                </c:pt>
                <c:pt idx="73">
                  <c:v>1.5207999999999924</c:v>
                </c:pt>
                <c:pt idx="74">
                  <c:v>1.5416999999999907</c:v>
                </c:pt>
                <c:pt idx="75">
                  <c:v>1.5625</c:v>
                </c:pt>
                <c:pt idx="76">
                  <c:v>1.5832999999999924</c:v>
                </c:pt>
                <c:pt idx="77">
                  <c:v>1.6042000000000001</c:v>
                </c:pt>
                <c:pt idx="78">
                  <c:v>1.625</c:v>
                </c:pt>
                <c:pt idx="79">
                  <c:v>1.6457999999999924</c:v>
                </c:pt>
                <c:pt idx="80">
                  <c:v>1.6667000000000001</c:v>
                </c:pt>
                <c:pt idx="81">
                  <c:v>1.6875</c:v>
                </c:pt>
                <c:pt idx="82">
                  <c:v>1.7082999999999924</c:v>
                </c:pt>
                <c:pt idx="83">
                  <c:v>1.7291999999999907</c:v>
                </c:pt>
                <c:pt idx="84">
                  <c:v>1.75</c:v>
                </c:pt>
                <c:pt idx="85">
                  <c:v>1.7707999999999924</c:v>
                </c:pt>
                <c:pt idx="86">
                  <c:v>1.7916999999999907</c:v>
                </c:pt>
                <c:pt idx="87">
                  <c:v>1.8125</c:v>
                </c:pt>
                <c:pt idx="88">
                  <c:v>1.8332999999999924</c:v>
                </c:pt>
                <c:pt idx="89">
                  <c:v>1.8542000000000001</c:v>
                </c:pt>
                <c:pt idx="90">
                  <c:v>1.875</c:v>
                </c:pt>
                <c:pt idx="91">
                  <c:v>1.8957999999999924</c:v>
                </c:pt>
                <c:pt idx="92">
                  <c:v>1.9167000000000001</c:v>
                </c:pt>
                <c:pt idx="93">
                  <c:v>1.9375</c:v>
                </c:pt>
                <c:pt idx="94">
                  <c:v>1.9582999999999999</c:v>
                </c:pt>
                <c:pt idx="95">
                  <c:v>1.9792000000000001</c:v>
                </c:pt>
                <c:pt idx="96">
                  <c:v>2</c:v>
                </c:pt>
                <c:pt idx="97">
                  <c:v>2.0207999999999999</c:v>
                </c:pt>
                <c:pt idx="98">
                  <c:v>2.0417000000000001</c:v>
                </c:pt>
                <c:pt idx="99">
                  <c:v>2.0625</c:v>
                </c:pt>
                <c:pt idx="100">
                  <c:v>2.0832999999999999</c:v>
                </c:pt>
                <c:pt idx="101">
                  <c:v>2.1042000000000001</c:v>
                </c:pt>
                <c:pt idx="102">
                  <c:v>2.125</c:v>
                </c:pt>
                <c:pt idx="103">
                  <c:v>2.1457999999999999</c:v>
                </c:pt>
                <c:pt idx="104">
                  <c:v>2.1667000000000001</c:v>
                </c:pt>
                <c:pt idx="105">
                  <c:v>2.18750000000002</c:v>
                </c:pt>
                <c:pt idx="106">
                  <c:v>2.2082999999999999</c:v>
                </c:pt>
                <c:pt idx="107">
                  <c:v>2.2292000000000001</c:v>
                </c:pt>
                <c:pt idx="108">
                  <c:v>2.25</c:v>
                </c:pt>
                <c:pt idx="109">
                  <c:v>2.2707999999999999</c:v>
                </c:pt>
                <c:pt idx="110">
                  <c:v>2.2917000000000001</c:v>
                </c:pt>
                <c:pt idx="111">
                  <c:v>2.3124999999999769</c:v>
                </c:pt>
                <c:pt idx="112">
                  <c:v>2.3332999999999977</c:v>
                </c:pt>
                <c:pt idx="113">
                  <c:v>2.3541999999999987</c:v>
                </c:pt>
                <c:pt idx="114">
                  <c:v>2.3749999999999987</c:v>
                </c:pt>
                <c:pt idx="115">
                  <c:v>2.3957999999999977</c:v>
                </c:pt>
                <c:pt idx="116">
                  <c:v>2.4166999999999783</c:v>
                </c:pt>
                <c:pt idx="117">
                  <c:v>2.4375</c:v>
                </c:pt>
                <c:pt idx="118">
                  <c:v>2.4582999999999977</c:v>
                </c:pt>
                <c:pt idx="119">
                  <c:v>2.4791999999999987</c:v>
                </c:pt>
                <c:pt idx="120">
                  <c:v>2.5</c:v>
                </c:pt>
                <c:pt idx="121">
                  <c:v>2.5207999999999999</c:v>
                </c:pt>
                <c:pt idx="122">
                  <c:v>2.5417000000000001</c:v>
                </c:pt>
                <c:pt idx="123">
                  <c:v>2.5625</c:v>
                </c:pt>
                <c:pt idx="124">
                  <c:v>2.5832999999999999</c:v>
                </c:pt>
                <c:pt idx="125">
                  <c:v>2.6042000000000001</c:v>
                </c:pt>
                <c:pt idx="126">
                  <c:v>2.625</c:v>
                </c:pt>
                <c:pt idx="127">
                  <c:v>2.6457999999999999</c:v>
                </c:pt>
                <c:pt idx="128">
                  <c:v>2.6667000000000001</c:v>
                </c:pt>
                <c:pt idx="129">
                  <c:v>2.68750000000002</c:v>
                </c:pt>
                <c:pt idx="130">
                  <c:v>2.7082999999999999</c:v>
                </c:pt>
                <c:pt idx="131">
                  <c:v>2.7292000000000001</c:v>
                </c:pt>
                <c:pt idx="132">
                  <c:v>2.75</c:v>
                </c:pt>
                <c:pt idx="133">
                  <c:v>2.7707999999999999</c:v>
                </c:pt>
                <c:pt idx="134">
                  <c:v>2.7917000000000001</c:v>
                </c:pt>
                <c:pt idx="135">
                  <c:v>2.8124999999999769</c:v>
                </c:pt>
                <c:pt idx="136">
                  <c:v>2.8332999999999977</c:v>
                </c:pt>
                <c:pt idx="137">
                  <c:v>2.8541999999999987</c:v>
                </c:pt>
                <c:pt idx="138">
                  <c:v>2.8749999999999987</c:v>
                </c:pt>
                <c:pt idx="139">
                  <c:v>2.8957999999999977</c:v>
                </c:pt>
                <c:pt idx="140">
                  <c:v>2.9166999999999783</c:v>
                </c:pt>
                <c:pt idx="141">
                  <c:v>2.9375</c:v>
                </c:pt>
                <c:pt idx="142">
                  <c:v>2.9582999999999977</c:v>
                </c:pt>
                <c:pt idx="143">
                  <c:v>2.9791999999999987</c:v>
                </c:pt>
                <c:pt idx="144">
                  <c:v>3</c:v>
                </c:pt>
                <c:pt idx="145">
                  <c:v>3.0207999999999999</c:v>
                </c:pt>
                <c:pt idx="146">
                  <c:v>3.0417000000000001</c:v>
                </c:pt>
                <c:pt idx="147">
                  <c:v>3.0625</c:v>
                </c:pt>
                <c:pt idx="148">
                  <c:v>3.0832999999999999</c:v>
                </c:pt>
                <c:pt idx="149">
                  <c:v>3.1042000000000001</c:v>
                </c:pt>
                <c:pt idx="150">
                  <c:v>3.125</c:v>
                </c:pt>
                <c:pt idx="151">
                  <c:v>3.1457999999999999</c:v>
                </c:pt>
                <c:pt idx="152">
                  <c:v>3.1667000000000001</c:v>
                </c:pt>
                <c:pt idx="153">
                  <c:v>3.18750000000002</c:v>
                </c:pt>
                <c:pt idx="154">
                  <c:v>3.2082999999999999</c:v>
                </c:pt>
                <c:pt idx="155">
                  <c:v>3.2292000000000001</c:v>
                </c:pt>
                <c:pt idx="156">
                  <c:v>3.25</c:v>
                </c:pt>
                <c:pt idx="157">
                  <c:v>3.2707999999999999</c:v>
                </c:pt>
                <c:pt idx="158">
                  <c:v>3.2917000000000001</c:v>
                </c:pt>
                <c:pt idx="159">
                  <c:v>3.3124999999999769</c:v>
                </c:pt>
                <c:pt idx="160">
                  <c:v>3.3332999999999977</c:v>
                </c:pt>
                <c:pt idx="161">
                  <c:v>3.3541999999999987</c:v>
                </c:pt>
                <c:pt idx="162">
                  <c:v>3.3749999999999987</c:v>
                </c:pt>
                <c:pt idx="163">
                  <c:v>3.3957999999999977</c:v>
                </c:pt>
                <c:pt idx="164">
                  <c:v>3.4166999999999783</c:v>
                </c:pt>
                <c:pt idx="165">
                  <c:v>3.4375</c:v>
                </c:pt>
                <c:pt idx="166">
                  <c:v>3.4582999999999977</c:v>
                </c:pt>
                <c:pt idx="167">
                  <c:v>3.4791999999999987</c:v>
                </c:pt>
                <c:pt idx="168">
                  <c:v>3.5</c:v>
                </c:pt>
                <c:pt idx="169">
                  <c:v>3.5207999999999999</c:v>
                </c:pt>
                <c:pt idx="170">
                  <c:v>3.5417000000000001</c:v>
                </c:pt>
                <c:pt idx="171">
                  <c:v>3.5625</c:v>
                </c:pt>
                <c:pt idx="172">
                  <c:v>3.5832999999999999</c:v>
                </c:pt>
                <c:pt idx="173">
                  <c:v>3.6042000000000001</c:v>
                </c:pt>
                <c:pt idx="174">
                  <c:v>3.625</c:v>
                </c:pt>
                <c:pt idx="175">
                  <c:v>3.6457999999999999</c:v>
                </c:pt>
                <c:pt idx="176">
                  <c:v>3.6667000000000001</c:v>
                </c:pt>
                <c:pt idx="177">
                  <c:v>3.68750000000002</c:v>
                </c:pt>
                <c:pt idx="178">
                  <c:v>3.7082999999999999</c:v>
                </c:pt>
                <c:pt idx="179">
                  <c:v>3.7292000000000001</c:v>
                </c:pt>
                <c:pt idx="180">
                  <c:v>3.75</c:v>
                </c:pt>
                <c:pt idx="181">
                  <c:v>3.7707999999999999</c:v>
                </c:pt>
                <c:pt idx="182">
                  <c:v>3.7917000000000001</c:v>
                </c:pt>
                <c:pt idx="183">
                  <c:v>3.8124999999999769</c:v>
                </c:pt>
                <c:pt idx="184">
                  <c:v>3.8332999999999977</c:v>
                </c:pt>
                <c:pt idx="185">
                  <c:v>3.8541999999999987</c:v>
                </c:pt>
                <c:pt idx="186">
                  <c:v>3.8749999999999987</c:v>
                </c:pt>
                <c:pt idx="187">
                  <c:v>3.8957999999999977</c:v>
                </c:pt>
                <c:pt idx="188">
                  <c:v>3.9166999999999783</c:v>
                </c:pt>
                <c:pt idx="189">
                  <c:v>3.9375</c:v>
                </c:pt>
                <c:pt idx="190">
                  <c:v>3.9582999999999977</c:v>
                </c:pt>
                <c:pt idx="191">
                  <c:v>3.9791999999999987</c:v>
                </c:pt>
                <c:pt idx="192">
                  <c:v>4</c:v>
                </c:pt>
                <c:pt idx="193">
                  <c:v>4.0207999999999995</c:v>
                </c:pt>
                <c:pt idx="194">
                  <c:v>4.0417000000000014</c:v>
                </c:pt>
                <c:pt idx="195">
                  <c:v>4.0624999999999956</c:v>
                </c:pt>
                <c:pt idx="196">
                  <c:v>4.0833000000000004</c:v>
                </c:pt>
                <c:pt idx="197">
                  <c:v>4.1041999999999845</c:v>
                </c:pt>
                <c:pt idx="198">
                  <c:v>4.1249999999999645</c:v>
                </c:pt>
                <c:pt idx="199">
                  <c:v>4.1457999999999995</c:v>
                </c:pt>
                <c:pt idx="200">
                  <c:v>4.1666999999999996</c:v>
                </c:pt>
                <c:pt idx="201">
                  <c:v>4.1874999999999956</c:v>
                </c:pt>
                <c:pt idx="202">
                  <c:v>4.2083000000000004</c:v>
                </c:pt>
                <c:pt idx="203">
                  <c:v>4.2291999999999996</c:v>
                </c:pt>
                <c:pt idx="204">
                  <c:v>4.25</c:v>
                </c:pt>
                <c:pt idx="205">
                  <c:v>4.2708000000000004</c:v>
                </c:pt>
                <c:pt idx="206">
                  <c:v>4.2917000000000014</c:v>
                </c:pt>
                <c:pt idx="207">
                  <c:v>4.3124999999999956</c:v>
                </c:pt>
                <c:pt idx="208">
                  <c:v>4.3333000000000004</c:v>
                </c:pt>
                <c:pt idx="209">
                  <c:v>4.3541999999999845</c:v>
                </c:pt>
                <c:pt idx="210">
                  <c:v>4.375</c:v>
                </c:pt>
                <c:pt idx="211">
                  <c:v>4.3957999999999995</c:v>
                </c:pt>
                <c:pt idx="212">
                  <c:v>4.4167000000000014</c:v>
                </c:pt>
                <c:pt idx="213">
                  <c:v>4.4375</c:v>
                </c:pt>
                <c:pt idx="214">
                  <c:v>4.4583000000000004</c:v>
                </c:pt>
                <c:pt idx="215">
                  <c:v>4.4792000000000476</c:v>
                </c:pt>
                <c:pt idx="216">
                  <c:v>4.5</c:v>
                </c:pt>
                <c:pt idx="217">
                  <c:v>4.5207999999999995</c:v>
                </c:pt>
                <c:pt idx="218">
                  <c:v>4.5417000000000014</c:v>
                </c:pt>
                <c:pt idx="219">
                  <c:v>4.5624999999999956</c:v>
                </c:pt>
                <c:pt idx="220">
                  <c:v>4.5833000000000004</c:v>
                </c:pt>
                <c:pt idx="221">
                  <c:v>4.6041999999999845</c:v>
                </c:pt>
                <c:pt idx="222">
                  <c:v>4.6249999999999645</c:v>
                </c:pt>
                <c:pt idx="223">
                  <c:v>4.6457999999999995</c:v>
                </c:pt>
                <c:pt idx="224">
                  <c:v>4.6666999999999996</c:v>
                </c:pt>
                <c:pt idx="225">
                  <c:v>4.6874999999999956</c:v>
                </c:pt>
                <c:pt idx="226">
                  <c:v>4.7083000000000004</c:v>
                </c:pt>
                <c:pt idx="227">
                  <c:v>4.7291999999999996</c:v>
                </c:pt>
                <c:pt idx="228">
                  <c:v>4.75</c:v>
                </c:pt>
                <c:pt idx="229">
                  <c:v>4.7708000000000004</c:v>
                </c:pt>
                <c:pt idx="230">
                  <c:v>4.7917000000000014</c:v>
                </c:pt>
                <c:pt idx="231">
                  <c:v>4.8124999999999956</c:v>
                </c:pt>
                <c:pt idx="232">
                  <c:v>4.8333000000000004</c:v>
                </c:pt>
                <c:pt idx="233">
                  <c:v>4.8541999999999845</c:v>
                </c:pt>
                <c:pt idx="234">
                  <c:v>4.875</c:v>
                </c:pt>
                <c:pt idx="235">
                  <c:v>4.8957999999999995</c:v>
                </c:pt>
                <c:pt idx="236">
                  <c:v>4.9167000000000014</c:v>
                </c:pt>
                <c:pt idx="237">
                  <c:v>4.9375</c:v>
                </c:pt>
                <c:pt idx="238">
                  <c:v>4.9583000000000004</c:v>
                </c:pt>
                <c:pt idx="239">
                  <c:v>4.9792000000000476</c:v>
                </c:pt>
                <c:pt idx="240">
                  <c:v>5</c:v>
                </c:pt>
                <c:pt idx="241">
                  <c:v>5.0207999999999995</c:v>
                </c:pt>
                <c:pt idx="242">
                  <c:v>5.0417000000000014</c:v>
                </c:pt>
                <c:pt idx="243">
                  <c:v>5.0624999999999956</c:v>
                </c:pt>
                <c:pt idx="244">
                  <c:v>5.0833000000000004</c:v>
                </c:pt>
                <c:pt idx="245">
                  <c:v>5.1041999999999845</c:v>
                </c:pt>
                <c:pt idx="246">
                  <c:v>5.1249999999999645</c:v>
                </c:pt>
                <c:pt idx="247">
                  <c:v>5.1457999999999995</c:v>
                </c:pt>
                <c:pt idx="248">
                  <c:v>5.1666999999999996</c:v>
                </c:pt>
                <c:pt idx="249">
                  <c:v>5.1874999999999956</c:v>
                </c:pt>
                <c:pt idx="250">
                  <c:v>5.2083000000000004</c:v>
                </c:pt>
                <c:pt idx="251">
                  <c:v>5.2291999999999996</c:v>
                </c:pt>
                <c:pt idx="252">
                  <c:v>5.25</c:v>
                </c:pt>
                <c:pt idx="253">
                  <c:v>5.2708000000000004</c:v>
                </c:pt>
                <c:pt idx="254">
                  <c:v>5.2917000000000014</c:v>
                </c:pt>
                <c:pt idx="255">
                  <c:v>5.3124999999999956</c:v>
                </c:pt>
                <c:pt idx="256">
                  <c:v>5.3333000000000004</c:v>
                </c:pt>
                <c:pt idx="257">
                  <c:v>5.3541999999999845</c:v>
                </c:pt>
                <c:pt idx="258">
                  <c:v>5.375</c:v>
                </c:pt>
                <c:pt idx="259">
                  <c:v>5.3957999999999995</c:v>
                </c:pt>
                <c:pt idx="260">
                  <c:v>5.4167000000000014</c:v>
                </c:pt>
                <c:pt idx="261">
                  <c:v>5.4375</c:v>
                </c:pt>
                <c:pt idx="262">
                  <c:v>5.4583000000000004</c:v>
                </c:pt>
                <c:pt idx="263">
                  <c:v>5.4792000000000476</c:v>
                </c:pt>
                <c:pt idx="264">
                  <c:v>5.5</c:v>
                </c:pt>
                <c:pt idx="265">
                  <c:v>5.5207999999999995</c:v>
                </c:pt>
                <c:pt idx="266">
                  <c:v>5.5417000000000014</c:v>
                </c:pt>
                <c:pt idx="267">
                  <c:v>5.5624999999999956</c:v>
                </c:pt>
                <c:pt idx="268">
                  <c:v>5.5833000000000004</c:v>
                </c:pt>
                <c:pt idx="269">
                  <c:v>5.6041999999999845</c:v>
                </c:pt>
                <c:pt idx="270">
                  <c:v>5.6249999999999645</c:v>
                </c:pt>
                <c:pt idx="271">
                  <c:v>5.6457999999999995</c:v>
                </c:pt>
                <c:pt idx="272">
                  <c:v>5.6666999999999996</c:v>
                </c:pt>
                <c:pt idx="273">
                  <c:v>5.6874999999999956</c:v>
                </c:pt>
                <c:pt idx="274">
                  <c:v>5.7083000000000004</c:v>
                </c:pt>
                <c:pt idx="275">
                  <c:v>5.7291999999999996</c:v>
                </c:pt>
                <c:pt idx="276">
                  <c:v>5.75</c:v>
                </c:pt>
                <c:pt idx="277">
                  <c:v>5.7708000000000004</c:v>
                </c:pt>
                <c:pt idx="278">
                  <c:v>5.7917000000000014</c:v>
                </c:pt>
                <c:pt idx="279">
                  <c:v>5.8124999999999956</c:v>
                </c:pt>
                <c:pt idx="280">
                  <c:v>5.8333000000000004</c:v>
                </c:pt>
                <c:pt idx="281">
                  <c:v>5.8541999999999845</c:v>
                </c:pt>
                <c:pt idx="282">
                  <c:v>5.875</c:v>
                </c:pt>
                <c:pt idx="283">
                  <c:v>5.8957999999999995</c:v>
                </c:pt>
                <c:pt idx="284">
                  <c:v>5.9167000000000014</c:v>
                </c:pt>
                <c:pt idx="285">
                  <c:v>5.9375</c:v>
                </c:pt>
                <c:pt idx="286">
                  <c:v>5.9583000000000004</c:v>
                </c:pt>
                <c:pt idx="287">
                  <c:v>5.9792000000000476</c:v>
                </c:pt>
                <c:pt idx="288">
                  <c:v>6</c:v>
                </c:pt>
                <c:pt idx="289">
                  <c:v>6.0207999999999995</c:v>
                </c:pt>
                <c:pt idx="290">
                  <c:v>6.0417000000000014</c:v>
                </c:pt>
                <c:pt idx="291">
                  <c:v>6.0624999999999956</c:v>
                </c:pt>
                <c:pt idx="292">
                  <c:v>6.0833000000000004</c:v>
                </c:pt>
                <c:pt idx="293">
                  <c:v>6.1041999999999845</c:v>
                </c:pt>
                <c:pt idx="294">
                  <c:v>6.1249999999999645</c:v>
                </c:pt>
                <c:pt idx="295">
                  <c:v>6.1457999999999995</c:v>
                </c:pt>
                <c:pt idx="296">
                  <c:v>6.1666999999999996</c:v>
                </c:pt>
                <c:pt idx="297">
                  <c:v>6.1874999999999956</c:v>
                </c:pt>
                <c:pt idx="298">
                  <c:v>6.2083000000000004</c:v>
                </c:pt>
                <c:pt idx="299">
                  <c:v>6.2291999999999996</c:v>
                </c:pt>
                <c:pt idx="300">
                  <c:v>6.25</c:v>
                </c:pt>
                <c:pt idx="301">
                  <c:v>6.2708000000000004</c:v>
                </c:pt>
                <c:pt idx="302">
                  <c:v>6.2917000000000014</c:v>
                </c:pt>
                <c:pt idx="303">
                  <c:v>6.3124999999999956</c:v>
                </c:pt>
                <c:pt idx="304">
                  <c:v>6.3333000000000004</c:v>
                </c:pt>
                <c:pt idx="305">
                  <c:v>6.3541999999999845</c:v>
                </c:pt>
                <c:pt idx="306">
                  <c:v>6.375</c:v>
                </c:pt>
                <c:pt idx="307">
                  <c:v>6.3957999999999995</c:v>
                </c:pt>
                <c:pt idx="308">
                  <c:v>6.4167000000000014</c:v>
                </c:pt>
                <c:pt idx="309">
                  <c:v>6.4375</c:v>
                </c:pt>
                <c:pt idx="310">
                  <c:v>6.4583000000000004</c:v>
                </c:pt>
                <c:pt idx="311">
                  <c:v>6.4792000000000476</c:v>
                </c:pt>
                <c:pt idx="312">
                  <c:v>6.5</c:v>
                </c:pt>
                <c:pt idx="313">
                  <c:v>6.5207999999999995</c:v>
                </c:pt>
                <c:pt idx="314">
                  <c:v>6.5417000000000014</c:v>
                </c:pt>
                <c:pt idx="315">
                  <c:v>6.5624999999999956</c:v>
                </c:pt>
                <c:pt idx="316">
                  <c:v>6.5833000000000004</c:v>
                </c:pt>
                <c:pt idx="317">
                  <c:v>6.6041999999999845</c:v>
                </c:pt>
                <c:pt idx="318">
                  <c:v>6.6249999999999645</c:v>
                </c:pt>
                <c:pt idx="319">
                  <c:v>6.6457999999999995</c:v>
                </c:pt>
                <c:pt idx="320">
                  <c:v>6.6666999999999996</c:v>
                </c:pt>
                <c:pt idx="321">
                  <c:v>6.6874999999999956</c:v>
                </c:pt>
                <c:pt idx="322">
                  <c:v>6.7083000000000004</c:v>
                </c:pt>
                <c:pt idx="323">
                  <c:v>6.7291999999999996</c:v>
                </c:pt>
                <c:pt idx="324">
                  <c:v>6.75</c:v>
                </c:pt>
                <c:pt idx="325">
                  <c:v>6.7708000000000004</c:v>
                </c:pt>
                <c:pt idx="326">
                  <c:v>6.7917000000000014</c:v>
                </c:pt>
                <c:pt idx="327">
                  <c:v>6.8124999999999956</c:v>
                </c:pt>
                <c:pt idx="328">
                  <c:v>6.8333000000000004</c:v>
                </c:pt>
                <c:pt idx="329">
                  <c:v>6.8541999999999845</c:v>
                </c:pt>
                <c:pt idx="330">
                  <c:v>6.875</c:v>
                </c:pt>
                <c:pt idx="331">
                  <c:v>6.8957999999999995</c:v>
                </c:pt>
                <c:pt idx="332">
                  <c:v>6.9167000000000014</c:v>
                </c:pt>
                <c:pt idx="333">
                  <c:v>6.9375</c:v>
                </c:pt>
                <c:pt idx="334">
                  <c:v>6.9583000000000004</c:v>
                </c:pt>
                <c:pt idx="335">
                  <c:v>6.9792000000000476</c:v>
                </c:pt>
                <c:pt idx="336">
                  <c:v>7</c:v>
                </c:pt>
              </c:numCache>
            </c:numRef>
          </c:xVal>
          <c:yVal>
            <c:numRef>
              <c:f>Sheet1!$D$2:$D$338</c:f>
              <c:numCache>
                <c:formatCode>General</c:formatCode>
                <c:ptCount val="337"/>
                <c:pt idx="0">
                  <c:v>100</c:v>
                </c:pt>
                <c:pt idx="1">
                  <c:v>100</c:v>
                </c:pt>
                <c:pt idx="2">
                  <c:v>100</c:v>
                </c:pt>
                <c:pt idx="3">
                  <c:v>100</c:v>
                </c:pt>
                <c:pt idx="4">
                  <c:v>100</c:v>
                </c:pt>
                <c:pt idx="5">
                  <c:v>100</c:v>
                </c:pt>
                <c:pt idx="6">
                  <c:v>98.968999999999994</c:v>
                </c:pt>
                <c:pt idx="7">
                  <c:v>98.968999999999994</c:v>
                </c:pt>
                <c:pt idx="8">
                  <c:v>98.968999999999994</c:v>
                </c:pt>
                <c:pt idx="9">
                  <c:v>98.968999999999994</c:v>
                </c:pt>
                <c:pt idx="10">
                  <c:v>98.968999999999994</c:v>
                </c:pt>
                <c:pt idx="11">
                  <c:v>98.968999999999994</c:v>
                </c:pt>
                <c:pt idx="12">
                  <c:v>98.968999999999994</c:v>
                </c:pt>
                <c:pt idx="13">
                  <c:v>98.968999999999994</c:v>
                </c:pt>
                <c:pt idx="14">
                  <c:v>98.968999999999994</c:v>
                </c:pt>
                <c:pt idx="15">
                  <c:v>98.968999999999994</c:v>
                </c:pt>
                <c:pt idx="16">
                  <c:v>98.968999999999994</c:v>
                </c:pt>
                <c:pt idx="17">
                  <c:v>98.968999999999994</c:v>
                </c:pt>
                <c:pt idx="18">
                  <c:v>98.968999999999994</c:v>
                </c:pt>
                <c:pt idx="19">
                  <c:v>98.968999999999994</c:v>
                </c:pt>
                <c:pt idx="20">
                  <c:v>98.968999999999994</c:v>
                </c:pt>
                <c:pt idx="21">
                  <c:v>97.938000000000002</c:v>
                </c:pt>
                <c:pt idx="22">
                  <c:v>97.938000000000002</c:v>
                </c:pt>
                <c:pt idx="23">
                  <c:v>97.938000000000002</c:v>
                </c:pt>
                <c:pt idx="24">
                  <c:v>97.938000000000002</c:v>
                </c:pt>
                <c:pt idx="25">
                  <c:v>97.938000000000002</c:v>
                </c:pt>
                <c:pt idx="26">
                  <c:v>95.875999999999948</c:v>
                </c:pt>
                <c:pt idx="27">
                  <c:v>95.875999999999948</c:v>
                </c:pt>
                <c:pt idx="28">
                  <c:v>95.875999999999948</c:v>
                </c:pt>
                <c:pt idx="29">
                  <c:v>95.875999999999948</c:v>
                </c:pt>
                <c:pt idx="30">
                  <c:v>95.875999999999948</c:v>
                </c:pt>
                <c:pt idx="31">
                  <c:v>95.875999999999948</c:v>
                </c:pt>
                <c:pt idx="32">
                  <c:v>95.875999999999948</c:v>
                </c:pt>
                <c:pt idx="33">
                  <c:v>95.875999999999948</c:v>
                </c:pt>
                <c:pt idx="34">
                  <c:v>95.875999999999948</c:v>
                </c:pt>
                <c:pt idx="35">
                  <c:v>95.875999999999948</c:v>
                </c:pt>
                <c:pt idx="36">
                  <c:v>95.875999999999948</c:v>
                </c:pt>
                <c:pt idx="37">
                  <c:v>95.875999999999948</c:v>
                </c:pt>
                <c:pt idx="38">
                  <c:v>95.875999999999948</c:v>
                </c:pt>
                <c:pt idx="39">
                  <c:v>95.875999999999948</c:v>
                </c:pt>
                <c:pt idx="40">
                  <c:v>95.875999999999948</c:v>
                </c:pt>
                <c:pt idx="41">
                  <c:v>94.834000000000003</c:v>
                </c:pt>
                <c:pt idx="42">
                  <c:v>94.834000000000003</c:v>
                </c:pt>
                <c:pt idx="43">
                  <c:v>94.834000000000003</c:v>
                </c:pt>
                <c:pt idx="44">
                  <c:v>94.834000000000003</c:v>
                </c:pt>
                <c:pt idx="45">
                  <c:v>94.834000000000003</c:v>
                </c:pt>
                <c:pt idx="46">
                  <c:v>94.834000000000003</c:v>
                </c:pt>
                <c:pt idx="47">
                  <c:v>94.834000000000003</c:v>
                </c:pt>
                <c:pt idx="48">
                  <c:v>94.834000000000003</c:v>
                </c:pt>
                <c:pt idx="49">
                  <c:v>93.769000000000005</c:v>
                </c:pt>
                <c:pt idx="50">
                  <c:v>93.769000000000005</c:v>
                </c:pt>
                <c:pt idx="51">
                  <c:v>93.769000000000005</c:v>
                </c:pt>
                <c:pt idx="52">
                  <c:v>93.769000000000005</c:v>
                </c:pt>
                <c:pt idx="53">
                  <c:v>93.769000000000005</c:v>
                </c:pt>
                <c:pt idx="54">
                  <c:v>93.769000000000005</c:v>
                </c:pt>
                <c:pt idx="55">
                  <c:v>93.769000000000005</c:v>
                </c:pt>
                <c:pt idx="56">
                  <c:v>93.769000000000005</c:v>
                </c:pt>
                <c:pt idx="57">
                  <c:v>93.769000000000005</c:v>
                </c:pt>
                <c:pt idx="58">
                  <c:v>93.769000000000005</c:v>
                </c:pt>
                <c:pt idx="59">
                  <c:v>93.769000000000005</c:v>
                </c:pt>
                <c:pt idx="60">
                  <c:v>93.769000000000005</c:v>
                </c:pt>
                <c:pt idx="61">
                  <c:v>93.769000000000005</c:v>
                </c:pt>
                <c:pt idx="62">
                  <c:v>93.769000000000005</c:v>
                </c:pt>
                <c:pt idx="63">
                  <c:v>93.769000000000005</c:v>
                </c:pt>
                <c:pt idx="64">
                  <c:v>93.769000000000005</c:v>
                </c:pt>
                <c:pt idx="65">
                  <c:v>93.769000000000005</c:v>
                </c:pt>
                <c:pt idx="66">
                  <c:v>93.769000000000005</c:v>
                </c:pt>
                <c:pt idx="67">
                  <c:v>93.769000000000005</c:v>
                </c:pt>
                <c:pt idx="68">
                  <c:v>93.769000000000005</c:v>
                </c:pt>
                <c:pt idx="69">
                  <c:v>93.769000000000005</c:v>
                </c:pt>
                <c:pt idx="70">
                  <c:v>93.769000000000005</c:v>
                </c:pt>
                <c:pt idx="71">
                  <c:v>93.769000000000005</c:v>
                </c:pt>
                <c:pt idx="72">
                  <c:v>93.769000000000005</c:v>
                </c:pt>
                <c:pt idx="73">
                  <c:v>93.769000000000005</c:v>
                </c:pt>
                <c:pt idx="74">
                  <c:v>93.769000000000005</c:v>
                </c:pt>
                <c:pt idx="75">
                  <c:v>93.769000000000005</c:v>
                </c:pt>
                <c:pt idx="76">
                  <c:v>93.769000000000005</c:v>
                </c:pt>
                <c:pt idx="77">
                  <c:v>93.769000000000005</c:v>
                </c:pt>
                <c:pt idx="78">
                  <c:v>93.769000000000005</c:v>
                </c:pt>
                <c:pt idx="79">
                  <c:v>92.581999999999994</c:v>
                </c:pt>
                <c:pt idx="80">
                  <c:v>92.581999999999994</c:v>
                </c:pt>
                <c:pt idx="81">
                  <c:v>92.581999999999994</c:v>
                </c:pt>
                <c:pt idx="82">
                  <c:v>92.581999999999994</c:v>
                </c:pt>
                <c:pt idx="83">
                  <c:v>92.581999999999994</c:v>
                </c:pt>
                <c:pt idx="84">
                  <c:v>92.581999999999994</c:v>
                </c:pt>
                <c:pt idx="85">
                  <c:v>92.581999999999994</c:v>
                </c:pt>
                <c:pt idx="86">
                  <c:v>92.581999999999994</c:v>
                </c:pt>
                <c:pt idx="87">
                  <c:v>92.581999999999994</c:v>
                </c:pt>
                <c:pt idx="88">
                  <c:v>92.581999999999994</c:v>
                </c:pt>
                <c:pt idx="89">
                  <c:v>92.581999999999994</c:v>
                </c:pt>
                <c:pt idx="90">
                  <c:v>92.581999999999994</c:v>
                </c:pt>
                <c:pt idx="91">
                  <c:v>92.581999999999994</c:v>
                </c:pt>
                <c:pt idx="92">
                  <c:v>92.581999999999994</c:v>
                </c:pt>
                <c:pt idx="93">
                  <c:v>92.581999999999994</c:v>
                </c:pt>
                <c:pt idx="94">
                  <c:v>92.581999999999994</c:v>
                </c:pt>
                <c:pt idx="95">
                  <c:v>92.581999999999994</c:v>
                </c:pt>
                <c:pt idx="96">
                  <c:v>92.581999999999994</c:v>
                </c:pt>
                <c:pt idx="97">
                  <c:v>92.581999999999994</c:v>
                </c:pt>
                <c:pt idx="98">
                  <c:v>92.581999999999994</c:v>
                </c:pt>
                <c:pt idx="99">
                  <c:v>92.581999999999994</c:v>
                </c:pt>
                <c:pt idx="100">
                  <c:v>92.581999999999994</c:v>
                </c:pt>
                <c:pt idx="101">
                  <c:v>92.581999999999994</c:v>
                </c:pt>
                <c:pt idx="102">
                  <c:v>92.581999999999994</c:v>
                </c:pt>
                <c:pt idx="103">
                  <c:v>92.581999999999994</c:v>
                </c:pt>
                <c:pt idx="104">
                  <c:v>92.581999999999994</c:v>
                </c:pt>
                <c:pt idx="105">
                  <c:v>92.581999999999994</c:v>
                </c:pt>
                <c:pt idx="106">
                  <c:v>92.581999999999994</c:v>
                </c:pt>
                <c:pt idx="107">
                  <c:v>92.581999999999994</c:v>
                </c:pt>
                <c:pt idx="108">
                  <c:v>92.581999999999994</c:v>
                </c:pt>
                <c:pt idx="109">
                  <c:v>92.581999999999994</c:v>
                </c:pt>
                <c:pt idx="110">
                  <c:v>92.581999999999994</c:v>
                </c:pt>
                <c:pt idx="111">
                  <c:v>92.581999999999994</c:v>
                </c:pt>
                <c:pt idx="112">
                  <c:v>92.581999999999994</c:v>
                </c:pt>
                <c:pt idx="113">
                  <c:v>92.581999999999994</c:v>
                </c:pt>
                <c:pt idx="114">
                  <c:v>92.581999999999994</c:v>
                </c:pt>
                <c:pt idx="115">
                  <c:v>92.581999999999994</c:v>
                </c:pt>
                <c:pt idx="116">
                  <c:v>92.581999999999994</c:v>
                </c:pt>
                <c:pt idx="117">
                  <c:v>92.581999999999994</c:v>
                </c:pt>
                <c:pt idx="118">
                  <c:v>92.581999999999994</c:v>
                </c:pt>
                <c:pt idx="119">
                  <c:v>92.581999999999994</c:v>
                </c:pt>
                <c:pt idx="120">
                  <c:v>92.581999999999994</c:v>
                </c:pt>
                <c:pt idx="121">
                  <c:v>92.581999999999994</c:v>
                </c:pt>
                <c:pt idx="122">
                  <c:v>92.581999999999994</c:v>
                </c:pt>
                <c:pt idx="123">
                  <c:v>92.581999999999994</c:v>
                </c:pt>
                <c:pt idx="124">
                  <c:v>92.581999999999994</c:v>
                </c:pt>
                <c:pt idx="125">
                  <c:v>92.581999999999994</c:v>
                </c:pt>
                <c:pt idx="126">
                  <c:v>92.581999999999994</c:v>
                </c:pt>
                <c:pt idx="127">
                  <c:v>92.581999999999994</c:v>
                </c:pt>
                <c:pt idx="128">
                  <c:v>92.581999999999994</c:v>
                </c:pt>
                <c:pt idx="129">
                  <c:v>92.581999999999994</c:v>
                </c:pt>
                <c:pt idx="130">
                  <c:v>92.581999999999994</c:v>
                </c:pt>
                <c:pt idx="131">
                  <c:v>92.581999999999994</c:v>
                </c:pt>
                <c:pt idx="132">
                  <c:v>92.581999999999994</c:v>
                </c:pt>
                <c:pt idx="133">
                  <c:v>92.581999999999994</c:v>
                </c:pt>
                <c:pt idx="134">
                  <c:v>92.581999999999994</c:v>
                </c:pt>
                <c:pt idx="135">
                  <c:v>92.581999999999994</c:v>
                </c:pt>
                <c:pt idx="136">
                  <c:v>91.111999999999995</c:v>
                </c:pt>
                <c:pt idx="137">
                  <c:v>91.111999999999995</c:v>
                </c:pt>
                <c:pt idx="138">
                  <c:v>91.111999999999995</c:v>
                </c:pt>
                <c:pt idx="139">
                  <c:v>91.111999999999995</c:v>
                </c:pt>
                <c:pt idx="140">
                  <c:v>91.111999999999995</c:v>
                </c:pt>
                <c:pt idx="141">
                  <c:v>91.111999999999995</c:v>
                </c:pt>
                <c:pt idx="142">
                  <c:v>91.111999999999995</c:v>
                </c:pt>
                <c:pt idx="143">
                  <c:v>91.111999999999995</c:v>
                </c:pt>
                <c:pt idx="144">
                  <c:v>91.111999999999995</c:v>
                </c:pt>
                <c:pt idx="145">
                  <c:v>91.111999999999995</c:v>
                </c:pt>
                <c:pt idx="146">
                  <c:v>91.111999999999995</c:v>
                </c:pt>
                <c:pt idx="147">
                  <c:v>91.111999999999995</c:v>
                </c:pt>
                <c:pt idx="148">
                  <c:v>91.111999999999995</c:v>
                </c:pt>
                <c:pt idx="149">
                  <c:v>91.111999999999995</c:v>
                </c:pt>
                <c:pt idx="150">
                  <c:v>91.111999999999995</c:v>
                </c:pt>
                <c:pt idx="151">
                  <c:v>91.111999999999995</c:v>
                </c:pt>
                <c:pt idx="152">
                  <c:v>91.111999999999995</c:v>
                </c:pt>
                <c:pt idx="153">
                  <c:v>91.111999999999995</c:v>
                </c:pt>
                <c:pt idx="154">
                  <c:v>89.131</c:v>
                </c:pt>
                <c:pt idx="155">
                  <c:v>89.131</c:v>
                </c:pt>
                <c:pt idx="156">
                  <c:v>89.131</c:v>
                </c:pt>
                <c:pt idx="157">
                  <c:v>89.131</c:v>
                </c:pt>
                <c:pt idx="158">
                  <c:v>89.131</c:v>
                </c:pt>
                <c:pt idx="159">
                  <c:v>89.131</c:v>
                </c:pt>
                <c:pt idx="160">
                  <c:v>89.131</c:v>
                </c:pt>
                <c:pt idx="161">
                  <c:v>89.131</c:v>
                </c:pt>
                <c:pt idx="162">
                  <c:v>89.131</c:v>
                </c:pt>
                <c:pt idx="163">
                  <c:v>89.131</c:v>
                </c:pt>
                <c:pt idx="164">
                  <c:v>89.131</c:v>
                </c:pt>
                <c:pt idx="165">
                  <c:v>89.131</c:v>
                </c:pt>
                <c:pt idx="166">
                  <c:v>89.131</c:v>
                </c:pt>
                <c:pt idx="167">
                  <c:v>89.131</c:v>
                </c:pt>
                <c:pt idx="168">
                  <c:v>89.131</c:v>
                </c:pt>
                <c:pt idx="169">
                  <c:v>89.131</c:v>
                </c:pt>
                <c:pt idx="170">
                  <c:v>89.131</c:v>
                </c:pt>
                <c:pt idx="171">
                  <c:v>89.131</c:v>
                </c:pt>
                <c:pt idx="172">
                  <c:v>89.131</c:v>
                </c:pt>
                <c:pt idx="173">
                  <c:v>89.131</c:v>
                </c:pt>
                <c:pt idx="174">
                  <c:v>89.131</c:v>
                </c:pt>
                <c:pt idx="175">
                  <c:v>89.131</c:v>
                </c:pt>
                <c:pt idx="176">
                  <c:v>89.131</c:v>
                </c:pt>
                <c:pt idx="177">
                  <c:v>89.131</c:v>
                </c:pt>
                <c:pt idx="178">
                  <c:v>89.131</c:v>
                </c:pt>
                <c:pt idx="179">
                  <c:v>89.131</c:v>
                </c:pt>
                <c:pt idx="180">
                  <c:v>89.131</c:v>
                </c:pt>
                <c:pt idx="181">
                  <c:v>89.131</c:v>
                </c:pt>
                <c:pt idx="182">
                  <c:v>89.131</c:v>
                </c:pt>
                <c:pt idx="183">
                  <c:v>89.131</c:v>
                </c:pt>
                <c:pt idx="184">
                  <c:v>89.131</c:v>
                </c:pt>
                <c:pt idx="185">
                  <c:v>89.131</c:v>
                </c:pt>
                <c:pt idx="186">
                  <c:v>87.10599999999998</c:v>
                </c:pt>
                <c:pt idx="187">
                  <c:v>87.10599999999998</c:v>
                </c:pt>
                <c:pt idx="188">
                  <c:v>87.10599999999998</c:v>
                </c:pt>
                <c:pt idx="189">
                  <c:v>87.10599999999998</c:v>
                </c:pt>
                <c:pt idx="190">
                  <c:v>87.10599999999998</c:v>
                </c:pt>
                <c:pt idx="191">
                  <c:v>87.10599999999998</c:v>
                </c:pt>
                <c:pt idx="192">
                  <c:v>87.10599999999998</c:v>
                </c:pt>
                <c:pt idx="193">
                  <c:v>87.10599999999998</c:v>
                </c:pt>
                <c:pt idx="194">
                  <c:v>87.10599999999998</c:v>
                </c:pt>
                <c:pt idx="195">
                  <c:v>87.10599999999998</c:v>
                </c:pt>
                <c:pt idx="196">
                  <c:v>87.10599999999998</c:v>
                </c:pt>
                <c:pt idx="197">
                  <c:v>87.10599999999998</c:v>
                </c:pt>
                <c:pt idx="198">
                  <c:v>87.10599999999998</c:v>
                </c:pt>
                <c:pt idx="199">
                  <c:v>87.10599999999998</c:v>
                </c:pt>
                <c:pt idx="200">
                  <c:v>87.10599999999998</c:v>
                </c:pt>
                <c:pt idx="201">
                  <c:v>87.10599999999998</c:v>
                </c:pt>
                <c:pt idx="202">
                  <c:v>87.10599999999998</c:v>
                </c:pt>
                <c:pt idx="203">
                  <c:v>87.10599999999998</c:v>
                </c:pt>
                <c:pt idx="204">
                  <c:v>87.10599999999998</c:v>
                </c:pt>
                <c:pt idx="205">
                  <c:v>87.10599999999998</c:v>
                </c:pt>
                <c:pt idx="206">
                  <c:v>87.10599999999998</c:v>
                </c:pt>
                <c:pt idx="207">
                  <c:v>87.10599999999998</c:v>
                </c:pt>
                <c:pt idx="208">
                  <c:v>87.10599999999998</c:v>
                </c:pt>
                <c:pt idx="209">
                  <c:v>87.10599999999998</c:v>
                </c:pt>
                <c:pt idx="210">
                  <c:v>87.10599999999998</c:v>
                </c:pt>
                <c:pt idx="211">
                  <c:v>87.10599999999998</c:v>
                </c:pt>
                <c:pt idx="212">
                  <c:v>87.10599999999998</c:v>
                </c:pt>
                <c:pt idx="213">
                  <c:v>87.10599999999998</c:v>
                </c:pt>
                <c:pt idx="214">
                  <c:v>87.10599999999998</c:v>
                </c:pt>
                <c:pt idx="215">
                  <c:v>87.10599999999998</c:v>
                </c:pt>
                <c:pt idx="216">
                  <c:v>87.10599999999998</c:v>
                </c:pt>
                <c:pt idx="217">
                  <c:v>87.10599999999998</c:v>
                </c:pt>
                <c:pt idx="218">
                  <c:v>87.10599999999998</c:v>
                </c:pt>
                <c:pt idx="219">
                  <c:v>87.10599999999998</c:v>
                </c:pt>
                <c:pt idx="220">
                  <c:v>87.10599999999998</c:v>
                </c:pt>
                <c:pt idx="221">
                  <c:v>87.10599999999998</c:v>
                </c:pt>
                <c:pt idx="222">
                  <c:v>87.10599999999998</c:v>
                </c:pt>
                <c:pt idx="223">
                  <c:v>87.10599999999998</c:v>
                </c:pt>
                <c:pt idx="224">
                  <c:v>87.10599999999998</c:v>
                </c:pt>
                <c:pt idx="225">
                  <c:v>87.10599999999998</c:v>
                </c:pt>
                <c:pt idx="226">
                  <c:v>87.10599999999998</c:v>
                </c:pt>
                <c:pt idx="227">
                  <c:v>87.10599999999998</c:v>
                </c:pt>
                <c:pt idx="228">
                  <c:v>87.10599999999998</c:v>
                </c:pt>
                <c:pt idx="229">
                  <c:v>87.10599999999998</c:v>
                </c:pt>
                <c:pt idx="230">
                  <c:v>87.10599999999998</c:v>
                </c:pt>
                <c:pt idx="231">
                  <c:v>87.10599999999998</c:v>
                </c:pt>
                <c:pt idx="232">
                  <c:v>87.10599999999998</c:v>
                </c:pt>
                <c:pt idx="233">
                  <c:v>87.10599999999998</c:v>
                </c:pt>
                <c:pt idx="234">
                  <c:v>87.10599999999998</c:v>
                </c:pt>
                <c:pt idx="235">
                  <c:v>87.10599999999998</c:v>
                </c:pt>
                <c:pt idx="236">
                  <c:v>87.10599999999998</c:v>
                </c:pt>
                <c:pt idx="237">
                  <c:v>87.10599999999998</c:v>
                </c:pt>
                <c:pt idx="238">
                  <c:v>87.10599999999998</c:v>
                </c:pt>
                <c:pt idx="239">
                  <c:v>87.10599999999998</c:v>
                </c:pt>
                <c:pt idx="240">
                  <c:v>87.10599999999998</c:v>
                </c:pt>
                <c:pt idx="241">
                  <c:v>87.10599999999998</c:v>
                </c:pt>
                <c:pt idx="242">
                  <c:v>87.10599999999998</c:v>
                </c:pt>
                <c:pt idx="243">
                  <c:v>87.10599999999998</c:v>
                </c:pt>
                <c:pt idx="244">
                  <c:v>87.10599999999998</c:v>
                </c:pt>
                <c:pt idx="245">
                  <c:v>87.10599999999998</c:v>
                </c:pt>
                <c:pt idx="246">
                  <c:v>87.10599999999998</c:v>
                </c:pt>
                <c:pt idx="247">
                  <c:v>87.10599999999998</c:v>
                </c:pt>
                <c:pt idx="248">
                  <c:v>87.10599999999998</c:v>
                </c:pt>
                <c:pt idx="249">
                  <c:v>87.10599999999998</c:v>
                </c:pt>
                <c:pt idx="250">
                  <c:v>87.10599999999998</c:v>
                </c:pt>
                <c:pt idx="251">
                  <c:v>87.10599999999998</c:v>
                </c:pt>
                <c:pt idx="252">
                  <c:v>87.10599999999998</c:v>
                </c:pt>
                <c:pt idx="253">
                  <c:v>87.10599999999998</c:v>
                </c:pt>
                <c:pt idx="254">
                  <c:v>87.10599999999998</c:v>
                </c:pt>
                <c:pt idx="255">
                  <c:v>87.10599999999998</c:v>
                </c:pt>
                <c:pt idx="256">
                  <c:v>87.10599999999998</c:v>
                </c:pt>
                <c:pt idx="257">
                  <c:v>87.10599999999998</c:v>
                </c:pt>
                <c:pt idx="258">
                  <c:v>87.10599999999998</c:v>
                </c:pt>
                <c:pt idx="259">
                  <c:v>87.10599999999998</c:v>
                </c:pt>
                <c:pt idx="260">
                  <c:v>87.10599999999998</c:v>
                </c:pt>
                <c:pt idx="261">
                  <c:v>87.10599999999998</c:v>
                </c:pt>
                <c:pt idx="262">
                  <c:v>87.10599999999998</c:v>
                </c:pt>
                <c:pt idx="263">
                  <c:v>87.10599999999998</c:v>
                </c:pt>
                <c:pt idx="264">
                  <c:v>87.10599999999998</c:v>
                </c:pt>
                <c:pt idx="265">
                  <c:v>87.10599999999998</c:v>
                </c:pt>
                <c:pt idx="266">
                  <c:v>87.10599999999998</c:v>
                </c:pt>
                <c:pt idx="267">
                  <c:v>87.10599999999998</c:v>
                </c:pt>
                <c:pt idx="268">
                  <c:v>87.10599999999998</c:v>
                </c:pt>
                <c:pt idx="269">
                  <c:v>87.10599999999998</c:v>
                </c:pt>
                <c:pt idx="270">
                  <c:v>87.10599999999998</c:v>
                </c:pt>
                <c:pt idx="271">
                  <c:v>87.10599999999998</c:v>
                </c:pt>
                <c:pt idx="272">
                  <c:v>87.10599999999998</c:v>
                </c:pt>
                <c:pt idx="273">
                  <c:v>87.10599999999998</c:v>
                </c:pt>
                <c:pt idx="274">
                  <c:v>87.10599999999998</c:v>
                </c:pt>
                <c:pt idx="275">
                  <c:v>87.10599999999998</c:v>
                </c:pt>
                <c:pt idx="276">
                  <c:v>87.10599999999998</c:v>
                </c:pt>
                <c:pt idx="277">
                  <c:v>87.10599999999998</c:v>
                </c:pt>
                <c:pt idx="278">
                  <c:v>87.10599999999998</c:v>
                </c:pt>
                <c:pt idx="279">
                  <c:v>87.10599999999998</c:v>
                </c:pt>
                <c:pt idx="280">
                  <c:v>87.10599999999998</c:v>
                </c:pt>
                <c:pt idx="281">
                  <c:v>87.10599999999998</c:v>
                </c:pt>
                <c:pt idx="282">
                  <c:v>87.10599999999998</c:v>
                </c:pt>
                <c:pt idx="283">
                  <c:v>87.10599999999998</c:v>
                </c:pt>
                <c:pt idx="284">
                  <c:v>87.10599999999998</c:v>
                </c:pt>
                <c:pt idx="285">
                  <c:v>87.10599999999998</c:v>
                </c:pt>
                <c:pt idx="286">
                  <c:v>87.10599999999998</c:v>
                </c:pt>
                <c:pt idx="287">
                  <c:v>87.10599999999998</c:v>
                </c:pt>
                <c:pt idx="288">
                  <c:v>87.10599999999998</c:v>
                </c:pt>
                <c:pt idx="289">
                  <c:v>87.10599999999998</c:v>
                </c:pt>
                <c:pt idx="290">
                  <c:v>87.10599999999998</c:v>
                </c:pt>
                <c:pt idx="291">
                  <c:v>87.10599999999998</c:v>
                </c:pt>
                <c:pt idx="292">
                  <c:v>87.10599999999998</c:v>
                </c:pt>
                <c:pt idx="293">
                  <c:v>87.10599999999998</c:v>
                </c:pt>
                <c:pt idx="294">
                  <c:v>87.10599999999998</c:v>
                </c:pt>
                <c:pt idx="295">
                  <c:v>87.10599999999998</c:v>
                </c:pt>
                <c:pt idx="296">
                  <c:v>87.10599999999998</c:v>
                </c:pt>
                <c:pt idx="297">
                  <c:v>87.10599999999998</c:v>
                </c:pt>
                <c:pt idx="298">
                  <c:v>87.10599999999998</c:v>
                </c:pt>
                <c:pt idx="299">
                  <c:v>87.10599999999998</c:v>
                </c:pt>
                <c:pt idx="300">
                  <c:v>87.10599999999998</c:v>
                </c:pt>
                <c:pt idx="301">
                  <c:v>87.10599999999998</c:v>
                </c:pt>
                <c:pt idx="302">
                  <c:v>87.10599999999998</c:v>
                </c:pt>
                <c:pt idx="303">
                  <c:v>87.10599999999998</c:v>
                </c:pt>
                <c:pt idx="304">
                  <c:v>83.146000000000001</c:v>
                </c:pt>
                <c:pt idx="305">
                  <c:v>83.146000000000001</c:v>
                </c:pt>
                <c:pt idx="306">
                  <c:v>83.146000000000001</c:v>
                </c:pt>
                <c:pt idx="307">
                  <c:v>83.146000000000001</c:v>
                </c:pt>
                <c:pt idx="308">
                  <c:v>83.146000000000001</c:v>
                </c:pt>
                <c:pt idx="309">
                  <c:v>83.146000000000001</c:v>
                </c:pt>
                <c:pt idx="310">
                  <c:v>83.146000000000001</c:v>
                </c:pt>
                <c:pt idx="311">
                  <c:v>83.146000000000001</c:v>
                </c:pt>
                <c:pt idx="312">
                  <c:v>83.146000000000001</c:v>
                </c:pt>
                <c:pt idx="313">
                  <c:v>83.146000000000001</c:v>
                </c:pt>
                <c:pt idx="314">
                  <c:v>79.186999999999998</c:v>
                </c:pt>
                <c:pt idx="315">
                  <c:v>79.186999999999998</c:v>
                </c:pt>
                <c:pt idx="316">
                  <c:v>79.186999999999998</c:v>
                </c:pt>
                <c:pt idx="317">
                  <c:v>79.186999999999998</c:v>
                </c:pt>
                <c:pt idx="318">
                  <c:v>79.186999999999998</c:v>
                </c:pt>
                <c:pt idx="319">
                  <c:v>79.186999999999998</c:v>
                </c:pt>
                <c:pt idx="320">
                  <c:v>79.186999999999998</c:v>
                </c:pt>
                <c:pt idx="321">
                  <c:v>79.186999999999998</c:v>
                </c:pt>
                <c:pt idx="322">
                  <c:v>79.186999999999998</c:v>
                </c:pt>
                <c:pt idx="323">
                  <c:v>79.186999999999998</c:v>
                </c:pt>
                <c:pt idx="324">
                  <c:v>79.186999999999998</c:v>
                </c:pt>
                <c:pt idx="325">
                  <c:v>79.186999999999998</c:v>
                </c:pt>
                <c:pt idx="326">
                  <c:v>79.186999999999998</c:v>
                </c:pt>
                <c:pt idx="327">
                  <c:v>79.186999999999998</c:v>
                </c:pt>
                <c:pt idx="328">
                  <c:v>79.186999999999998</c:v>
                </c:pt>
                <c:pt idx="329">
                  <c:v>79.186999999999998</c:v>
                </c:pt>
                <c:pt idx="330">
                  <c:v>79.186999999999998</c:v>
                </c:pt>
                <c:pt idx="331">
                  <c:v>79.186999999999998</c:v>
                </c:pt>
                <c:pt idx="332">
                  <c:v>79.186999999999998</c:v>
                </c:pt>
                <c:pt idx="333">
                  <c:v>79.186999999999998</c:v>
                </c:pt>
                <c:pt idx="334">
                  <c:v>79.186999999999998</c:v>
                </c:pt>
                <c:pt idx="335">
                  <c:v>79.186999999999998</c:v>
                </c:pt>
                <c:pt idx="336">
                  <c:v>79.186999999999998</c:v>
                </c:pt>
              </c:numCache>
            </c:numRef>
          </c:yVal>
        </c:ser>
        <c:axId val="40022016"/>
        <c:axId val="40023936"/>
      </c:scatterChart>
      <c:valAx>
        <c:axId val="40022016"/>
        <c:scaling>
          <c:orientation val="minMax"/>
          <c:max val="7"/>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40023936"/>
        <c:crosses val="autoZero"/>
        <c:crossBetween val="midCat"/>
        <c:majorUnit val="1"/>
      </c:valAx>
      <c:valAx>
        <c:axId val="40023936"/>
        <c:scaling>
          <c:orientation val="minMax"/>
          <c:max val="100"/>
          <c:min val="5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40022016"/>
        <c:crosses val="autoZero"/>
        <c:crossBetween val="midCat"/>
        <c:majorUnit val="10"/>
      </c:valAx>
      <c:spPr>
        <a:solidFill>
          <a:schemeClr val="bg2"/>
        </a:solidFill>
        <a:ln>
          <a:solidFill>
            <a:schemeClr val="tx1"/>
          </a:solidFill>
        </a:ln>
      </c:spPr>
    </c:plotArea>
    <c:legend>
      <c:legendPos val="r"/>
      <c:layout>
        <c:manualLayout>
          <c:xMode val="edge"/>
          <c:yMode val="edge"/>
          <c:x val="0.11487457320047392"/>
          <c:y val="0.58873133315232151"/>
          <c:w val="0.36914454277286374"/>
          <c:h val="0.24092972214680144"/>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6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6799293893573043E-2"/>
          <c:y val="4.9719541105749124E-2"/>
          <c:w val="0.88820070610642698"/>
          <c:h val="0.81644145288290582"/>
        </c:manualLayout>
      </c:layout>
      <c:scatterChart>
        <c:scatterStyle val="lineMarker"/>
        <c:ser>
          <c:idx val="0"/>
          <c:order val="0"/>
          <c:tx>
            <c:strRef>
              <c:f>Sheet1!$B$1</c:f>
              <c:strCache>
                <c:ptCount val="1"/>
                <c:pt idx="0">
                  <c:v>No induction (N = 408)</c:v>
                </c:pt>
              </c:strCache>
            </c:strRef>
          </c:tx>
          <c:spPr>
            <a:ln w="41275">
              <a:solidFill>
                <a:srgbClr val="00FF00"/>
              </a:solidFill>
            </a:ln>
          </c:spPr>
          <c:marker>
            <c:symbol val="none"/>
          </c:marker>
          <c:xVal>
            <c:numRef>
              <c:f>Sheet1!$A$2:$A$338</c:f>
              <c:numCache>
                <c:formatCode>General</c:formatCode>
                <c:ptCount val="337"/>
                <c:pt idx="0">
                  <c:v>0</c:v>
                </c:pt>
                <c:pt idx="1">
                  <c:v>2.0799999999999999E-2</c:v>
                </c:pt>
                <c:pt idx="2">
                  <c:v>4.1700000000000001E-2</c:v>
                </c:pt>
                <c:pt idx="3">
                  <c:v>6.25E-2</c:v>
                </c:pt>
                <c:pt idx="4">
                  <c:v>8.3300000000000041E-2</c:v>
                </c:pt>
                <c:pt idx="5">
                  <c:v>0.10420000000000022</c:v>
                </c:pt>
                <c:pt idx="6">
                  <c:v>0.125</c:v>
                </c:pt>
                <c:pt idx="7">
                  <c:v>0.14580000000000001</c:v>
                </c:pt>
                <c:pt idx="8">
                  <c:v>0.16669999999999999</c:v>
                </c:pt>
                <c:pt idx="9">
                  <c:v>0.18750000000000044</c:v>
                </c:pt>
                <c:pt idx="10">
                  <c:v>0.20830000000000001</c:v>
                </c:pt>
                <c:pt idx="11">
                  <c:v>0.22919999999999999</c:v>
                </c:pt>
                <c:pt idx="12">
                  <c:v>0.25</c:v>
                </c:pt>
                <c:pt idx="13">
                  <c:v>0.27080000000000032</c:v>
                </c:pt>
                <c:pt idx="14">
                  <c:v>0.29170000000000001</c:v>
                </c:pt>
                <c:pt idx="15">
                  <c:v>0.31250000000000189</c:v>
                </c:pt>
                <c:pt idx="16">
                  <c:v>0.33330000000000337</c:v>
                </c:pt>
                <c:pt idx="17">
                  <c:v>0.35420000000000001</c:v>
                </c:pt>
                <c:pt idx="18">
                  <c:v>0.37500000000000189</c:v>
                </c:pt>
                <c:pt idx="19">
                  <c:v>0.39580000000000337</c:v>
                </c:pt>
                <c:pt idx="20">
                  <c:v>0.41670000000000001</c:v>
                </c:pt>
                <c:pt idx="21">
                  <c:v>0.43750000000000189</c:v>
                </c:pt>
                <c:pt idx="22">
                  <c:v>0.45830000000000032</c:v>
                </c:pt>
                <c:pt idx="23">
                  <c:v>0.47920000000000001</c:v>
                </c:pt>
                <c:pt idx="24">
                  <c:v>0.5</c:v>
                </c:pt>
                <c:pt idx="25">
                  <c:v>0.52080000000000004</c:v>
                </c:pt>
                <c:pt idx="26">
                  <c:v>0.54170000000000063</c:v>
                </c:pt>
                <c:pt idx="27">
                  <c:v>0.5625</c:v>
                </c:pt>
                <c:pt idx="28">
                  <c:v>0.58329999999999949</c:v>
                </c:pt>
                <c:pt idx="29">
                  <c:v>0.60420000000000063</c:v>
                </c:pt>
                <c:pt idx="30">
                  <c:v>0.62500000000000389</c:v>
                </c:pt>
                <c:pt idx="31">
                  <c:v>0.64580000000000493</c:v>
                </c:pt>
                <c:pt idx="32">
                  <c:v>0.66670000000000573</c:v>
                </c:pt>
                <c:pt idx="33">
                  <c:v>0.6875</c:v>
                </c:pt>
                <c:pt idx="34">
                  <c:v>0.70830000000000004</c:v>
                </c:pt>
                <c:pt idx="35">
                  <c:v>0.72920000000000063</c:v>
                </c:pt>
                <c:pt idx="36">
                  <c:v>0.75000000000000389</c:v>
                </c:pt>
                <c:pt idx="37">
                  <c:v>0.77080000000000493</c:v>
                </c:pt>
                <c:pt idx="38">
                  <c:v>0.79170000000000063</c:v>
                </c:pt>
                <c:pt idx="39">
                  <c:v>0.8125</c:v>
                </c:pt>
                <c:pt idx="40">
                  <c:v>0.83330000000000004</c:v>
                </c:pt>
                <c:pt idx="41">
                  <c:v>0.85420000000000063</c:v>
                </c:pt>
                <c:pt idx="42">
                  <c:v>0.87500000000000389</c:v>
                </c:pt>
                <c:pt idx="43">
                  <c:v>0.89580000000000004</c:v>
                </c:pt>
                <c:pt idx="44">
                  <c:v>0.91670000000000063</c:v>
                </c:pt>
                <c:pt idx="45">
                  <c:v>0.9375</c:v>
                </c:pt>
                <c:pt idx="46">
                  <c:v>0.95830000000000004</c:v>
                </c:pt>
                <c:pt idx="47">
                  <c:v>0.97920000000000063</c:v>
                </c:pt>
                <c:pt idx="48">
                  <c:v>1</c:v>
                </c:pt>
                <c:pt idx="49">
                  <c:v>1.0207999999999924</c:v>
                </c:pt>
                <c:pt idx="50">
                  <c:v>1.0416999999999907</c:v>
                </c:pt>
                <c:pt idx="51">
                  <c:v>1.0625</c:v>
                </c:pt>
                <c:pt idx="52">
                  <c:v>1.0832999999999924</c:v>
                </c:pt>
                <c:pt idx="53">
                  <c:v>1.1042000000000001</c:v>
                </c:pt>
                <c:pt idx="54">
                  <c:v>1.125</c:v>
                </c:pt>
                <c:pt idx="55">
                  <c:v>1.1457999999999924</c:v>
                </c:pt>
                <c:pt idx="56">
                  <c:v>1.1667000000000001</c:v>
                </c:pt>
                <c:pt idx="57">
                  <c:v>1.1875</c:v>
                </c:pt>
                <c:pt idx="58">
                  <c:v>1.2082999999999924</c:v>
                </c:pt>
                <c:pt idx="59">
                  <c:v>1.2291999999999907</c:v>
                </c:pt>
                <c:pt idx="60">
                  <c:v>1.25</c:v>
                </c:pt>
                <c:pt idx="61">
                  <c:v>1.2707999999999924</c:v>
                </c:pt>
                <c:pt idx="62">
                  <c:v>1.2916999999999907</c:v>
                </c:pt>
                <c:pt idx="63">
                  <c:v>1.3125</c:v>
                </c:pt>
                <c:pt idx="64">
                  <c:v>1.3332999999999924</c:v>
                </c:pt>
                <c:pt idx="65">
                  <c:v>1.3542000000000001</c:v>
                </c:pt>
                <c:pt idx="66">
                  <c:v>1.375</c:v>
                </c:pt>
                <c:pt idx="67">
                  <c:v>1.3957999999999924</c:v>
                </c:pt>
                <c:pt idx="68">
                  <c:v>1.4166999999999907</c:v>
                </c:pt>
                <c:pt idx="69">
                  <c:v>1.4374999999999869</c:v>
                </c:pt>
                <c:pt idx="70">
                  <c:v>1.4582999999999924</c:v>
                </c:pt>
                <c:pt idx="71">
                  <c:v>1.4791999999999907</c:v>
                </c:pt>
                <c:pt idx="72">
                  <c:v>1.5</c:v>
                </c:pt>
                <c:pt idx="73">
                  <c:v>1.5207999999999924</c:v>
                </c:pt>
                <c:pt idx="74">
                  <c:v>1.5416999999999907</c:v>
                </c:pt>
                <c:pt idx="75">
                  <c:v>1.5625</c:v>
                </c:pt>
                <c:pt idx="76">
                  <c:v>1.5832999999999924</c:v>
                </c:pt>
                <c:pt idx="77">
                  <c:v>1.6042000000000001</c:v>
                </c:pt>
                <c:pt idx="78">
                  <c:v>1.625</c:v>
                </c:pt>
                <c:pt idx="79">
                  <c:v>1.6457999999999924</c:v>
                </c:pt>
                <c:pt idx="80">
                  <c:v>1.6667000000000001</c:v>
                </c:pt>
                <c:pt idx="81">
                  <c:v>1.6875</c:v>
                </c:pt>
                <c:pt idx="82">
                  <c:v>1.7082999999999924</c:v>
                </c:pt>
                <c:pt idx="83">
                  <c:v>1.7291999999999907</c:v>
                </c:pt>
                <c:pt idx="84">
                  <c:v>1.75</c:v>
                </c:pt>
                <c:pt idx="85">
                  <c:v>1.7707999999999924</c:v>
                </c:pt>
                <c:pt idx="86">
                  <c:v>1.7916999999999907</c:v>
                </c:pt>
                <c:pt idx="87">
                  <c:v>1.8125</c:v>
                </c:pt>
                <c:pt idx="88">
                  <c:v>1.8332999999999924</c:v>
                </c:pt>
                <c:pt idx="89">
                  <c:v>1.8542000000000001</c:v>
                </c:pt>
                <c:pt idx="90">
                  <c:v>1.875</c:v>
                </c:pt>
                <c:pt idx="91">
                  <c:v>1.8957999999999924</c:v>
                </c:pt>
                <c:pt idx="92">
                  <c:v>1.9167000000000001</c:v>
                </c:pt>
                <c:pt idx="93">
                  <c:v>1.9375</c:v>
                </c:pt>
                <c:pt idx="94">
                  <c:v>1.9582999999999999</c:v>
                </c:pt>
                <c:pt idx="95">
                  <c:v>1.9792000000000001</c:v>
                </c:pt>
                <c:pt idx="96">
                  <c:v>2</c:v>
                </c:pt>
                <c:pt idx="97">
                  <c:v>2.0207999999999999</c:v>
                </c:pt>
                <c:pt idx="98">
                  <c:v>2.0417000000000001</c:v>
                </c:pt>
                <c:pt idx="99">
                  <c:v>2.0625</c:v>
                </c:pt>
                <c:pt idx="100">
                  <c:v>2.0832999999999999</c:v>
                </c:pt>
                <c:pt idx="101">
                  <c:v>2.1042000000000001</c:v>
                </c:pt>
                <c:pt idx="102">
                  <c:v>2.125</c:v>
                </c:pt>
                <c:pt idx="103">
                  <c:v>2.1457999999999999</c:v>
                </c:pt>
                <c:pt idx="104">
                  <c:v>2.1667000000000001</c:v>
                </c:pt>
                <c:pt idx="105">
                  <c:v>2.18750000000002</c:v>
                </c:pt>
                <c:pt idx="106">
                  <c:v>2.2082999999999999</c:v>
                </c:pt>
                <c:pt idx="107">
                  <c:v>2.2292000000000001</c:v>
                </c:pt>
                <c:pt idx="108">
                  <c:v>2.25</c:v>
                </c:pt>
                <c:pt idx="109">
                  <c:v>2.2707999999999999</c:v>
                </c:pt>
                <c:pt idx="110">
                  <c:v>2.2917000000000001</c:v>
                </c:pt>
                <c:pt idx="111">
                  <c:v>2.3124999999999769</c:v>
                </c:pt>
                <c:pt idx="112">
                  <c:v>2.3332999999999977</c:v>
                </c:pt>
                <c:pt idx="113">
                  <c:v>2.3541999999999987</c:v>
                </c:pt>
                <c:pt idx="114">
                  <c:v>2.3749999999999987</c:v>
                </c:pt>
                <c:pt idx="115">
                  <c:v>2.3957999999999977</c:v>
                </c:pt>
                <c:pt idx="116">
                  <c:v>2.4166999999999783</c:v>
                </c:pt>
                <c:pt idx="117">
                  <c:v>2.4375</c:v>
                </c:pt>
                <c:pt idx="118">
                  <c:v>2.4582999999999977</c:v>
                </c:pt>
                <c:pt idx="119">
                  <c:v>2.4791999999999987</c:v>
                </c:pt>
                <c:pt idx="120">
                  <c:v>2.5</c:v>
                </c:pt>
                <c:pt idx="121">
                  <c:v>2.5207999999999999</c:v>
                </c:pt>
                <c:pt idx="122">
                  <c:v>2.5417000000000001</c:v>
                </c:pt>
                <c:pt idx="123">
                  <c:v>2.5625</c:v>
                </c:pt>
                <c:pt idx="124">
                  <c:v>2.5832999999999999</c:v>
                </c:pt>
                <c:pt idx="125">
                  <c:v>2.6042000000000001</c:v>
                </c:pt>
                <c:pt idx="126">
                  <c:v>2.625</c:v>
                </c:pt>
                <c:pt idx="127">
                  <c:v>2.6457999999999999</c:v>
                </c:pt>
                <c:pt idx="128">
                  <c:v>2.6667000000000001</c:v>
                </c:pt>
                <c:pt idx="129">
                  <c:v>2.68750000000002</c:v>
                </c:pt>
                <c:pt idx="130">
                  <c:v>2.7082999999999999</c:v>
                </c:pt>
                <c:pt idx="131">
                  <c:v>2.7292000000000001</c:v>
                </c:pt>
                <c:pt idx="132">
                  <c:v>2.75</c:v>
                </c:pt>
                <c:pt idx="133">
                  <c:v>2.7707999999999999</c:v>
                </c:pt>
                <c:pt idx="134">
                  <c:v>2.7917000000000001</c:v>
                </c:pt>
                <c:pt idx="135">
                  <c:v>2.8124999999999769</c:v>
                </c:pt>
                <c:pt idx="136">
                  <c:v>2.8332999999999977</c:v>
                </c:pt>
                <c:pt idx="137">
                  <c:v>2.8541999999999987</c:v>
                </c:pt>
                <c:pt idx="138">
                  <c:v>2.8749999999999987</c:v>
                </c:pt>
                <c:pt idx="139">
                  <c:v>2.8957999999999977</c:v>
                </c:pt>
                <c:pt idx="140">
                  <c:v>2.9166999999999783</c:v>
                </c:pt>
                <c:pt idx="141">
                  <c:v>2.9375</c:v>
                </c:pt>
                <c:pt idx="142">
                  <c:v>2.9582999999999977</c:v>
                </c:pt>
                <c:pt idx="143">
                  <c:v>2.9791999999999987</c:v>
                </c:pt>
                <c:pt idx="144">
                  <c:v>3</c:v>
                </c:pt>
                <c:pt idx="145">
                  <c:v>3.0207999999999999</c:v>
                </c:pt>
                <c:pt idx="146">
                  <c:v>3.0417000000000001</c:v>
                </c:pt>
                <c:pt idx="147">
                  <c:v>3.0625</c:v>
                </c:pt>
                <c:pt idx="148">
                  <c:v>3.0832999999999999</c:v>
                </c:pt>
                <c:pt idx="149">
                  <c:v>3.1042000000000001</c:v>
                </c:pt>
                <c:pt idx="150">
                  <c:v>3.125</c:v>
                </c:pt>
                <c:pt idx="151">
                  <c:v>3.1457999999999999</c:v>
                </c:pt>
                <c:pt idx="152">
                  <c:v>3.1667000000000001</c:v>
                </c:pt>
                <c:pt idx="153">
                  <c:v>3.18750000000002</c:v>
                </c:pt>
                <c:pt idx="154">
                  <c:v>3.2082999999999999</c:v>
                </c:pt>
                <c:pt idx="155">
                  <c:v>3.2292000000000001</c:v>
                </c:pt>
                <c:pt idx="156">
                  <c:v>3.25</c:v>
                </c:pt>
                <c:pt idx="157">
                  <c:v>3.2707999999999999</c:v>
                </c:pt>
                <c:pt idx="158">
                  <c:v>3.2917000000000001</c:v>
                </c:pt>
                <c:pt idx="159">
                  <c:v>3.3124999999999769</c:v>
                </c:pt>
                <c:pt idx="160">
                  <c:v>3.3332999999999977</c:v>
                </c:pt>
                <c:pt idx="161">
                  <c:v>3.3541999999999987</c:v>
                </c:pt>
                <c:pt idx="162">
                  <c:v>3.3749999999999987</c:v>
                </c:pt>
                <c:pt idx="163">
                  <c:v>3.3957999999999977</c:v>
                </c:pt>
                <c:pt idx="164">
                  <c:v>3.4166999999999783</c:v>
                </c:pt>
                <c:pt idx="165">
                  <c:v>3.4375</c:v>
                </c:pt>
                <c:pt idx="166">
                  <c:v>3.4582999999999977</c:v>
                </c:pt>
                <c:pt idx="167">
                  <c:v>3.4791999999999987</c:v>
                </c:pt>
                <c:pt idx="168">
                  <c:v>3.5</c:v>
                </c:pt>
                <c:pt idx="169">
                  <c:v>3.5207999999999999</c:v>
                </c:pt>
                <c:pt idx="170">
                  <c:v>3.5417000000000001</c:v>
                </c:pt>
                <c:pt idx="171">
                  <c:v>3.5625</c:v>
                </c:pt>
                <c:pt idx="172">
                  <c:v>3.5832999999999999</c:v>
                </c:pt>
                <c:pt idx="173">
                  <c:v>3.6042000000000001</c:v>
                </c:pt>
                <c:pt idx="174">
                  <c:v>3.625</c:v>
                </c:pt>
                <c:pt idx="175">
                  <c:v>3.6457999999999999</c:v>
                </c:pt>
                <c:pt idx="176">
                  <c:v>3.6667000000000001</c:v>
                </c:pt>
                <c:pt idx="177">
                  <c:v>3.68750000000002</c:v>
                </c:pt>
                <c:pt idx="178">
                  <c:v>3.7082999999999999</c:v>
                </c:pt>
                <c:pt idx="179">
                  <c:v>3.7292000000000001</c:v>
                </c:pt>
                <c:pt idx="180">
                  <c:v>3.75</c:v>
                </c:pt>
                <c:pt idx="181">
                  <c:v>3.7707999999999999</c:v>
                </c:pt>
                <c:pt idx="182">
                  <c:v>3.7917000000000001</c:v>
                </c:pt>
                <c:pt idx="183">
                  <c:v>3.8124999999999769</c:v>
                </c:pt>
                <c:pt idx="184">
                  <c:v>3.8332999999999977</c:v>
                </c:pt>
                <c:pt idx="185">
                  <c:v>3.8541999999999987</c:v>
                </c:pt>
                <c:pt idx="186">
                  <c:v>3.8749999999999987</c:v>
                </c:pt>
                <c:pt idx="187">
                  <c:v>3.8957999999999977</c:v>
                </c:pt>
                <c:pt idx="188">
                  <c:v>3.9166999999999783</c:v>
                </c:pt>
                <c:pt idx="189">
                  <c:v>3.9375</c:v>
                </c:pt>
                <c:pt idx="190">
                  <c:v>3.9582999999999977</c:v>
                </c:pt>
                <c:pt idx="191">
                  <c:v>3.9791999999999987</c:v>
                </c:pt>
                <c:pt idx="192">
                  <c:v>4</c:v>
                </c:pt>
                <c:pt idx="193">
                  <c:v>4.0207999999999995</c:v>
                </c:pt>
                <c:pt idx="194">
                  <c:v>4.0417000000000014</c:v>
                </c:pt>
                <c:pt idx="195">
                  <c:v>4.0624999999999956</c:v>
                </c:pt>
                <c:pt idx="196">
                  <c:v>4.0833000000000004</c:v>
                </c:pt>
                <c:pt idx="197">
                  <c:v>4.1041999999999845</c:v>
                </c:pt>
                <c:pt idx="198">
                  <c:v>4.1249999999999645</c:v>
                </c:pt>
                <c:pt idx="199">
                  <c:v>4.1457999999999995</c:v>
                </c:pt>
                <c:pt idx="200">
                  <c:v>4.1666999999999996</c:v>
                </c:pt>
                <c:pt idx="201">
                  <c:v>4.1874999999999956</c:v>
                </c:pt>
                <c:pt idx="202">
                  <c:v>4.2083000000000004</c:v>
                </c:pt>
                <c:pt idx="203">
                  <c:v>4.2291999999999996</c:v>
                </c:pt>
                <c:pt idx="204">
                  <c:v>4.25</c:v>
                </c:pt>
                <c:pt idx="205">
                  <c:v>4.2708000000000004</c:v>
                </c:pt>
                <c:pt idx="206">
                  <c:v>4.2917000000000014</c:v>
                </c:pt>
                <c:pt idx="207">
                  <c:v>4.3124999999999956</c:v>
                </c:pt>
                <c:pt idx="208">
                  <c:v>4.3333000000000004</c:v>
                </c:pt>
                <c:pt idx="209">
                  <c:v>4.3541999999999845</c:v>
                </c:pt>
                <c:pt idx="210">
                  <c:v>4.375</c:v>
                </c:pt>
                <c:pt idx="211">
                  <c:v>4.3957999999999995</c:v>
                </c:pt>
                <c:pt idx="212">
                  <c:v>4.4167000000000014</c:v>
                </c:pt>
                <c:pt idx="213">
                  <c:v>4.4375</c:v>
                </c:pt>
                <c:pt idx="214">
                  <c:v>4.4583000000000004</c:v>
                </c:pt>
                <c:pt idx="215">
                  <c:v>4.4792000000000476</c:v>
                </c:pt>
                <c:pt idx="216">
                  <c:v>4.5</c:v>
                </c:pt>
                <c:pt idx="217">
                  <c:v>4.5207999999999995</c:v>
                </c:pt>
                <c:pt idx="218">
                  <c:v>4.5417000000000014</c:v>
                </c:pt>
                <c:pt idx="219">
                  <c:v>4.5624999999999956</c:v>
                </c:pt>
                <c:pt idx="220">
                  <c:v>4.5833000000000004</c:v>
                </c:pt>
                <c:pt idx="221">
                  <c:v>4.6041999999999845</c:v>
                </c:pt>
                <c:pt idx="222">
                  <c:v>4.6249999999999645</c:v>
                </c:pt>
                <c:pt idx="223">
                  <c:v>4.6457999999999995</c:v>
                </c:pt>
                <c:pt idx="224">
                  <c:v>4.6666999999999996</c:v>
                </c:pt>
                <c:pt idx="225">
                  <c:v>4.6874999999999956</c:v>
                </c:pt>
                <c:pt idx="226">
                  <c:v>4.7083000000000004</c:v>
                </c:pt>
                <c:pt idx="227">
                  <c:v>4.7291999999999996</c:v>
                </c:pt>
                <c:pt idx="228">
                  <c:v>4.75</c:v>
                </c:pt>
                <c:pt idx="229">
                  <c:v>4.7708000000000004</c:v>
                </c:pt>
                <c:pt idx="230">
                  <c:v>4.7917000000000014</c:v>
                </c:pt>
                <c:pt idx="231">
                  <c:v>4.8124999999999956</c:v>
                </c:pt>
                <c:pt idx="232">
                  <c:v>4.8333000000000004</c:v>
                </c:pt>
                <c:pt idx="233">
                  <c:v>4.8541999999999845</c:v>
                </c:pt>
                <c:pt idx="234">
                  <c:v>4.875</c:v>
                </c:pt>
                <c:pt idx="235">
                  <c:v>4.8957999999999995</c:v>
                </c:pt>
                <c:pt idx="236">
                  <c:v>4.9167000000000014</c:v>
                </c:pt>
                <c:pt idx="237">
                  <c:v>4.9375</c:v>
                </c:pt>
                <c:pt idx="238">
                  <c:v>4.9583000000000004</c:v>
                </c:pt>
                <c:pt idx="239">
                  <c:v>4.9792000000000476</c:v>
                </c:pt>
                <c:pt idx="240">
                  <c:v>5</c:v>
                </c:pt>
                <c:pt idx="241">
                  <c:v>5.0207999999999995</c:v>
                </c:pt>
                <c:pt idx="242">
                  <c:v>5.0417000000000014</c:v>
                </c:pt>
                <c:pt idx="243">
                  <c:v>5.0624999999999956</c:v>
                </c:pt>
                <c:pt idx="244">
                  <c:v>5.0833000000000004</c:v>
                </c:pt>
                <c:pt idx="245">
                  <c:v>5.1041999999999845</c:v>
                </c:pt>
                <c:pt idx="246">
                  <c:v>5.1249999999999645</c:v>
                </c:pt>
                <c:pt idx="247">
                  <c:v>5.1457999999999995</c:v>
                </c:pt>
                <c:pt idx="248">
                  <c:v>5.1666999999999996</c:v>
                </c:pt>
                <c:pt idx="249">
                  <c:v>5.1874999999999956</c:v>
                </c:pt>
                <c:pt idx="250">
                  <c:v>5.2083000000000004</c:v>
                </c:pt>
                <c:pt idx="251">
                  <c:v>5.2291999999999996</c:v>
                </c:pt>
                <c:pt idx="252">
                  <c:v>5.25</c:v>
                </c:pt>
                <c:pt idx="253">
                  <c:v>5.2708000000000004</c:v>
                </c:pt>
                <c:pt idx="254">
                  <c:v>5.2917000000000014</c:v>
                </c:pt>
                <c:pt idx="255">
                  <c:v>5.3124999999999956</c:v>
                </c:pt>
                <c:pt idx="256">
                  <c:v>5.3333000000000004</c:v>
                </c:pt>
                <c:pt idx="257">
                  <c:v>5.3541999999999845</c:v>
                </c:pt>
                <c:pt idx="258">
                  <c:v>5.375</c:v>
                </c:pt>
                <c:pt idx="259">
                  <c:v>5.3957999999999995</c:v>
                </c:pt>
                <c:pt idx="260">
                  <c:v>5.4167000000000014</c:v>
                </c:pt>
                <c:pt idx="261">
                  <c:v>5.4375</c:v>
                </c:pt>
                <c:pt idx="262">
                  <c:v>5.4583000000000004</c:v>
                </c:pt>
                <c:pt idx="263">
                  <c:v>5.4792000000000476</c:v>
                </c:pt>
                <c:pt idx="264">
                  <c:v>5.5</c:v>
                </c:pt>
                <c:pt idx="265">
                  <c:v>5.5207999999999995</c:v>
                </c:pt>
                <c:pt idx="266">
                  <c:v>5.5417000000000014</c:v>
                </c:pt>
                <c:pt idx="267">
                  <c:v>5.5624999999999956</c:v>
                </c:pt>
                <c:pt idx="268">
                  <c:v>5.5833000000000004</c:v>
                </c:pt>
                <c:pt idx="269">
                  <c:v>5.6041999999999845</c:v>
                </c:pt>
                <c:pt idx="270">
                  <c:v>5.6249999999999645</c:v>
                </c:pt>
                <c:pt idx="271">
                  <c:v>5.6457999999999995</c:v>
                </c:pt>
                <c:pt idx="272">
                  <c:v>5.6666999999999996</c:v>
                </c:pt>
                <c:pt idx="273">
                  <c:v>5.6874999999999956</c:v>
                </c:pt>
                <c:pt idx="274">
                  <c:v>5.7083000000000004</c:v>
                </c:pt>
                <c:pt idx="275">
                  <c:v>5.7291999999999996</c:v>
                </c:pt>
                <c:pt idx="276">
                  <c:v>5.75</c:v>
                </c:pt>
                <c:pt idx="277">
                  <c:v>5.7708000000000004</c:v>
                </c:pt>
                <c:pt idx="278">
                  <c:v>5.7917000000000014</c:v>
                </c:pt>
                <c:pt idx="279">
                  <c:v>5.8124999999999956</c:v>
                </c:pt>
                <c:pt idx="280">
                  <c:v>5.8333000000000004</c:v>
                </c:pt>
                <c:pt idx="281">
                  <c:v>5.8541999999999845</c:v>
                </c:pt>
                <c:pt idx="282">
                  <c:v>5.875</c:v>
                </c:pt>
                <c:pt idx="283">
                  <c:v>5.8957999999999995</c:v>
                </c:pt>
                <c:pt idx="284">
                  <c:v>5.9167000000000014</c:v>
                </c:pt>
                <c:pt idx="285">
                  <c:v>5.9375</c:v>
                </c:pt>
                <c:pt idx="286">
                  <c:v>5.9583000000000004</c:v>
                </c:pt>
                <c:pt idx="287">
                  <c:v>5.9792000000000476</c:v>
                </c:pt>
                <c:pt idx="288">
                  <c:v>6</c:v>
                </c:pt>
                <c:pt idx="289">
                  <c:v>6.0207999999999995</c:v>
                </c:pt>
                <c:pt idx="290">
                  <c:v>6.0417000000000014</c:v>
                </c:pt>
                <c:pt idx="291">
                  <c:v>6.0624999999999956</c:v>
                </c:pt>
                <c:pt idx="292">
                  <c:v>6.0833000000000004</c:v>
                </c:pt>
                <c:pt idx="293">
                  <c:v>6.1041999999999845</c:v>
                </c:pt>
                <c:pt idx="294">
                  <c:v>6.1249999999999645</c:v>
                </c:pt>
                <c:pt idx="295">
                  <c:v>6.1457999999999995</c:v>
                </c:pt>
                <c:pt idx="296">
                  <c:v>6.1666999999999996</c:v>
                </c:pt>
                <c:pt idx="297">
                  <c:v>6.1874999999999956</c:v>
                </c:pt>
                <c:pt idx="298">
                  <c:v>6.2083000000000004</c:v>
                </c:pt>
                <c:pt idx="299">
                  <c:v>6.2291999999999996</c:v>
                </c:pt>
                <c:pt idx="300">
                  <c:v>6.25</c:v>
                </c:pt>
                <c:pt idx="301">
                  <c:v>6.2708000000000004</c:v>
                </c:pt>
                <c:pt idx="302">
                  <c:v>6.2917000000000014</c:v>
                </c:pt>
                <c:pt idx="303">
                  <c:v>6.3124999999999956</c:v>
                </c:pt>
                <c:pt idx="304">
                  <c:v>6.3333000000000004</c:v>
                </c:pt>
                <c:pt idx="305">
                  <c:v>6.3541999999999845</c:v>
                </c:pt>
                <c:pt idx="306">
                  <c:v>6.375</c:v>
                </c:pt>
                <c:pt idx="307">
                  <c:v>6.3957999999999995</c:v>
                </c:pt>
                <c:pt idx="308">
                  <c:v>6.4167000000000014</c:v>
                </c:pt>
                <c:pt idx="309">
                  <c:v>6.4375</c:v>
                </c:pt>
                <c:pt idx="310">
                  <c:v>6.4583000000000004</c:v>
                </c:pt>
                <c:pt idx="311">
                  <c:v>6.4792000000000476</c:v>
                </c:pt>
                <c:pt idx="312">
                  <c:v>6.5</c:v>
                </c:pt>
                <c:pt idx="313">
                  <c:v>6.5207999999999995</c:v>
                </c:pt>
                <c:pt idx="314">
                  <c:v>6.5417000000000014</c:v>
                </c:pt>
                <c:pt idx="315">
                  <c:v>6.5624999999999956</c:v>
                </c:pt>
                <c:pt idx="316">
                  <c:v>6.5833000000000004</c:v>
                </c:pt>
                <c:pt idx="317">
                  <c:v>6.6041999999999845</c:v>
                </c:pt>
                <c:pt idx="318">
                  <c:v>6.6249999999999645</c:v>
                </c:pt>
                <c:pt idx="319">
                  <c:v>6.6457999999999995</c:v>
                </c:pt>
                <c:pt idx="320">
                  <c:v>6.6666999999999996</c:v>
                </c:pt>
                <c:pt idx="321">
                  <c:v>6.6874999999999956</c:v>
                </c:pt>
                <c:pt idx="322">
                  <c:v>6.7083000000000004</c:v>
                </c:pt>
                <c:pt idx="323">
                  <c:v>6.7291999999999996</c:v>
                </c:pt>
                <c:pt idx="324">
                  <c:v>6.75</c:v>
                </c:pt>
                <c:pt idx="325">
                  <c:v>6.7708000000000004</c:v>
                </c:pt>
                <c:pt idx="326">
                  <c:v>6.7917000000000014</c:v>
                </c:pt>
                <c:pt idx="327">
                  <c:v>6.8124999999999956</c:v>
                </c:pt>
                <c:pt idx="328">
                  <c:v>6.8333000000000004</c:v>
                </c:pt>
                <c:pt idx="329">
                  <c:v>6.8541999999999845</c:v>
                </c:pt>
                <c:pt idx="330">
                  <c:v>6.875</c:v>
                </c:pt>
                <c:pt idx="331">
                  <c:v>6.8957999999999995</c:v>
                </c:pt>
                <c:pt idx="332">
                  <c:v>6.9167000000000014</c:v>
                </c:pt>
                <c:pt idx="333">
                  <c:v>6.9375</c:v>
                </c:pt>
                <c:pt idx="334">
                  <c:v>6.9583000000000004</c:v>
                </c:pt>
                <c:pt idx="335">
                  <c:v>6.9792000000000476</c:v>
                </c:pt>
                <c:pt idx="336">
                  <c:v>7</c:v>
                </c:pt>
              </c:numCache>
            </c:numRef>
          </c:xVal>
          <c:yVal>
            <c:numRef>
              <c:f>Sheet1!$B$2:$B$338</c:f>
              <c:numCache>
                <c:formatCode>General</c:formatCode>
                <c:ptCount val="337"/>
                <c:pt idx="0">
                  <c:v>100</c:v>
                </c:pt>
                <c:pt idx="1">
                  <c:v>100</c:v>
                </c:pt>
                <c:pt idx="2">
                  <c:v>100</c:v>
                </c:pt>
                <c:pt idx="3">
                  <c:v>100</c:v>
                </c:pt>
                <c:pt idx="4">
                  <c:v>100</c:v>
                </c:pt>
                <c:pt idx="5">
                  <c:v>100</c:v>
                </c:pt>
                <c:pt idx="6">
                  <c:v>99.754000000000005</c:v>
                </c:pt>
                <c:pt idx="7">
                  <c:v>99.754000000000005</c:v>
                </c:pt>
                <c:pt idx="8">
                  <c:v>99.754000000000005</c:v>
                </c:pt>
                <c:pt idx="9">
                  <c:v>99.754000000000005</c:v>
                </c:pt>
                <c:pt idx="10">
                  <c:v>99.754000000000005</c:v>
                </c:pt>
                <c:pt idx="11">
                  <c:v>99.506</c:v>
                </c:pt>
                <c:pt idx="12">
                  <c:v>99.506</c:v>
                </c:pt>
                <c:pt idx="13">
                  <c:v>99.506</c:v>
                </c:pt>
                <c:pt idx="14">
                  <c:v>99.007000000000005</c:v>
                </c:pt>
                <c:pt idx="15">
                  <c:v>99.007000000000005</c:v>
                </c:pt>
                <c:pt idx="16">
                  <c:v>99.007000000000005</c:v>
                </c:pt>
                <c:pt idx="17">
                  <c:v>98.757000000000005</c:v>
                </c:pt>
                <c:pt idx="18">
                  <c:v>98.507000000000005</c:v>
                </c:pt>
                <c:pt idx="19">
                  <c:v>98.257000000000005</c:v>
                </c:pt>
                <c:pt idx="20">
                  <c:v>98.006</c:v>
                </c:pt>
                <c:pt idx="21">
                  <c:v>98.006</c:v>
                </c:pt>
                <c:pt idx="22">
                  <c:v>98.006</c:v>
                </c:pt>
                <c:pt idx="23">
                  <c:v>98.006</c:v>
                </c:pt>
                <c:pt idx="24">
                  <c:v>97.754999999999995</c:v>
                </c:pt>
                <c:pt idx="25">
                  <c:v>97.251999999999995</c:v>
                </c:pt>
                <c:pt idx="26">
                  <c:v>97.251999999999995</c:v>
                </c:pt>
                <c:pt idx="27">
                  <c:v>97.251999999999995</c:v>
                </c:pt>
                <c:pt idx="28">
                  <c:v>97.251999999999995</c:v>
                </c:pt>
                <c:pt idx="29">
                  <c:v>97.001000000000005</c:v>
                </c:pt>
                <c:pt idx="30">
                  <c:v>97.001000000000005</c:v>
                </c:pt>
                <c:pt idx="31">
                  <c:v>96.75</c:v>
                </c:pt>
                <c:pt idx="32">
                  <c:v>96.498000000000005</c:v>
                </c:pt>
                <c:pt idx="33">
                  <c:v>96.498000000000005</c:v>
                </c:pt>
                <c:pt idx="34">
                  <c:v>96.498000000000005</c:v>
                </c:pt>
                <c:pt idx="35">
                  <c:v>96.498000000000005</c:v>
                </c:pt>
                <c:pt idx="36">
                  <c:v>96.498000000000005</c:v>
                </c:pt>
                <c:pt idx="37">
                  <c:v>96.498000000000005</c:v>
                </c:pt>
                <c:pt idx="38">
                  <c:v>96.245999999999995</c:v>
                </c:pt>
                <c:pt idx="39">
                  <c:v>96.245999999999995</c:v>
                </c:pt>
                <c:pt idx="40">
                  <c:v>96.245999999999995</c:v>
                </c:pt>
                <c:pt idx="41">
                  <c:v>96.245999999999995</c:v>
                </c:pt>
                <c:pt idx="42">
                  <c:v>95.740000000000023</c:v>
                </c:pt>
                <c:pt idx="43">
                  <c:v>95.740000000000023</c:v>
                </c:pt>
                <c:pt idx="44">
                  <c:v>95.740000000000023</c:v>
                </c:pt>
                <c:pt idx="45">
                  <c:v>95.740000000000023</c:v>
                </c:pt>
                <c:pt idx="46">
                  <c:v>95.485000000000014</c:v>
                </c:pt>
                <c:pt idx="47">
                  <c:v>95.485000000000014</c:v>
                </c:pt>
                <c:pt idx="48">
                  <c:v>95.485000000000014</c:v>
                </c:pt>
                <c:pt idx="49">
                  <c:v>95.485000000000014</c:v>
                </c:pt>
                <c:pt idx="50">
                  <c:v>95.485000000000014</c:v>
                </c:pt>
                <c:pt idx="51">
                  <c:v>95.485000000000014</c:v>
                </c:pt>
                <c:pt idx="52">
                  <c:v>95.485000000000014</c:v>
                </c:pt>
                <c:pt idx="53">
                  <c:v>95.485000000000014</c:v>
                </c:pt>
                <c:pt idx="54">
                  <c:v>95.485000000000014</c:v>
                </c:pt>
                <c:pt idx="55">
                  <c:v>95.485000000000014</c:v>
                </c:pt>
                <c:pt idx="56">
                  <c:v>95.218000000000004</c:v>
                </c:pt>
                <c:pt idx="57">
                  <c:v>94.415999999999997</c:v>
                </c:pt>
                <c:pt idx="58">
                  <c:v>94.415999999999997</c:v>
                </c:pt>
                <c:pt idx="59">
                  <c:v>94.147999999999996</c:v>
                </c:pt>
                <c:pt idx="60">
                  <c:v>94.147999999999996</c:v>
                </c:pt>
                <c:pt idx="61">
                  <c:v>94.147999999999996</c:v>
                </c:pt>
                <c:pt idx="62">
                  <c:v>93.881</c:v>
                </c:pt>
                <c:pt idx="63">
                  <c:v>93.614000000000004</c:v>
                </c:pt>
                <c:pt idx="64">
                  <c:v>93.614000000000004</c:v>
                </c:pt>
                <c:pt idx="65">
                  <c:v>93.614000000000004</c:v>
                </c:pt>
                <c:pt idx="66">
                  <c:v>93.614000000000004</c:v>
                </c:pt>
                <c:pt idx="67">
                  <c:v>93.614000000000004</c:v>
                </c:pt>
                <c:pt idx="68">
                  <c:v>93.614000000000004</c:v>
                </c:pt>
                <c:pt idx="69">
                  <c:v>93.614000000000004</c:v>
                </c:pt>
                <c:pt idx="70">
                  <c:v>93.614000000000004</c:v>
                </c:pt>
                <c:pt idx="71">
                  <c:v>93.614000000000004</c:v>
                </c:pt>
                <c:pt idx="72">
                  <c:v>93.614000000000004</c:v>
                </c:pt>
                <c:pt idx="73">
                  <c:v>93.614000000000004</c:v>
                </c:pt>
                <c:pt idx="74">
                  <c:v>93.614000000000004</c:v>
                </c:pt>
                <c:pt idx="75">
                  <c:v>93.614000000000004</c:v>
                </c:pt>
                <c:pt idx="76">
                  <c:v>93.614000000000004</c:v>
                </c:pt>
                <c:pt idx="77">
                  <c:v>93.614000000000004</c:v>
                </c:pt>
                <c:pt idx="78">
                  <c:v>93.614000000000004</c:v>
                </c:pt>
                <c:pt idx="79">
                  <c:v>93.614000000000004</c:v>
                </c:pt>
                <c:pt idx="80">
                  <c:v>93.614000000000004</c:v>
                </c:pt>
                <c:pt idx="81">
                  <c:v>93.614000000000004</c:v>
                </c:pt>
                <c:pt idx="82">
                  <c:v>93.072000000000003</c:v>
                </c:pt>
                <c:pt idx="83">
                  <c:v>93.072000000000003</c:v>
                </c:pt>
                <c:pt idx="84">
                  <c:v>93.072000000000003</c:v>
                </c:pt>
                <c:pt idx="85">
                  <c:v>92.801000000000002</c:v>
                </c:pt>
                <c:pt idx="86">
                  <c:v>92.801000000000002</c:v>
                </c:pt>
                <c:pt idx="87">
                  <c:v>92.801000000000002</c:v>
                </c:pt>
                <c:pt idx="88">
                  <c:v>92.801000000000002</c:v>
                </c:pt>
                <c:pt idx="89">
                  <c:v>92.801000000000002</c:v>
                </c:pt>
                <c:pt idx="90">
                  <c:v>92.801000000000002</c:v>
                </c:pt>
                <c:pt idx="91">
                  <c:v>92.801000000000002</c:v>
                </c:pt>
                <c:pt idx="92">
                  <c:v>92.524000000000001</c:v>
                </c:pt>
                <c:pt idx="93">
                  <c:v>92.524000000000001</c:v>
                </c:pt>
                <c:pt idx="94">
                  <c:v>92.245000000000005</c:v>
                </c:pt>
                <c:pt idx="95">
                  <c:v>92.245000000000005</c:v>
                </c:pt>
                <c:pt idx="96">
                  <c:v>92.245000000000005</c:v>
                </c:pt>
                <c:pt idx="97">
                  <c:v>92.245000000000005</c:v>
                </c:pt>
                <c:pt idx="98">
                  <c:v>92.245000000000005</c:v>
                </c:pt>
                <c:pt idx="99">
                  <c:v>92.245000000000005</c:v>
                </c:pt>
                <c:pt idx="100">
                  <c:v>91.953999999999994</c:v>
                </c:pt>
                <c:pt idx="101">
                  <c:v>91.953999999999994</c:v>
                </c:pt>
                <c:pt idx="102">
                  <c:v>91.953999999999994</c:v>
                </c:pt>
                <c:pt idx="103">
                  <c:v>91.953999999999994</c:v>
                </c:pt>
                <c:pt idx="104">
                  <c:v>91.953999999999994</c:v>
                </c:pt>
                <c:pt idx="105">
                  <c:v>91.953999999999994</c:v>
                </c:pt>
                <c:pt idx="106">
                  <c:v>91.661999999999992</c:v>
                </c:pt>
                <c:pt idx="107">
                  <c:v>91.078000000000003</c:v>
                </c:pt>
                <c:pt idx="108">
                  <c:v>91.078000000000003</c:v>
                </c:pt>
                <c:pt idx="109">
                  <c:v>91.078000000000003</c:v>
                </c:pt>
                <c:pt idx="110">
                  <c:v>91.078000000000003</c:v>
                </c:pt>
                <c:pt idx="111">
                  <c:v>91.078000000000003</c:v>
                </c:pt>
                <c:pt idx="112">
                  <c:v>91.078000000000003</c:v>
                </c:pt>
                <c:pt idx="113">
                  <c:v>90.784999999999997</c:v>
                </c:pt>
                <c:pt idx="114">
                  <c:v>90.784999999999997</c:v>
                </c:pt>
                <c:pt idx="115">
                  <c:v>90.784999999999997</c:v>
                </c:pt>
                <c:pt idx="116">
                  <c:v>90.784999999999997</c:v>
                </c:pt>
                <c:pt idx="117">
                  <c:v>90.784999999999997</c:v>
                </c:pt>
                <c:pt idx="118">
                  <c:v>90.784999999999997</c:v>
                </c:pt>
                <c:pt idx="119">
                  <c:v>90.784999999999997</c:v>
                </c:pt>
                <c:pt idx="120">
                  <c:v>90.784999999999997</c:v>
                </c:pt>
                <c:pt idx="121">
                  <c:v>90.784999999999997</c:v>
                </c:pt>
                <c:pt idx="122">
                  <c:v>90.784999999999997</c:v>
                </c:pt>
                <c:pt idx="123">
                  <c:v>90.784999999999997</c:v>
                </c:pt>
                <c:pt idx="124">
                  <c:v>90.784999999999997</c:v>
                </c:pt>
                <c:pt idx="125">
                  <c:v>90.490000000000023</c:v>
                </c:pt>
                <c:pt idx="126">
                  <c:v>90.490000000000023</c:v>
                </c:pt>
                <c:pt idx="127">
                  <c:v>90.490000000000023</c:v>
                </c:pt>
                <c:pt idx="128">
                  <c:v>90.194000000000003</c:v>
                </c:pt>
                <c:pt idx="129">
                  <c:v>89.899000000000001</c:v>
                </c:pt>
                <c:pt idx="130">
                  <c:v>89.899000000000001</c:v>
                </c:pt>
                <c:pt idx="131">
                  <c:v>89.899000000000001</c:v>
                </c:pt>
                <c:pt idx="132">
                  <c:v>89.899000000000001</c:v>
                </c:pt>
                <c:pt idx="133">
                  <c:v>89.899000000000001</c:v>
                </c:pt>
                <c:pt idx="134">
                  <c:v>89.899000000000001</c:v>
                </c:pt>
                <c:pt idx="135">
                  <c:v>89.899000000000001</c:v>
                </c:pt>
                <c:pt idx="136">
                  <c:v>89.599000000000004</c:v>
                </c:pt>
                <c:pt idx="137">
                  <c:v>89.599000000000004</c:v>
                </c:pt>
                <c:pt idx="138">
                  <c:v>89.599000000000004</c:v>
                </c:pt>
                <c:pt idx="139">
                  <c:v>89.599000000000004</c:v>
                </c:pt>
                <c:pt idx="140">
                  <c:v>89.599000000000004</c:v>
                </c:pt>
                <c:pt idx="141">
                  <c:v>89.299000000000007</c:v>
                </c:pt>
                <c:pt idx="142">
                  <c:v>89</c:v>
                </c:pt>
                <c:pt idx="143">
                  <c:v>89</c:v>
                </c:pt>
                <c:pt idx="144">
                  <c:v>89</c:v>
                </c:pt>
                <c:pt idx="145">
                  <c:v>89</c:v>
                </c:pt>
                <c:pt idx="146">
                  <c:v>89</c:v>
                </c:pt>
                <c:pt idx="147">
                  <c:v>89</c:v>
                </c:pt>
                <c:pt idx="148">
                  <c:v>89</c:v>
                </c:pt>
                <c:pt idx="149">
                  <c:v>89</c:v>
                </c:pt>
                <c:pt idx="150">
                  <c:v>89</c:v>
                </c:pt>
                <c:pt idx="151">
                  <c:v>89</c:v>
                </c:pt>
                <c:pt idx="152">
                  <c:v>88.682000000000002</c:v>
                </c:pt>
                <c:pt idx="153">
                  <c:v>88.682000000000002</c:v>
                </c:pt>
                <c:pt idx="154">
                  <c:v>88.364000000000004</c:v>
                </c:pt>
                <c:pt idx="155">
                  <c:v>88.364000000000004</c:v>
                </c:pt>
                <c:pt idx="156">
                  <c:v>87.725999999999999</c:v>
                </c:pt>
                <c:pt idx="157">
                  <c:v>87.725999999999999</c:v>
                </c:pt>
                <c:pt idx="158">
                  <c:v>87.725999999999999</c:v>
                </c:pt>
                <c:pt idx="159">
                  <c:v>87.725999999999999</c:v>
                </c:pt>
                <c:pt idx="160">
                  <c:v>87.725999999999999</c:v>
                </c:pt>
                <c:pt idx="161">
                  <c:v>87.725999999999999</c:v>
                </c:pt>
                <c:pt idx="162">
                  <c:v>87.725999999999999</c:v>
                </c:pt>
                <c:pt idx="163">
                  <c:v>87.405000000000001</c:v>
                </c:pt>
                <c:pt idx="164">
                  <c:v>87.405000000000001</c:v>
                </c:pt>
                <c:pt idx="165">
                  <c:v>86.762</c:v>
                </c:pt>
                <c:pt idx="166">
                  <c:v>86.762</c:v>
                </c:pt>
                <c:pt idx="167">
                  <c:v>86.762</c:v>
                </c:pt>
                <c:pt idx="168">
                  <c:v>86.438999999999993</c:v>
                </c:pt>
                <c:pt idx="169">
                  <c:v>86.438999999999993</c:v>
                </c:pt>
                <c:pt idx="170">
                  <c:v>86.116</c:v>
                </c:pt>
                <c:pt idx="171">
                  <c:v>85.792000000000002</c:v>
                </c:pt>
                <c:pt idx="172">
                  <c:v>85.792000000000002</c:v>
                </c:pt>
                <c:pt idx="173">
                  <c:v>85.468000000000004</c:v>
                </c:pt>
                <c:pt idx="174">
                  <c:v>85.468000000000004</c:v>
                </c:pt>
                <c:pt idx="175">
                  <c:v>85.468000000000004</c:v>
                </c:pt>
                <c:pt idx="176">
                  <c:v>85.468000000000004</c:v>
                </c:pt>
                <c:pt idx="177">
                  <c:v>85.468000000000004</c:v>
                </c:pt>
                <c:pt idx="178">
                  <c:v>85.468000000000004</c:v>
                </c:pt>
                <c:pt idx="179">
                  <c:v>85.468000000000004</c:v>
                </c:pt>
                <c:pt idx="180">
                  <c:v>85.468000000000004</c:v>
                </c:pt>
                <c:pt idx="181">
                  <c:v>85.468000000000004</c:v>
                </c:pt>
                <c:pt idx="182">
                  <c:v>85.468000000000004</c:v>
                </c:pt>
                <c:pt idx="183">
                  <c:v>85.468000000000004</c:v>
                </c:pt>
                <c:pt idx="184">
                  <c:v>85.468000000000004</c:v>
                </c:pt>
                <c:pt idx="185">
                  <c:v>85.468000000000004</c:v>
                </c:pt>
                <c:pt idx="186">
                  <c:v>85.468000000000004</c:v>
                </c:pt>
                <c:pt idx="187">
                  <c:v>85.468000000000004</c:v>
                </c:pt>
                <c:pt idx="188">
                  <c:v>85.134</c:v>
                </c:pt>
                <c:pt idx="189">
                  <c:v>84.799000000000007</c:v>
                </c:pt>
                <c:pt idx="190">
                  <c:v>84.799000000000007</c:v>
                </c:pt>
                <c:pt idx="191">
                  <c:v>84.799000000000007</c:v>
                </c:pt>
                <c:pt idx="192">
                  <c:v>84.799000000000007</c:v>
                </c:pt>
                <c:pt idx="193">
                  <c:v>84.799000000000007</c:v>
                </c:pt>
                <c:pt idx="194">
                  <c:v>84.799000000000007</c:v>
                </c:pt>
                <c:pt idx="195">
                  <c:v>84.447000000000543</c:v>
                </c:pt>
                <c:pt idx="196">
                  <c:v>84.447000000000543</c:v>
                </c:pt>
                <c:pt idx="197">
                  <c:v>84.447000000000543</c:v>
                </c:pt>
                <c:pt idx="198">
                  <c:v>84.447000000000543</c:v>
                </c:pt>
                <c:pt idx="199">
                  <c:v>84.447000000000543</c:v>
                </c:pt>
                <c:pt idx="200">
                  <c:v>84.447000000000543</c:v>
                </c:pt>
                <c:pt idx="201">
                  <c:v>84.447000000000543</c:v>
                </c:pt>
                <c:pt idx="202">
                  <c:v>84.447000000000543</c:v>
                </c:pt>
                <c:pt idx="203">
                  <c:v>84.447000000000543</c:v>
                </c:pt>
                <c:pt idx="204">
                  <c:v>84.447000000000543</c:v>
                </c:pt>
                <c:pt idx="205">
                  <c:v>84.447000000000543</c:v>
                </c:pt>
                <c:pt idx="206">
                  <c:v>84.447000000000543</c:v>
                </c:pt>
                <c:pt idx="207">
                  <c:v>83.721999999999994</c:v>
                </c:pt>
                <c:pt idx="208">
                  <c:v>83.721999999999994</c:v>
                </c:pt>
                <c:pt idx="209">
                  <c:v>83.721999999999994</c:v>
                </c:pt>
                <c:pt idx="210">
                  <c:v>83.721999999999994</c:v>
                </c:pt>
                <c:pt idx="211">
                  <c:v>83.721999999999994</c:v>
                </c:pt>
                <c:pt idx="212">
                  <c:v>83.721999999999994</c:v>
                </c:pt>
                <c:pt idx="213">
                  <c:v>83.721999999999994</c:v>
                </c:pt>
                <c:pt idx="214">
                  <c:v>83.721999999999994</c:v>
                </c:pt>
                <c:pt idx="215">
                  <c:v>83.721999999999994</c:v>
                </c:pt>
                <c:pt idx="216">
                  <c:v>83.36</c:v>
                </c:pt>
                <c:pt idx="217">
                  <c:v>83.36</c:v>
                </c:pt>
                <c:pt idx="218">
                  <c:v>83.36</c:v>
                </c:pt>
                <c:pt idx="219">
                  <c:v>83.36</c:v>
                </c:pt>
                <c:pt idx="220">
                  <c:v>83.36</c:v>
                </c:pt>
                <c:pt idx="221">
                  <c:v>83.36</c:v>
                </c:pt>
                <c:pt idx="222">
                  <c:v>83.36</c:v>
                </c:pt>
                <c:pt idx="223">
                  <c:v>83.36</c:v>
                </c:pt>
                <c:pt idx="224">
                  <c:v>83.36</c:v>
                </c:pt>
                <c:pt idx="225">
                  <c:v>83.36</c:v>
                </c:pt>
                <c:pt idx="226">
                  <c:v>83.36</c:v>
                </c:pt>
                <c:pt idx="227">
                  <c:v>83.36</c:v>
                </c:pt>
                <c:pt idx="228">
                  <c:v>83.36</c:v>
                </c:pt>
                <c:pt idx="229">
                  <c:v>83.36</c:v>
                </c:pt>
                <c:pt idx="230">
                  <c:v>83.36</c:v>
                </c:pt>
                <c:pt idx="231">
                  <c:v>83.36</c:v>
                </c:pt>
                <c:pt idx="232">
                  <c:v>83.36</c:v>
                </c:pt>
                <c:pt idx="233">
                  <c:v>83.36</c:v>
                </c:pt>
                <c:pt idx="234">
                  <c:v>82.983999999999995</c:v>
                </c:pt>
                <c:pt idx="235">
                  <c:v>82.983999999999995</c:v>
                </c:pt>
                <c:pt idx="236">
                  <c:v>82.983999999999995</c:v>
                </c:pt>
                <c:pt idx="237">
                  <c:v>82.606999999999999</c:v>
                </c:pt>
                <c:pt idx="238">
                  <c:v>82.606999999999999</c:v>
                </c:pt>
                <c:pt idx="239">
                  <c:v>82.606999999999999</c:v>
                </c:pt>
                <c:pt idx="240">
                  <c:v>82.606999999999999</c:v>
                </c:pt>
                <c:pt idx="241">
                  <c:v>82.606999999999999</c:v>
                </c:pt>
                <c:pt idx="242">
                  <c:v>82.606999999999999</c:v>
                </c:pt>
                <c:pt idx="243">
                  <c:v>82.606999999999999</c:v>
                </c:pt>
                <c:pt idx="244">
                  <c:v>82.606999999999999</c:v>
                </c:pt>
                <c:pt idx="245">
                  <c:v>82.606999999999999</c:v>
                </c:pt>
                <c:pt idx="246">
                  <c:v>82.606999999999999</c:v>
                </c:pt>
                <c:pt idx="247">
                  <c:v>82.606999999999999</c:v>
                </c:pt>
                <c:pt idx="248">
                  <c:v>82.606999999999999</c:v>
                </c:pt>
                <c:pt idx="249">
                  <c:v>82.606999999999999</c:v>
                </c:pt>
                <c:pt idx="250">
                  <c:v>82.606999999999999</c:v>
                </c:pt>
                <c:pt idx="251">
                  <c:v>82.606999999999999</c:v>
                </c:pt>
                <c:pt idx="252">
                  <c:v>82.606999999999999</c:v>
                </c:pt>
                <c:pt idx="253">
                  <c:v>82.606999999999999</c:v>
                </c:pt>
                <c:pt idx="254">
                  <c:v>82.606999999999999</c:v>
                </c:pt>
                <c:pt idx="255">
                  <c:v>82.606999999999999</c:v>
                </c:pt>
                <c:pt idx="256">
                  <c:v>82.606999999999999</c:v>
                </c:pt>
                <c:pt idx="257">
                  <c:v>82.606999999999999</c:v>
                </c:pt>
                <c:pt idx="258">
                  <c:v>82.606999999999999</c:v>
                </c:pt>
                <c:pt idx="259">
                  <c:v>82.606999999999999</c:v>
                </c:pt>
                <c:pt idx="260">
                  <c:v>82.2</c:v>
                </c:pt>
                <c:pt idx="261">
                  <c:v>82.2</c:v>
                </c:pt>
                <c:pt idx="262">
                  <c:v>82.2</c:v>
                </c:pt>
                <c:pt idx="263">
                  <c:v>82.2</c:v>
                </c:pt>
                <c:pt idx="264">
                  <c:v>82.2</c:v>
                </c:pt>
                <c:pt idx="265">
                  <c:v>81.793000000000006</c:v>
                </c:pt>
                <c:pt idx="266">
                  <c:v>81.793000000000006</c:v>
                </c:pt>
                <c:pt idx="267">
                  <c:v>81.793000000000006</c:v>
                </c:pt>
                <c:pt idx="268">
                  <c:v>81.793000000000006</c:v>
                </c:pt>
                <c:pt idx="269">
                  <c:v>81.793000000000006</c:v>
                </c:pt>
                <c:pt idx="270">
                  <c:v>81.793000000000006</c:v>
                </c:pt>
                <c:pt idx="271">
                  <c:v>81.793000000000006</c:v>
                </c:pt>
                <c:pt idx="272">
                  <c:v>81.793000000000006</c:v>
                </c:pt>
                <c:pt idx="273">
                  <c:v>81.793000000000006</c:v>
                </c:pt>
                <c:pt idx="274">
                  <c:v>81.793000000000006</c:v>
                </c:pt>
                <c:pt idx="275">
                  <c:v>81.793000000000006</c:v>
                </c:pt>
                <c:pt idx="276">
                  <c:v>81.793000000000006</c:v>
                </c:pt>
                <c:pt idx="277">
                  <c:v>81.373999999999981</c:v>
                </c:pt>
                <c:pt idx="278">
                  <c:v>81.373999999999981</c:v>
                </c:pt>
                <c:pt idx="279">
                  <c:v>80.952000000000012</c:v>
                </c:pt>
                <c:pt idx="280">
                  <c:v>80.952000000000012</c:v>
                </c:pt>
                <c:pt idx="281">
                  <c:v>80.952000000000012</c:v>
                </c:pt>
                <c:pt idx="282">
                  <c:v>80.952000000000012</c:v>
                </c:pt>
                <c:pt idx="283">
                  <c:v>80.524000000000001</c:v>
                </c:pt>
                <c:pt idx="284">
                  <c:v>80.524000000000001</c:v>
                </c:pt>
                <c:pt idx="285">
                  <c:v>80.524000000000001</c:v>
                </c:pt>
                <c:pt idx="286">
                  <c:v>80.524000000000001</c:v>
                </c:pt>
                <c:pt idx="287">
                  <c:v>80.524000000000001</c:v>
                </c:pt>
                <c:pt idx="288">
                  <c:v>80.524000000000001</c:v>
                </c:pt>
                <c:pt idx="289">
                  <c:v>80.524000000000001</c:v>
                </c:pt>
                <c:pt idx="290">
                  <c:v>80.524000000000001</c:v>
                </c:pt>
                <c:pt idx="291">
                  <c:v>80.524000000000001</c:v>
                </c:pt>
                <c:pt idx="292">
                  <c:v>80.524000000000001</c:v>
                </c:pt>
                <c:pt idx="293">
                  <c:v>80.524000000000001</c:v>
                </c:pt>
                <c:pt idx="294">
                  <c:v>80.524000000000001</c:v>
                </c:pt>
                <c:pt idx="295">
                  <c:v>80.524000000000001</c:v>
                </c:pt>
                <c:pt idx="296">
                  <c:v>80.524000000000001</c:v>
                </c:pt>
                <c:pt idx="297">
                  <c:v>80.524000000000001</c:v>
                </c:pt>
                <c:pt idx="298">
                  <c:v>80.524000000000001</c:v>
                </c:pt>
                <c:pt idx="299">
                  <c:v>80.524000000000001</c:v>
                </c:pt>
                <c:pt idx="300">
                  <c:v>80.524000000000001</c:v>
                </c:pt>
                <c:pt idx="301">
                  <c:v>80.524000000000001</c:v>
                </c:pt>
                <c:pt idx="302">
                  <c:v>80.524000000000001</c:v>
                </c:pt>
                <c:pt idx="303">
                  <c:v>80.524000000000001</c:v>
                </c:pt>
                <c:pt idx="304">
                  <c:v>80.524000000000001</c:v>
                </c:pt>
                <c:pt idx="305">
                  <c:v>80.524000000000001</c:v>
                </c:pt>
                <c:pt idx="306">
                  <c:v>80.524000000000001</c:v>
                </c:pt>
                <c:pt idx="307">
                  <c:v>80.524000000000001</c:v>
                </c:pt>
                <c:pt idx="308">
                  <c:v>80.524000000000001</c:v>
                </c:pt>
                <c:pt idx="309">
                  <c:v>80.524000000000001</c:v>
                </c:pt>
                <c:pt idx="310">
                  <c:v>80.524000000000001</c:v>
                </c:pt>
                <c:pt idx="311">
                  <c:v>80.524000000000001</c:v>
                </c:pt>
                <c:pt idx="312">
                  <c:v>80.524000000000001</c:v>
                </c:pt>
                <c:pt idx="313">
                  <c:v>80.524000000000001</c:v>
                </c:pt>
                <c:pt idx="314">
                  <c:v>80.524000000000001</c:v>
                </c:pt>
                <c:pt idx="315">
                  <c:v>80.524000000000001</c:v>
                </c:pt>
                <c:pt idx="316">
                  <c:v>80.524000000000001</c:v>
                </c:pt>
                <c:pt idx="317">
                  <c:v>80.524000000000001</c:v>
                </c:pt>
                <c:pt idx="318">
                  <c:v>80.524000000000001</c:v>
                </c:pt>
                <c:pt idx="319">
                  <c:v>80.524000000000001</c:v>
                </c:pt>
                <c:pt idx="320">
                  <c:v>80.524000000000001</c:v>
                </c:pt>
                <c:pt idx="321">
                  <c:v>80.524000000000001</c:v>
                </c:pt>
                <c:pt idx="322">
                  <c:v>80.524000000000001</c:v>
                </c:pt>
                <c:pt idx="323">
                  <c:v>80.524000000000001</c:v>
                </c:pt>
                <c:pt idx="324">
                  <c:v>80.524000000000001</c:v>
                </c:pt>
                <c:pt idx="325">
                  <c:v>80.524000000000001</c:v>
                </c:pt>
                <c:pt idx="326">
                  <c:v>80.524000000000001</c:v>
                </c:pt>
                <c:pt idx="327">
                  <c:v>80.524000000000001</c:v>
                </c:pt>
                <c:pt idx="328">
                  <c:v>80.524000000000001</c:v>
                </c:pt>
                <c:pt idx="329">
                  <c:v>80.524000000000001</c:v>
                </c:pt>
                <c:pt idx="330">
                  <c:v>80.524000000000001</c:v>
                </c:pt>
                <c:pt idx="331">
                  <c:v>80.524000000000001</c:v>
                </c:pt>
                <c:pt idx="332">
                  <c:v>80.524000000000001</c:v>
                </c:pt>
                <c:pt idx="333">
                  <c:v>80.524000000000001</c:v>
                </c:pt>
                <c:pt idx="334">
                  <c:v>80.524000000000001</c:v>
                </c:pt>
                <c:pt idx="335">
                  <c:v>80.524000000000001</c:v>
                </c:pt>
                <c:pt idx="336">
                  <c:v>80.524000000000001</c:v>
                </c:pt>
              </c:numCache>
            </c:numRef>
          </c:yVal>
        </c:ser>
        <c:ser>
          <c:idx val="1"/>
          <c:order val="1"/>
          <c:tx>
            <c:strRef>
              <c:f>Sheet1!$C$1</c:f>
              <c:strCache>
                <c:ptCount val="1"/>
                <c:pt idx="0">
                  <c:v>Polyclonal induction (N = 319)</c:v>
                </c:pt>
              </c:strCache>
            </c:strRef>
          </c:tx>
          <c:spPr>
            <a:ln w="41275">
              <a:solidFill>
                <a:srgbClr val="FF0000"/>
              </a:solidFill>
              <a:prstDash val="solid"/>
            </a:ln>
          </c:spPr>
          <c:marker>
            <c:symbol val="none"/>
          </c:marker>
          <c:xVal>
            <c:numRef>
              <c:f>Sheet1!$A$2:$A$338</c:f>
              <c:numCache>
                <c:formatCode>General</c:formatCode>
                <c:ptCount val="337"/>
                <c:pt idx="0">
                  <c:v>0</c:v>
                </c:pt>
                <c:pt idx="1">
                  <c:v>2.0799999999999999E-2</c:v>
                </c:pt>
                <c:pt idx="2">
                  <c:v>4.1700000000000001E-2</c:v>
                </c:pt>
                <c:pt idx="3">
                  <c:v>6.25E-2</c:v>
                </c:pt>
                <c:pt idx="4">
                  <c:v>8.3300000000000041E-2</c:v>
                </c:pt>
                <c:pt idx="5">
                  <c:v>0.10420000000000022</c:v>
                </c:pt>
                <c:pt idx="6">
                  <c:v>0.125</c:v>
                </c:pt>
                <c:pt idx="7">
                  <c:v>0.14580000000000001</c:v>
                </c:pt>
                <c:pt idx="8">
                  <c:v>0.16669999999999999</c:v>
                </c:pt>
                <c:pt idx="9">
                  <c:v>0.18750000000000044</c:v>
                </c:pt>
                <c:pt idx="10">
                  <c:v>0.20830000000000001</c:v>
                </c:pt>
                <c:pt idx="11">
                  <c:v>0.22919999999999999</c:v>
                </c:pt>
                <c:pt idx="12">
                  <c:v>0.25</c:v>
                </c:pt>
                <c:pt idx="13">
                  <c:v>0.27080000000000032</c:v>
                </c:pt>
                <c:pt idx="14">
                  <c:v>0.29170000000000001</c:v>
                </c:pt>
                <c:pt idx="15">
                  <c:v>0.31250000000000189</c:v>
                </c:pt>
                <c:pt idx="16">
                  <c:v>0.33330000000000337</c:v>
                </c:pt>
                <c:pt idx="17">
                  <c:v>0.35420000000000001</c:v>
                </c:pt>
                <c:pt idx="18">
                  <c:v>0.37500000000000189</c:v>
                </c:pt>
                <c:pt idx="19">
                  <c:v>0.39580000000000337</c:v>
                </c:pt>
                <c:pt idx="20">
                  <c:v>0.41670000000000001</c:v>
                </c:pt>
                <c:pt idx="21">
                  <c:v>0.43750000000000189</c:v>
                </c:pt>
                <c:pt idx="22">
                  <c:v>0.45830000000000032</c:v>
                </c:pt>
                <c:pt idx="23">
                  <c:v>0.47920000000000001</c:v>
                </c:pt>
                <c:pt idx="24">
                  <c:v>0.5</c:v>
                </c:pt>
                <c:pt idx="25">
                  <c:v>0.52080000000000004</c:v>
                </c:pt>
                <c:pt idx="26">
                  <c:v>0.54170000000000063</c:v>
                </c:pt>
                <c:pt idx="27">
                  <c:v>0.5625</c:v>
                </c:pt>
                <c:pt idx="28">
                  <c:v>0.58329999999999949</c:v>
                </c:pt>
                <c:pt idx="29">
                  <c:v>0.60420000000000063</c:v>
                </c:pt>
                <c:pt idx="30">
                  <c:v>0.62500000000000389</c:v>
                </c:pt>
                <c:pt idx="31">
                  <c:v>0.64580000000000493</c:v>
                </c:pt>
                <c:pt idx="32">
                  <c:v>0.66670000000000573</c:v>
                </c:pt>
                <c:pt idx="33">
                  <c:v>0.6875</c:v>
                </c:pt>
                <c:pt idx="34">
                  <c:v>0.70830000000000004</c:v>
                </c:pt>
                <c:pt idx="35">
                  <c:v>0.72920000000000063</c:v>
                </c:pt>
                <c:pt idx="36">
                  <c:v>0.75000000000000389</c:v>
                </c:pt>
                <c:pt idx="37">
                  <c:v>0.77080000000000493</c:v>
                </c:pt>
                <c:pt idx="38">
                  <c:v>0.79170000000000063</c:v>
                </c:pt>
                <c:pt idx="39">
                  <c:v>0.8125</c:v>
                </c:pt>
                <c:pt idx="40">
                  <c:v>0.83330000000000004</c:v>
                </c:pt>
                <c:pt idx="41">
                  <c:v>0.85420000000000063</c:v>
                </c:pt>
                <c:pt idx="42">
                  <c:v>0.87500000000000389</c:v>
                </c:pt>
                <c:pt idx="43">
                  <c:v>0.89580000000000004</c:v>
                </c:pt>
                <c:pt idx="44">
                  <c:v>0.91670000000000063</c:v>
                </c:pt>
                <c:pt idx="45">
                  <c:v>0.9375</c:v>
                </c:pt>
                <c:pt idx="46">
                  <c:v>0.95830000000000004</c:v>
                </c:pt>
                <c:pt idx="47">
                  <c:v>0.97920000000000063</c:v>
                </c:pt>
                <c:pt idx="48">
                  <c:v>1</c:v>
                </c:pt>
                <c:pt idx="49">
                  <c:v>1.0207999999999924</c:v>
                </c:pt>
                <c:pt idx="50">
                  <c:v>1.0416999999999907</c:v>
                </c:pt>
                <c:pt idx="51">
                  <c:v>1.0625</c:v>
                </c:pt>
                <c:pt idx="52">
                  <c:v>1.0832999999999924</c:v>
                </c:pt>
                <c:pt idx="53">
                  <c:v>1.1042000000000001</c:v>
                </c:pt>
                <c:pt idx="54">
                  <c:v>1.125</c:v>
                </c:pt>
                <c:pt idx="55">
                  <c:v>1.1457999999999924</c:v>
                </c:pt>
                <c:pt idx="56">
                  <c:v>1.1667000000000001</c:v>
                </c:pt>
                <c:pt idx="57">
                  <c:v>1.1875</c:v>
                </c:pt>
                <c:pt idx="58">
                  <c:v>1.2082999999999924</c:v>
                </c:pt>
                <c:pt idx="59">
                  <c:v>1.2291999999999907</c:v>
                </c:pt>
                <c:pt idx="60">
                  <c:v>1.25</c:v>
                </c:pt>
                <c:pt idx="61">
                  <c:v>1.2707999999999924</c:v>
                </c:pt>
                <c:pt idx="62">
                  <c:v>1.2916999999999907</c:v>
                </c:pt>
                <c:pt idx="63">
                  <c:v>1.3125</c:v>
                </c:pt>
                <c:pt idx="64">
                  <c:v>1.3332999999999924</c:v>
                </c:pt>
                <c:pt idx="65">
                  <c:v>1.3542000000000001</c:v>
                </c:pt>
                <c:pt idx="66">
                  <c:v>1.375</c:v>
                </c:pt>
                <c:pt idx="67">
                  <c:v>1.3957999999999924</c:v>
                </c:pt>
                <c:pt idx="68">
                  <c:v>1.4166999999999907</c:v>
                </c:pt>
                <c:pt idx="69">
                  <c:v>1.4374999999999869</c:v>
                </c:pt>
                <c:pt idx="70">
                  <c:v>1.4582999999999924</c:v>
                </c:pt>
                <c:pt idx="71">
                  <c:v>1.4791999999999907</c:v>
                </c:pt>
                <c:pt idx="72">
                  <c:v>1.5</c:v>
                </c:pt>
                <c:pt idx="73">
                  <c:v>1.5207999999999924</c:v>
                </c:pt>
                <c:pt idx="74">
                  <c:v>1.5416999999999907</c:v>
                </c:pt>
                <c:pt idx="75">
                  <c:v>1.5625</c:v>
                </c:pt>
                <c:pt idx="76">
                  <c:v>1.5832999999999924</c:v>
                </c:pt>
                <c:pt idx="77">
                  <c:v>1.6042000000000001</c:v>
                </c:pt>
                <c:pt idx="78">
                  <c:v>1.625</c:v>
                </c:pt>
                <c:pt idx="79">
                  <c:v>1.6457999999999924</c:v>
                </c:pt>
                <c:pt idx="80">
                  <c:v>1.6667000000000001</c:v>
                </c:pt>
                <c:pt idx="81">
                  <c:v>1.6875</c:v>
                </c:pt>
                <c:pt idx="82">
                  <c:v>1.7082999999999924</c:v>
                </c:pt>
                <c:pt idx="83">
                  <c:v>1.7291999999999907</c:v>
                </c:pt>
                <c:pt idx="84">
                  <c:v>1.75</c:v>
                </c:pt>
                <c:pt idx="85">
                  <c:v>1.7707999999999924</c:v>
                </c:pt>
                <c:pt idx="86">
                  <c:v>1.7916999999999907</c:v>
                </c:pt>
                <c:pt idx="87">
                  <c:v>1.8125</c:v>
                </c:pt>
                <c:pt idx="88">
                  <c:v>1.8332999999999924</c:v>
                </c:pt>
                <c:pt idx="89">
                  <c:v>1.8542000000000001</c:v>
                </c:pt>
                <c:pt idx="90">
                  <c:v>1.875</c:v>
                </c:pt>
                <c:pt idx="91">
                  <c:v>1.8957999999999924</c:v>
                </c:pt>
                <c:pt idx="92">
                  <c:v>1.9167000000000001</c:v>
                </c:pt>
                <c:pt idx="93">
                  <c:v>1.9375</c:v>
                </c:pt>
                <c:pt idx="94">
                  <c:v>1.9582999999999999</c:v>
                </c:pt>
                <c:pt idx="95">
                  <c:v>1.9792000000000001</c:v>
                </c:pt>
                <c:pt idx="96">
                  <c:v>2</c:v>
                </c:pt>
                <c:pt idx="97">
                  <c:v>2.0207999999999999</c:v>
                </c:pt>
                <c:pt idx="98">
                  <c:v>2.0417000000000001</c:v>
                </c:pt>
                <c:pt idx="99">
                  <c:v>2.0625</c:v>
                </c:pt>
                <c:pt idx="100">
                  <c:v>2.0832999999999999</c:v>
                </c:pt>
                <c:pt idx="101">
                  <c:v>2.1042000000000001</c:v>
                </c:pt>
                <c:pt idx="102">
                  <c:v>2.125</c:v>
                </c:pt>
                <c:pt idx="103">
                  <c:v>2.1457999999999999</c:v>
                </c:pt>
                <c:pt idx="104">
                  <c:v>2.1667000000000001</c:v>
                </c:pt>
                <c:pt idx="105">
                  <c:v>2.18750000000002</c:v>
                </c:pt>
                <c:pt idx="106">
                  <c:v>2.2082999999999999</c:v>
                </c:pt>
                <c:pt idx="107">
                  <c:v>2.2292000000000001</c:v>
                </c:pt>
                <c:pt idx="108">
                  <c:v>2.25</c:v>
                </c:pt>
                <c:pt idx="109">
                  <c:v>2.2707999999999999</c:v>
                </c:pt>
                <c:pt idx="110">
                  <c:v>2.2917000000000001</c:v>
                </c:pt>
                <c:pt idx="111">
                  <c:v>2.3124999999999769</c:v>
                </c:pt>
                <c:pt idx="112">
                  <c:v>2.3332999999999977</c:v>
                </c:pt>
                <c:pt idx="113">
                  <c:v>2.3541999999999987</c:v>
                </c:pt>
                <c:pt idx="114">
                  <c:v>2.3749999999999987</c:v>
                </c:pt>
                <c:pt idx="115">
                  <c:v>2.3957999999999977</c:v>
                </c:pt>
                <c:pt idx="116">
                  <c:v>2.4166999999999783</c:v>
                </c:pt>
                <c:pt idx="117">
                  <c:v>2.4375</c:v>
                </c:pt>
                <c:pt idx="118">
                  <c:v>2.4582999999999977</c:v>
                </c:pt>
                <c:pt idx="119">
                  <c:v>2.4791999999999987</c:v>
                </c:pt>
                <c:pt idx="120">
                  <c:v>2.5</c:v>
                </c:pt>
                <c:pt idx="121">
                  <c:v>2.5207999999999999</c:v>
                </c:pt>
                <c:pt idx="122">
                  <c:v>2.5417000000000001</c:v>
                </c:pt>
                <c:pt idx="123">
                  <c:v>2.5625</c:v>
                </c:pt>
                <c:pt idx="124">
                  <c:v>2.5832999999999999</c:v>
                </c:pt>
                <c:pt idx="125">
                  <c:v>2.6042000000000001</c:v>
                </c:pt>
                <c:pt idx="126">
                  <c:v>2.625</c:v>
                </c:pt>
                <c:pt idx="127">
                  <c:v>2.6457999999999999</c:v>
                </c:pt>
                <c:pt idx="128">
                  <c:v>2.6667000000000001</c:v>
                </c:pt>
                <c:pt idx="129">
                  <c:v>2.68750000000002</c:v>
                </c:pt>
                <c:pt idx="130">
                  <c:v>2.7082999999999999</c:v>
                </c:pt>
                <c:pt idx="131">
                  <c:v>2.7292000000000001</c:v>
                </c:pt>
                <c:pt idx="132">
                  <c:v>2.75</c:v>
                </c:pt>
                <c:pt idx="133">
                  <c:v>2.7707999999999999</c:v>
                </c:pt>
                <c:pt idx="134">
                  <c:v>2.7917000000000001</c:v>
                </c:pt>
                <c:pt idx="135">
                  <c:v>2.8124999999999769</c:v>
                </c:pt>
                <c:pt idx="136">
                  <c:v>2.8332999999999977</c:v>
                </c:pt>
                <c:pt idx="137">
                  <c:v>2.8541999999999987</c:v>
                </c:pt>
                <c:pt idx="138">
                  <c:v>2.8749999999999987</c:v>
                </c:pt>
                <c:pt idx="139">
                  <c:v>2.8957999999999977</c:v>
                </c:pt>
                <c:pt idx="140">
                  <c:v>2.9166999999999783</c:v>
                </c:pt>
                <c:pt idx="141">
                  <c:v>2.9375</c:v>
                </c:pt>
                <c:pt idx="142">
                  <c:v>2.9582999999999977</c:v>
                </c:pt>
                <c:pt idx="143">
                  <c:v>2.9791999999999987</c:v>
                </c:pt>
                <c:pt idx="144">
                  <c:v>3</c:v>
                </c:pt>
                <c:pt idx="145">
                  <c:v>3.0207999999999999</c:v>
                </c:pt>
                <c:pt idx="146">
                  <c:v>3.0417000000000001</c:v>
                </c:pt>
                <c:pt idx="147">
                  <c:v>3.0625</c:v>
                </c:pt>
                <c:pt idx="148">
                  <c:v>3.0832999999999999</c:v>
                </c:pt>
                <c:pt idx="149">
                  <c:v>3.1042000000000001</c:v>
                </c:pt>
                <c:pt idx="150">
                  <c:v>3.125</c:v>
                </c:pt>
                <c:pt idx="151">
                  <c:v>3.1457999999999999</c:v>
                </c:pt>
                <c:pt idx="152">
                  <c:v>3.1667000000000001</c:v>
                </c:pt>
                <c:pt idx="153">
                  <c:v>3.18750000000002</c:v>
                </c:pt>
                <c:pt idx="154">
                  <c:v>3.2082999999999999</c:v>
                </c:pt>
                <c:pt idx="155">
                  <c:v>3.2292000000000001</c:v>
                </c:pt>
                <c:pt idx="156">
                  <c:v>3.25</c:v>
                </c:pt>
                <c:pt idx="157">
                  <c:v>3.2707999999999999</c:v>
                </c:pt>
                <c:pt idx="158">
                  <c:v>3.2917000000000001</c:v>
                </c:pt>
                <c:pt idx="159">
                  <c:v>3.3124999999999769</c:v>
                </c:pt>
                <c:pt idx="160">
                  <c:v>3.3332999999999977</c:v>
                </c:pt>
                <c:pt idx="161">
                  <c:v>3.3541999999999987</c:v>
                </c:pt>
                <c:pt idx="162">
                  <c:v>3.3749999999999987</c:v>
                </c:pt>
                <c:pt idx="163">
                  <c:v>3.3957999999999977</c:v>
                </c:pt>
                <c:pt idx="164">
                  <c:v>3.4166999999999783</c:v>
                </c:pt>
                <c:pt idx="165">
                  <c:v>3.4375</c:v>
                </c:pt>
                <c:pt idx="166">
                  <c:v>3.4582999999999977</c:v>
                </c:pt>
                <c:pt idx="167">
                  <c:v>3.4791999999999987</c:v>
                </c:pt>
                <c:pt idx="168">
                  <c:v>3.5</c:v>
                </c:pt>
                <c:pt idx="169">
                  <c:v>3.5207999999999999</c:v>
                </c:pt>
                <c:pt idx="170">
                  <c:v>3.5417000000000001</c:v>
                </c:pt>
                <c:pt idx="171">
                  <c:v>3.5625</c:v>
                </c:pt>
                <c:pt idx="172">
                  <c:v>3.5832999999999999</c:v>
                </c:pt>
                <c:pt idx="173">
                  <c:v>3.6042000000000001</c:v>
                </c:pt>
                <c:pt idx="174">
                  <c:v>3.625</c:v>
                </c:pt>
                <c:pt idx="175">
                  <c:v>3.6457999999999999</c:v>
                </c:pt>
                <c:pt idx="176">
                  <c:v>3.6667000000000001</c:v>
                </c:pt>
                <c:pt idx="177">
                  <c:v>3.68750000000002</c:v>
                </c:pt>
                <c:pt idx="178">
                  <c:v>3.7082999999999999</c:v>
                </c:pt>
                <c:pt idx="179">
                  <c:v>3.7292000000000001</c:v>
                </c:pt>
                <c:pt idx="180">
                  <c:v>3.75</c:v>
                </c:pt>
                <c:pt idx="181">
                  <c:v>3.7707999999999999</c:v>
                </c:pt>
                <c:pt idx="182">
                  <c:v>3.7917000000000001</c:v>
                </c:pt>
                <c:pt idx="183">
                  <c:v>3.8124999999999769</c:v>
                </c:pt>
                <c:pt idx="184">
                  <c:v>3.8332999999999977</c:v>
                </c:pt>
                <c:pt idx="185">
                  <c:v>3.8541999999999987</c:v>
                </c:pt>
                <c:pt idx="186">
                  <c:v>3.8749999999999987</c:v>
                </c:pt>
                <c:pt idx="187">
                  <c:v>3.8957999999999977</c:v>
                </c:pt>
                <c:pt idx="188">
                  <c:v>3.9166999999999783</c:v>
                </c:pt>
                <c:pt idx="189">
                  <c:v>3.9375</c:v>
                </c:pt>
                <c:pt idx="190">
                  <c:v>3.9582999999999977</c:v>
                </c:pt>
                <c:pt idx="191">
                  <c:v>3.9791999999999987</c:v>
                </c:pt>
                <c:pt idx="192">
                  <c:v>4</c:v>
                </c:pt>
                <c:pt idx="193">
                  <c:v>4.0207999999999995</c:v>
                </c:pt>
                <c:pt idx="194">
                  <c:v>4.0417000000000014</c:v>
                </c:pt>
                <c:pt idx="195">
                  <c:v>4.0624999999999956</c:v>
                </c:pt>
                <c:pt idx="196">
                  <c:v>4.0833000000000004</c:v>
                </c:pt>
                <c:pt idx="197">
                  <c:v>4.1041999999999845</c:v>
                </c:pt>
                <c:pt idx="198">
                  <c:v>4.1249999999999645</c:v>
                </c:pt>
                <c:pt idx="199">
                  <c:v>4.1457999999999995</c:v>
                </c:pt>
                <c:pt idx="200">
                  <c:v>4.1666999999999996</c:v>
                </c:pt>
                <c:pt idx="201">
                  <c:v>4.1874999999999956</c:v>
                </c:pt>
                <c:pt idx="202">
                  <c:v>4.2083000000000004</c:v>
                </c:pt>
                <c:pt idx="203">
                  <c:v>4.2291999999999996</c:v>
                </c:pt>
                <c:pt idx="204">
                  <c:v>4.25</c:v>
                </c:pt>
                <c:pt idx="205">
                  <c:v>4.2708000000000004</c:v>
                </c:pt>
                <c:pt idx="206">
                  <c:v>4.2917000000000014</c:v>
                </c:pt>
                <c:pt idx="207">
                  <c:v>4.3124999999999956</c:v>
                </c:pt>
                <c:pt idx="208">
                  <c:v>4.3333000000000004</c:v>
                </c:pt>
                <c:pt idx="209">
                  <c:v>4.3541999999999845</c:v>
                </c:pt>
                <c:pt idx="210">
                  <c:v>4.375</c:v>
                </c:pt>
                <c:pt idx="211">
                  <c:v>4.3957999999999995</c:v>
                </c:pt>
                <c:pt idx="212">
                  <c:v>4.4167000000000014</c:v>
                </c:pt>
                <c:pt idx="213">
                  <c:v>4.4375</c:v>
                </c:pt>
                <c:pt idx="214">
                  <c:v>4.4583000000000004</c:v>
                </c:pt>
                <c:pt idx="215">
                  <c:v>4.4792000000000476</c:v>
                </c:pt>
                <c:pt idx="216">
                  <c:v>4.5</c:v>
                </c:pt>
                <c:pt idx="217">
                  <c:v>4.5207999999999995</c:v>
                </c:pt>
                <c:pt idx="218">
                  <c:v>4.5417000000000014</c:v>
                </c:pt>
                <c:pt idx="219">
                  <c:v>4.5624999999999956</c:v>
                </c:pt>
                <c:pt idx="220">
                  <c:v>4.5833000000000004</c:v>
                </c:pt>
                <c:pt idx="221">
                  <c:v>4.6041999999999845</c:v>
                </c:pt>
                <c:pt idx="222">
                  <c:v>4.6249999999999645</c:v>
                </c:pt>
                <c:pt idx="223">
                  <c:v>4.6457999999999995</c:v>
                </c:pt>
                <c:pt idx="224">
                  <c:v>4.6666999999999996</c:v>
                </c:pt>
                <c:pt idx="225">
                  <c:v>4.6874999999999956</c:v>
                </c:pt>
                <c:pt idx="226">
                  <c:v>4.7083000000000004</c:v>
                </c:pt>
                <c:pt idx="227">
                  <c:v>4.7291999999999996</c:v>
                </c:pt>
                <c:pt idx="228">
                  <c:v>4.75</c:v>
                </c:pt>
                <c:pt idx="229">
                  <c:v>4.7708000000000004</c:v>
                </c:pt>
                <c:pt idx="230">
                  <c:v>4.7917000000000014</c:v>
                </c:pt>
                <c:pt idx="231">
                  <c:v>4.8124999999999956</c:v>
                </c:pt>
                <c:pt idx="232">
                  <c:v>4.8333000000000004</c:v>
                </c:pt>
                <c:pt idx="233">
                  <c:v>4.8541999999999845</c:v>
                </c:pt>
                <c:pt idx="234">
                  <c:v>4.875</c:v>
                </c:pt>
                <c:pt idx="235">
                  <c:v>4.8957999999999995</c:v>
                </c:pt>
                <c:pt idx="236">
                  <c:v>4.9167000000000014</c:v>
                </c:pt>
                <c:pt idx="237">
                  <c:v>4.9375</c:v>
                </c:pt>
                <c:pt idx="238">
                  <c:v>4.9583000000000004</c:v>
                </c:pt>
                <c:pt idx="239">
                  <c:v>4.9792000000000476</c:v>
                </c:pt>
                <c:pt idx="240">
                  <c:v>5</c:v>
                </c:pt>
                <c:pt idx="241">
                  <c:v>5.0207999999999995</c:v>
                </c:pt>
                <c:pt idx="242">
                  <c:v>5.0417000000000014</c:v>
                </c:pt>
                <c:pt idx="243">
                  <c:v>5.0624999999999956</c:v>
                </c:pt>
                <c:pt idx="244">
                  <c:v>5.0833000000000004</c:v>
                </c:pt>
                <c:pt idx="245">
                  <c:v>5.1041999999999845</c:v>
                </c:pt>
                <c:pt idx="246">
                  <c:v>5.1249999999999645</c:v>
                </c:pt>
                <c:pt idx="247">
                  <c:v>5.1457999999999995</c:v>
                </c:pt>
                <c:pt idx="248">
                  <c:v>5.1666999999999996</c:v>
                </c:pt>
                <c:pt idx="249">
                  <c:v>5.1874999999999956</c:v>
                </c:pt>
                <c:pt idx="250">
                  <c:v>5.2083000000000004</c:v>
                </c:pt>
                <c:pt idx="251">
                  <c:v>5.2291999999999996</c:v>
                </c:pt>
                <c:pt idx="252">
                  <c:v>5.25</c:v>
                </c:pt>
                <c:pt idx="253">
                  <c:v>5.2708000000000004</c:v>
                </c:pt>
                <c:pt idx="254">
                  <c:v>5.2917000000000014</c:v>
                </c:pt>
                <c:pt idx="255">
                  <c:v>5.3124999999999956</c:v>
                </c:pt>
                <c:pt idx="256">
                  <c:v>5.3333000000000004</c:v>
                </c:pt>
                <c:pt idx="257">
                  <c:v>5.3541999999999845</c:v>
                </c:pt>
                <c:pt idx="258">
                  <c:v>5.375</c:v>
                </c:pt>
                <c:pt idx="259">
                  <c:v>5.3957999999999995</c:v>
                </c:pt>
                <c:pt idx="260">
                  <c:v>5.4167000000000014</c:v>
                </c:pt>
                <c:pt idx="261">
                  <c:v>5.4375</c:v>
                </c:pt>
                <c:pt idx="262">
                  <c:v>5.4583000000000004</c:v>
                </c:pt>
                <c:pt idx="263">
                  <c:v>5.4792000000000476</c:v>
                </c:pt>
                <c:pt idx="264">
                  <c:v>5.5</c:v>
                </c:pt>
                <c:pt idx="265">
                  <c:v>5.5207999999999995</c:v>
                </c:pt>
                <c:pt idx="266">
                  <c:v>5.5417000000000014</c:v>
                </c:pt>
                <c:pt idx="267">
                  <c:v>5.5624999999999956</c:v>
                </c:pt>
                <c:pt idx="268">
                  <c:v>5.5833000000000004</c:v>
                </c:pt>
                <c:pt idx="269">
                  <c:v>5.6041999999999845</c:v>
                </c:pt>
                <c:pt idx="270">
                  <c:v>5.6249999999999645</c:v>
                </c:pt>
                <c:pt idx="271">
                  <c:v>5.6457999999999995</c:v>
                </c:pt>
                <c:pt idx="272">
                  <c:v>5.6666999999999996</c:v>
                </c:pt>
                <c:pt idx="273">
                  <c:v>5.6874999999999956</c:v>
                </c:pt>
                <c:pt idx="274">
                  <c:v>5.7083000000000004</c:v>
                </c:pt>
                <c:pt idx="275">
                  <c:v>5.7291999999999996</c:v>
                </c:pt>
                <c:pt idx="276">
                  <c:v>5.75</c:v>
                </c:pt>
                <c:pt idx="277">
                  <c:v>5.7708000000000004</c:v>
                </c:pt>
                <c:pt idx="278">
                  <c:v>5.7917000000000014</c:v>
                </c:pt>
                <c:pt idx="279">
                  <c:v>5.8124999999999956</c:v>
                </c:pt>
                <c:pt idx="280">
                  <c:v>5.8333000000000004</c:v>
                </c:pt>
                <c:pt idx="281">
                  <c:v>5.8541999999999845</c:v>
                </c:pt>
                <c:pt idx="282">
                  <c:v>5.875</c:v>
                </c:pt>
                <c:pt idx="283">
                  <c:v>5.8957999999999995</c:v>
                </c:pt>
                <c:pt idx="284">
                  <c:v>5.9167000000000014</c:v>
                </c:pt>
                <c:pt idx="285">
                  <c:v>5.9375</c:v>
                </c:pt>
                <c:pt idx="286">
                  <c:v>5.9583000000000004</c:v>
                </c:pt>
                <c:pt idx="287">
                  <c:v>5.9792000000000476</c:v>
                </c:pt>
                <c:pt idx="288">
                  <c:v>6</c:v>
                </c:pt>
                <c:pt idx="289">
                  <c:v>6.0207999999999995</c:v>
                </c:pt>
                <c:pt idx="290">
                  <c:v>6.0417000000000014</c:v>
                </c:pt>
                <c:pt idx="291">
                  <c:v>6.0624999999999956</c:v>
                </c:pt>
                <c:pt idx="292">
                  <c:v>6.0833000000000004</c:v>
                </c:pt>
                <c:pt idx="293">
                  <c:v>6.1041999999999845</c:v>
                </c:pt>
                <c:pt idx="294">
                  <c:v>6.1249999999999645</c:v>
                </c:pt>
                <c:pt idx="295">
                  <c:v>6.1457999999999995</c:v>
                </c:pt>
                <c:pt idx="296">
                  <c:v>6.1666999999999996</c:v>
                </c:pt>
                <c:pt idx="297">
                  <c:v>6.1874999999999956</c:v>
                </c:pt>
                <c:pt idx="298">
                  <c:v>6.2083000000000004</c:v>
                </c:pt>
                <c:pt idx="299">
                  <c:v>6.2291999999999996</c:v>
                </c:pt>
                <c:pt idx="300">
                  <c:v>6.25</c:v>
                </c:pt>
                <c:pt idx="301">
                  <c:v>6.2708000000000004</c:v>
                </c:pt>
                <c:pt idx="302">
                  <c:v>6.2917000000000014</c:v>
                </c:pt>
                <c:pt idx="303">
                  <c:v>6.3124999999999956</c:v>
                </c:pt>
                <c:pt idx="304">
                  <c:v>6.3333000000000004</c:v>
                </c:pt>
                <c:pt idx="305">
                  <c:v>6.3541999999999845</c:v>
                </c:pt>
                <c:pt idx="306">
                  <c:v>6.375</c:v>
                </c:pt>
                <c:pt idx="307">
                  <c:v>6.3957999999999995</c:v>
                </c:pt>
                <c:pt idx="308">
                  <c:v>6.4167000000000014</c:v>
                </c:pt>
                <c:pt idx="309">
                  <c:v>6.4375</c:v>
                </c:pt>
                <c:pt idx="310">
                  <c:v>6.4583000000000004</c:v>
                </c:pt>
                <c:pt idx="311">
                  <c:v>6.4792000000000476</c:v>
                </c:pt>
                <c:pt idx="312">
                  <c:v>6.5</c:v>
                </c:pt>
                <c:pt idx="313">
                  <c:v>6.5207999999999995</c:v>
                </c:pt>
                <c:pt idx="314">
                  <c:v>6.5417000000000014</c:v>
                </c:pt>
                <c:pt idx="315">
                  <c:v>6.5624999999999956</c:v>
                </c:pt>
                <c:pt idx="316">
                  <c:v>6.5833000000000004</c:v>
                </c:pt>
                <c:pt idx="317">
                  <c:v>6.6041999999999845</c:v>
                </c:pt>
                <c:pt idx="318">
                  <c:v>6.6249999999999645</c:v>
                </c:pt>
                <c:pt idx="319">
                  <c:v>6.6457999999999995</c:v>
                </c:pt>
                <c:pt idx="320">
                  <c:v>6.6666999999999996</c:v>
                </c:pt>
                <c:pt idx="321">
                  <c:v>6.6874999999999956</c:v>
                </c:pt>
                <c:pt idx="322">
                  <c:v>6.7083000000000004</c:v>
                </c:pt>
                <c:pt idx="323">
                  <c:v>6.7291999999999996</c:v>
                </c:pt>
                <c:pt idx="324">
                  <c:v>6.75</c:v>
                </c:pt>
                <c:pt idx="325">
                  <c:v>6.7708000000000004</c:v>
                </c:pt>
                <c:pt idx="326">
                  <c:v>6.7917000000000014</c:v>
                </c:pt>
                <c:pt idx="327">
                  <c:v>6.8124999999999956</c:v>
                </c:pt>
                <c:pt idx="328">
                  <c:v>6.8333000000000004</c:v>
                </c:pt>
                <c:pt idx="329">
                  <c:v>6.8541999999999845</c:v>
                </c:pt>
                <c:pt idx="330">
                  <c:v>6.875</c:v>
                </c:pt>
                <c:pt idx="331">
                  <c:v>6.8957999999999995</c:v>
                </c:pt>
                <c:pt idx="332">
                  <c:v>6.9167000000000014</c:v>
                </c:pt>
                <c:pt idx="333">
                  <c:v>6.9375</c:v>
                </c:pt>
                <c:pt idx="334">
                  <c:v>6.9583000000000004</c:v>
                </c:pt>
                <c:pt idx="335">
                  <c:v>6.9792000000000476</c:v>
                </c:pt>
                <c:pt idx="336">
                  <c:v>7</c:v>
                </c:pt>
              </c:numCache>
            </c:numRef>
          </c:xVal>
          <c:yVal>
            <c:numRef>
              <c:f>Sheet1!$C$2:$C$338</c:f>
              <c:numCache>
                <c:formatCode>General</c:formatCode>
                <c:ptCount val="337"/>
                <c:pt idx="0">
                  <c:v>100</c:v>
                </c:pt>
                <c:pt idx="1">
                  <c:v>100</c:v>
                </c:pt>
                <c:pt idx="2">
                  <c:v>100</c:v>
                </c:pt>
                <c:pt idx="3">
                  <c:v>100</c:v>
                </c:pt>
                <c:pt idx="4">
                  <c:v>99.682000000000002</c:v>
                </c:pt>
                <c:pt idx="5">
                  <c:v>99.682000000000002</c:v>
                </c:pt>
                <c:pt idx="6">
                  <c:v>99.682000000000002</c:v>
                </c:pt>
                <c:pt idx="7">
                  <c:v>99.682000000000002</c:v>
                </c:pt>
                <c:pt idx="8">
                  <c:v>99.682000000000002</c:v>
                </c:pt>
                <c:pt idx="9">
                  <c:v>99.356999999999999</c:v>
                </c:pt>
                <c:pt idx="10">
                  <c:v>99.356999999999999</c:v>
                </c:pt>
                <c:pt idx="11">
                  <c:v>99.356999999999999</c:v>
                </c:pt>
                <c:pt idx="12">
                  <c:v>99.356999999999999</c:v>
                </c:pt>
                <c:pt idx="13">
                  <c:v>99.356999999999999</c:v>
                </c:pt>
                <c:pt idx="14">
                  <c:v>99.356999999999999</c:v>
                </c:pt>
                <c:pt idx="15">
                  <c:v>99.356999999999999</c:v>
                </c:pt>
                <c:pt idx="16">
                  <c:v>99.356999999999999</c:v>
                </c:pt>
                <c:pt idx="17">
                  <c:v>99.356999999999999</c:v>
                </c:pt>
                <c:pt idx="18">
                  <c:v>99.028999999999982</c:v>
                </c:pt>
                <c:pt idx="19">
                  <c:v>99.028999999999982</c:v>
                </c:pt>
                <c:pt idx="20">
                  <c:v>98.372999999999948</c:v>
                </c:pt>
                <c:pt idx="21">
                  <c:v>98.372999999999948</c:v>
                </c:pt>
                <c:pt idx="22">
                  <c:v>98.372999999999948</c:v>
                </c:pt>
                <c:pt idx="23">
                  <c:v>98.372999999999948</c:v>
                </c:pt>
                <c:pt idx="24">
                  <c:v>97.717000000000027</c:v>
                </c:pt>
                <c:pt idx="25">
                  <c:v>97.717000000000027</c:v>
                </c:pt>
                <c:pt idx="26">
                  <c:v>97.717000000000027</c:v>
                </c:pt>
                <c:pt idx="27">
                  <c:v>97.717000000000027</c:v>
                </c:pt>
                <c:pt idx="28">
                  <c:v>97.717000000000027</c:v>
                </c:pt>
                <c:pt idx="29">
                  <c:v>97.717000000000027</c:v>
                </c:pt>
                <c:pt idx="30">
                  <c:v>97.717000000000027</c:v>
                </c:pt>
                <c:pt idx="31">
                  <c:v>97.717000000000027</c:v>
                </c:pt>
                <c:pt idx="32">
                  <c:v>97.717000000000027</c:v>
                </c:pt>
                <c:pt idx="33">
                  <c:v>97.717000000000027</c:v>
                </c:pt>
                <c:pt idx="34">
                  <c:v>97.384</c:v>
                </c:pt>
                <c:pt idx="35">
                  <c:v>97.384</c:v>
                </c:pt>
                <c:pt idx="36">
                  <c:v>97.384</c:v>
                </c:pt>
                <c:pt idx="37">
                  <c:v>97.049000000000007</c:v>
                </c:pt>
                <c:pt idx="38">
                  <c:v>96.045000000000002</c:v>
                </c:pt>
                <c:pt idx="39">
                  <c:v>96.045000000000002</c:v>
                </c:pt>
                <c:pt idx="40">
                  <c:v>96.045000000000002</c:v>
                </c:pt>
                <c:pt idx="41">
                  <c:v>96.045000000000002</c:v>
                </c:pt>
                <c:pt idx="42">
                  <c:v>95.708000000000013</c:v>
                </c:pt>
                <c:pt idx="43">
                  <c:v>95.708000000000013</c:v>
                </c:pt>
                <c:pt idx="44">
                  <c:v>95.708000000000013</c:v>
                </c:pt>
                <c:pt idx="45">
                  <c:v>95.708000000000013</c:v>
                </c:pt>
                <c:pt idx="46">
                  <c:v>95.708000000000013</c:v>
                </c:pt>
                <c:pt idx="47">
                  <c:v>95.708000000000013</c:v>
                </c:pt>
                <c:pt idx="48">
                  <c:v>95.708000000000013</c:v>
                </c:pt>
                <c:pt idx="49">
                  <c:v>95.35899999999998</c:v>
                </c:pt>
                <c:pt idx="50">
                  <c:v>95.35899999999998</c:v>
                </c:pt>
                <c:pt idx="51">
                  <c:v>95.35899999999998</c:v>
                </c:pt>
                <c:pt idx="52">
                  <c:v>95.35899999999998</c:v>
                </c:pt>
                <c:pt idx="53">
                  <c:v>95.35899999999998</c:v>
                </c:pt>
                <c:pt idx="54">
                  <c:v>95.35899999999998</c:v>
                </c:pt>
                <c:pt idx="55">
                  <c:v>95.35899999999998</c:v>
                </c:pt>
                <c:pt idx="56">
                  <c:v>95.35899999999998</c:v>
                </c:pt>
                <c:pt idx="57">
                  <c:v>95.35899999999998</c:v>
                </c:pt>
                <c:pt idx="58">
                  <c:v>94.991000000000227</c:v>
                </c:pt>
                <c:pt idx="59">
                  <c:v>94.621999999999986</c:v>
                </c:pt>
                <c:pt idx="60">
                  <c:v>94.621999999999986</c:v>
                </c:pt>
                <c:pt idx="61">
                  <c:v>94.621999999999986</c:v>
                </c:pt>
                <c:pt idx="62">
                  <c:v>94.621999999999986</c:v>
                </c:pt>
                <c:pt idx="63">
                  <c:v>94.621999999999986</c:v>
                </c:pt>
                <c:pt idx="64">
                  <c:v>94.621999999999986</c:v>
                </c:pt>
                <c:pt idx="65">
                  <c:v>94.25</c:v>
                </c:pt>
                <c:pt idx="66">
                  <c:v>94.25</c:v>
                </c:pt>
                <c:pt idx="67">
                  <c:v>94.25</c:v>
                </c:pt>
                <c:pt idx="68">
                  <c:v>94.25</c:v>
                </c:pt>
                <c:pt idx="69">
                  <c:v>94.25</c:v>
                </c:pt>
                <c:pt idx="70">
                  <c:v>93.875999999999948</c:v>
                </c:pt>
                <c:pt idx="71">
                  <c:v>93.875999999999948</c:v>
                </c:pt>
                <c:pt idx="72">
                  <c:v>93.875999999999948</c:v>
                </c:pt>
                <c:pt idx="73">
                  <c:v>93.875999999999948</c:v>
                </c:pt>
                <c:pt idx="74">
                  <c:v>93.875999999999948</c:v>
                </c:pt>
                <c:pt idx="75">
                  <c:v>93.875999999999948</c:v>
                </c:pt>
                <c:pt idx="76">
                  <c:v>93.875999999999948</c:v>
                </c:pt>
                <c:pt idx="77">
                  <c:v>93.875999999999948</c:v>
                </c:pt>
                <c:pt idx="78">
                  <c:v>93.124999999999986</c:v>
                </c:pt>
                <c:pt idx="79">
                  <c:v>93.124999999999986</c:v>
                </c:pt>
                <c:pt idx="80">
                  <c:v>92.370999999999981</c:v>
                </c:pt>
                <c:pt idx="81">
                  <c:v>92.370999999999981</c:v>
                </c:pt>
                <c:pt idx="82">
                  <c:v>92.370999999999981</c:v>
                </c:pt>
                <c:pt idx="83">
                  <c:v>92.370999999999981</c:v>
                </c:pt>
                <c:pt idx="84">
                  <c:v>92.370999999999981</c:v>
                </c:pt>
                <c:pt idx="85">
                  <c:v>91.994000000000227</c:v>
                </c:pt>
                <c:pt idx="86">
                  <c:v>91.994000000000227</c:v>
                </c:pt>
                <c:pt idx="87">
                  <c:v>91.994000000000227</c:v>
                </c:pt>
                <c:pt idx="88">
                  <c:v>91.994000000000227</c:v>
                </c:pt>
                <c:pt idx="89">
                  <c:v>91.994000000000227</c:v>
                </c:pt>
                <c:pt idx="90">
                  <c:v>91.994000000000227</c:v>
                </c:pt>
                <c:pt idx="91">
                  <c:v>91.994000000000227</c:v>
                </c:pt>
                <c:pt idx="92">
                  <c:v>91.994000000000227</c:v>
                </c:pt>
                <c:pt idx="93">
                  <c:v>91.994000000000227</c:v>
                </c:pt>
                <c:pt idx="94">
                  <c:v>91.994000000000227</c:v>
                </c:pt>
                <c:pt idx="95">
                  <c:v>91.994000000000227</c:v>
                </c:pt>
                <c:pt idx="96">
                  <c:v>91.994000000000227</c:v>
                </c:pt>
                <c:pt idx="97">
                  <c:v>91.994000000000227</c:v>
                </c:pt>
                <c:pt idx="98">
                  <c:v>91.994000000000227</c:v>
                </c:pt>
                <c:pt idx="99">
                  <c:v>91.994000000000227</c:v>
                </c:pt>
                <c:pt idx="100">
                  <c:v>91.994000000000227</c:v>
                </c:pt>
                <c:pt idx="101">
                  <c:v>91.994000000000227</c:v>
                </c:pt>
                <c:pt idx="102">
                  <c:v>91.161000000000001</c:v>
                </c:pt>
                <c:pt idx="103">
                  <c:v>91.161000000000001</c:v>
                </c:pt>
                <c:pt idx="104">
                  <c:v>91.161000000000001</c:v>
                </c:pt>
                <c:pt idx="105">
                  <c:v>91.161000000000001</c:v>
                </c:pt>
                <c:pt idx="106">
                  <c:v>91.161000000000001</c:v>
                </c:pt>
                <c:pt idx="107">
                  <c:v>91.161000000000001</c:v>
                </c:pt>
                <c:pt idx="108">
                  <c:v>91.161000000000001</c:v>
                </c:pt>
                <c:pt idx="109">
                  <c:v>91.161000000000001</c:v>
                </c:pt>
                <c:pt idx="110">
                  <c:v>91.161000000000001</c:v>
                </c:pt>
                <c:pt idx="111">
                  <c:v>91.161000000000001</c:v>
                </c:pt>
                <c:pt idx="112">
                  <c:v>91.161000000000001</c:v>
                </c:pt>
                <c:pt idx="113">
                  <c:v>91.161000000000001</c:v>
                </c:pt>
                <c:pt idx="114">
                  <c:v>91.161000000000001</c:v>
                </c:pt>
                <c:pt idx="115">
                  <c:v>91.161000000000001</c:v>
                </c:pt>
                <c:pt idx="116">
                  <c:v>91.161000000000001</c:v>
                </c:pt>
                <c:pt idx="117">
                  <c:v>91.161000000000001</c:v>
                </c:pt>
                <c:pt idx="118">
                  <c:v>91.161000000000001</c:v>
                </c:pt>
                <c:pt idx="119">
                  <c:v>91.161000000000001</c:v>
                </c:pt>
                <c:pt idx="120">
                  <c:v>91.161000000000001</c:v>
                </c:pt>
                <c:pt idx="121">
                  <c:v>91.161000000000001</c:v>
                </c:pt>
                <c:pt idx="122">
                  <c:v>91.161000000000001</c:v>
                </c:pt>
                <c:pt idx="123">
                  <c:v>91.161000000000001</c:v>
                </c:pt>
                <c:pt idx="124">
                  <c:v>91.161000000000001</c:v>
                </c:pt>
                <c:pt idx="125">
                  <c:v>90.724999999999994</c:v>
                </c:pt>
                <c:pt idx="126">
                  <c:v>90.724999999999994</c:v>
                </c:pt>
                <c:pt idx="127">
                  <c:v>90.724999999999994</c:v>
                </c:pt>
                <c:pt idx="128">
                  <c:v>90.724999999999994</c:v>
                </c:pt>
                <c:pt idx="129">
                  <c:v>90.724999999999994</c:v>
                </c:pt>
                <c:pt idx="130">
                  <c:v>90.287000000000006</c:v>
                </c:pt>
                <c:pt idx="131">
                  <c:v>90.287000000000006</c:v>
                </c:pt>
                <c:pt idx="132">
                  <c:v>89.843999999999994</c:v>
                </c:pt>
                <c:pt idx="133">
                  <c:v>89.843999999999994</c:v>
                </c:pt>
                <c:pt idx="134">
                  <c:v>89.843999999999994</c:v>
                </c:pt>
                <c:pt idx="135">
                  <c:v>89.843999999999994</c:v>
                </c:pt>
                <c:pt idx="136">
                  <c:v>89.843999999999994</c:v>
                </c:pt>
                <c:pt idx="137">
                  <c:v>89.843999999999994</c:v>
                </c:pt>
                <c:pt idx="138">
                  <c:v>89.843999999999994</c:v>
                </c:pt>
                <c:pt idx="139">
                  <c:v>89.843999999999994</c:v>
                </c:pt>
                <c:pt idx="140">
                  <c:v>89.843999999999994</c:v>
                </c:pt>
                <c:pt idx="141">
                  <c:v>89.843999999999994</c:v>
                </c:pt>
                <c:pt idx="142">
                  <c:v>89.843999999999994</c:v>
                </c:pt>
                <c:pt idx="143">
                  <c:v>89.843999999999994</c:v>
                </c:pt>
                <c:pt idx="144">
                  <c:v>89.843999999999994</c:v>
                </c:pt>
                <c:pt idx="145">
                  <c:v>89.843999999999994</c:v>
                </c:pt>
                <c:pt idx="146">
                  <c:v>89.843999999999994</c:v>
                </c:pt>
                <c:pt idx="147">
                  <c:v>89.843999999999994</c:v>
                </c:pt>
                <c:pt idx="148">
                  <c:v>89.843999999999994</c:v>
                </c:pt>
                <c:pt idx="149">
                  <c:v>89.843999999999994</c:v>
                </c:pt>
                <c:pt idx="150">
                  <c:v>89.843999999999994</c:v>
                </c:pt>
                <c:pt idx="151">
                  <c:v>89.843999999999994</c:v>
                </c:pt>
                <c:pt idx="152">
                  <c:v>89.843999999999994</c:v>
                </c:pt>
                <c:pt idx="153">
                  <c:v>89.843999999999994</c:v>
                </c:pt>
                <c:pt idx="154">
                  <c:v>89.843999999999994</c:v>
                </c:pt>
                <c:pt idx="155">
                  <c:v>89.843999999999994</c:v>
                </c:pt>
                <c:pt idx="156">
                  <c:v>89.843999999999994</c:v>
                </c:pt>
                <c:pt idx="157">
                  <c:v>89.313000000000002</c:v>
                </c:pt>
                <c:pt idx="158">
                  <c:v>89.313000000000002</c:v>
                </c:pt>
                <c:pt idx="159">
                  <c:v>89.313000000000002</c:v>
                </c:pt>
                <c:pt idx="160">
                  <c:v>89.313000000000002</c:v>
                </c:pt>
                <c:pt idx="161">
                  <c:v>89.313000000000002</c:v>
                </c:pt>
                <c:pt idx="162">
                  <c:v>88.248999999999995</c:v>
                </c:pt>
                <c:pt idx="163">
                  <c:v>88.248999999999995</c:v>
                </c:pt>
                <c:pt idx="164">
                  <c:v>88.248999999999995</c:v>
                </c:pt>
                <c:pt idx="165">
                  <c:v>88.248999999999995</c:v>
                </c:pt>
                <c:pt idx="166">
                  <c:v>88.248999999999995</c:v>
                </c:pt>
                <c:pt idx="167">
                  <c:v>88.248999999999995</c:v>
                </c:pt>
                <c:pt idx="168">
                  <c:v>88.248999999999995</c:v>
                </c:pt>
                <c:pt idx="169">
                  <c:v>88.248999999999995</c:v>
                </c:pt>
                <c:pt idx="170">
                  <c:v>88.248999999999995</c:v>
                </c:pt>
                <c:pt idx="171">
                  <c:v>88.248999999999995</c:v>
                </c:pt>
                <c:pt idx="172">
                  <c:v>88.248999999999995</c:v>
                </c:pt>
                <c:pt idx="173">
                  <c:v>88.248999999999995</c:v>
                </c:pt>
                <c:pt idx="174">
                  <c:v>88.248999999999995</c:v>
                </c:pt>
                <c:pt idx="175">
                  <c:v>88.248999999999995</c:v>
                </c:pt>
                <c:pt idx="176">
                  <c:v>88.248999999999995</c:v>
                </c:pt>
                <c:pt idx="177">
                  <c:v>88.248999999999995</c:v>
                </c:pt>
                <c:pt idx="178">
                  <c:v>88.248999999999995</c:v>
                </c:pt>
                <c:pt idx="179">
                  <c:v>88.248999999999995</c:v>
                </c:pt>
                <c:pt idx="180">
                  <c:v>88.248999999999995</c:v>
                </c:pt>
                <c:pt idx="181">
                  <c:v>88.248999999999995</c:v>
                </c:pt>
                <c:pt idx="182">
                  <c:v>88.248999999999995</c:v>
                </c:pt>
                <c:pt idx="183">
                  <c:v>88.248999999999995</c:v>
                </c:pt>
                <c:pt idx="184">
                  <c:v>88.248999999999995</c:v>
                </c:pt>
                <c:pt idx="185">
                  <c:v>88.248999999999995</c:v>
                </c:pt>
                <c:pt idx="186">
                  <c:v>88.248999999999995</c:v>
                </c:pt>
                <c:pt idx="187">
                  <c:v>88.248999999999995</c:v>
                </c:pt>
                <c:pt idx="188">
                  <c:v>87.668999999999983</c:v>
                </c:pt>
                <c:pt idx="189">
                  <c:v>87.668999999999983</c:v>
                </c:pt>
                <c:pt idx="190">
                  <c:v>87.668999999999983</c:v>
                </c:pt>
                <c:pt idx="191">
                  <c:v>87.08</c:v>
                </c:pt>
                <c:pt idx="192">
                  <c:v>87.08</c:v>
                </c:pt>
                <c:pt idx="193">
                  <c:v>87.08</c:v>
                </c:pt>
                <c:pt idx="194">
                  <c:v>87.08</c:v>
                </c:pt>
                <c:pt idx="195">
                  <c:v>87.08</c:v>
                </c:pt>
                <c:pt idx="196">
                  <c:v>87.08</c:v>
                </c:pt>
                <c:pt idx="197">
                  <c:v>87.08</c:v>
                </c:pt>
                <c:pt idx="198">
                  <c:v>87.08</c:v>
                </c:pt>
                <c:pt idx="199">
                  <c:v>87.08</c:v>
                </c:pt>
                <c:pt idx="200">
                  <c:v>87.08</c:v>
                </c:pt>
                <c:pt idx="201">
                  <c:v>87.08</c:v>
                </c:pt>
                <c:pt idx="202">
                  <c:v>87.08</c:v>
                </c:pt>
                <c:pt idx="203">
                  <c:v>86.405000000000001</c:v>
                </c:pt>
                <c:pt idx="204">
                  <c:v>86.405000000000001</c:v>
                </c:pt>
                <c:pt idx="205">
                  <c:v>86.405000000000001</c:v>
                </c:pt>
                <c:pt idx="206">
                  <c:v>86.405000000000001</c:v>
                </c:pt>
                <c:pt idx="207">
                  <c:v>86.405000000000001</c:v>
                </c:pt>
                <c:pt idx="208">
                  <c:v>86.405000000000001</c:v>
                </c:pt>
                <c:pt idx="209">
                  <c:v>86.405000000000001</c:v>
                </c:pt>
                <c:pt idx="210">
                  <c:v>86.405000000000001</c:v>
                </c:pt>
                <c:pt idx="211">
                  <c:v>86.405000000000001</c:v>
                </c:pt>
                <c:pt idx="212">
                  <c:v>86.405000000000001</c:v>
                </c:pt>
                <c:pt idx="213">
                  <c:v>86.405000000000001</c:v>
                </c:pt>
                <c:pt idx="214">
                  <c:v>86.405000000000001</c:v>
                </c:pt>
                <c:pt idx="215">
                  <c:v>86.405000000000001</c:v>
                </c:pt>
                <c:pt idx="216">
                  <c:v>86.405000000000001</c:v>
                </c:pt>
                <c:pt idx="217">
                  <c:v>86.405000000000001</c:v>
                </c:pt>
                <c:pt idx="218">
                  <c:v>86.405000000000001</c:v>
                </c:pt>
                <c:pt idx="219">
                  <c:v>86.405000000000001</c:v>
                </c:pt>
                <c:pt idx="220">
                  <c:v>86.405000000000001</c:v>
                </c:pt>
                <c:pt idx="221">
                  <c:v>86.405000000000001</c:v>
                </c:pt>
                <c:pt idx="222">
                  <c:v>86.405000000000001</c:v>
                </c:pt>
                <c:pt idx="223">
                  <c:v>86.405000000000001</c:v>
                </c:pt>
                <c:pt idx="224">
                  <c:v>86.405000000000001</c:v>
                </c:pt>
                <c:pt idx="225">
                  <c:v>86.405000000000001</c:v>
                </c:pt>
                <c:pt idx="226">
                  <c:v>86.405000000000001</c:v>
                </c:pt>
                <c:pt idx="227">
                  <c:v>85.012</c:v>
                </c:pt>
                <c:pt idx="228">
                  <c:v>85.012</c:v>
                </c:pt>
                <c:pt idx="229">
                  <c:v>85.012</c:v>
                </c:pt>
                <c:pt idx="230">
                  <c:v>85.012</c:v>
                </c:pt>
                <c:pt idx="231">
                  <c:v>85.012</c:v>
                </c:pt>
                <c:pt idx="232">
                  <c:v>85.012</c:v>
                </c:pt>
                <c:pt idx="233">
                  <c:v>85.012</c:v>
                </c:pt>
                <c:pt idx="234">
                  <c:v>85.012</c:v>
                </c:pt>
                <c:pt idx="235">
                  <c:v>85.012</c:v>
                </c:pt>
                <c:pt idx="236">
                  <c:v>85.012</c:v>
                </c:pt>
                <c:pt idx="237">
                  <c:v>85.012</c:v>
                </c:pt>
                <c:pt idx="238">
                  <c:v>85.012</c:v>
                </c:pt>
                <c:pt idx="239">
                  <c:v>85.012</c:v>
                </c:pt>
                <c:pt idx="240">
                  <c:v>85.012</c:v>
                </c:pt>
                <c:pt idx="241">
                  <c:v>85.012</c:v>
                </c:pt>
                <c:pt idx="242">
                  <c:v>85.012</c:v>
                </c:pt>
                <c:pt idx="243">
                  <c:v>85.012</c:v>
                </c:pt>
                <c:pt idx="244">
                  <c:v>85.012</c:v>
                </c:pt>
                <c:pt idx="245">
                  <c:v>85.012</c:v>
                </c:pt>
                <c:pt idx="246">
                  <c:v>85.012</c:v>
                </c:pt>
                <c:pt idx="247">
                  <c:v>85.012</c:v>
                </c:pt>
                <c:pt idx="248">
                  <c:v>85.012</c:v>
                </c:pt>
                <c:pt idx="249">
                  <c:v>85.012</c:v>
                </c:pt>
                <c:pt idx="250">
                  <c:v>85.012</c:v>
                </c:pt>
                <c:pt idx="251">
                  <c:v>85.012</c:v>
                </c:pt>
                <c:pt idx="252">
                  <c:v>85.012</c:v>
                </c:pt>
                <c:pt idx="253">
                  <c:v>85.012</c:v>
                </c:pt>
                <c:pt idx="254">
                  <c:v>85.012</c:v>
                </c:pt>
                <c:pt idx="255">
                  <c:v>85.012</c:v>
                </c:pt>
                <c:pt idx="256">
                  <c:v>85.012</c:v>
                </c:pt>
                <c:pt idx="257">
                  <c:v>85.012</c:v>
                </c:pt>
                <c:pt idx="258">
                  <c:v>85.012</c:v>
                </c:pt>
                <c:pt idx="259">
                  <c:v>85.012</c:v>
                </c:pt>
                <c:pt idx="260">
                  <c:v>85.012</c:v>
                </c:pt>
                <c:pt idx="261">
                  <c:v>85.012</c:v>
                </c:pt>
                <c:pt idx="262">
                  <c:v>85.012</c:v>
                </c:pt>
                <c:pt idx="263">
                  <c:v>85.012</c:v>
                </c:pt>
                <c:pt idx="264">
                  <c:v>85.012</c:v>
                </c:pt>
                <c:pt idx="265">
                  <c:v>85.012</c:v>
                </c:pt>
                <c:pt idx="266">
                  <c:v>85.012</c:v>
                </c:pt>
                <c:pt idx="267">
                  <c:v>85.012</c:v>
                </c:pt>
                <c:pt idx="268">
                  <c:v>85.012</c:v>
                </c:pt>
                <c:pt idx="269">
                  <c:v>85.012</c:v>
                </c:pt>
                <c:pt idx="270">
                  <c:v>85.012</c:v>
                </c:pt>
                <c:pt idx="271">
                  <c:v>85.012</c:v>
                </c:pt>
                <c:pt idx="272">
                  <c:v>85.012</c:v>
                </c:pt>
                <c:pt idx="273">
                  <c:v>85.012</c:v>
                </c:pt>
                <c:pt idx="274">
                  <c:v>85.012</c:v>
                </c:pt>
                <c:pt idx="275">
                  <c:v>84.106999999999999</c:v>
                </c:pt>
                <c:pt idx="276">
                  <c:v>84.106999999999999</c:v>
                </c:pt>
                <c:pt idx="277">
                  <c:v>84.106999999999999</c:v>
                </c:pt>
                <c:pt idx="278">
                  <c:v>84.106999999999999</c:v>
                </c:pt>
                <c:pt idx="279">
                  <c:v>84.106999999999999</c:v>
                </c:pt>
                <c:pt idx="280">
                  <c:v>84.106999999999999</c:v>
                </c:pt>
                <c:pt idx="281">
                  <c:v>84.106999999999999</c:v>
                </c:pt>
                <c:pt idx="282">
                  <c:v>84.106999999999999</c:v>
                </c:pt>
                <c:pt idx="283">
                  <c:v>84.106999999999999</c:v>
                </c:pt>
                <c:pt idx="284">
                  <c:v>84.106999999999999</c:v>
                </c:pt>
                <c:pt idx="285">
                  <c:v>84.106999999999999</c:v>
                </c:pt>
                <c:pt idx="286">
                  <c:v>84.106999999999999</c:v>
                </c:pt>
                <c:pt idx="287">
                  <c:v>84.106999999999999</c:v>
                </c:pt>
                <c:pt idx="288">
                  <c:v>84.106999999999999</c:v>
                </c:pt>
                <c:pt idx="289">
                  <c:v>84.106999999999999</c:v>
                </c:pt>
                <c:pt idx="290">
                  <c:v>84.106999999999999</c:v>
                </c:pt>
                <c:pt idx="291">
                  <c:v>84.106999999999999</c:v>
                </c:pt>
                <c:pt idx="292">
                  <c:v>84.106999999999999</c:v>
                </c:pt>
                <c:pt idx="293">
                  <c:v>84.106999999999999</c:v>
                </c:pt>
                <c:pt idx="294">
                  <c:v>84.106999999999999</c:v>
                </c:pt>
                <c:pt idx="295">
                  <c:v>84.106999999999999</c:v>
                </c:pt>
                <c:pt idx="296">
                  <c:v>84.106999999999999</c:v>
                </c:pt>
                <c:pt idx="297">
                  <c:v>84.106999999999999</c:v>
                </c:pt>
                <c:pt idx="298">
                  <c:v>84.106999999999999</c:v>
                </c:pt>
                <c:pt idx="299">
                  <c:v>84.106999999999999</c:v>
                </c:pt>
                <c:pt idx="300">
                  <c:v>84.106999999999999</c:v>
                </c:pt>
                <c:pt idx="301">
                  <c:v>84.106999999999999</c:v>
                </c:pt>
                <c:pt idx="302">
                  <c:v>84.106999999999999</c:v>
                </c:pt>
                <c:pt idx="303">
                  <c:v>84.106999999999999</c:v>
                </c:pt>
                <c:pt idx="304">
                  <c:v>84.106999999999999</c:v>
                </c:pt>
                <c:pt idx="305">
                  <c:v>84.106999999999999</c:v>
                </c:pt>
                <c:pt idx="306">
                  <c:v>84.106999999999999</c:v>
                </c:pt>
                <c:pt idx="307">
                  <c:v>84.106999999999999</c:v>
                </c:pt>
                <c:pt idx="308">
                  <c:v>84.106999999999999</c:v>
                </c:pt>
                <c:pt idx="309">
                  <c:v>84.106999999999999</c:v>
                </c:pt>
                <c:pt idx="310">
                  <c:v>84.106999999999999</c:v>
                </c:pt>
                <c:pt idx="311">
                  <c:v>84.106999999999999</c:v>
                </c:pt>
                <c:pt idx="312">
                  <c:v>84.106999999999999</c:v>
                </c:pt>
                <c:pt idx="313">
                  <c:v>84.106999999999999</c:v>
                </c:pt>
                <c:pt idx="314">
                  <c:v>84.106999999999999</c:v>
                </c:pt>
                <c:pt idx="315">
                  <c:v>84.106999999999999</c:v>
                </c:pt>
                <c:pt idx="316">
                  <c:v>84.106999999999999</c:v>
                </c:pt>
                <c:pt idx="317">
                  <c:v>84.106999999999999</c:v>
                </c:pt>
                <c:pt idx="318">
                  <c:v>84.106999999999999</c:v>
                </c:pt>
                <c:pt idx="319">
                  <c:v>84.106999999999999</c:v>
                </c:pt>
                <c:pt idx="320">
                  <c:v>84.106999999999999</c:v>
                </c:pt>
                <c:pt idx="321">
                  <c:v>84.106999999999999</c:v>
                </c:pt>
                <c:pt idx="322">
                  <c:v>84.106999999999999</c:v>
                </c:pt>
                <c:pt idx="323">
                  <c:v>84.106999999999999</c:v>
                </c:pt>
                <c:pt idx="324">
                  <c:v>84.106999999999999</c:v>
                </c:pt>
                <c:pt idx="325">
                  <c:v>84.106999999999999</c:v>
                </c:pt>
                <c:pt idx="326">
                  <c:v>84.106999999999999</c:v>
                </c:pt>
                <c:pt idx="327">
                  <c:v>84.106999999999999</c:v>
                </c:pt>
                <c:pt idx="328">
                  <c:v>84.106999999999999</c:v>
                </c:pt>
                <c:pt idx="329">
                  <c:v>84.106999999999999</c:v>
                </c:pt>
                <c:pt idx="330">
                  <c:v>84.106999999999999</c:v>
                </c:pt>
                <c:pt idx="331">
                  <c:v>84.106999999999999</c:v>
                </c:pt>
                <c:pt idx="332">
                  <c:v>84.106999999999999</c:v>
                </c:pt>
                <c:pt idx="333">
                  <c:v>84.106999999999999</c:v>
                </c:pt>
                <c:pt idx="334">
                  <c:v>84.106999999999999</c:v>
                </c:pt>
                <c:pt idx="335">
                  <c:v>84.106999999999999</c:v>
                </c:pt>
                <c:pt idx="336">
                  <c:v>84.106999999999999</c:v>
                </c:pt>
              </c:numCache>
            </c:numRef>
          </c:yVal>
        </c:ser>
        <c:ser>
          <c:idx val="2"/>
          <c:order val="2"/>
          <c:tx>
            <c:strRef>
              <c:f>Sheet1!$D$1</c:f>
              <c:strCache>
                <c:ptCount val="1"/>
                <c:pt idx="0">
                  <c:v>IL-2R antagonist (N = 142)</c:v>
                </c:pt>
              </c:strCache>
            </c:strRef>
          </c:tx>
          <c:spPr>
            <a:ln w="41275">
              <a:solidFill>
                <a:srgbClr val="FFFF00"/>
              </a:solidFill>
            </a:ln>
          </c:spPr>
          <c:marker>
            <c:symbol val="none"/>
          </c:marker>
          <c:xVal>
            <c:numRef>
              <c:f>Sheet1!$A$2:$A$338</c:f>
              <c:numCache>
                <c:formatCode>General</c:formatCode>
                <c:ptCount val="337"/>
                <c:pt idx="0">
                  <c:v>0</c:v>
                </c:pt>
                <c:pt idx="1">
                  <c:v>2.0799999999999999E-2</c:v>
                </c:pt>
                <c:pt idx="2">
                  <c:v>4.1700000000000001E-2</c:v>
                </c:pt>
                <c:pt idx="3">
                  <c:v>6.25E-2</c:v>
                </c:pt>
                <c:pt idx="4">
                  <c:v>8.3300000000000041E-2</c:v>
                </c:pt>
                <c:pt idx="5">
                  <c:v>0.10420000000000022</c:v>
                </c:pt>
                <c:pt idx="6">
                  <c:v>0.125</c:v>
                </c:pt>
                <c:pt idx="7">
                  <c:v>0.14580000000000001</c:v>
                </c:pt>
                <c:pt idx="8">
                  <c:v>0.16669999999999999</c:v>
                </c:pt>
                <c:pt idx="9">
                  <c:v>0.18750000000000044</c:v>
                </c:pt>
                <c:pt idx="10">
                  <c:v>0.20830000000000001</c:v>
                </c:pt>
                <c:pt idx="11">
                  <c:v>0.22919999999999999</c:v>
                </c:pt>
                <c:pt idx="12">
                  <c:v>0.25</c:v>
                </c:pt>
                <c:pt idx="13">
                  <c:v>0.27080000000000032</c:v>
                </c:pt>
                <c:pt idx="14">
                  <c:v>0.29170000000000001</c:v>
                </c:pt>
                <c:pt idx="15">
                  <c:v>0.31250000000000189</c:v>
                </c:pt>
                <c:pt idx="16">
                  <c:v>0.33330000000000337</c:v>
                </c:pt>
                <c:pt idx="17">
                  <c:v>0.35420000000000001</c:v>
                </c:pt>
                <c:pt idx="18">
                  <c:v>0.37500000000000189</c:v>
                </c:pt>
                <c:pt idx="19">
                  <c:v>0.39580000000000337</c:v>
                </c:pt>
                <c:pt idx="20">
                  <c:v>0.41670000000000001</c:v>
                </c:pt>
                <c:pt idx="21">
                  <c:v>0.43750000000000189</c:v>
                </c:pt>
                <c:pt idx="22">
                  <c:v>0.45830000000000032</c:v>
                </c:pt>
                <c:pt idx="23">
                  <c:v>0.47920000000000001</c:v>
                </c:pt>
                <c:pt idx="24">
                  <c:v>0.5</c:v>
                </c:pt>
                <c:pt idx="25">
                  <c:v>0.52080000000000004</c:v>
                </c:pt>
                <c:pt idx="26">
                  <c:v>0.54170000000000063</c:v>
                </c:pt>
                <c:pt idx="27">
                  <c:v>0.5625</c:v>
                </c:pt>
                <c:pt idx="28">
                  <c:v>0.58329999999999949</c:v>
                </c:pt>
                <c:pt idx="29">
                  <c:v>0.60420000000000063</c:v>
                </c:pt>
                <c:pt idx="30">
                  <c:v>0.62500000000000389</c:v>
                </c:pt>
                <c:pt idx="31">
                  <c:v>0.64580000000000493</c:v>
                </c:pt>
                <c:pt idx="32">
                  <c:v>0.66670000000000573</c:v>
                </c:pt>
                <c:pt idx="33">
                  <c:v>0.6875</c:v>
                </c:pt>
                <c:pt idx="34">
                  <c:v>0.70830000000000004</c:v>
                </c:pt>
                <c:pt idx="35">
                  <c:v>0.72920000000000063</c:v>
                </c:pt>
                <c:pt idx="36">
                  <c:v>0.75000000000000389</c:v>
                </c:pt>
                <c:pt idx="37">
                  <c:v>0.77080000000000493</c:v>
                </c:pt>
                <c:pt idx="38">
                  <c:v>0.79170000000000063</c:v>
                </c:pt>
                <c:pt idx="39">
                  <c:v>0.8125</c:v>
                </c:pt>
                <c:pt idx="40">
                  <c:v>0.83330000000000004</c:v>
                </c:pt>
                <c:pt idx="41">
                  <c:v>0.85420000000000063</c:v>
                </c:pt>
                <c:pt idx="42">
                  <c:v>0.87500000000000389</c:v>
                </c:pt>
                <c:pt idx="43">
                  <c:v>0.89580000000000004</c:v>
                </c:pt>
                <c:pt idx="44">
                  <c:v>0.91670000000000063</c:v>
                </c:pt>
                <c:pt idx="45">
                  <c:v>0.9375</c:v>
                </c:pt>
                <c:pt idx="46">
                  <c:v>0.95830000000000004</c:v>
                </c:pt>
                <c:pt idx="47">
                  <c:v>0.97920000000000063</c:v>
                </c:pt>
                <c:pt idx="48">
                  <c:v>1</c:v>
                </c:pt>
                <c:pt idx="49">
                  <c:v>1.0207999999999924</c:v>
                </c:pt>
                <c:pt idx="50">
                  <c:v>1.0416999999999907</c:v>
                </c:pt>
                <c:pt idx="51">
                  <c:v>1.0625</c:v>
                </c:pt>
                <c:pt idx="52">
                  <c:v>1.0832999999999924</c:v>
                </c:pt>
                <c:pt idx="53">
                  <c:v>1.1042000000000001</c:v>
                </c:pt>
                <c:pt idx="54">
                  <c:v>1.125</c:v>
                </c:pt>
                <c:pt idx="55">
                  <c:v>1.1457999999999924</c:v>
                </c:pt>
                <c:pt idx="56">
                  <c:v>1.1667000000000001</c:v>
                </c:pt>
                <c:pt idx="57">
                  <c:v>1.1875</c:v>
                </c:pt>
                <c:pt idx="58">
                  <c:v>1.2082999999999924</c:v>
                </c:pt>
                <c:pt idx="59">
                  <c:v>1.2291999999999907</c:v>
                </c:pt>
                <c:pt idx="60">
                  <c:v>1.25</c:v>
                </c:pt>
                <c:pt idx="61">
                  <c:v>1.2707999999999924</c:v>
                </c:pt>
                <c:pt idx="62">
                  <c:v>1.2916999999999907</c:v>
                </c:pt>
                <c:pt idx="63">
                  <c:v>1.3125</c:v>
                </c:pt>
                <c:pt idx="64">
                  <c:v>1.3332999999999924</c:v>
                </c:pt>
                <c:pt idx="65">
                  <c:v>1.3542000000000001</c:v>
                </c:pt>
                <c:pt idx="66">
                  <c:v>1.375</c:v>
                </c:pt>
                <c:pt idx="67">
                  <c:v>1.3957999999999924</c:v>
                </c:pt>
                <c:pt idx="68">
                  <c:v>1.4166999999999907</c:v>
                </c:pt>
                <c:pt idx="69">
                  <c:v>1.4374999999999869</c:v>
                </c:pt>
                <c:pt idx="70">
                  <c:v>1.4582999999999924</c:v>
                </c:pt>
                <c:pt idx="71">
                  <c:v>1.4791999999999907</c:v>
                </c:pt>
                <c:pt idx="72">
                  <c:v>1.5</c:v>
                </c:pt>
                <c:pt idx="73">
                  <c:v>1.5207999999999924</c:v>
                </c:pt>
                <c:pt idx="74">
                  <c:v>1.5416999999999907</c:v>
                </c:pt>
                <c:pt idx="75">
                  <c:v>1.5625</c:v>
                </c:pt>
                <c:pt idx="76">
                  <c:v>1.5832999999999924</c:v>
                </c:pt>
                <c:pt idx="77">
                  <c:v>1.6042000000000001</c:v>
                </c:pt>
                <c:pt idx="78">
                  <c:v>1.625</c:v>
                </c:pt>
                <c:pt idx="79">
                  <c:v>1.6457999999999924</c:v>
                </c:pt>
                <c:pt idx="80">
                  <c:v>1.6667000000000001</c:v>
                </c:pt>
                <c:pt idx="81">
                  <c:v>1.6875</c:v>
                </c:pt>
                <c:pt idx="82">
                  <c:v>1.7082999999999924</c:v>
                </c:pt>
                <c:pt idx="83">
                  <c:v>1.7291999999999907</c:v>
                </c:pt>
                <c:pt idx="84">
                  <c:v>1.75</c:v>
                </c:pt>
                <c:pt idx="85">
                  <c:v>1.7707999999999924</c:v>
                </c:pt>
                <c:pt idx="86">
                  <c:v>1.7916999999999907</c:v>
                </c:pt>
                <c:pt idx="87">
                  <c:v>1.8125</c:v>
                </c:pt>
                <c:pt idx="88">
                  <c:v>1.8332999999999924</c:v>
                </c:pt>
                <c:pt idx="89">
                  <c:v>1.8542000000000001</c:v>
                </c:pt>
                <c:pt idx="90">
                  <c:v>1.875</c:v>
                </c:pt>
                <c:pt idx="91">
                  <c:v>1.8957999999999924</c:v>
                </c:pt>
                <c:pt idx="92">
                  <c:v>1.9167000000000001</c:v>
                </c:pt>
                <c:pt idx="93">
                  <c:v>1.9375</c:v>
                </c:pt>
                <c:pt idx="94">
                  <c:v>1.9582999999999999</c:v>
                </c:pt>
                <c:pt idx="95">
                  <c:v>1.9792000000000001</c:v>
                </c:pt>
                <c:pt idx="96">
                  <c:v>2</c:v>
                </c:pt>
                <c:pt idx="97">
                  <c:v>2.0207999999999999</c:v>
                </c:pt>
                <c:pt idx="98">
                  <c:v>2.0417000000000001</c:v>
                </c:pt>
                <c:pt idx="99">
                  <c:v>2.0625</c:v>
                </c:pt>
                <c:pt idx="100">
                  <c:v>2.0832999999999999</c:v>
                </c:pt>
                <c:pt idx="101">
                  <c:v>2.1042000000000001</c:v>
                </c:pt>
                <c:pt idx="102">
                  <c:v>2.125</c:v>
                </c:pt>
                <c:pt idx="103">
                  <c:v>2.1457999999999999</c:v>
                </c:pt>
                <c:pt idx="104">
                  <c:v>2.1667000000000001</c:v>
                </c:pt>
                <c:pt idx="105">
                  <c:v>2.18750000000002</c:v>
                </c:pt>
                <c:pt idx="106">
                  <c:v>2.2082999999999999</c:v>
                </c:pt>
                <c:pt idx="107">
                  <c:v>2.2292000000000001</c:v>
                </c:pt>
                <c:pt idx="108">
                  <c:v>2.25</c:v>
                </c:pt>
                <c:pt idx="109">
                  <c:v>2.2707999999999999</c:v>
                </c:pt>
                <c:pt idx="110">
                  <c:v>2.2917000000000001</c:v>
                </c:pt>
                <c:pt idx="111">
                  <c:v>2.3124999999999769</c:v>
                </c:pt>
                <c:pt idx="112">
                  <c:v>2.3332999999999977</c:v>
                </c:pt>
                <c:pt idx="113">
                  <c:v>2.3541999999999987</c:v>
                </c:pt>
                <c:pt idx="114">
                  <c:v>2.3749999999999987</c:v>
                </c:pt>
                <c:pt idx="115">
                  <c:v>2.3957999999999977</c:v>
                </c:pt>
                <c:pt idx="116">
                  <c:v>2.4166999999999783</c:v>
                </c:pt>
                <c:pt idx="117">
                  <c:v>2.4375</c:v>
                </c:pt>
                <c:pt idx="118">
                  <c:v>2.4582999999999977</c:v>
                </c:pt>
                <c:pt idx="119">
                  <c:v>2.4791999999999987</c:v>
                </c:pt>
                <c:pt idx="120">
                  <c:v>2.5</c:v>
                </c:pt>
                <c:pt idx="121">
                  <c:v>2.5207999999999999</c:v>
                </c:pt>
                <c:pt idx="122">
                  <c:v>2.5417000000000001</c:v>
                </c:pt>
                <c:pt idx="123">
                  <c:v>2.5625</c:v>
                </c:pt>
                <c:pt idx="124">
                  <c:v>2.5832999999999999</c:v>
                </c:pt>
                <c:pt idx="125">
                  <c:v>2.6042000000000001</c:v>
                </c:pt>
                <c:pt idx="126">
                  <c:v>2.625</c:v>
                </c:pt>
                <c:pt idx="127">
                  <c:v>2.6457999999999999</c:v>
                </c:pt>
                <c:pt idx="128">
                  <c:v>2.6667000000000001</c:v>
                </c:pt>
                <c:pt idx="129">
                  <c:v>2.68750000000002</c:v>
                </c:pt>
                <c:pt idx="130">
                  <c:v>2.7082999999999999</c:v>
                </c:pt>
                <c:pt idx="131">
                  <c:v>2.7292000000000001</c:v>
                </c:pt>
                <c:pt idx="132">
                  <c:v>2.75</c:v>
                </c:pt>
                <c:pt idx="133">
                  <c:v>2.7707999999999999</c:v>
                </c:pt>
                <c:pt idx="134">
                  <c:v>2.7917000000000001</c:v>
                </c:pt>
                <c:pt idx="135">
                  <c:v>2.8124999999999769</c:v>
                </c:pt>
                <c:pt idx="136">
                  <c:v>2.8332999999999977</c:v>
                </c:pt>
                <c:pt idx="137">
                  <c:v>2.8541999999999987</c:v>
                </c:pt>
                <c:pt idx="138">
                  <c:v>2.8749999999999987</c:v>
                </c:pt>
                <c:pt idx="139">
                  <c:v>2.8957999999999977</c:v>
                </c:pt>
                <c:pt idx="140">
                  <c:v>2.9166999999999783</c:v>
                </c:pt>
                <c:pt idx="141">
                  <c:v>2.9375</c:v>
                </c:pt>
                <c:pt idx="142">
                  <c:v>2.9582999999999977</c:v>
                </c:pt>
                <c:pt idx="143">
                  <c:v>2.9791999999999987</c:v>
                </c:pt>
                <c:pt idx="144">
                  <c:v>3</c:v>
                </c:pt>
                <c:pt idx="145">
                  <c:v>3.0207999999999999</c:v>
                </c:pt>
                <c:pt idx="146">
                  <c:v>3.0417000000000001</c:v>
                </c:pt>
                <c:pt idx="147">
                  <c:v>3.0625</c:v>
                </c:pt>
                <c:pt idx="148">
                  <c:v>3.0832999999999999</c:v>
                </c:pt>
                <c:pt idx="149">
                  <c:v>3.1042000000000001</c:v>
                </c:pt>
                <c:pt idx="150">
                  <c:v>3.125</c:v>
                </c:pt>
                <c:pt idx="151">
                  <c:v>3.1457999999999999</c:v>
                </c:pt>
                <c:pt idx="152">
                  <c:v>3.1667000000000001</c:v>
                </c:pt>
                <c:pt idx="153">
                  <c:v>3.18750000000002</c:v>
                </c:pt>
                <c:pt idx="154">
                  <c:v>3.2082999999999999</c:v>
                </c:pt>
                <c:pt idx="155">
                  <c:v>3.2292000000000001</c:v>
                </c:pt>
                <c:pt idx="156">
                  <c:v>3.25</c:v>
                </c:pt>
                <c:pt idx="157">
                  <c:v>3.2707999999999999</c:v>
                </c:pt>
                <c:pt idx="158">
                  <c:v>3.2917000000000001</c:v>
                </c:pt>
                <c:pt idx="159">
                  <c:v>3.3124999999999769</c:v>
                </c:pt>
                <c:pt idx="160">
                  <c:v>3.3332999999999977</c:v>
                </c:pt>
                <c:pt idx="161">
                  <c:v>3.3541999999999987</c:v>
                </c:pt>
                <c:pt idx="162">
                  <c:v>3.3749999999999987</c:v>
                </c:pt>
                <c:pt idx="163">
                  <c:v>3.3957999999999977</c:v>
                </c:pt>
                <c:pt idx="164">
                  <c:v>3.4166999999999783</c:v>
                </c:pt>
                <c:pt idx="165">
                  <c:v>3.4375</c:v>
                </c:pt>
                <c:pt idx="166">
                  <c:v>3.4582999999999977</c:v>
                </c:pt>
                <c:pt idx="167">
                  <c:v>3.4791999999999987</c:v>
                </c:pt>
                <c:pt idx="168">
                  <c:v>3.5</c:v>
                </c:pt>
                <c:pt idx="169">
                  <c:v>3.5207999999999999</c:v>
                </c:pt>
                <c:pt idx="170">
                  <c:v>3.5417000000000001</c:v>
                </c:pt>
                <c:pt idx="171">
                  <c:v>3.5625</c:v>
                </c:pt>
                <c:pt idx="172">
                  <c:v>3.5832999999999999</c:v>
                </c:pt>
                <c:pt idx="173">
                  <c:v>3.6042000000000001</c:v>
                </c:pt>
                <c:pt idx="174">
                  <c:v>3.625</c:v>
                </c:pt>
                <c:pt idx="175">
                  <c:v>3.6457999999999999</c:v>
                </c:pt>
                <c:pt idx="176">
                  <c:v>3.6667000000000001</c:v>
                </c:pt>
                <c:pt idx="177">
                  <c:v>3.68750000000002</c:v>
                </c:pt>
                <c:pt idx="178">
                  <c:v>3.7082999999999999</c:v>
                </c:pt>
                <c:pt idx="179">
                  <c:v>3.7292000000000001</c:v>
                </c:pt>
                <c:pt idx="180">
                  <c:v>3.75</c:v>
                </c:pt>
                <c:pt idx="181">
                  <c:v>3.7707999999999999</c:v>
                </c:pt>
                <c:pt idx="182">
                  <c:v>3.7917000000000001</c:v>
                </c:pt>
                <c:pt idx="183">
                  <c:v>3.8124999999999769</c:v>
                </c:pt>
                <c:pt idx="184">
                  <c:v>3.8332999999999977</c:v>
                </c:pt>
                <c:pt idx="185">
                  <c:v>3.8541999999999987</c:v>
                </c:pt>
                <c:pt idx="186">
                  <c:v>3.8749999999999987</c:v>
                </c:pt>
                <c:pt idx="187">
                  <c:v>3.8957999999999977</c:v>
                </c:pt>
                <c:pt idx="188">
                  <c:v>3.9166999999999783</c:v>
                </c:pt>
                <c:pt idx="189">
                  <c:v>3.9375</c:v>
                </c:pt>
                <c:pt idx="190">
                  <c:v>3.9582999999999977</c:v>
                </c:pt>
                <c:pt idx="191">
                  <c:v>3.9791999999999987</c:v>
                </c:pt>
                <c:pt idx="192">
                  <c:v>4</c:v>
                </c:pt>
                <c:pt idx="193">
                  <c:v>4.0207999999999995</c:v>
                </c:pt>
                <c:pt idx="194">
                  <c:v>4.0417000000000014</c:v>
                </c:pt>
                <c:pt idx="195">
                  <c:v>4.0624999999999956</c:v>
                </c:pt>
                <c:pt idx="196">
                  <c:v>4.0833000000000004</c:v>
                </c:pt>
                <c:pt idx="197">
                  <c:v>4.1041999999999845</c:v>
                </c:pt>
                <c:pt idx="198">
                  <c:v>4.1249999999999645</c:v>
                </c:pt>
                <c:pt idx="199">
                  <c:v>4.1457999999999995</c:v>
                </c:pt>
                <c:pt idx="200">
                  <c:v>4.1666999999999996</c:v>
                </c:pt>
                <c:pt idx="201">
                  <c:v>4.1874999999999956</c:v>
                </c:pt>
                <c:pt idx="202">
                  <c:v>4.2083000000000004</c:v>
                </c:pt>
                <c:pt idx="203">
                  <c:v>4.2291999999999996</c:v>
                </c:pt>
                <c:pt idx="204">
                  <c:v>4.25</c:v>
                </c:pt>
                <c:pt idx="205">
                  <c:v>4.2708000000000004</c:v>
                </c:pt>
                <c:pt idx="206">
                  <c:v>4.2917000000000014</c:v>
                </c:pt>
                <c:pt idx="207">
                  <c:v>4.3124999999999956</c:v>
                </c:pt>
                <c:pt idx="208">
                  <c:v>4.3333000000000004</c:v>
                </c:pt>
                <c:pt idx="209">
                  <c:v>4.3541999999999845</c:v>
                </c:pt>
                <c:pt idx="210">
                  <c:v>4.375</c:v>
                </c:pt>
                <c:pt idx="211">
                  <c:v>4.3957999999999995</c:v>
                </c:pt>
                <c:pt idx="212">
                  <c:v>4.4167000000000014</c:v>
                </c:pt>
                <c:pt idx="213">
                  <c:v>4.4375</c:v>
                </c:pt>
                <c:pt idx="214">
                  <c:v>4.4583000000000004</c:v>
                </c:pt>
                <c:pt idx="215">
                  <c:v>4.4792000000000476</c:v>
                </c:pt>
                <c:pt idx="216">
                  <c:v>4.5</c:v>
                </c:pt>
                <c:pt idx="217">
                  <c:v>4.5207999999999995</c:v>
                </c:pt>
                <c:pt idx="218">
                  <c:v>4.5417000000000014</c:v>
                </c:pt>
                <c:pt idx="219">
                  <c:v>4.5624999999999956</c:v>
                </c:pt>
                <c:pt idx="220">
                  <c:v>4.5833000000000004</c:v>
                </c:pt>
                <c:pt idx="221">
                  <c:v>4.6041999999999845</c:v>
                </c:pt>
                <c:pt idx="222">
                  <c:v>4.6249999999999645</c:v>
                </c:pt>
                <c:pt idx="223">
                  <c:v>4.6457999999999995</c:v>
                </c:pt>
                <c:pt idx="224">
                  <c:v>4.6666999999999996</c:v>
                </c:pt>
                <c:pt idx="225">
                  <c:v>4.6874999999999956</c:v>
                </c:pt>
                <c:pt idx="226">
                  <c:v>4.7083000000000004</c:v>
                </c:pt>
                <c:pt idx="227">
                  <c:v>4.7291999999999996</c:v>
                </c:pt>
                <c:pt idx="228">
                  <c:v>4.75</c:v>
                </c:pt>
                <c:pt idx="229">
                  <c:v>4.7708000000000004</c:v>
                </c:pt>
                <c:pt idx="230">
                  <c:v>4.7917000000000014</c:v>
                </c:pt>
                <c:pt idx="231">
                  <c:v>4.8124999999999956</c:v>
                </c:pt>
                <c:pt idx="232">
                  <c:v>4.8333000000000004</c:v>
                </c:pt>
                <c:pt idx="233">
                  <c:v>4.8541999999999845</c:v>
                </c:pt>
                <c:pt idx="234">
                  <c:v>4.875</c:v>
                </c:pt>
                <c:pt idx="235">
                  <c:v>4.8957999999999995</c:v>
                </c:pt>
                <c:pt idx="236">
                  <c:v>4.9167000000000014</c:v>
                </c:pt>
                <c:pt idx="237">
                  <c:v>4.9375</c:v>
                </c:pt>
                <c:pt idx="238">
                  <c:v>4.9583000000000004</c:v>
                </c:pt>
                <c:pt idx="239">
                  <c:v>4.9792000000000476</c:v>
                </c:pt>
                <c:pt idx="240">
                  <c:v>5</c:v>
                </c:pt>
                <c:pt idx="241">
                  <c:v>5.0207999999999995</c:v>
                </c:pt>
                <c:pt idx="242">
                  <c:v>5.0417000000000014</c:v>
                </c:pt>
                <c:pt idx="243">
                  <c:v>5.0624999999999956</c:v>
                </c:pt>
                <c:pt idx="244">
                  <c:v>5.0833000000000004</c:v>
                </c:pt>
                <c:pt idx="245">
                  <c:v>5.1041999999999845</c:v>
                </c:pt>
                <c:pt idx="246">
                  <c:v>5.1249999999999645</c:v>
                </c:pt>
                <c:pt idx="247">
                  <c:v>5.1457999999999995</c:v>
                </c:pt>
                <c:pt idx="248">
                  <c:v>5.1666999999999996</c:v>
                </c:pt>
                <c:pt idx="249">
                  <c:v>5.1874999999999956</c:v>
                </c:pt>
                <c:pt idx="250">
                  <c:v>5.2083000000000004</c:v>
                </c:pt>
                <c:pt idx="251">
                  <c:v>5.2291999999999996</c:v>
                </c:pt>
                <c:pt idx="252">
                  <c:v>5.25</c:v>
                </c:pt>
                <c:pt idx="253">
                  <c:v>5.2708000000000004</c:v>
                </c:pt>
                <c:pt idx="254">
                  <c:v>5.2917000000000014</c:v>
                </c:pt>
                <c:pt idx="255">
                  <c:v>5.3124999999999956</c:v>
                </c:pt>
                <c:pt idx="256">
                  <c:v>5.3333000000000004</c:v>
                </c:pt>
                <c:pt idx="257">
                  <c:v>5.3541999999999845</c:v>
                </c:pt>
                <c:pt idx="258">
                  <c:v>5.375</c:v>
                </c:pt>
                <c:pt idx="259">
                  <c:v>5.3957999999999995</c:v>
                </c:pt>
                <c:pt idx="260">
                  <c:v>5.4167000000000014</c:v>
                </c:pt>
                <c:pt idx="261">
                  <c:v>5.4375</c:v>
                </c:pt>
                <c:pt idx="262">
                  <c:v>5.4583000000000004</c:v>
                </c:pt>
                <c:pt idx="263">
                  <c:v>5.4792000000000476</c:v>
                </c:pt>
                <c:pt idx="264">
                  <c:v>5.5</c:v>
                </c:pt>
                <c:pt idx="265">
                  <c:v>5.5207999999999995</c:v>
                </c:pt>
                <c:pt idx="266">
                  <c:v>5.5417000000000014</c:v>
                </c:pt>
                <c:pt idx="267">
                  <c:v>5.5624999999999956</c:v>
                </c:pt>
                <c:pt idx="268">
                  <c:v>5.5833000000000004</c:v>
                </c:pt>
                <c:pt idx="269">
                  <c:v>5.6041999999999845</c:v>
                </c:pt>
                <c:pt idx="270">
                  <c:v>5.6249999999999645</c:v>
                </c:pt>
                <c:pt idx="271">
                  <c:v>5.6457999999999995</c:v>
                </c:pt>
                <c:pt idx="272">
                  <c:v>5.6666999999999996</c:v>
                </c:pt>
                <c:pt idx="273">
                  <c:v>5.6874999999999956</c:v>
                </c:pt>
                <c:pt idx="274">
                  <c:v>5.7083000000000004</c:v>
                </c:pt>
                <c:pt idx="275">
                  <c:v>5.7291999999999996</c:v>
                </c:pt>
                <c:pt idx="276">
                  <c:v>5.75</c:v>
                </c:pt>
                <c:pt idx="277">
                  <c:v>5.7708000000000004</c:v>
                </c:pt>
                <c:pt idx="278">
                  <c:v>5.7917000000000014</c:v>
                </c:pt>
                <c:pt idx="279">
                  <c:v>5.8124999999999956</c:v>
                </c:pt>
                <c:pt idx="280">
                  <c:v>5.8333000000000004</c:v>
                </c:pt>
                <c:pt idx="281">
                  <c:v>5.8541999999999845</c:v>
                </c:pt>
                <c:pt idx="282">
                  <c:v>5.875</c:v>
                </c:pt>
                <c:pt idx="283">
                  <c:v>5.8957999999999995</c:v>
                </c:pt>
                <c:pt idx="284">
                  <c:v>5.9167000000000014</c:v>
                </c:pt>
                <c:pt idx="285">
                  <c:v>5.9375</c:v>
                </c:pt>
                <c:pt idx="286">
                  <c:v>5.9583000000000004</c:v>
                </c:pt>
                <c:pt idx="287">
                  <c:v>5.9792000000000476</c:v>
                </c:pt>
                <c:pt idx="288">
                  <c:v>6</c:v>
                </c:pt>
                <c:pt idx="289">
                  <c:v>6.0207999999999995</c:v>
                </c:pt>
                <c:pt idx="290">
                  <c:v>6.0417000000000014</c:v>
                </c:pt>
                <c:pt idx="291">
                  <c:v>6.0624999999999956</c:v>
                </c:pt>
                <c:pt idx="292">
                  <c:v>6.0833000000000004</c:v>
                </c:pt>
                <c:pt idx="293">
                  <c:v>6.1041999999999845</c:v>
                </c:pt>
                <c:pt idx="294">
                  <c:v>6.1249999999999645</c:v>
                </c:pt>
                <c:pt idx="295">
                  <c:v>6.1457999999999995</c:v>
                </c:pt>
                <c:pt idx="296">
                  <c:v>6.1666999999999996</c:v>
                </c:pt>
                <c:pt idx="297">
                  <c:v>6.1874999999999956</c:v>
                </c:pt>
                <c:pt idx="298">
                  <c:v>6.2083000000000004</c:v>
                </c:pt>
                <c:pt idx="299">
                  <c:v>6.2291999999999996</c:v>
                </c:pt>
                <c:pt idx="300">
                  <c:v>6.25</c:v>
                </c:pt>
                <c:pt idx="301">
                  <c:v>6.2708000000000004</c:v>
                </c:pt>
                <c:pt idx="302">
                  <c:v>6.2917000000000014</c:v>
                </c:pt>
                <c:pt idx="303">
                  <c:v>6.3124999999999956</c:v>
                </c:pt>
                <c:pt idx="304">
                  <c:v>6.3333000000000004</c:v>
                </c:pt>
                <c:pt idx="305">
                  <c:v>6.3541999999999845</c:v>
                </c:pt>
                <c:pt idx="306">
                  <c:v>6.375</c:v>
                </c:pt>
                <c:pt idx="307">
                  <c:v>6.3957999999999995</c:v>
                </c:pt>
                <c:pt idx="308">
                  <c:v>6.4167000000000014</c:v>
                </c:pt>
                <c:pt idx="309">
                  <c:v>6.4375</c:v>
                </c:pt>
                <c:pt idx="310">
                  <c:v>6.4583000000000004</c:v>
                </c:pt>
                <c:pt idx="311">
                  <c:v>6.4792000000000476</c:v>
                </c:pt>
                <c:pt idx="312">
                  <c:v>6.5</c:v>
                </c:pt>
                <c:pt idx="313">
                  <c:v>6.5207999999999995</c:v>
                </c:pt>
                <c:pt idx="314">
                  <c:v>6.5417000000000014</c:v>
                </c:pt>
                <c:pt idx="315">
                  <c:v>6.5624999999999956</c:v>
                </c:pt>
                <c:pt idx="316">
                  <c:v>6.5833000000000004</c:v>
                </c:pt>
                <c:pt idx="317">
                  <c:v>6.6041999999999845</c:v>
                </c:pt>
                <c:pt idx="318">
                  <c:v>6.6249999999999645</c:v>
                </c:pt>
                <c:pt idx="319">
                  <c:v>6.6457999999999995</c:v>
                </c:pt>
                <c:pt idx="320">
                  <c:v>6.6666999999999996</c:v>
                </c:pt>
                <c:pt idx="321">
                  <c:v>6.6874999999999956</c:v>
                </c:pt>
                <c:pt idx="322">
                  <c:v>6.7083000000000004</c:v>
                </c:pt>
                <c:pt idx="323">
                  <c:v>6.7291999999999996</c:v>
                </c:pt>
                <c:pt idx="324">
                  <c:v>6.75</c:v>
                </c:pt>
                <c:pt idx="325">
                  <c:v>6.7708000000000004</c:v>
                </c:pt>
                <c:pt idx="326">
                  <c:v>6.7917000000000014</c:v>
                </c:pt>
                <c:pt idx="327">
                  <c:v>6.8124999999999956</c:v>
                </c:pt>
                <c:pt idx="328">
                  <c:v>6.8333000000000004</c:v>
                </c:pt>
                <c:pt idx="329">
                  <c:v>6.8541999999999845</c:v>
                </c:pt>
                <c:pt idx="330">
                  <c:v>6.875</c:v>
                </c:pt>
                <c:pt idx="331">
                  <c:v>6.8957999999999995</c:v>
                </c:pt>
                <c:pt idx="332">
                  <c:v>6.9167000000000014</c:v>
                </c:pt>
                <c:pt idx="333">
                  <c:v>6.9375</c:v>
                </c:pt>
                <c:pt idx="334">
                  <c:v>6.9583000000000004</c:v>
                </c:pt>
                <c:pt idx="335">
                  <c:v>6.9792000000000476</c:v>
                </c:pt>
                <c:pt idx="336">
                  <c:v>7</c:v>
                </c:pt>
              </c:numCache>
            </c:numRef>
          </c:xVal>
          <c:yVal>
            <c:numRef>
              <c:f>Sheet1!$D$2:$D$338</c:f>
              <c:numCache>
                <c:formatCode>General</c:formatCode>
                <c:ptCount val="337"/>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pt idx="21">
                  <c:v>100</c:v>
                </c:pt>
                <c:pt idx="22">
                  <c:v>100</c:v>
                </c:pt>
                <c:pt idx="23">
                  <c:v>100</c:v>
                </c:pt>
                <c:pt idx="24">
                  <c:v>99.286000000000001</c:v>
                </c:pt>
                <c:pt idx="25">
                  <c:v>99.286000000000001</c:v>
                </c:pt>
                <c:pt idx="26">
                  <c:v>99.286000000000001</c:v>
                </c:pt>
                <c:pt idx="27">
                  <c:v>99.286000000000001</c:v>
                </c:pt>
                <c:pt idx="28">
                  <c:v>99.286000000000001</c:v>
                </c:pt>
                <c:pt idx="29">
                  <c:v>99.286000000000001</c:v>
                </c:pt>
                <c:pt idx="30">
                  <c:v>99.286000000000001</c:v>
                </c:pt>
                <c:pt idx="31">
                  <c:v>99.286000000000001</c:v>
                </c:pt>
                <c:pt idx="32">
                  <c:v>99.286000000000001</c:v>
                </c:pt>
                <c:pt idx="33">
                  <c:v>99.286000000000001</c:v>
                </c:pt>
                <c:pt idx="34">
                  <c:v>99.286000000000001</c:v>
                </c:pt>
                <c:pt idx="35">
                  <c:v>99.286000000000001</c:v>
                </c:pt>
                <c:pt idx="36">
                  <c:v>98.570999999999998</c:v>
                </c:pt>
                <c:pt idx="37">
                  <c:v>98.570999999999998</c:v>
                </c:pt>
                <c:pt idx="38">
                  <c:v>98.570999999999998</c:v>
                </c:pt>
                <c:pt idx="39">
                  <c:v>97.856999999999999</c:v>
                </c:pt>
                <c:pt idx="40">
                  <c:v>97.856999999999999</c:v>
                </c:pt>
                <c:pt idx="41">
                  <c:v>97.856999999999999</c:v>
                </c:pt>
                <c:pt idx="42">
                  <c:v>97.856999999999999</c:v>
                </c:pt>
                <c:pt idx="43">
                  <c:v>97.856999999999999</c:v>
                </c:pt>
                <c:pt idx="44">
                  <c:v>97.856999999999999</c:v>
                </c:pt>
                <c:pt idx="45">
                  <c:v>97.856999999999999</c:v>
                </c:pt>
                <c:pt idx="46">
                  <c:v>97.856999999999999</c:v>
                </c:pt>
                <c:pt idx="47">
                  <c:v>97.856999999999999</c:v>
                </c:pt>
                <c:pt idx="48">
                  <c:v>97.856999999999999</c:v>
                </c:pt>
                <c:pt idx="49">
                  <c:v>97.856999999999999</c:v>
                </c:pt>
                <c:pt idx="50">
                  <c:v>97.856999999999999</c:v>
                </c:pt>
                <c:pt idx="51">
                  <c:v>97.856999999999999</c:v>
                </c:pt>
                <c:pt idx="52">
                  <c:v>97.856999999999999</c:v>
                </c:pt>
                <c:pt idx="53">
                  <c:v>97.856999999999999</c:v>
                </c:pt>
                <c:pt idx="54">
                  <c:v>97.068000000000012</c:v>
                </c:pt>
                <c:pt idx="55">
                  <c:v>97.068000000000012</c:v>
                </c:pt>
                <c:pt idx="56">
                  <c:v>97.068000000000012</c:v>
                </c:pt>
                <c:pt idx="57">
                  <c:v>97.068000000000012</c:v>
                </c:pt>
                <c:pt idx="58">
                  <c:v>97.068000000000012</c:v>
                </c:pt>
                <c:pt idx="59">
                  <c:v>97.068000000000012</c:v>
                </c:pt>
                <c:pt idx="60">
                  <c:v>97.068000000000012</c:v>
                </c:pt>
                <c:pt idx="61">
                  <c:v>97.068000000000012</c:v>
                </c:pt>
                <c:pt idx="62">
                  <c:v>97.068000000000012</c:v>
                </c:pt>
                <c:pt idx="63">
                  <c:v>97.068000000000012</c:v>
                </c:pt>
                <c:pt idx="64">
                  <c:v>97.068000000000012</c:v>
                </c:pt>
                <c:pt idx="65">
                  <c:v>97.068000000000012</c:v>
                </c:pt>
                <c:pt idx="66">
                  <c:v>97.068000000000012</c:v>
                </c:pt>
                <c:pt idx="67">
                  <c:v>95.464000000000027</c:v>
                </c:pt>
                <c:pt idx="68">
                  <c:v>95.464000000000027</c:v>
                </c:pt>
                <c:pt idx="69">
                  <c:v>94.661000000000001</c:v>
                </c:pt>
                <c:pt idx="70">
                  <c:v>93.85899999999998</c:v>
                </c:pt>
                <c:pt idx="71">
                  <c:v>93.85899999999998</c:v>
                </c:pt>
                <c:pt idx="72">
                  <c:v>93.85899999999998</c:v>
                </c:pt>
                <c:pt idx="73">
                  <c:v>93.85899999999998</c:v>
                </c:pt>
                <c:pt idx="74">
                  <c:v>92.241000000000227</c:v>
                </c:pt>
                <c:pt idx="75">
                  <c:v>92.241000000000227</c:v>
                </c:pt>
                <c:pt idx="76">
                  <c:v>92.241000000000227</c:v>
                </c:pt>
                <c:pt idx="77">
                  <c:v>92.241000000000227</c:v>
                </c:pt>
                <c:pt idx="78">
                  <c:v>92.241000000000227</c:v>
                </c:pt>
                <c:pt idx="79">
                  <c:v>92.241000000000227</c:v>
                </c:pt>
                <c:pt idx="80">
                  <c:v>92.241000000000227</c:v>
                </c:pt>
                <c:pt idx="81">
                  <c:v>91.432000000000002</c:v>
                </c:pt>
                <c:pt idx="82">
                  <c:v>91.432000000000002</c:v>
                </c:pt>
                <c:pt idx="83">
                  <c:v>90.622999999999948</c:v>
                </c:pt>
                <c:pt idx="84">
                  <c:v>90.622999999999948</c:v>
                </c:pt>
                <c:pt idx="85">
                  <c:v>90.622999999999948</c:v>
                </c:pt>
                <c:pt idx="86">
                  <c:v>90.622999999999948</c:v>
                </c:pt>
                <c:pt idx="87">
                  <c:v>90.622999999999948</c:v>
                </c:pt>
                <c:pt idx="88">
                  <c:v>90.622999999999948</c:v>
                </c:pt>
                <c:pt idx="89">
                  <c:v>90.622999999999948</c:v>
                </c:pt>
                <c:pt idx="90">
                  <c:v>90.622999999999948</c:v>
                </c:pt>
                <c:pt idx="91">
                  <c:v>90.622999999999948</c:v>
                </c:pt>
                <c:pt idx="92">
                  <c:v>90.622999999999948</c:v>
                </c:pt>
                <c:pt idx="93">
                  <c:v>90.622999999999948</c:v>
                </c:pt>
                <c:pt idx="94">
                  <c:v>89.790999999999997</c:v>
                </c:pt>
                <c:pt idx="95">
                  <c:v>89.790999999999997</c:v>
                </c:pt>
                <c:pt idx="96">
                  <c:v>88.936000000000007</c:v>
                </c:pt>
                <c:pt idx="97">
                  <c:v>88.936000000000007</c:v>
                </c:pt>
                <c:pt idx="98">
                  <c:v>88.936000000000007</c:v>
                </c:pt>
                <c:pt idx="99">
                  <c:v>88.936000000000007</c:v>
                </c:pt>
                <c:pt idx="100">
                  <c:v>88.936000000000007</c:v>
                </c:pt>
                <c:pt idx="101">
                  <c:v>88.936000000000007</c:v>
                </c:pt>
                <c:pt idx="102">
                  <c:v>88.936000000000007</c:v>
                </c:pt>
                <c:pt idx="103">
                  <c:v>88.936000000000007</c:v>
                </c:pt>
                <c:pt idx="104">
                  <c:v>88.936000000000007</c:v>
                </c:pt>
                <c:pt idx="105">
                  <c:v>88.936000000000007</c:v>
                </c:pt>
                <c:pt idx="106">
                  <c:v>88.936000000000007</c:v>
                </c:pt>
                <c:pt idx="107">
                  <c:v>88.037999999999997</c:v>
                </c:pt>
                <c:pt idx="108">
                  <c:v>88.037999999999997</c:v>
                </c:pt>
                <c:pt idx="109">
                  <c:v>88.037999999999997</c:v>
                </c:pt>
                <c:pt idx="110">
                  <c:v>88.037999999999997</c:v>
                </c:pt>
                <c:pt idx="111">
                  <c:v>88.037999999999997</c:v>
                </c:pt>
                <c:pt idx="112">
                  <c:v>88.037999999999997</c:v>
                </c:pt>
                <c:pt idx="113">
                  <c:v>88.037999999999997</c:v>
                </c:pt>
                <c:pt idx="114">
                  <c:v>87.138999999999982</c:v>
                </c:pt>
                <c:pt idx="115">
                  <c:v>87.138999999999982</c:v>
                </c:pt>
                <c:pt idx="116">
                  <c:v>87.138999999999982</c:v>
                </c:pt>
                <c:pt idx="117">
                  <c:v>87.138999999999982</c:v>
                </c:pt>
                <c:pt idx="118">
                  <c:v>87.138999999999982</c:v>
                </c:pt>
                <c:pt idx="119">
                  <c:v>87.138999999999982</c:v>
                </c:pt>
                <c:pt idx="120">
                  <c:v>87.138999999999982</c:v>
                </c:pt>
                <c:pt idx="121">
                  <c:v>87.138999999999982</c:v>
                </c:pt>
                <c:pt idx="122">
                  <c:v>87.138999999999982</c:v>
                </c:pt>
                <c:pt idx="123">
                  <c:v>87.138999999999982</c:v>
                </c:pt>
                <c:pt idx="124">
                  <c:v>87.138999999999982</c:v>
                </c:pt>
                <c:pt idx="125">
                  <c:v>87.138999999999982</c:v>
                </c:pt>
                <c:pt idx="126">
                  <c:v>87.138999999999982</c:v>
                </c:pt>
                <c:pt idx="127">
                  <c:v>87.138999999999982</c:v>
                </c:pt>
                <c:pt idx="128">
                  <c:v>87.138999999999982</c:v>
                </c:pt>
                <c:pt idx="129">
                  <c:v>87.138999999999982</c:v>
                </c:pt>
                <c:pt idx="130">
                  <c:v>87.138999999999982</c:v>
                </c:pt>
                <c:pt idx="131">
                  <c:v>87.138999999999982</c:v>
                </c:pt>
                <c:pt idx="132">
                  <c:v>87.138999999999982</c:v>
                </c:pt>
                <c:pt idx="133">
                  <c:v>87.138999999999982</c:v>
                </c:pt>
                <c:pt idx="134">
                  <c:v>87.138999999999982</c:v>
                </c:pt>
                <c:pt idx="135">
                  <c:v>87.138999999999982</c:v>
                </c:pt>
                <c:pt idx="136">
                  <c:v>87.138999999999982</c:v>
                </c:pt>
                <c:pt idx="137">
                  <c:v>87.138999999999982</c:v>
                </c:pt>
                <c:pt idx="138">
                  <c:v>87.138999999999982</c:v>
                </c:pt>
                <c:pt idx="139">
                  <c:v>87.138999999999982</c:v>
                </c:pt>
                <c:pt idx="140">
                  <c:v>87.138999999999982</c:v>
                </c:pt>
                <c:pt idx="141">
                  <c:v>87.138999999999982</c:v>
                </c:pt>
                <c:pt idx="142">
                  <c:v>87.138999999999982</c:v>
                </c:pt>
                <c:pt idx="143">
                  <c:v>87.138999999999982</c:v>
                </c:pt>
                <c:pt idx="144">
                  <c:v>87.138999999999982</c:v>
                </c:pt>
                <c:pt idx="145">
                  <c:v>87.138999999999982</c:v>
                </c:pt>
                <c:pt idx="146">
                  <c:v>87.138999999999982</c:v>
                </c:pt>
                <c:pt idx="147">
                  <c:v>87.138999999999982</c:v>
                </c:pt>
                <c:pt idx="148">
                  <c:v>87.138999999999982</c:v>
                </c:pt>
                <c:pt idx="149">
                  <c:v>87.138999999999982</c:v>
                </c:pt>
                <c:pt idx="150">
                  <c:v>87.138999999999982</c:v>
                </c:pt>
                <c:pt idx="151">
                  <c:v>87.138999999999982</c:v>
                </c:pt>
                <c:pt idx="152">
                  <c:v>87.138999999999982</c:v>
                </c:pt>
                <c:pt idx="153">
                  <c:v>87.138999999999982</c:v>
                </c:pt>
                <c:pt idx="154">
                  <c:v>87.138999999999982</c:v>
                </c:pt>
                <c:pt idx="155">
                  <c:v>87.138999999999982</c:v>
                </c:pt>
                <c:pt idx="156">
                  <c:v>87.138999999999982</c:v>
                </c:pt>
                <c:pt idx="157">
                  <c:v>87.138999999999982</c:v>
                </c:pt>
                <c:pt idx="158">
                  <c:v>87.138999999999982</c:v>
                </c:pt>
                <c:pt idx="159">
                  <c:v>87.138999999999982</c:v>
                </c:pt>
                <c:pt idx="160">
                  <c:v>87.138999999999982</c:v>
                </c:pt>
                <c:pt idx="161">
                  <c:v>87.138999999999982</c:v>
                </c:pt>
                <c:pt idx="162">
                  <c:v>87.138999999999982</c:v>
                </c:pt>
                <c:pt idx="163">
                  <c:v>87.138999999999982</c:v>
                </c:pt>
                <c:pt idx="164">
                  <c:v>86.088999999999999</c:v>
                </c:pt>
                <c:pt idx="165">
                  <c:v>86.088999999999999</c:v>
                </c:pt>
                <c:pt idx="166">
                  <c:v>86.088999999999999</c:v>
                </c:pt>
                <c:pt idx="167">
                  <c:v>86.088999999999999</c:v>
                </c:pt>
                <c:pt idx="168">
                  <c:v>86.088999999999999</c:v>
                </c:pt>
                <c:pt idx="169">
                  <c:v>85.04</c:v>
                </c:pt>
                <c:pt idx="170">
                  <c:v>85.04</c:v>
                </c:pt>
                <c:pt idx="171">
                  <c:v>85.04</c:v>
                </c:pt>
                <c:pt idx="172">
                  <c:v>85.04</c:v>
                </c:pt>
                <c:pt idx="173">
                  <c:v>83.990000000000023</c:v>
                </c:pt>
                <c:pt idx="174">
                  <c:v>83.990000000000023</c:v>
                </c:pt>
                <c:pt idx="175">
                  <c:v>83.990000000000023</c:v>
                </c:pt>
                <c:pt idx="176">
                  <c:v>83.990000000000023</c:v>
                </c:pt>
                <c:pt idx="177">
                  <c:v>83.990000000000023</c:v>
                </c:pt>
                <c:pt idx="178">
                  <c:v>83.990000000000023</c:v>
                </c:pt>
                <c:pt idx="179">
                  <c:v>83.990000000000023</c:v>
                </c:pt>
                <c:pt idx="180">
                  <c:v>83.990000000000023</c:v>
                </c:pt>
                <c:pt idx="181">
                  <c:v>83.990000000000023</c:v>
                </c:pt>
                <c:pt idx="182">
                  <c:v>83.990000000000023</c:v>
                </c:pt>
                <c:pt idx="183">
                  <c:v>83.990000000000023</c:v>
                </c:pt>
                <c:pt idx="184">
                  <c:v>83.990000000000023</c:v>
                </c:pt>
                <c:pt idx="185">
                  <c:v>83.990000000000023</c:v>
                </c:pt>
                <c:pt idx="186">
                  <c:v>83.990000000000023</c:v>
                </c:pt>
                <c:pt idx="187">
                  <c:v>82.884999999999991</c:v>
                </c:pt>
                <c:pt idx="188">
                  <c:v>82.884999999999991</c:v>
                </c:pt>
                <c:pt idx="189">
                  <c:v>82.884999999999991</c:v>
                </c:pt>
                <c:pt idx="190">
                  <c:v>82.884999999999991</c:v>
                </c:pt>
                <c:pt idx="191">
                  <c:v>82.884999999999991</c:v>
                </c:pt>
                <c:pt idx="192">
                  <c:v>82.884999999999991</c:v>
                </c:pt>
                <c:pt idx="193">
                  <c:v>82.884999999999991</c:v>
                </c:pt>
                <c:pt idx="194">
                  <c:v>82.884999999999991</c:v>
                </c:pt>
                <c:pt idx="195">
                  <c:v>82.884999999999991</c:v>
                </c:pt>
                <c:pt idx="196">
                  <c:v>82.884999999999991</c:v>
                </c:pt>
                <c:pt idx="197">
                  <c:v>82.884999999999991</c:v>
                </c:pt>
                <c:pt idx="198">
                  <c:v>82.884999999999991</c:v>
                </c:pt>
                <c:pt idx="199">
                  <c:v>82.884999999999991</c:v>
                </c:pt>
                <c:pt idx="200">
                  <c:v>82.884999999999991</c:v>
                </c:pt>
                <c:pt idx="201">
                  <c:v>82.884999999999991</c:v>
                </c:pt>
                <c:pt idx="202">
                  <c:v>82.884999999999991</c:v>
                </c:pt>
                <c:pt idx="203">
                  <c:v>82.884999999999991</c:v>
                </c:pt>
                <c:pt idx="204">
                  <c:v>82.884999999999991</c:v>
                </c:pt>
                <c:pt idx="205">
                  <c:v>82.884999999999991</c:v>
                </c:pt>
                <c:pt idx="206">
                  <c:v>81.569000000000003</c:v>
                </c:pt>
                <c:pt idx="207">
                  <c:v>81.569000000000003</c:v>
                </c:pt>
                <c:pt idx="208">
                  <c:v>81.569000000000003</c:v>
                </c:pt>
                <c:pt idx="209">
                  <c:v>81.569000000000003</c:v>
                </c:pt>
                <c:pt idx="210">
                  <c:v>81.569000000000003</c:v>
                </c:pt>
                <c:pt idx="211">
                  <c:v>81.569000000000003</c:v>
                </c:pt>
                <c:pt idx="212">
                  <c:v>80.253</c:v>
                </c:pt>
                <c:pt idx="213">
                  <c:v>80.253</c:v>
                </c:pt>
                <c:pt idx="214">
                  <c:v>80.253</c:v>
                </c:pt>
                <c:pt idx="215">
                  <c:v>80.253</c:v>
                </c:pt>
                <c:pt idx="216">
                  <c:v>80.253</c:v>
                </c:pt>
                <c:pt idx="217">
                  <c:v>80.253</c:v>
                </c:pt>
                <c:pt idx="218">
                  <c:v>80.253</c:v>
                </c:pt>
                <c:pt idx="219">
                  <c:v>80.253</c:v>
                </c:pt>
                <c:pt idx="220">
                  <c:v>80.253</c:v>
                </c:pt>
                <c:pt idx="221">
                  <c:v>80.253</c:v>
                </c:pt>
                <c:pt idx="222">
                  <c:v>80.253</c:v>
                </c:pt>
                <c:pt idx="223">
                  <c:v>80.253</c:v>
                </c:pt>
                <c:pt idx="224">
                  <c:v>80.253</c:v>
                </c:pt>
                <c:pt idx="225">
                  <c:v>80.253</c:v>
                </c:pt>
                <c:pt idx="226">
                  <c:v>80.253</c:v>
                </c:pt>
                <c:pt idx="227">
                  <c:v>80.253</c:v>
                </c:pt>
                <c:pt idx="228">
                  <c:v>80.253</c:v>
                </c:pt>
                <c:pt idx="229">
                  <c:v>78.86999999999999</c:v>
                </c:pt>
                <c:pt idx="230">
                  <c:v>78.86999999999999</c:v>
                </c:pt>
                <c:pt idx="231">
                  <c:v>78.86999999999999</c:v>
                </c:pt>
                <c:pt idx="232">
                  <c:v>78.86999999999999</c:v>
                </c:pt>
                <c:pt idx="233">
                  <c:v>78.86999999999999</c:v>
                </c:pt>
                <c:pt idx="234">
                  <c:v>78.86999999999999</c:v>
                </c:pt>
                <c:pt idx="235">
                  <c:v>78.86999999999999</c:v>
                </c:pt>
                <c:pt idx="236">
                  <c:v>78.86999999999999</c:v>
                </c:pt>
                <c:pt idx="237">
                  <c:v>78.86999999999999</c:v>
                </c:pt>
                <c:pt idx="238">
                  <c:v>78.86999999999999</c:v>
                </c:pt>
                <c:pt idx="239">
                  <c:v>78.86999999999999</c:v>
                </c:pt>
                <c:pt idx="240">
                  <c:v>77.461000000000027</c:v>
                </c:pt>
                <c:pt idx="241">
                  <c:v>76</c:v>
                </c:pt>
                <c:pt idx="242">
                  <c:v>76</c:v>
                </c:pt>
                <c:pt idx="243">
                  <c:v>76</c:v>
                </c:pt>
                <c:pt idx="244">
                  <c:v>76</c:v>
                </c:pt>
                <c:pt idx="245">
                  <c:v>76</c:v>
                </c:pt>
                <c:pt idx="246">
                  <c:v>76</c:v>
                </c:pt>
                <c:pt idx="247">
                  <c:v>76</c:v>
                </c:pt>
                <c:pt idx="248">
                  <c:v>76</c:v>
                </c:pt>
                <c:pt idx="249">
                  <c:v>76</c:v>
                </c:pt>
                <c:pt idx="250">
                  <c:v>76</c:v>
                </c:pt>
                <c:pt idx="251">
                  <c:v>76</c:v>
                </c:pt>
                <c:pt idx="252">
                  <c:v>76</c:v>
                </c:pt>
                <c:pt idx="253">
                  <c:v>76</c:v>
                </c:pt>
                <c:pt idx="254">
                  <c:v>76</c:v>
                </c:pt>
                <c:pt idx="255">
                  <c:v>76</c:v>
                </c:pt>
                <c:pt idx="256">
                  <c:v>76</c:v>
                </c:pt>
                <c:pt idx="257">
                  <c:v>76</c:v>
                </c:pt>
                <c:pt idx="258">
                  <c:v>76</c:v>
                </c:pt>
                <c:pt idx="259">
                  <c:v>76</c:v>
                </c:pt>
                <c:pt idx="260">
                  <c:v>76</c:v>
                </c:pt>
                <c:pt idx="261">
                  <c:v>76</c:v>
                </c:pt>
                <c:pt idx="262">
                  <c:v>76</c:v>
                </c:pt>
                <c:pt idx="263">
                  <c:v>76</c:v>
                </c:pt>
                <c:pt idx="264">
                  <c:v>76</c:v>
                </c:pt>
                <c:pt idx="265">
                  <c:v>76</c:v>
                </c:pt>
                <c:pt idx="266">
                  <c:v>76</c:v>
                </c:pt>
                <c:pt idx="267">
                  <c:v>76</c:v>
                </c:pt>
                <c:pt idx="268">
                  <c:v>76</c:v>
                </c:pt>
                <c:pt idx="269">
                  <c:v>74.449000000000026</c:v>
                </c:pt>
                <c:pt idx="270">
                  <c:v>74.449000000000026</c:v>
                </c:pt>
                <c:pt idx="271">
                  <c:v>74.449000000000026</c:v>
                </c:pt>
                <c:pt idx="272">
                  <c:v>74.449000000000026</c:v>
                </c:pt>
                <c:pt idx="273">
                  <c:v>74.449000000000026</c:v>
                </c:pt>
                <c:pt idx="274">
                  <c:v>74.449000000000026</c:v>
                </c:pt>
                <c:pt idx="275">
                  <c:v>74.449000000000026</c:v>
                </c:pt>
                <c:pt idx="276">
                  <c:v>74.449000000000026</c:v>
                </c:pt>
                <c:pt idx="277">
                  <c:v>74.449000000000026</c:v>
                </c:pt>
                <c:pt idx="278">
                  <c:v>74.449000000000026</c:v>
                </c:pt>
                <c:pt idx="279">
                  <c:v>74.449000000000026</c:v>
                </c:pt>
                <c:pt idx="280">
                  <c:v>74.449000000000026</c:v>
                </c:pt>
                <c:pt idx="281">
                  <c:v>74.449000000000026</c:v>
                </c:pt>
                <c:pt idx="282">
                  <c:v>74.449000000000026</c:v>
                </c:pt>
                <c:pt idx="283">
                  <c:v>74.449000000000026</c:v>
                </c:pt>
                <c:pt idx="284">
                  <c:v>74.449000000000026</c:v>
                </c:pt>
                <c:pt idx="285">
                  <c:v>74.449000000000026</c:v>
                </c:pt>
                <c:pt idx="286">
                  <c:v>74.449000000000026</c:v>
                </c:pt>
                <c:pt idx="287">
                  <c:v>74.449000000000026</c:v>
                </c:pt>
                <c:pt idx="288">
                  <c:v>74.449000000000026</c:v>
                </c:pt>
                <c:pt idx="289">
                  <c:v>74.449000000000026</c:v>
                </c:pt>
                <c:pt idx="290">
                  <c:v>74.449000000000026</c:v>
                </c:pt>
                <c:pt idx="291">
                  <c:v>74.449000000000026</c:v>
                </c:pt>
                <c:pt idx="292">
                  <c:v>74.449000000000026</c:v>
                </c:pt>
                <c:pt idx="293">
                  <c:v>74.449000000000026</c:v>
                </c:pt>
                <c:pt idx="294">
                  <c:v>74.449000000000026</c:v>
                </c:pt>
                <c:pt idx="295">
                  <c:v>74.449000000000026</c:v>
                </c:pt>
                <c:pt idx="296">
                  <c:v>74.449000000000026</c:v>
                </c:pt>
                <c:pt idx="297">
                  <c:v>74.449000000000026</c:v>
                </c:pt>
                <c:pt idx="298">
                  <c:v>74.449000000000026</c:v>
                </c:pt>
                <c:pt idx="299">
                  <c:v>74.449000000000026</c:v>
                </c:pt>
                <c:pt idx="300">
                  <c:v>74.449000000000026</c:v>
                </c:pt>
                <c:pt idx="301">
                  <c:v>74.449000000000026</c:v>
                </c:pt>
                <c:pt idx="302">
                  <c:v>74.449000000000026</c:v>
                </c:pt>
                <c:pt idx="303">
                  <c:v>74.449000000000026</c:v>
                </c:pt>
                <c:pt idx="304">
                  <c:v>74.449000000000026</c:v>
                </c:pt>
                <c:pt idx="305">
                  <c:v>74.449000000000026</c:v>
                </c:pt>
                <c:pt idx="306">
                  <c:v>74.449000000000026</c:v>
                </c:pt>
                <c:pt idx="307">
                  <c:v>74.449000000000026</c:v>
                </c:pt>
                <c:pt idx="308">
                  <c:v>74.449000000000026</c:v>
                </c:pt>
                <c:pt idx="309">
                  <c:v>74.449000000000026</c:v>
                </c:pt>
                <c:pt idx="310">
                  <c:v>74.449000000000026</c:v>
                </c:pt>
                <c:pt idx="311">
                  <c:v>74.449000000000026</c:v>
                </c:pt>
                <c:pt idx="312">
                  <c:v>74.449000000000026</c:v>
                </c:pt>
                <c:pt idx="313">
                  <c:v>74.449000000000026</c:v>
                </c:pt>
                <c:pt idx="314">
                  <c:v>74.449000000000026</c:v>
                </c:pt>
                <c:pt idx="315">
                  <c:v>74.449000000000026</c:v>
                </c:pt>
                <c:pt idx="316">
                  <c:v>74.449000000000026</c:v>
                </c:pt>
                <c:pt idx="317">
                  <c:v>74.449000000000026</c:v>
                </c:pt>
                <c:pt idx="318">
                  <c:v>74.449000000000026</c:v>
                </c:pt>
                <c:pt idx="319">
                  <c:v>74.449000000000026</c:v>
                </c:pt>
                <c:pt idx="320">
                  <c:v>74.449000000000026</c:v>
                </c:pt>
                <c:pt idx="321">
                  <c:v>74.449000000000026</c:v>
                </c:pt>
                <c:pt idx="322">
                  <c:v>74.449000000000026</c:v>
                </c:pt>
                <c:pt idx="323">
                  <c:v>74.449000000000026</c:v>
                </c:pt>
                <c:pt idx="324">
                  <c:v>74.449000000000026</c:v>
                </c:pt>
                <c:pt idx="325">
                  <c:v>74.449000000000026</c:v>
                </c:pt>
                <c:pt idx="326">
                  <c:v>74.449000000000026</c:v>
                </c:pt>
                <c:pt idx="327">
                  <c:v>74.449000000000026</c:v>
                </c:pt>
                <c:pt idx="328">
                  <c:v>74.449000000000026</c:v>
                </c:pt>
                <c:pt idx="329">
                  <c:v>74.449000000000026</c:v>
                </c:pt>
                <c:pt idx="330">
                  <c:v>74.449000000000026</c:v>
                </c:pt>
                <c:pt idx="331">
                  <c:v>74.449000000000026</c:v>
                </c:pt>
                <c:pt idx="332">
                  <c:v>74.449000000000026</c:v>
                </c:pt>
                <c:pt idx="333">
                  <c:v>74.449000000000026</c:v>
                </c:pt>
                <c:pt idx="334">
                  <c:v>74.449000000000026</c:v>
                </c:pt>
                <c:pt idx="335">
                  <c:v>74.449000000000026</c:v>
                </c:pt>
                <c:pt idx="336">
                  <c:v>74.449000000000026</c:v>
                </c:pt>
              </c:numCache>
            </c:numRef>
          </c:yVal>
        </c:ser>
        <c:axId val="40219008"/>
        <c:axId val="40220928"/>
      </c:scatterChart>
      <c:valAx>
        <c:axId val="40219008"/>
        <c:scaling>
          <c:orientation val="minMax"/>
          <c:max val="7"/>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40220928"/>
        <c:crosses val="autoZero"/>
        <c:crossBetween val="midCat"/>
        <c:majorUnit val="1"/>
      </c:valAx>
      <c:valAx>
        <c:axId val="40220928"/>
        <c:scaling>
          <c:orientation val="minMax"/>
          <c:max val="100"/>
          <c:min val="5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40219008"/>
        <c:crosses val="autoZero"/>
        <c:crossBetween val="midCat"/>
        <c:majorUnit val="10"/>
      </c:valAx>
      <c:spPr>
        <a:solidFill>
          <a:schemeClr val="bg2"/>
        </a:solidFill>
        <a:ln>
          <a:solidFill>
            <a:schemeClr val="tx1"/>
          </a:solidFill>
        </a:ln>
      </c:spPr>
    </c:plotArea>
    <c:legend>
      <c:legendPos val="r"/>
      <c:layout>
        <c:manualLayout>
          <c:xMode val="edge"/>
          <c:yMode val="edge"/>
          <c:x val="0.11487457320047392"/>
          <c:y val="0.58873133315232151"/>
          <c:w val="0.3691445427728639"/>
          <c:h val="0.24092972214680144"/>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6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6799293893573043E-2"/>
          <c:y val="4.9719541105749124E-2"/>
          <c:w val="0.88820070610642698"/>
          <c:h val="0.81644145288290582"/>
        </c:manualLayout>
      </c:layout>
      <c:scatterChart>
        <c:scatterStyle val="lineMarker"/>
        <c:ser>
          <c:idx val="0"/>
          <c:order val="0"/>
          <c:tx>
            <c:strRef>
              <c:f>Sheet1!$B$1</c:f>
              <c:strCache>
                <c:ptCount val="1"/>
                <c:pt idx="0">
                  <c:v>No induction (N = 253)</c:v>
                </c:pt>
              </c:strCache>
            </c:strRef>
          </c:tx>
          <c:spPr>
            <a:ln w="41275">
              <a:solidFill>
                <a:srgbClr val="00FF00"/>
              </a:solidFill>
            </a:ln>
          </c:spPr>
          <c:marker>
            <c:symbol val="none"/>
          </c:marker>
          <c:xVal>
            <c:numRef>
              <c:f>Sheet1!$A$2:$A$338</c:f>
              <c:numCache>
                <c:formatCode>General</c:formatCode>
                <c:ptCount val="337"/>
                <c:pt idx="0">
                  <c:v>0</c:v>
                </c:pt>
                <c:pt idx="1">
                  <c:v>2.0799999999999999E-2</c:v>
                </c:pt>
                <c:pt idx="2">
                  <c:v>4.1700000000000001E-2</c:v>
                </c:pt>
                <c:pt idx="3">
                  <c:v>6.25E-2</c:v>
                </c:pt>
                <c:pt idx="4">
                  <c:v>8.3300000000000041E-2</c:v>
                </c:pt>
                <c:pt idx="5">
                  <c:v>0.10420000000000022</c:v>
                </c:pt>
                <c:pt idx="6">
                  <c:v>0.125</c:v>
                </c:pt>
                <c:pt idx="7">
                  <c:v>0.14580000000000001</c:v>
                </c:pt>
                <c:pt idx="8">
                  <c:v>0.16669999999999999</c:v>
                </c:pt>
                <c:pt idx="9">
                  <c:v>0.18750000000000044</c:v>
                </c:pt>
                <c:pt idx="10">
                  <c:v>0.20830000000000001</c:v>
                </c:pt>
                <c:pt idx="11">
                  <c:v>0.22919999999999999</c:v>
                </c:pt>
                <c:pt idx="12">
                  <c:v>0.25</c:v>
                </c:pt>
                <c:pt idx="13">
                  <c:v>0.27080000000000032</c:v>
                </c:pt>
                <c:pt idx="14">
                  <c:v>0.29170000000000001</c:v>
                </c:pt>
                <c:pt idx="15">
                  <c:v>0.31250000000000189</c:v>
                </c:pt>
                <c:pt idx="16">
                  <c:v>0.33330000000000337</c:v>
                </c:pt>
                <c:pt idx="17">
                  <c:v>0.35420000000000001</c:v>
                </c:pt>
                <c:pt idx="18">
                  <c:v>0.37500000000000189</c:v>
                </c:pt>
                <c:pt idx="19">
                  <c:v>0.39580000000000337</c:v>
                </c:pt>
                <c:pt idx="20">
                  <c:v>0.41670000000000001</c:v>
                </c:pt>
                <c:pt idx="21">
                  <c:v>0.43750000000000189</c:v>
                </c:pt>
                <c:pt idx="22">
                  <c:v>0.45830000000000032</c:v>
                </c:pt>
                <c:pt idx="23">
                  <c:v>0.47920000000000001</c:v>
                </c:pt>
                <c:pt idx="24">
                  <c:v>0.5</c:v>
                </c:pt>
                <c:pt idx="25">
                  <c:v>0.52080000000000004</c:v>
                </c:pt>
                <c:pt idx="26">
                  <c:v>0.54170000000000063</c:v>
                </c:pt>
                <c:pt idx="27">
                  <c:v>0.5625</c:v>
                </c:pt>
                <c:pt idx="28">
                  <c:v>0.58329999999999949</c:v>
                </c:pt>
                <c:pt idx="29">
                  <c:v>0.60420000000000063</c:v>
                </c:pt>
                <c:pt idx="30">
                  <c:v>0.62500000000000389</c:v>
                </c:pt>
                <c:pt idx="31">
                  <c:v>0.64580000000000493</c:v>
                </c:pt>
                <c:pt idx="32">
                  <c:v>0.66670000000000573</c:v>
                </c:pt>
                <c:pt idx="33">
                  <c:v>0.6875</c:v>
                </c:pt>
                <c:pt idx="34">
                  <c:v>0.70830000000000004</c:v>
                </c:pt>
                <c:pt idx="35">
                  <c:v>0.72920000000000063</c:v>
                </c:pt>
                <c:pt idx="36">
                  <c:v>0.75000000000000389</c:v>
                </c:pt>
                <c:pt idx="37">
                  <c:v>0.77080000000000493</c:v>
                </c:pt>
                <c:pt idx="38">
                  <c:v>0.79170000000000063</c:v>
                </c:pt>
                <c:pt idx="39">
                  <c:v>0.8125</c:v>
                </c:pt>
                <c:pt idx="40">
                  <c:v>0.83330000000000004</c:v>
                </c:pt>
                <c:pt idx="41">
                  <c:v>0.85420000000000063</c:v>
                </c:pt>
                <c:pt idx="42">
                  <c:v>0.87500000000000389</c:v>
                </c:pt>
                <c:pt idx="43">
                  <c:v>0.89580000000000004</c:v>
                </c:pt>
                <c:pt idx="44">
                  <c:v>0.91670000000000063</c:v>
                </c:pt>
                <c:pt idx="45">
                  <c:v>0.9375</c:v>
                </c:pt>
                <c:pt idx="46">
                  <c:v>0.95830000000000004</c:v>
                </c:pt>
                <c:pt idx="47">
                  <c:v>0.97920000000000063</c:v>
                </c:pt>
                <c:pt idx="48">
                  <c:v>1</c:v>
                </c:pt>
                <c:pt idx="49">
                  <c:v>1.0207999999999924</c:v>
                </c:pt>
                <c:pt idx="50">
                  <c:v>1.0416999999999907</c:v>
                </c:pt>
                <c:pt idx="51">
                  <c:v>1.0625</c:v>
                </c:pt>
                <c:pt idx="52">
                  <c:v>1.0832999999999924</c:v>
                </c:pt>
                <c:pt idx="53">
                  <c:v>1.1042000000000001</c:v>
                </c:pt>
                <c:pt idx="54">
                  <c:v>1.125</c:v>
                </c:pt>
                <c:pt idx="55">
                  <c:v>1.1457999999999924</c:v>
                </c:pt>
                <c:pt idx="56">
                  <c:v>1.1667000000000001</c:v>
                </c:pt>
                <c:pt idx="57">
                  <c:v>1.1875</c:v>
                </c:pt>
                <c:pt idx="58">
                  <c:v>1.2082999999999924</c:v>
                </c:pt>
                <c:pt idx="59">
                  <c:v>1.2291999999999907</c:v>
                </c:pt>
                <c:pt idx="60">
                  <c:v>1.25</c:v>
                </c:pt>
                <c:pt idx="61">
                  <c:v>1.2707999999999924</c:v>
                </c:pt>
                <c:pt idx="62">
                  <c:v>1.2916999999999907</c:v>
                </c:pt>
                <c:pt idx="63">
                  <c:v>1.3125</c:v>
                </c:pt>
                <c:pt idx="64">
                  <c:v>1.3332999999999924</c:v>
                </c:pt>
                <c:pt idx="65">
                  <c:v>1.3542000000000001</c:v>
                </c:pt>
                <c:pt idx="66">
                  <c:v>1.375</c:v>
                </c:pt>
                <c:pt idx="67">
                  <c:v>1.3957999999999924</c:v>
                </c:pt>
                <c:pt idx="68">
                  <c:v>1.4166999999999907</c:v>
                </c:pt>
                <c:pt idx="69">
                  <c:v>1.4374999999999869</c:v>
                </c:pt>
                <c:pt idx="70">
                  <c:v>1.4582999999999924</c:v>
                </c:pt>
                <c:pt idx="71">
                  <c:v>1.4791999999999907</c:v>
                </c:pt>
                <c:pt idx="72">
                  <c:v>1.5</c:v>
                </c:pt>
                <c:pt idx="73">
                  <c:v>1.5207999999999924</c:v>
                </c:pt>
                <c:pt idx="74">
                  <c:v>1.5416999999999907</c:v>
                </c:pt>
                <c:pt idx="75">
                  <c:v>1.5625</c:v>
                </c:pt>
                <c:pt idx="76">
                  <c:v>1.5832999999999924</c:v>
                </c:pt>
                <c:pt idx="77">
                  <c:v>1.6042000000000001</c:v>
                </c:pt>
                <c:pt idx="78">
                  <c:v>1.625</c:v>
                </c:pt>
                <c:pt idx="79">
                  <c:v>1.6457999999999924</c:v>
                </c:pt>
                <c:pt idx="80">
                  <c:v>1.6667000000000001</c:v>
                </c:pt>
                <c:pt idx="81">
                  <c:v>1.6875</c:v>
                </c:pt>
                <c:pt idx="82">
                  <c:v>1.7082999999999924</c:v>
                </c:pt>
                <c:pt idx="83">
                  <c:v>1.7291999999999907</c:v>
                </c:pt>
                <c:pt idx="84">
                  <c:v>1.75</c:v>
                </c:pt>
                <c:pt idx="85">
                  <c:v>1.7707999999999924</c:v>
                </c:pt>
                <c:pt idx="86">
                  <c:v>1.7916999999999907</c:v>
                </c:pt>
                <c:pt idx="87">
                  <c:v>1.8125</c:v>
                </c:pt>
                <c:pt idx="88">
                  <c:v>1.8332999999999924</c:v>
                </c:pt>
                <c:pt idx="89">
                  <c:v>1.8542000000000001</c:v>
                </c:pt>
                <c:pt idx="90">
                  <c:v>1.875</c:v>
                </c:pt>
                <c:pt idx="91">
                  <c:v>1.8957999999999924</c:v>
                </c:pt>
                <c:pt idx="92">
                  <c:v>1.9167000000000001</c:v>
                </c:pt>
                <c:pt idx="93">
                  <c:v>1.9375</c:v>
                </c:pt>
                <c:pt idx="94">
                  <c:v>1.9582999999999999</c:v>
                </c:pt>
                <c:pt idx="95">
                  <c:v>1.9792000000000001</c:v>
                </c:pt>
                <c:pt idx="96">
                  <c:v>2</c:v>
                </c:pt>
                <c:pt idx="97">
                  <c:v>2.0207999999999999</c:v>
                </c:pt>
                <c:pt idx="98">
                  <c:v>2.0417000000000001</c:v>
                </c:pt>
                <c:pt idx="99">
                  <c:v>2.0625</c:v>
                </c:pt>
                <c:pt idx="100">
                  <c:v>2.0832999999999999</c:v>
                </c:pt>
                <c:pt idx="101">
                  <c:v>2.1042000000000001</c:v>
                </c:pt>
                <c:pt idx="102">
                  <c:v>2.125</c:v>
                </c:pt>
                <c:pt idx="103">
                  <c:v>2.1457999999999999</c:v>
                </c:pt>
                <c:pt idx="104">
                  <c:v>2.1667000000000001</c:v>
                </c:pt>
                <c:pt idx="105">
                  <c:v>2.18750000000002</c:v>
                </c:pt>
                <c:pt idx="106">
                  <c:v>2.2082999999999999</c:v>
                </c:pt>
                <c:pt idx="107">
                  <c:v>2.2292000000000001</c:v>
                </c:pt>
                <c:pt idx="108">
                  <c:v>2.25</c:v>
                </c:pt>
                <c:pt idx="109">
                  <c:v>2.2707999999999999</c:v>
                </c:pt>
                <c:pt idx="110">
                  <c:v>2.2917000000000001</c:v>
                </c:pt>
                <c:pt idx="111">
                  <c:v>2.3124999999999769</c:v>
                </c:pt>
                <c:pt idx="112">
                  <c:v>2.3332999999999977</c:v>
                </c:pt>
                <c:pt idx="113">
                  <c:v>2.3541999999999987</c:v>
                </c:pt>
                <c:pt idx="114">
                  <c:v>2.3749999999999987</c:v>
                </c:pt>
                <c:pt idx="115">
                  <c:v>2.3957999999999977</c:v>
                </c:pt>
                <c:pt idx="116">
                  <c:v>2.4166999999999783</c:v>
                </c:pt>
                <c:pt idx="117">
                  <c:v>2.4375</c:v>
                </c:pt>
                <c:pt idx="118">
                  <c:v>2.4582999999999977</c:v>
                </c:pt>
                <c:pt idx="119">
                  <c:v>2.4791999999999987</c:v>
                </c:pt>
                <c:pt idx="120">
                  <c:v>2.5</c:v>
                </c:pt>
                <c:pt idx="121">
                  <c:v>2.5207999999999999</c:v>
                </c:pt>
                <c:pt idx="122">
                  <c:v>2.5417000000000001</c:v>
                </c:pt>
                <c:pt idx="123">
                  <c:v>2.5625</c:v>
                </c:pt>
                <c:pt idx="124">
                  <c:v>2.5832999999999999</c:v>
                </c:pt>
                <c:pt idx="125">
                  <c:v>2.6042000000000001</c:v>
                </c:pt>
                <c:pt idx="126">
                  <c:v>2.625</c:v>
                </c:pt>
                <c:pt idx="127">
                  <c:v>2.6457999999999999</c:v>
                </c:pt>
                <c:pt idx="128">
                  <c:v>2.6667000000000001</c:v>
                </c:pt>
                <c:pt idx="129">
                  <c:v>2.68750000000002</c:v>
                </c:pt>
                <c:pt idx="130">
                  <c:v>2.7082999999999999</c:v>
                </c:pt>
                <c:pt idx="131">
                  <c:v>2.7292000000000001</c:v>
                </c:pt>
                <c:pt idx="132">
                  <c:v>2.75</c:v>
                </c:pt>
                <c:pt idx="133">
                  <c:v>2.7707999999999999</c:v>
                </c:pt>
                <c:pt idx="134">
                  <c:v>2.7917000000000001</c:v>
                </c:pt>
                <c:pt idx="135">
                  <c:v>2.8124999999999769</c:v>
                </c:pt>
                <c:pt idx="136">
                  <c:v>2.8332999999999977</c:v>
                </c:pt>
                <c:pt idx="137">
                  <c:v>2.8541999999999987</c:v>
                </c:pt>
                <c:pt idx="138">
                  <c:v>2.8749999999999987</c:v>
                </c:pt>
                <c:pt idx="139">
                  <c:v>2.8957999999999977</c:v>
                </c:pt>
                <c:pt idx="140">
                  <c:v>2.9166999999999783</c:v>
                </c:pt>
                <c:pt idx="141">
                  <c:v>2.9375</c:v>
                </c:pt>
                <c:pt idx="142">
                  <c:v>2.9582999999999977</c:v>
                </c:pt>
                <c:pt idx="143">
                  <c:v>2.9791999999999987</c:v>
                </c:pt>
                <c:pt idx="144">
                  <c:v>3</c:v>
                </c:pt>
                <c:pt idx="145">
                  <c:v>3.0207999999999999</c:v>
                </c:pt>
                <c:pt idx="146">
                  <c:v>3.0417000000000001</c:v>
                </c:pt>
                <c:pt idx="147">
                  <c:v>3.0625</c:v>
                </c:pt>
                <c:pt idx="148">
                  <c:v>3.0832999999999999</c:v>
                </c:pt>
                <c:pt idx="149">
                  <c:v>3.1042000000000001</c:v>
                </c:pt>
                <c:pt idx="150">
                  <c:v>3.125</c:v>
                </c:pt>
                <c:pt idx="151">
                  <c:v>3.1457999999999999</c:v>
                </c:pt>
                <c:pt idx="152">
                  <c:v>3.1667000000000001</c:v>
                </c:pt>
                <c:pt idx="153">
                  <c:v>3.18750000000002</c:v>
                </c:pt>
                <c:pt idx="154">
                  <c:v>3.2082999999999999</c:v>
                </c:pt>
                <c:pt idx="155">
                  <c:v>3.2292000000000001</c:v>
                </c:pt>
                <c:pt idx="156">
                  <c:v>3.25</c:v>
                </c:pt>
                <c:pt idx="157">
                  <c:v>3.2707999999999999</c:v>
                </c:pt>
                <c:pt idx="158">
                  <c:v>3.2917000000000001</c:v>
                </c:pt>
                <c:pt idx="159">
                  <c:v>3.3124999999999769</c:v>
                </c:pt>
                <c:pt idx="160">
                  <c:v>3.3332999999999977</c:v>
                </c:pt>
                <c:pt idx="161">
                  <c:v>3.3541999999999987</c:v>
                </c:pt>
                <c:pt idx="162">
                  <c:v>3.3749999999999987</c:v>
                </c:pt>
                <c:pt idx="163">
                  <c:v>3.3957999999999977</c:v>
                </c:pt>
                <c:pt idx="164">
                  <c:v>3.4166999999999783</c:v>
                </c:pt>
                <c:pt idx="165">
                  <c:v>3.4375</c:v>
                </c:pt>
                <c:pt idx="166">
                  <c:v>3.4582999999999977</c:v>
                </c:pt>
                <c:pt idx="167">
                  <c:v>3.4791999999999987</c:v>
                </c:pt>
                <c:pt idx="168">
                  <c:v>3.5</c:v>
                </c:pt>
                <c:pt idx="169">
                  <c:v>3.5207999999999999</c:v>
                </c:pt>
                <c:pt idx="170">
                  <c:v>3.5417000000000001</c:v>
                </c:pt>
                <c:pt idx="171">
                  <c:v>3.5625</c:v>
                </c:pt>
                <c:pt idx="172">
                  <c:v>3.5832999999999999</c:v>
                </c:pt>
                <c:pt idx="173">
                  <c:v>3.6042000000000001</c:v>
                </c:pt>
                <c:pt idx="174">
                  <c:v>3.625</c:v>
                </c:pt>
                <c:pt idx="175">
                  <c:v>3.6457999999999999</c:v>
                </c:pt>
                <c:pt idx="176">
                  <c:v>3.6667000000000001</c:v>
                </c:pt>
                <c:pt idx="177">
                  <c:v>3.68750000000002</c:v>
                </c:pt>
                <c:pt idx="178">
                  <c:v>3.7082999999999999</c:v>
                </c:pt>
                <c:pt idx="179">
                  <c:v>3.7292000000000001</c:v>
                </c:pt>
                <c:pt idx="180">
                  <c:v>3.75</c:v>
                </c:pt>
                <c:pt idx="181">
                  <c:v>3.7707999999999999</c:v>
                </c:pt>
                <c:pt idx="182">
                  <c:v>3.7917000000000001</c:v>
                </c:pt>
                <c:pt idx="183">
                  <c:v>3.8124999999999769</c:v>
                </c:pt>
                <c:pt idx="184">
                  <c:v>3.8332999999999977</c:v>
                </c:pt>
                <c:pt idx="185">
                  <c:v>3.8541999999999987</c:v>
                </c:pt>
                <c:pt idx="186">
                  <c:v>3.8749999999999987</c:v>
                </c:pt>
                <c:pt idx="187">
                  <c:v>3.8957999999999977</c:v>
                </c:pt>
                <c:pt idx="188">
                  <c:v>3.9166999999999783</c:v>
                </c:pt>
                <c:pt idx="189">
                  <c:v>3.9375</c:v>
                </c:pt>
                <c:pt idx="190">
                  <c:v>3.9582999999999977</c:v>
                </c:pt>
                <c:pt idx="191">
                  <c:v>3.9791999999999987</c:v>
                </c:pt>
                <c:pt idx="192">
                  <c:v>4</c:v>
                </c:pt>
                <c:pt idx="193">
                  <c:v>4.0207999999999995</c:v>
                </c:pt>
                <c:pt idx="194">
                  <c:v>4.0417000000000014</c:v>
                </c:pt>
                <c:pt idx="195">
                  <c:v>4.0624999999999956</c:v>
                </c:pt>
                <c:pt idx="196">
                  <c:v>4.0833000000000004</c:v>
                </c:pt>
                <c:pt idx="197">
                  <c:v>4.1041999999999845</c:v>
                </c:pt>
                <c:pt idx="198">
                  <c:v>4.1249999999999645</c:v>
                </c:pt>
                <c:pt idx="199">
                  <c:v>4.1457999999999995</c:v>
                </c:pt>
                <c:pt idx="200">
                  <c:v>4.1666999999999996</c:v>
                </c:pt>
                <c:pt idx="201">
                  <c:v>4.1874999999999956</c:v>
                </c:pt>
                <c:pt idx="202">
                  <c:v>4.2083000000000004</c:v>
                </c:pt>
                <c:pt idx="203">
                  <c:v>4.2291999999999996</c:v>
                </c:pt>
                <c:pt idx="204">
                  <c:v>4.25</c:v>
                </c:pt>
                <c:pt idx="205">
                  <c:v>4.2708000000000004</c:v>
                </c:pt>
                <c:pt idx="206">
                  <c:v>4.2917000000000014</c:v>
                </c:pt>
                <c:pt idx="207">
                  <c:v>4.3124999999999956</c:v>
                </c:pt>
                <c:pt idx="208">
                  <c:v>4.3333000000000004</c:v>
                </c:pt>
                <c:pt idx="209">
                  <c:v>4.3541999999999845</c:v>
                </c:pt>
                <c:pt idx="210">
                  <c:v>4.375</c:v>
                </c:pt>
                <c:pt idx="211">
                  <c:v>4.3957999999999995</c:v>
                </c:pt>
                <c:pt idx="212">
                  <c:v>4.4167000000000014</c:v>
                </c:pt>
                <c:pt idx="213">
                  <c:v>4.4375</c:v>
                </c:pt>
                <c:pt idx="214">
                  <c:v>4.4583000000000004</c:v>
                </c:pt>
                <c:pt idx="215">
                  <c:v>4.4792000000000476</c:v>
                </c:pt>
                <c:pt idx="216">
                  <c:v>4.5</c:v>
                </c:pt>
                <c:pt idx="217">
                  <c:v>4.5207999999999995</c:v>
                </c:pt>
                <c:pt idx="218">
                  <c:v>4.5417000000000014</c:v>
                </c:pt>
                <c:pt idx="219">
                  <c:v>4.5624999999999956</c:v>
                </c:pt>
                <c:pt idx="220">
                  <c:v>4.5833000000000004</c:v>
                </c:pt>
                <c:pt idx="221">
                  <c:v>4.6041999999999845</c:v>
                </c:pt>
                <c:pt idx="222">
                  <c:v>4.6249999999999645</c:v>
                </c:pt>
                <c:pt idx="223">
                  <c:v>4.6457999999999995</c:v>
                </c:pt>
                <c:pt idx="224">
                  <c:v>4.6666999999999996</c:v>
                </c:pt>
                <c:pt idx="225">
                  <c:v>4.6874999999999956</c:v>
                </c:pt>
                <c:pt idx="226">
                  <c:v>4.7083000000000004</c:v>
                </c:pt>
                <c:pt idx="227">
                  <c:v>4.7291999999999996</c:v>
                </c:pt>
                <c:pt idx="228">
                  <c:v>4.75</c:v>
                </c:pt>
                <c:pt idx="229">
                  <c:v>4.7708000000000004</c:v>
                </c:pt>
                <c:pt idx="230">
                  <c:v>4.7917000000000014</c:v>
                </c:pt>
                <c:pt idx="231">
                  <c:v>4.8124999999999956</c:v>
                </c:pt>
                <c:pt idx="232">
                  <c:v>4.8333000000000004</c:v>
                </c:pt>
                <c:pt idx="233">
                  <c:v>4.8541999999999845</c:v>
                </c:pt>
                <c:pt idx="234">
                  <c:v>4.875</c:v>
                </c:pt>
                <c:pt idx="235">
                  <c:v>4.8957999999999995</c:v>
                </c:pt>
                <c:pt idx="236">
                  <c:v>4.9167000000000014</c:v>
                </c:pt>
                <c:pt idx="237">
                  <c:v>4.9375</c:v>
                </c:pt>
                <c:pt idx="238">
                  <c:v>4.9583000000000004</c:v>
                </c:pt>
                <c:pt idx="239">
                  <c:v>4.9792000000000476</c:v>
                </c:pt>
                <c:pt idx="240">
                  <c:v>5</c:v>
                </c:pt>
                <c:pt idx="241">
                  <c:v>5.0207999999999995</c:v>
                </c:pt>
                <c:pt idx="242">
                  <c:v>5.0417000000000014</c:v>
                </c:pt>
                <c:pt idx="243">
                  <c:v>5.0624999999999956</c:v>
                </c:pt>
                <c:pt idx="244">
                  <c:v>5.0833000000000004</c:v>
                </c:pt>
                <c:pt idx="245">
                  <c:v>5.1041999999999845</c:v>
                </c:pt>
                <c:pt idx="246">
                  <c:v>5.1249999999999645</c:v>
                </c:pt>
                <c:pt idx="247">
                  <c:v>5.1457999999999995</c:v>
                </c:pt>
                <c:pt idx="248">
                  <c:v>5.1666999999999996</c:v>
                </c:pt>
                <c:pt idx="249">
                  <c:v>5.1874999999999956</c:v>
                </c:pt>
                <c:pt idx="250">
                  <c:v>5.2083000000000004</c:v>
                </c:pt>
                <c:pt idx="251">
                  <c:v>5.2291999999999996</c:v>
                </c:pt>
                <c:pt idx="252">
                  <c:v>5.25</c:v>
                </c:pt>
                <c:pt idx="253">
                  <c:v>5.2708000000000004</c:v>
                </c:pt>
                <c:pt idx="254">
                  <c:v>5.2917000000000014</c:v>
                </c:pt>
                <c:pt idx="255">
                  <c:v>5.3124999999999956</c:v>
                </c:pt>
                <c:pt idx="256">
                  <c:v>5.3333000000000004</c:v>
                </c:pt>
                <c:pt idx="257">
                  <c:v>5.3541999999999845</c:v>
                </c:pt>
                <c:pt idx="258">
                  <c:v>5.375</c:v>
                </c:pt>
                <c:pt idx="259">
                  <c:v>5.3957999999999995</c:v>
                </c:pt>
                <c:pt idx="260">
                  <c:v>5.4167000000000014</c:v>
                </c:pt>
                <c:pt idx="261">
                  <c:v>5.4375</c:v>
                </c:pt>
                <c:pt idx="262">
                  <c:v>5.4583000000000004</c:v>
                </c:pt>
                <c:pt idx="263">
                  <c:v>5.4792000000000476</c:v>
                </c:pt>
                <c:pt idx="264">
                  <c:v>5.5</c:v>
                </c:pt>
                <c:pt idx="265">
                  <c:v>5.5207999999999995</c:v>
                </c:pt>
                <c:pt idx="266">
                  <c:v>5.5417000000000014</c:v>
                </c:pt>
                <c:pt idx="267">
                  <c:v>5.5624999999999956</c:v>
                </c:pt>
                <c:pt idx="268">
                  <c:v>5.5833000000000004</c:v>
                </c:pt>
                <c:pt idx="269">
                  <c:v>5.6041999999999845</c:v>
                </c:pt>
                <c:pt idx="270">
                  <c:v>5.6249999999999645</c:v>
                </c:pt>
                <c:pt idx="271">
                  <c:v>5.6457999999999995</c:v>
                </c:pt>
                <c:pt idx="272">
                  <c:v>5.6666999999999996</c:v>
                </c:pt>
                <c:pt idx="273">
                  <c:v>5.6874999999999956</c:v>
                </c:pt>
                <c:pt idx="274">
                  <c:v>5.7083000000000004</c:v>
                </c:pt>
                <c:pt idx="275">
                  <c:v>5.7291999999999996</c:v>
                </c:pt>
                <c:pt idx="276">
                  <c:v>5.75</c:v>
                </c:pt>
                <c:pt idx="277">
                  <c:v>5.7708000000000004</c:v>
                </c:pt>
                <c:pt idx="278">
                  <c:v>5.7917000000000014</c:v>
                </c:pt>
                <c:pt idx="279">
                  <c:v>5.8124999999999956</c:v>
                </c:pt>
                <c:pt idx="280">
                  <c:v>5.8333000000000004</c:v>
                </c:pt>
                <c:pt idx="281">
                  <c:v>5.8541999999999845</c:v>
                </c:pt>
                <c:pt idx="282">
                  <c:v>5.875</c:v>
                </c:pt>
                <c:pt idx="283">
                  <c:v>5.8957999999999995</c:v>
                </c:pt>
                <c:pt idx="284">
                  <c:v>5.9167000000000014</c:v>
                </c:pt>
                <c:pt idx="285">
                  <c:v>5.9375</c:v>
                </c:pt>
                <c:pt idx="286">
                  <c:v>5.9583000000000004</c:v>
                </c:pt>
                <c:pt idx="287">
                  <c:v>5.9792000000000476</c:v>
                </c:pt>
                <c:pt idx="288">
                  <c:v>6</c:v>
                </c:pt>
                <c:pt idx="289">
                  <c:v>6.0207999999999995</c:v>
                </c:pt>
                <c:pt idx="290">
                  <c:v>6.0417000000000014</c:v>
                </c:pt>
                <c:pt idx="291">
                  <c:v>6.0624999999999956</c:v>
                </c:pt>
                <c:pt idx="292">
                  <c:v>6.0833000000000004</c:v>
                </c:pt>
                <c:pt idx="293">
                  <c:v>6.1041999999999845</c:v>
                </c:pt>
                <c:pt idx="294">
                  <c:v>6.1249999999999645</c:v>
                </c:pt>
                <c:pt idx="295">
                  <c:v>6.1457999999999995</c:v>
                </c:pt>
                <c:pt idx="296">
                  <c:v>6.1666999999999996</c:v>
                </c:pt>
                <c:pt idx="297">
                  <c:v>6.1874999999999956</c:v>
                </c:pt>
                <c:pt idx="298">
                  <c:v>6.2083000000000004</c:v>
                </c:pt>
                <c:pt idx="299">
                  <c:v>6.2291999999999996</c:v>
                </c:pt>
                <c:pt idx="300">
                  <c:v>6.25</c:v>
                </c:pt>
                <c:pt idx="301">
                  <c:v>6.2708000000000004</c:v>
                </c:pt>
                <c:pt idx="302">
                  <c:v>6.2917000000000014</c:v>
                </c:pt>
                <c:pt idx="303">
                  <c:v>6.3124999999999956</c:v>
                </c:pt>
                <c:pt idx="304">
                  <c:v>6.3333000000000004</c:v>
                </c:pt>
                <c:pt idx="305">
                  <c:v>6.3541999999999845</c:v>
                </c:pt>
                <c:pt idx="306">
                  <c:v>6.375</c:v>
                </c:pt>
                <c:pt idx="307">
                  <c:v>6.3957999999999995</c:v>
                </c:pt>
                <c:pt idx="308">
                  <c:v>6.4167000000000014</c:v>
                </c:pt>
                <c:pt idx="309">
                  <c:v>6.4375</c:v>
                </c:pt>
                <c:pt idx="310">
                  <c:v>6.4583000000000004</c:v>
                </c:pt>
                <c:pt idx="311">
                  <c:v>6.4792000000000476</c:v>
                </c:pt>
                <c:pt idx="312">
                  <c:v>6.5</c:v>
                </c:pt>
                <c:pt idx="313">
                  <c:v>6.5207999999999995</c:v>
                </c:pt>
                <c:pt idx="314">
                  <c:v>6.5417000000000014</c:v>
                </c:pt>
                <c:pt idx="315">
                  <c:v>6.5624999999999956</c:v>
                </c:pt>
                <c:pt idx="316">
                  <c:v>6.5833000000000004</c:v>
                </c:pt>
                <c:pt idx="317">
                  <c:v>6.6041999999999845</c:v>
                </c:pt>
                <c:pt idx="318">
                  <c:v>6.6249999999999645</c:v>
                </c:pt>
                <c:pt idx="319">
                  <c:v>6.6457999999999995</c:v>
                </c:pt>
                <c:pt idx="320">
                  <c:v>6.6666999999999996</c:v>
                </c:pt>
                <c:pt idx="321">
                  <c:v>6.6874999999999956</c:v>
                </c:pt>
                <c:pt idx="322">
                  <c:v>6.7083000000000004</c:v>
                </c:pt>
                <c:pt idx="323">
                  <c:v>6.7291999999999996</c:v>
                </c:pt>
                <c:pt idx="324">
                  <c:v>6.75</c:v>
                </c:pt>
                <c:pt idx="325">
                  <c:v>6.7708000000000004</c:v>
                </c:pt>
                <c:pt idx="326">
                  <c:v>6.7917000000000014</c:v>
                </c:pt>
                <c:pt idx="327">
                  <c:v>6.8124999999999956</c:v>
                </c:pt>
                <c:pt idx="328">
                  <c:v>6.8333000000000004</c:v>
                </c:pt>
                <c:pt idx="329">
                  <c:v>6.8541999999999845</c:v>
                </c:pt>
                <c:pt idx="330">
                  <c:v>6.875</c:v>
                </c:pt>
                <c:pt idx="331">
                  <c:v>6.8957999999999995</c:v>
                </c:pt>
                <c:pt idx="332">
                  <c:v>6.9167000000000014</c:v>
                </c:pt>
                <c:pt idx="333">
                  <c:v>6.9375</c:v>
                </c:pt>
                <c:pt idx="334">
                  <c:v>6.9583000000000004</c:v>
                </c:pt>
                <c:pt idx="335">
                  <c:v>6.9792000000000476</c:v>
                </c:pt>
                <c:pt idx="336">
                  <c:v>7</c:v>
                </c:pt>
              </c:numCache>
            </c:numRef>
          </c:xVal>
          <c:yVal>
            <c:numRef>
              <c:f>Sheet1!$B$2:$B$338</c:f>
              <c:numCache>
                <c:formatCode>General</c:formatCode>
                <c:ptCount val="337"/>
                <c:pt idx="0">
                  <c:v>100</c:v>
                </c:pt>
                <c:pt idx="1">
                  <c:v>100</c:v>
                </c:pt>
                <c:pt idx="2">
                  <c:v>100</c:v>
                </c:pt>
                <c:pt idx="3">
                  <c:v>100</c:v>
                </c:pt>
                <c:pt idx="4">
                  <c:v>99.208000000000013</c:v>
                </c:pt>
                <c:pt idx="5">
                  <c:v>99.208000000000013</c:v>
                </c:pt>
                <c:pt idx="6">
                  <c:v>99.208000000000013</c:v>
                </c:pt>
                <c:pt idx="7">
                  <c:v>99.208000000000013</c:v>
                </c:pt>
                <c:pt idx="8">
                  <c:v>99.208000000000013</c:v>
                </c:pt>
                <c:pt idx="9">
                  <c:v>99.208000000000013</c:v>
                </c:pt>
                <c:pt idx="10">
                  <c:v>99.208000000000013</c:v>
                </c:pt>
                <c:pt idx="11">
                  <c:v>99.208000000000013</c:v>
                </c:pt>
                <c:pt idx="12">
                  <c:v>99.208000000000013</c:v>
                </c:pt>
                <c:pt idx="13">
                  <c:v>99.208000000000013</c:v>
                </c:pt>
                <c:pt idx="14">
                  <c:v>99.208000000000013</c:v>
                </c:pt>
                <c:pt idx="15">
                  <c:v>99.208000000000013</c:v>
                </c:pt>
                <c:pt idx="16">
                  <c:v>99.208000000000013</c:v>
                </c:pt>
                <c:pt idx="17">
                  <c:v>99.208000000000013</c:v>
                </c:pt>
                <c:pt idx="18">
                  <c:v>98.805999999999983</c:v>
                </c:pt>
                <c:pt idx="19">
                  <c:v>98.805999999999983</c:v>
                </c:pt>
                <c:pt idx="20">
                  <c:v>98.405000000000001</c:v>
                </c:pt>
                <c:pt idx="21">
                  <c:v>98.003</c:v>
                </c:pt>
                <c:pt idx="22">
                  <c:v>97.600999999999999</c:v>
                </c:pt>
                <c:pt idx="23">
                  <c:v>97.600999999999999</c:v>
                </c:pt>
                <c:pt idx="24">
                  <c:v>97.600999999999999</c:v>
                </c:pt>
                <c:pt idx="25">
                  <c:v>97.600999999999999</c:v>
                </c:pt>
                <c:pt idx="26">
                  <c:v>97.600999999999999</c:v>
                </c:pt>
                <c:pt idx="27">
                  <c:v>97.600999999999999</c:v>
                </c:pt>
                <c:pt idx="28">
                  <c:v>97.600999999999999</c:v>
                </c:pt>
                <c:pt idx="29">
                  <c:v>97.600999999999999</c:v>
                </c:pt>
                <c:pt idx="30">
                  <c:v>97.600999999999999</c:v>
                </c:pt>
                <c:pt idx="31">
                  <c:v>97.600999999999999</c:v>
                </c:pt>
                <c:pt idx="32">
                  <c:v>97.600999999999999</c:v>
                </c:pt>
                <c:pt idx="33">
                  <c:v>97.600999999999999</c:v>
                </c:pt>
                <c:pt idx="34">
                  <c:v>97.600999999999999</c:v>
                </c:pt>
                <c:pt idx="35">
                  <c:v>97.600999999999999</c:v>
                </c:pt>
                <c:pt idx="36">
                  <c:v>97.600999999999999</c:v>
                </c:pt>
                <c:pt idx="37">
                  <c:v>97.600999999999999</c:v>
                </c:pt>
                <c:pt idx="38">
                  <c:v>97.600999999999999</c:v>
                </c:pt>
                <c:pt idx="39">
                  <c:v>97.600999999999999</c:v>
                </c:pt>
                <c:pt idx="40">
                  <c:v>96.795000000000002</c:v>
                </c:pt>
                <c:pt idx="41">
                  <c:v>96.795000000000002</c:v>
                </c:pt>
                <c:pt idx="42">
                  <c:v>96.795000000000002</c:v>
                </c:pt>
                <c:pt idx="43">
                  <c:v>96.795000000000002</c:v>
                </c:pt>
                <c:pt idx="44">
                  <c:v>96.795000000000002</c:v>
                </c:pt>
                <c:pt idx="45">
                  <c:v>96.795000000000002</c:v>
                </c:pt>
                <c:pt idx="46">
                  <c:v>96.795000000000002</c:v>
                </c:pt>
                <c:pt idx="47">
                  <c:v>96.795000000000002</c:v>
                </c:pt>
                <c:pt idx="48">
                  <c:v>96.795000000000002</c:v>
                </c:pt>
                <c:pt idx="49">
                  <c:v>96.795000000000002</c:v>
                </c:pt>
                <c:pt idx="50">
                  <c:v>96.795000000000002</c:v>
                </c:pt>
                <c:pt idx="51">
                  <c:v>96.795000000000002</c:v>
                </c:pt>
                <c:pt idx="52">
                  <c:v>96.795000000000002</c:v>
                </c:pt>
                <c:pt idx="53">
                  <c:v>96.795000000000002</c:v>
                </c:pt>
                <c:pt idx="54">
                  <c:v>96.795000000000002</c:v>
                </c:pt>
                <c:pt idx="55">
                  <c:v>96.795000000000002</c:v>
                </c:pt>
                <c:pt idx="56">
                  <c:v>96.795000000000002</c:v>
                </c:pt>
                <c:pt idx="57">
                  <c:v>96.795000000000002</c:v>
                </c:pt>
                <c:pt idx="58">
                  <c:v>96.36999999999999</c:v>
                </c:pt>
                <c:pt idx="59">
                  <c:v>96.36999999999999</c:v>
                </c:pt>
                <c:pt idx="60">
                  <c:v>96.36999999999999</c:v>
                </c:pt>
                <c:pt idx="61">
                  <c:v>96.36999999999999</c:v>
                </c:pt>
                <c:pt idx="62">
                  <c:v>96.36999999999999</c:v>
                </c:pt>
                <c:pt idx="63">
                  <c:v>96.36999999999999</c:v>
                </c:pt>
                <c:pt idx="64">
                  <c:v>96.36999999999999</c:v>
                </c:pt>
                <c:pt idx="65">
                  <c:v>96.36999999999999</c:v>
                </c:pt>
                <c:pt idx="66">
                  <c:v>96.36999999999999</c:v>
                </c:pt>
                <c:pt idx="67">
                  <c:v>96.36999999999999</c:v>
                </c:pt>
                <c:pt idx="68">
                  <c:v>96.36999999999999</c:v>
                </c:pt>
                <c:pt idx="69">
                  <c:v>96.36999999999999</c:v>
                </c:pt>
                <c:pt idx="70">
                  <c:v>96.36999999999999</c:v>
                </c:pt>
                <c:pt idx="71">
                  <c:v>96.36999999999999</c:v>
                </c:pt>
                <c:pt idx="72">
                  <c:v>96.36999999999999</c:v>
                </c:pt>
                <c:pt idx="73">
                  <c:v>96.36999999999999</c:v>
                </c:pt>
                <c:pt idx="74">
                  <c:v>96.36999999999999</c:v>
                </c:pt>
                <c:pt idx="75">
                  <c:v>96.36999999999999</c:v>
                </c:pt>
                <c:pt idx="76">
                  <c:v>96.36999999999999</c:v>
                </c:pt>
                <c:pt idx="77">
                  <c:v>96.36999999999999</c:v>
                </c:pt>
                <c:pt idx="78">
                  <c:v>96.36999999999999</c:v>
                </c:pt>
                <c:pt idx="79">
                  <c:v>96.36999999999999</c:v>
                </c:pt>
                <c:pt idx="80">
                  <c:v>95.942000000000007</c:v>
                </c:pt>
                <c:pt idx="81">
                  <c:v>95.942000000000007</c:v>
                </c:pt>
                <c:pt idx="82">
                  <c:v>95.942000000000007</c:v>
                </c:pt>
                <c:pt idx="83">
                  <c:v>95.942000000000007</c:v>
                </c:pt>
                <c:pt idx="84">
                  <c:v>95.942000000000007</c:v>
                </c:pt>
                <c:pt idx="85">
                  <c:v>95.942000000000007</c:v>
                </c:pt>
                <c:pt idx="86">
                  <c:v>95.942000000000007</c:v>
                </c:pt>
                <c:pt idx="87">
                  <c:v>95.942000000000007</c:v>
                </c:pt>
                <c:pt idx="88">
                  <c:v>95.942000000000007</c:v>
                </c:pt>
                <c:pt idx="89">
                  <c:v>95.942000000000007</c:v>
                </c:pt>
                <c:pt idx="90">
                  <c:v>95.942000000000007</c:v>
                </c:pt>
                <c:pt idx="91">
                  <c:v>95.942000000000007</c:v>
                </c:pt>
                <c:pt idx="92">
                  <c:v>95.942000000000007</c:v>
                </c:pt>
                <c:pt idx="93">
                  <c:v>95.942000000000007</c:v>
                </c:pt>
                <c:pt idx="94">
                  <c:v>95.942000000000007</c:v>
                </c:pt>
                <c:pt idx="95">
                  <c:v>95.942000000000007</c:v>
                </c:pt>
                <c:pt idx="96">
                  <c:v>95.942000000000007</c:v>
                </c:pt>
                <c:pt idx="97">
                  <c:v>95.942000000000007</c:v>
                </c:pt>
                <c:pt idx="98">
                  <c:v>95.942000000000007</c:v>
                </c:pt>
                <c:pt idx="99">
                  <c:v>95.942000000000007</c:v>
                </c:pt>
                <c:pt idx="100">
                  <c:v>95.942000000000007</c:v>
                </c:pt>
                <c:pt idx="101">
                  <c:v>95.942000000000007</c:v>
                </c:pt>
                <c:pt idx="102">
                  <c:v>95.942000000000007</c:v>
                </c:pt>
                <c:pt idx="103">
                  <c:v>95.942000000000007</c:v>
                </c:pt>
                <c:pt idx="104">
                  <c:v>95.942000000000007</c:v>
                </c:pt>
                <c:pt idx="105">
                  <c:v>95.942000000000007</c:v>
                </c:pt>
                <c:pt idx="106">
                  <c:v>95.491000000000227</c:v>
                </c:pt>
                <c:pt idx="107">
                  <c:v>95.491000000000227</c:v>
                </c:pt>
                <c:pt idx="108">
                  <c:v>95.491000000000227</c:v>
                </c:pt>
                <c:pt idx="109">
                  <c:v>95.491000000000227</c:v>
                </c:pt>
                <c:pt idx="110">
                  <c:v>95.491000000000227</c:v>
                </c:pt>
                <c:pt idx="111">
                  <c:v>95.491000000000227</c:v>
                </c:pt>
                <c:pt idx="112">
                  <c:v>95.491000000000227</c:v>
                </c:pt>
                <c:pt idx="113">
                  <c:v>95.491000000000227</c:v>
                </c:pt>
                <c:pt idx="114">
                  <c:v>95.491000000000227</c:v>
                </c:pt>
                <c:pt idx="115">
                  <c:v>95.491000000000227</c:v>
                </c:pt>
                <c:pt idx="116">
                  <c:v>95.491000000000227</c:v>
                </c:pt>
                <c:pt idx="117">
                  <c:v>95.491000000000227</c:v>
                </c:pt>
                <c:pt idx="118">
                  <c:v>95.491000000000227</c:v>
                </c:pt>
                <c:pt idx="119">
                  <c:v>95.491000000000227</c:v>
                </c:pt>
                <c:pt idx="120">
                  <c:v>95.491000000000227</c:v>
                </c:pt>
                <c:pt idx="121">
                  <c:v>95.491000000000227</c:v>
                </c:pt>
                <c:pt idx="122">
                  <c:v>95.491000000000227</c:v>
                </c:pt>
                <c:pt idx="123">
                  <c:v>95.491000000000227</c:v>
                </c:pt>
                <c:pt idx="124">
                  <c:v>95.491000000000227</c:v>
                </c:pt>
                <c:pt idx="125">
                  <c:v>95.491000000000227</c:v>
                </c:pt>
                <c:pt idx="126">
                  <c:v>95.491000000000227</c:v>
                </c:pt>
                <c:pt idx="127">
                  <c:v>95.491000000000227</c:v>
                </c:pt>
                <c:pt idx="128">
                  <c:v>95.491000000000227</c:v>
                </c:pt>
                <c:pt idx="129">
                  <c:v>95.491000000000227</c:v>
                </c:pt>
                <c:pt idx="130">
                  <c:v>95.491000000000227</c:v>
                </c:pt>
                <c:pt idx="131">
                  <c:v>95.491000000000227</c:v>
                </c:pt>
                <c:pt idx="132">
                  <c:v>95.491000000000227</c:v>
                </c:pt>
                <c:pt idx="133">
                  <c:v>95.491000000000227</c:v>
                </c:pt>
                <c:pt idx="134">
                  <c:v>94.578000000000003</c:v>
                </c:pt>
                <c:pt idx="135">
                  <c:v>94.578000000000003</c:v>
                </c:pt>
                <c:pt idx="136">
                  <c:v>94.578000000000003</c:v>
                </c:pt>
                <c:pt idx="137">
                  <c:v>94.578000000000003</c:v>
                </c:pt>
                <c:pt idx="138">
                  <c:v>94.114000000000004</c:v>
                </c:pt>
                <c:pt idx="139">
                  <c:v>94.114000000000004</c:v>
                </c:pt>
                <c:pt idx="140">
                  <c:v>94.114000000000004</c:v>
                </c:pt>
                <c:pt idx="141">
                  <c:v>94.114000000000004</c:v>
                </c:pt>
                <c:pt idx="142">
                  <c:v>94.114000000000004</c:v>
                </c:pt>
                <c:pt idx="143">
                  <c:v>93.638999999999982</c:v>
                </c:pt>
                <c:pt idx="144">
                  <c:v>93.638999999999982</c:v>
                </c:pt>
                <c:pt idx="145">
                  <c:v>93.638999999999982</c:v>
                </c:pt>
                <c:pt idx="146">
                  <c:v>93.638999999999982</c:v>
                </c:pt>
                <c:pt idx="147">
                  <c:v>93.150999999999982</c:v>
                </c:pt>
                <c:pt idx="148">
                  <c:v>93.150999999999982</c:v>
                </c:pt>
                <c:pt idx="149">
                  <c:v>92.652999999999949</c:v>
                </c:pt>
                <c:pt idx="150">
                  <c:v>92.652999999999949</c:v>
                </c:pt>
                <c:pt idx="151">
                  <c:v>92.652999999999949</c:v>
                </c:pt>
                <c:pt idx="152">
                  <c:v>92.652999999999949</c:v>
                </c:pt>
                <c:pt idx="153">
                  <c:v>92.154999999999987</c:v>
                </c:pt>
                <c:pt idx="154">
                  <c:v>92.154999999999987</c:v>
                </c:pt>
                <c:pt idx="155">
                  <c:v>91.656999999999982</c:v>
                </c:pt>
                <c:pt idx="156">
                  <c:v>91.656999999999982</c:v>
                </c:pt>
                <c:pt idx="157">
                  <c:v>91.656999999999982</c:v>
                </c:pt>
                <c:pt idx="158">
                  <c:v>91.656999999999982</c:v>
                </c:pt>
                <c:pt idx="159">
                  <c:v>91.656999999999982</c:v>
                </c:pt>
                <c:pt idx="160">
                  <c:v>91.656999999999982</c:v>
                </c:pt>
                <c:pt idx="161">
                  <c:v>91.157999999999987</c:v>
                </c:pt>
                <c:pt idx="162">
                  <c:v>91.157999999999987</c:v>
                </c:pt>
                <c:pt idx="163">
                  <c:v>91.157999999999987</c:v>
                </c:pt>
                <c:pt idx="164">
                  <c:v>91.157999999999987</c:v>
                </c:pt>
                <c:pt idx="165">
                  <c:v>91.157999999999987</c:v>
                </c:pt>
                <c:pt idx="166">
                  <c:v>91.157999999999987</c:v>
                </c:pt>
                <c:pt idx="167">
                  <c:v>91.157999999999987</c:v>
                </c:pt>
                <c:pt idx="168">
                  <c:v>91.157999999999987</c:v>
                </c:pt>
                <c:pt idx="169">
                  <c:v>91.157999999999987</c:v>
                </c:pt>
                <c:pt idx="170">
                  <c:v>91.157999999999987</c:v>
                </c:pt>
                <c:pt idx="171">
                  <c:v>90.657999999999987</c:v>
                </c:pt>
                <c:pt idx="172">
                  <c:v>90.657999999999987</c:v>
                </c:pt>
                <c:pt idx="173">
                  <c:v>90.657999999999987</c:v>
                </c:pt>
                <c:pt idx="174">
                  <c:v>90.657999999999987</c:v>
                </c:pt>
                <c:pt idx="175">
                  <c:v>90.657999999999987</c:v>
                </c:pt>
                <c:pt idx="176">
                  <c:v>90.657999999999987</c:v>
                </c:pt>
                <c:pt idx="177">
                  <c:v>90.657999999999987</c:v>
                </c:pt>
                <c:pt idx="178">
                  <c:v>90.156999999999982</c:v>
                </c:pt>
                <c:pt idx="179">
                  <c:v>90.156999999999982</c:v>
                </c:pt>
                <c:pt idx="180">
                  <c:v>90.156999999999982</c:v>
                </c:pt>
                <c:pt idx="181">
                  <c:v>90.156999999999982</c:v>
                </c:pt>
                <c:pt idx="182">
                  <c:v>90.156999999999982</c:v>
                </c:pt>
                <c:pt idx="183">
                  <c:v>90.156999999999982</c:v>
                </c:pt>
                <c:pt idx="184">
                  <c:v>90.156999999999982</c:v>
                </c:pt>
                <c:pt idx="185">
                  <c:v>90.156999999999982</c:v>
                </c:pt>
                <c:pt idx="186">
                  <c:v>90.156999999999982</c:v>
                </c:pt>
                <c:pt idx="187">
                  <c:v>90.156999999999982</c:v>
                </c:pt>
                <c:pt idx="188">
                  <c:v>89.649999999999991</c:v>
                </c:pt>
                <c:pt idx="189">
                  <c:v>89.649999999999991</c:v>
                </c:pt>
                <c:pt idx="190">
                  <c:v>89.649999999999991</c:v>
                </c:pt>
                <c:pt idx="191">
                  <c:v>89.649999999999991</c:v>
                </c:pt>
                <c:pt idx="192">
                  <c:v>89.649999999999991</c:v>
                </c:pt>
                <c:pt idx="193">
                  <c:v>89.649999999999991</c:v>
                </c:pt>
                <c:pt idx="194">
                  <c:v>89.649999999999991</c:v>
                </c:pt>
                <c:pt idx="195">
                  <c:v>89.113</c:v>
                </c:pt>
                <c:pt idx="196">
                  <c:v>89.113</c:v>
                </c:pt>
                <c:pt idx="197">
                  <c:v>89.113</c:v>
                </c:pt>
                <c:pt idx="198">
                  <c:v>89.113</c:v>
                </c:pt>
                <c:pt idx="199">
                  <c:v>89.113</c:v>
                </c:pt>
                <c:pt idx="200">
                  <c:v>89.113</c:v>
                </c:pt>
                <c:pt idx="201">
                  <c:v>89.113</c:v>
                </c:pt>
                <c:pt idx="202">
                  <c:v>89.113</c:v>
                </c:pt>
                <c:pt idx="203">
                  <c:v>89.113</c:v>
                </c:pt>
                <c:pt idx="204">
                  <c:v>89.113</c:v>
                </c:pt>
                <c:pt idx="205">
                  <c:v>89.113</c:v>
                </c:pt>
                <c:pt idx="206">
                  <c:v>89.113</c:v>
                </c:pt>
                <c:pt idx="207">
                  <c:v>89.113</c:v>
                </c:pt>
                <c:pt idx="208">
                  <c:v>89.113</c:v>
                </c:pt>
                <c:pt idx="209">
                  <c:v>87.998999999999995</c:v>
                </c:pt>
                <c:pt idx="210">
                  <c:v>87.998999999999995</c:v>
                </c:pt>
                <c:pt idx="211">
                  <c:v>87.442000000000007</c:v>
                </c:pt>
                <c:pt idx="212">
                  <c:v>87.442000000000007</c:v>
                </c:pt>
                <c:pt idx="213">
                  <c:v>87.442000000000007</c:v>
                </c:pt>
                <c:pt idx="214">
                  <c:v>87.442000000000007</c:v>
                </c:pt>
                <c:pt idx="215">
                  <c:v>87.442000000000007</c:v>
                </c:pt>
                <c:pt idx="216">
                  <c:v>87.442000000000007</c:v>
                </c:pt>
                <c:pt idx="217">
                  <c:v>87.442000000000007</c:v>
                </c:pt>
                <c:pt idx="218">
                  <c:v>87.442000000000007</c:v>
                </c:pt>
                <c:pt idx="219">
                  <c:v>87.442000000000007</c:v>
                </c:pt>
                <c:pt idx="220">
                  <c:v>87.442000000000007</c:v>
                </c:pt>
                <c:pt idx="221">
                  <c:v>87.442000000000007</c:v>
                </c:pt>
                <c:pt idx="222">
                  <c:v>87.442000000000007</c:v>
                </c:pt>
                <c:pt idx="223">
                  <c:v>87.442000000000007</c:v>
                </c:pt>
                <c:pt idx="224">
                  <c:v>87.442000000000007</c:v>
                </c:pt>
                <c:pt idx="225">
                  <c:v>87.442000000000007</c:v>
                </c:pt>
                <c:pt idx="226">
                  <c:v>87.442000000000007</c:v>
                </c:pt>
                <c:pt idx="227">
                  <c:v>87.442000000000007</c:v>
                </c:pt>
                <c:pt idx="228">
                  <c:v>87.442000000000007</c:v>
                </c:pt>
                <c:pt idx="229">
                  <c:v>87.442000000000007</c:v>
                </c:pt>
                <c:pt idx="230">
                  <c:v>87.442000000000007</c:v>
                </c:pt>
                <c:pt idx="231">
                  <c:v>87.442000000000007</c:v>
                </c:pt>
                <c:pt idx="232">
                  <c:v>87.442000000000007</c:v>
                </c:pt>
                <c:pt idx="233">
                  <c:v>87.442000000000007</c:v>
                </c:pt>
                <c:pt idx="234">
                  <c:v>87.442000000000007</c:v>
                </c:pt>
                <c:pt idx="235">
                  <c:v>87.442000000000007</c:v>
                </c:pt>
                <c:pt idx="236">
                  <c:v>87.442000000000007</c:v>
                </c:pt>
                <c:pt idx="237">
                  <c:v>87.442000000000007</c:v>
                </c:pt>
                <c:pt idx="238">
                  <c:v>87.442000000000007</c:v>
                </c:pt>
                <c:pt idx="239">
                  <c:v>87.442000000000007</c:v>
                </c:pt>
                <c:pt idx="240">
                  <c:v>87.442000000000007</c:v>
                </c:pt>
                <c:pt idx="241">
                  <c:v>87.442000000000007</c:v>
                </c:pt>
                <c:pt idx="242">
                  <c:v>87.442000000000007</c:v>
                </c:pt>
                <c:pt idx="243">
                  <c:v>87.442000000000007</c:v>
                </c:pt>
                <c:pt idx="244">
                  <c:v>87.442000000000007</c:v>
                </c:pt>
                <c:pt idx="245">
                  <c:v>87.442000000000007</c:v>
                </c:pt>
                <c:pt idx="246">
                  <c:v>87.442000000000007</c:v>
                </c:pt>
                <c:pt idx="247">
                  <c:v>87.442000000000007</c:v>
                </c:pt>
                <c:pt idx="248">
                  <c:v>87.442000000000007</c:v>
                </c:pt>
                <c:pt idx="249">
                  <c:v>87.442000000000007</c:v>
                </c:pt>
                <c:pt idx="250">
                  <c:v>87.442000000000007</c:v>
                </c:pt>
                <c:pt idx="251">
                  <c:v>87.442000000000007</c:v>
                </c:pt>
                <c:pt idx="252">
                  <c:v>87.442000000000007</c:v>
                </c:pt>
                <c:pt idx="253">
                  <c:v>87.442000000000007</c:v>
                </c:pt>
                <c:pt idx="254">
                  <c:v>87.442000000000007</c:v>
                </c:pt>
                <c:pt idx="255">
                  <c:v>87.442000000000007</c:v>
                </c:pt>
                <c:pt idx="256">
                  <c:v>86.822000000000003</c:v>
                </c:pt>
                <c:pt idx="257">
                  <c:v>86.202000000000012</c:v>
                </c:pt>
                <c:pt idx="258">
                  <c:v>86.202000000000012</c:v>
                </c:pt>
                <c:pt idx="259">
                  <c:v>86.202000000000012</c:v>
                </c:pt>
                <c:pt idx="260">
                  <c:v>86.202000000000012</c:v>
                </c:pt>
                <c:pt idx="261">
                  <c:v>86.202000000000012</c:v>
                </c:pt>
                <c:pt idx="262">
                  <c:v>86.202000000000012</c:v>
                </c:pt>
                <c:pt idx="263">
                  <c:v>86.202000000000012</c:v>
                </c:pt>
                <c:pt idx="264">
                  <c:v>86.202000000000012</c:v>
                </c:pt>
                <c:pt idx="265">
                  <c:v>86.202000000000012</c:v>
                </c:pt>
                <c:pt idx="266">
                  <c:v>86.202000000000012</c:v>
                </c:pt>
                <c:pt idx="267">
                  <c:v>86.202000000000012</c:v>
                </c:pt>
                <c:pt idx="268">
                  <c:v>85.578000000000003</c:v>
                </c:pt>
                <c:pt idx="269">
                  <c:v>85.578000000000003</c:v>
                </c:pt>
                <c:pt idx="270">
                  <c:v>85.578000000000003</c:v>
                </c:pt>
                <c:pt idx="271">
                  <c:v>85.578000000000003</c:v>
                </c:pt>
                <c:pt idx="272">
                  <c:v>85.578000000000003</c:v>
                </c:pt>
                <c:pt idx="273">
                  <c:v>85.578000000000003</c:v>
                </c:pt>
                <c:pt idx="274">
                  <c:v>85.578000000000003</c:v>
                </c:pt>
                <c:pt idx="275">
                  <c:v>84.948000000000022</c:v>
                </c:pt>
                <c:pt idx="276">
                  <c:v>84.948000000000022</c:v>
                </c:pt>
                <c:pt idx="277">
                  <c:v>84.948000000000022</c:v>
                </c:pt>
                <c:pt idx="278">
                  <c:v>84.948000000000022</c:v>
                </c:pt>
                <c:pt idx="279">
                  <c:v>84.948000000000022</c:v>
                </c:pt>
                <c:pt idx="280">
                  <c:v>84.304999999999993</c:v>
                </c:pt>
                <c:pt idx="281">
                  <c:v>84.304999999999993</c:v>
                </c:pt>
                <c:pt idx="282">
                  <c:v>84.304999999999993</c:v>
                </c:pt>
                <c:pt idx="283">
                  <c:v>84.304999999999993</c:v>
                </c:pt>
                <c:pt idx="284">
                  <c:v>84.304999999999993</c:v>
                </c:pt>
                <c:pt idx="285">
                  <c:v>84.304999999999993</c:v>
                </c:pt>
                <c:pt idx="286">
                  <c:v>84.304999999999993</c:v>
                </c:pt>
                <c:pt idx="287">
                  <c:v>84.304999999999993</c:v>
                </c:pt>
                <c:pt idx="288">
                  <c:v>84.304999999999993</c:v>
                </c:pt>
                <c:pt idx="289">
                  <c:v>84.304999999999993</c:v>
                </c:pt>
                <c:pt idx="290">
                  <c:v>84.304999999999993</c:v>
                </c:pt>
                <c:pt idx="291">
                  <c:v>84.304999999999993</c:v>
                </c:pt>
                <c:pt idx="292">
                  <c:v>84.304999999999993</c:v>
                </c:pt>
                <c:pt idx="293">
                  <c:v>84.304999999999993</c:v>
                </c:pt>
                <c:pt idx="294">
                  <c:v>84.304999999999993</c:v>
                </c:pt>
                <c:pt idx="295">
                  <c:v>84.304999999999993</c:v>
                </c:pt>
                <c:pt idx="296">
                  <c:v>84.304999999999993</c:v>
                </c:pt>
                <c:pt idx="297">
                  <c:v>84.304999999999993</c:v>
                </c:pt>
                <c:pt idx="298">
                  <c:v>83.572000000000003</c:v>
                </c:pt>
                <c:pt idx="299">
                  <c:v>83.572000000000003</c:v>
                </c:pt>
                <c:pt idx="300">
                  <c:v>83.572000000000003</c:v>
                </c:pt>
                <c:pt idx="301">
                  <c:v>83.572000000000003</c:v>
                </c:pt>
                <c:pt idx="302">
                  <c:v>83.572000000000003</c:v>
                </c:pt>
                <c:pt idx="303">
                  <c:v>83.572000000000003</c:v>
                </c:pt>
                <c:pt idx="304">
                  <c:v>83.572000000000003</c:v>
                </c:pt>
                <c:pt idx="305">
                  <c:v>83.572000000000003</c:v>
                </c:pt>
                <c:pt idx="306">
                  <c:v>83.572000000000003</c:v>
                </c:pt>
                <c:pt idx="307">
                  <c:v>83.572000000000003</c:v>
                </c:pt>
                <c:pt idx="308">
                  <c:v>83.572000000000003</c:v>
                </c:pt>
                <c:pt idx="309">
                  <c:v>83.572000000000003</c:v>
                </c:pt>
                <c:pt idx="310">
                  <c:v>83.572000000000003</c:v>
                </c:pt>
                <c:pt idx="311">
                  <c:v>83.572000000000003</c:v>
                </c:pt>
                <c:pt idx="312">
                  <c:v>83.572000000000003</c:v>
                </c:pt>
                <c:pt idx="313">
                  <c:v>83.572000000000003</c:v>
                </c:pt>
                <c:pt idx="314">
                  <c:v>83.572000000000003</c:v>
                </c:pt>
                <c:pt idx="315">
                  <c:v>83.572000000000003</c:v>
                </c:pt>
                <c:pt idx="316">
                  <c:v>83.572000000000003</c:v>
                </c:pt>
                <c:pt idx="317">
                  <c:v>83.572000000000003</c:v>
                </c:pt>
                <c:pt idx="318">
                  <c:v>83.572000000000003</c:v>
                </c:pt>
                <c:pt idx="319">
                  <c:v>83.572000000000003</c:v>
                </c:pt>
                <c:pt idx="320">
                  <c:v>83.572000000000003</c:v>
                </c:pt>
                <c:pt idx="321">
                  <c:v>83.572000000000003</c:v>
                </c:pt>
                <c:pt idx="322">
                  <c:v>83.572000000000003</c:v>
                </c:pt>
                <c:pt idx="323">
                  <c:v>83.572000000000003</c:v>
                </c:pt>
                <c:pt idx="324">
                  <c:v>83.572000000000003</c:v>
                </c:pt>
                <c:pt idx="325">
                  <c:v>83.572000000000003</c:v>
                </c:pt>
                <c:pt idx="326">
                  <c:v>83.572000000000003</c:v>
                </c:pt>
                <c:pt idx="327">
                  <c:v>83.572000000000003</c:v>
                </c:pt>
                <c:pt idx="328">
                  <c:v>83.572000000000003</c:v>
                </c:pt>
                <c:pt idx="329">
                  <c:v>83.572000000000003</c:v>
                </c:pt>
                <c:pt idx="330">
                  <c:v>83.572000000000003</c:v>
                </c:pt>
                <c:pt idx="331">
                  <c:v>83.572000000000003</c:v>
                </c:pt>
                <c:pt idx="332">
                  <c:v>83.572000000000003</c:v>
                </c:pt>
                <c:pt idx="333">
                  <c:v>83.572000000000003</c:v>
                </c:pt>
                <c:pt idx="334">
                  <c:v>82.768000000000001</c:v>
                </c:pt>
                <c:pt idx="335">
                  <c:v>82.768000000000001</c:v>
                </c:pt>
                <c:pt idx="336">
                  <c:v>82.768000000000001</c:v>
                </c:pt>
              </c:numCache>
            </c:numRef>
          </c:yVal>
        </c:ser>
        <c:ser>
          <c:idx val="1"/>
          <c:order val="1"/>
          <c:tx>
            <c:strRef>
              <c:f>Sheet1!$C$1</c:f>
              <c:strCache>
                <c:ptCount val="1"/>
                <c:pt idx="0">
                  <c:v>Polyclonal induction (N = 186)</c:v>
                </c:pt>
              </c:strCache>
            </c:strRef>
          </c:tx>
          <c:spPr>
            <a:ln w="41275">
              <a:solidFill>
                <a:srgbClr val="FF0000"/>
              </a:solidFill>
              <a:prstDash val="solid"/>
            </a:ln>
          </c:spPr>
          <c:marker>
            <c:symbol val="none"/>
          </c:marker>
          <c:xVal>
            <c:numRef>
              <c:f>Sheet1!$A$2:$A$338</c:f>
              <c:numCache>
                <c:formatCode>General</c:formatCode>
                <c:ptCount val="337"/>
                <c:pt idx="0">
                  <c:v>0</c:v>
                </c:pt>
                <c:pt idx="1">
                  <c:v>2.0799999999999999E-2</c:v>
                </c:pt>
                <c:pt idx="2">
                  <c:v>4.1700000000000001E-2</c:v>
                </c:pt>
                <c:pt idx="3">
                  <c:v>6.25E-2</c:v>
                </c:pt>
                <c:pt idx="4">
                  <c:v>8.3300000000000041E-2</c:v>
                </c:pt>
                <c:pt idx="5">
                  <c:v>0.10420000000000022</c:v>
                </c:pt>
                <c:pt idx="6">
                  <c:v>0.125</c:v>
                </c:pt>
                <c:pt idx="7">
                  <c:v>0.14580000000000001</c:v>
                </c:pt>
                <c:pt idx="8">
                  <c:v>0.16669999999999999</c:v>
                </c:pt>
                <c:pt idx="9">
                  <c:v>0.18750000000000044</c:v>
                </c:pt>
                <c:pt idx="10">
                  <c:v>0.20830000000000001</c:v>
                </c:pt>
                <c:pt idx="11">
                  <c:v>0.22919999999999999</c:v>
                </c:pt>
                <c:pt idx="12">
                  <c:v>0.25</c:v>
                </c:pt>
                <c:pt idx="13">
                  <c:v>0.27080000000000032</c:v>
                </c:pt>
                <c:pt idx="14">
                  <c:v>0.29170000000000001</c:v>
                </c:pt>
                <c:pt idx="15">
                  <c:v>0.31250000000000189</c:v>
                </c:pt>
                <c:pt idx="16">
                  <c:v>0.33330000000000337</c:v>
                </c:pt>
                <c:pt idx="17">
                  <c:v>0.35420000000000001</c:v>
                </c:pt>
                <c:pt idx="18">
                  <c:v>0.37500000000000189</c:v>
                </c:pt>
                <c:pt idx="19">
                  <c:v>0.39580000000000337</c:v>
                </c:pt>
                <c:pt idx="20">
                  <c:v>0.41670000000000001</c:v>
                </c:pt>
                <c:pt idx="21">
                  <c:v>0.43750000000000189</c:v>
                </c:pt>
                <c:pt idx="22">
                  <c:v>0.45830000000000032</c:v>
                </c:pt>
                <c:pt idx="23">
                  <c:v>0.47920000000000001</c:v>
                </c:pt>
                <c:pt idx="24">
                  <c:v>0.5</c:v>
                </c:pt>
                <c:pt idx="25">
                  <c:v>0.52080000000000004</c:v>
                </c:pt>
                <c:pt idx="26">
                  <c:v>0.54170000000000063</c:v>
                </c:pt>
                <c:pt idx="27">
                  <c:v>0.5625</c:v>
                </c:pt>
                <c:pt idx="28">
                  <c:v>0.58329999999999949</c:v>
                </c:pt>
                <c:pt idx="29">
                  <c:v>0.60420000000000063</c:v>
                </c:pt>
                <c:pt idx="30">
                  <c:v>0.62500000000000389</c:v>
                </c:pt>
                <c:pt idx="31">
                  <c:v>0.64580000000000493</c:v>
                </c:pt>
                <c:pt idx="32">
                  <c:v>0.66670000000000573</c:v>
                </c:pt>
                <c:pt idx="33">
                  <c:v>0.6875</c:v>
                </c:pt>
                <c:pt idx="34">
                  <c:v>0.70830000000000004</c:v>
                </c:pt>
                <c:pt idx="35">
                  <c:v>0.72920000000000063</c:v>
                </c:pt>
                <c:pt idx="36">
                  <c:v>0.75000000000000389</c:v>
                </c:pt>
                <c:pt idx="37">
                  <c:v>0.77080000000000493</c:v>
                </c:pt>
                <c:pt idx="38">
                  <c:v>0.79170000000000063</c:v>
                </c:pt>
                <c:pt idx="39">
                  <c:v>0.8125</c:v>
                </c:pt>
                <c:pt idx="40">
                  <c:v>0.83330000000000004</c:v>
                </c:pt>
                <c:pt idx="41">
                  <c:v>0.85420000000000063</c:v>
                </c:pt>
                <c:pt idx="42">
                  <c:v>0.87500000000000389</c:v>
                </c:pt>
                <c:pt idx="43">
                  <c:v>0.89580000000000004</c:v>
                </c:pt>
                <c:pt idx="44">
                  <c:v>0.91670000000000063</c:v>
                </c:pt>
                <c:pt idx="45">
                  <c:v>0.9375</c:v>
                </c:pt>
                <c:pt idx="46">
                  <c:v>0.95830000000000004</c:v>
                </c:pt>
                <c:pt idx="47">
                  <c:v>0.97920000000000063</c:v>
                </c:pt>
                <c:pt idx="48">
                  <c:v>1</c:v>
                </c:pt>
                <c:pt idx="49">
                  <c:v>1.0207999999999924</c:v>
                </c:pt>
                <c:pt idx="50">
                  <c:v>1.0416999999999907</c:v>
                </c:pt>
                <c:pt idx="51">
                  <c:v>1.0625</c:v>
                </c:pt>
                <c:pt idx="52">
                  <c:v>1.0832999999999924</c:v>
                </c:pt>
                <c:pt idx="53">
                  <c:v>1.1042000000000001</c:v>
                </c:pt>
                <c:pt idx="54">
                  <c:v>1.125</c:v>
                </c:pt>
                <c:pt idx="55">
                  <c:v>1.1457999999999924</c:v>
                </c:pt>
                <c:pt idx="56">
                  <c:v>1.1667000000000001</c:v>
                </c:pt>
                <c:pt idx="57">
                  <c:v>1.1875</c:v>
                </c:pt>
                <c:pt idx="58">
                  <c:v>1.2082999999999924</c:v>
                </c:pt>
                <c:pt idx="59">
                  <c:v>1.2291999999999907</c:v>
                </c:pt>
                <c:pt idx="60">
                  <c:v>1.25</c:v>
                </c:pt>
                <c:pt idx="61">
                  <c:v>1.2707999999999924</c:v>
                </c:pt>
                <c:pt idx="62">
                  <c:v>1.2916999999999907</c:v>
                </c:pt>
                <c:pt idx="63">
                  <c:v>1.3125</c:v>
                </c:pt>
                <c:pt idx="64">
                  <c:v>1.3332999999999924</c:v>
                </c:pt>
                <c:pt idx="65">
                  <c:v>1.3542000000000001</c:v>
                </c:pt>
                <c:pt idx="66">
                  <c:v>1.375</c:v>
                </c:pt>
                <c:pt idx="67">
                  <c:v>1.3957999999999924</c:v>
                </c:pt>
                <c:pt idx="68">
                  <c:v>1.4166999999999907</c:v>
                </c:pt>
                <c:pt idx="69">
                  <c:v>1.4374999999999869</c:v>
                </c:pt>
                <c:pt idx="70">
                  <c:v>1.4582999999999924</c:v>
                </c:pt>
                <c:pt idx="71">
                  <c:v>1.4791999999999907</c:v>
                </c:pt>
                <c:pt idx="72">
                  <c:v>1.5</c:v>
                </c:pt>
                <c:pt idx="73">
                  <c:v>1.5207999999999924</c:v>
                </c:pt>
                <c:pt idx="74">
                  <c:v>1.5416999999999907</c:v>
                </c:pt>
                <c:pt idx="75">
                  <c:v>1.5625</c:v>
                </c:pt>
                <c:pt idx="76">
                  <c:v>1.5832999999999924</c:v>
                </c:pt>
                <c:pt idx="77">
                  <c:v>1.6042000000000001</c:v>
                </c:pt>
                <c:pt idx="78">
                  <c:v>1.625</c:v>
                </c:pt>
                <c:pt idx="79">
                  <c:v>1.6457999999999924</c:v>
                </c:pt>
                <c:pt idx="80">
                  <c:v>1.6667000000000001</c:v>
                </c:pt>
                <c:pt idx="81">
                  <c:v>1.6875</c:v>
                </c:pt>
                <c:pt idx="82">
                  <c:v>1.7082999999999924</c:v>
                </c:pt>
                <c:pt idx="83">
                  <c:v>1.7291999999999907</c:v>
                </c:pt>
                <c:pt idx="84">
                  <c:v>1.75</c:v>
                </c:pt>
                <c:pt idx="85">
                  <c:v>1.7707999999999924</c:v>
                </c:pt>
                <c:pt idx="86">
                  <c:v>1.7916999999999907</c:v>
                </c:pt>
                <c:pt idx="87">
                  <c:v>1.8125</c:v>
                </c:pt>
                <c:pt idx="88">
                  <c:v>1.8332999999999924</c:v>
                </c:pt>
                <c:pt idx="89">
                  <c:v>1.8542000000000001</c:v>
                </c:pt>
                <c:pt idx="90">
                  <c:v>1.875</c:v>
                </c:pt>
                <c:pt idx="91">
                  <c:v>1.8957999999999924</c:v>
                </c:pt>
                <c:pt idx="92">
                  <c:v>1.9167000000000001</c:v>
                </c:pt>
                <c:pt idx="93">
                  <c:v>1.9375</c:v>
                </c:pt>
                <c:pt idx="94">
                  <c:v>1.9582999999999999</c:v>
                </c:pt>
                <c:pt idx="95">
                  <c:v>1.9792000000000001</c:v>
                </c:pt>
                <c:pt idx="96">
                  <c:v>2</c:v>
                </c:pt>
                <c:pt idx="97">
                  <c:v>2.0207999999999999</c:v>
                </c:pt>
                <c:pt idx="98">
                  <c:v>2.0417000000000001</c:v>
                </c:pt>
                <c:pt idx="99">
                  <c:v>2.0625</c:v>
                </c:pt>
                <c:pt idx="100">
                  <c:v>2.0832999999999999</c:v>
                </c:pt>
                <c:pt idx="101">
                  <c:v>2.1042000000000001</c:v>
                </c:pt>
                <c:pt idx="102">
                  <c:v>2.125</c:v>
                </c:pt>
                <c:pt idx="103">
                  <c:v>2.1457999999999999</c:v>
                </c:pt>
                <c:pt idx="104">
                  <c:v>2.1667000000000001</c:v>
                </c:pt>
                <c:pt idx="105">
                  <c:v>2.18750000000002</c:v>
                </c:pt>
                <c:pt idx="106">
                  <c:v>2.2082999999999999</c:v>
                </c:pt>
                <c:pt idx="107">
                  <c:v>2.2292000000000001</c:v>
                </c:pt>
                <c:pt idx="108">
                  <c:v>2.25</c:v>
                </c:pt>
                <c:pt idx="109">
                  <c:v>2.2707999999999999</c:v>
                </c:pt>
                <c:pt idx="110">
                  <c:v>2.2917000000000001</c:v>
                </c:pt>
                <c:pt idx="111">
                  <c:v>2.3124999999999769</c:v>
                </c:pt>
                <c:pt idx="112">
                  <c:v>2.3332999999999977</c:v>
                </c:pt>
                <c:pt idx="113">
                  <c:v>2.3541999999999987</c:v>
                </c:pt>
                <c:pt idx="114">
                  <c:v>2.3749999999999987</c:v>
                </c:pt>
                <c:pt idx="115">
                  <c:v>2.3957999999999977</c:v>
                </c:pt>
                <c:pt idx="116">
                  <c:v>2.4166999999999783</c:v>
                </c:pt>
                <c:pt idx="117">
                  <c:v>2.4375</c:v>
                </c:pt>
                <c:pt idx="118">
                  <c:v>2.4582999999999977</c:v>
                </c:pt>
                <c:pt idx="119">
                  <c:v>2.4791999999999987</c:v>
                </c:pt>
                <c:pt idx="120">
                  <c:v>2.5</c:v>
                </c:pt>
                <c:pt idx="121">
                  <c:v>2.5207999999999999</c:v>
                </c:pt>
                <c:pt idx="122">
                  <c:v>2.5417000000000001</c:v>
                </c:pt>
                <c:pt idx="123">
                  <c:v>2.5625</c:v>
                </c:pt>
                <c:pt idx="124">
                  <c:v>2.5832999999999999</c:v>
                </c:pt>
                <c:pt idx="125">
                  <c:v>2.6042000000000001</c:v>
                </c:pt>
                <c:pt idx="126">
                  <c:v>2.625</c:v>
                </c:pt>
                <c:pt idx="127">
                  <c:v>2.6457999999999999</c:v>
                </c:pt>
                <c:pt idx="128">
                  <c:v>2.6667000000000001</c:v>
                </c:pt>
                <c:pt idx="129">
                  <c:v>2.68750000000002</c:v>
                </c:pt>
                <c:pt idx="130">
                  <c:v>2.7082999999999999</c:v>
                </c:pt>
                <c:pt idx="131">
                  <c:v>2.7292000000000001</c:v>
                </c:pt>
                <c:pt idx="132">
                  <c:v>2.75</c:v>
                </c:pt>
                <c:pt idx="133">
                  <c:v>2.7707999999999999</c:v>
                </c:pt>
                <c:pt idx="134">
                  <c:v>2.7917000000000001</c:v>
                </c:pt>
                <c:pt idx="135">
                  <c:v>2.8124999999999769</c:v>
                </c:pt>
                <c:pt idx="136">
                  <c:v>2.8332999999999977</c:v>
                </c:pt>
                <c:pt idx="137">
                  <c:v>2.8541999999999987</c:v>
                </c:pt>
                <c:pt idx="138">
                  <c:v>2.8749999999999987</c:v>
                </c:pt>
                <c:pt idx="139">
                  <c:v>2.8957999999999977</c:v>
                </c:pt>
                <c:pt idx="140">
                  <c:v>2.9166999999999783</c:v>
                </c:pt>
                <c:pt idx="141">
                  <c:v>2.9375</c:v>
                </c:pt>
                <c:pt idx="142">
                  <c:v>2.9582999999999977</c:v>
                </c:pt>
                <c:pt idx="143">
                  <c:v>2.9791999999999987</c:v>
                </c:pt>
                <c:pt idx="144">
                  <c:v>3</c:v>
                </c:pt>
                <c:pt idx="145">
                  <c:v>3.0207999999999999</c:v>
                </c:pt>
                <c:pt idx="146">
                  <c:v>3.0417000000000001</c:v>
                </c:pt>
                <c:pt idx="147">
                  <c:v>3.0625</c:v>
                </c:pt>
                <c:pt idx="148">
                  <c:v>3.0832999999999999</c:v>
                </c:pt>
                <c:pt idx="149">
                  <c:v>3.1042000000000001</c:v>
                </c:pt>
                <c:pt idx="150">
                  <c:v>3.125</c:v>
                </c:pt>
                <c:pt idx="151">
                  <c:v>3.1457999999999999</c:v>
                </c:pt>
                <c:pt idx="152">
                  <c:v>3.1667000000000001</c:v>
                </c:pt>
                <c:pt idx="153">
                  <c:v>3.18750000000002</c:v>
                </c:pt>
                <c:pt idx="154">
                  <c:v>3.2082999999999999</c:v>
                </c:pt>
                <c:pt idx="155">
                  <c:v>3.2292000000000001</c:v>
                </c:pt>
                <c:pt idx="156">
                  <c:v>3.25</c:v>
                </c:pt>
                <c:pt idx="157">
                  <c:v>3.2707999999999999</c:v>
                </c:pt>
                <c:pt idx="158">
                  <c:v>3.2917000000000001</c:v>
                </c:pt>
                <c:pt idx="159">
                  <c:v>3.3124999999999769</c:v>
                </c:pt>
                <c:pt idx="160">
                  <c:v>3.3332999999999977</c:v>
                </c:pt>
                <c:pt idx="161">
                  <c:v>3.3541999999999987</c:v>
                </c:pt>
                <c:pt idx="162">
                  <c:v>3.3749999999999987</c:v>
                </c:pt>
                <c:pt idx="163">
                  <c:v>3.3957999999999977</c:v>
                </c:pt>
                <c:pt idx="164">
                  <c:v>3.4166999999999783</c:v>
                </c:pt>
                <c:pt idx="165">
                  <c:v>3.4375</c:v>
                </c:pt>
                <c:pt idx="166">
                  <c:v>3.4582999999999977</c:v>
                </c:pt>
                <c:pt idx="167">
                  <c:v>3.4791999999999987</c:v>
                </c:pt>
                <c:pt idx="168">
                  <c:v>3.5</c:v>
                </c:pt>
                <c:pt idx="169">
                  <c:v>3.5207999999999999</c:v>
                </c:pt>
                <c:pt idx="170">
                  <c:v>3.5417000000000001</c:v>
                </c:pt>
                <c:pt idx="171">
                  <c:v>3.5625</c:v>
                </c:pt>
                <c:pt idx="172">
                  <c:v>3.5832999999999999</c:v>
                </c:pt>
                <c:pt idx="173">
                  <c:v>3.6042000000000001</c:v>
                </c:pt>
                <c:pt idx="174">
                  <c:v>3.625</c:v>
                </c:pt>
                <c:pt idx="175">
                  <c:v>3.6457999999999999</c:v>
                </c:pt>
                <c:pt idx="176">
                  <c:v>3.6667000000000001</c:v>
                </c:pt>
                <c:pt idx="177">
                  <c:v>3.68750000000002</c:v>
                </c:pt>
                <c:pt idx="178">
                  <c:v>3.7082999999999999</c:v>
                </c:pt>
                <c:pt idx="179">
                  <c:v>3.7292000000000001</c:v>
                </c:pt>
                <c:pt idx="180">
                  <c:v>3.75</c:v>
                </c:pt>
                <c:pt idx="181">
                  <c:v>3.7707999999999999</c:v>
                </c:pt>
                <c:pt idx="182">
                  <c:v>3.7917000000000001</c:v>
                </c:pt>
                <c:pt idx="183">
                  <c:v>3.8124999999999769</c:v>
                </c:pt>
                <c:pt idx="184">
                  <c:v>3.8332999999999977</c:v>
                </c:pt>
                <c:pt idx="185">
                  <c:v>3.8541999999999987</c:v>
                </c:pt>
                <c:pt idx="186">
                  <c:v>3.8749999999999987</c:v>
                </c:pt>
                <c:pt idx="187">
                  <c:v>3.8957999999999977</c:v>
                </c:pt>
                <c:pt idx="188">
                  <c:v>3.9166999999999783</c:v>
                </c:pt>
                <c:pt idx="189">
                  <c:v>3.9375</c:v>
                </c:pt>
                <c:pt idx="190">
                  <c:v>3.9582999999999977</c:v>
                </c:pt>
                <c:pt idx="191">
                  <c:v>3.9791999999999987</c:v>
                </c:pt>
                <c:pt idx="192">
                  <c:v>4</c:v>
                </c:pt>
                <c:pt idx="193">
                  <c:v>4.0207999999999995</c:v>
                </c:pt>
                <c:pt idx="194">
                  <c:v>4.0417000000000014</c:v>
                </c:pt>
                <c:pt idx="195">
                  <c:v>4.0624999999999956</c:v>
                </c:pt>
                <c:pt idx="196">
                  <c:v>4.0833000000000004</c:v>
                </c:pt>
                <c:pt idx="197">
                  <c:v>4.1041999999999845</c:v>
                </c:pt>
                <c:pt idx="198">
                  <c:v>4.1249999999999645</c:v>
                </c:pt>
                <c:pt idx="199">
                  <c:v>4.1457999999999995</c:v>
                </c:pt>
                <c:pt idx="200">
                  <c:v>4.1666999999999996</c:v>
                </c:pt>
                <c:pt idx="201">
                  <c:v>4.1874999999999956</c:v>
                </c:pt>
                <c:pt idx="202">
                  <c:v>4.2083000000000004</c:v>
                </c:pt>
                <c:pt idx="203">
                  <c:v>4.2291999999999996</c:v>
                </c:pt>
                <c:pt idx="204">
                  <c:v>4.25</c:v>
                </c:pt>
                <c:pt idx="205">
                  <c:v>4.2708000000000004</c:v>
                </c:pt>
                <c:pt idx="206">
                  <c:v>4.2917000000000014</c:v>
                </c:pt>
                <c:pt idx="207">
                  <c:v>4.3124999999999956</c:v>
                </c:pt>
                <c:pt idx="208">
                  <c:v>4.3333000000000004</c:v>
                </c:pt>
                <c:pt idx="209">
                  <c:v>4.3541999999999845</c:v>
                </c:pt>
                <c:pt idx="210">
                  <c:v>4.375</c:v>
                </c:pt>
                <c:pt idx="211">
                  <c:v>4.3957999999999995</c:v>
                </c:pt>
                <c:pt idx="212">
                  <c:v>4.4167000000000014</c:v>
                </c:pt>
                <c:pt idx="213">
                  <c:v>4.4375</c:v>
                </c:pt>
                <c:pt idx="214">
                  <c:v>4.4583000000000004</c:v>
                </c:pt>
                <c:pt idx="215">
                  <c:v>4.4792000000000476</c:v>
                </c:pt>
                <c:pt idx="216">
                  <c:v>4.5</c:v>
                </c:pt>
                <c:pt idx="217">
                  <c:v>4.5207999999999995</c:v>
                </c:pt>
                <c:pt idx="218">
                  <c:v>4.5417000000000014</c:v>
                </c:pt>
                <c:pt idx="219">
                  <c:v>4.5624999999999956</c:v>
                </c:pt>
                <c:pt idx="220">
                  <c:v>4.5833000000000004</c:v>
                </c:pt>
                <c:pt idx="221">
                  <c:v>4.6041999999999845</c:v>
                </c:pt>
                <c:pt idx="222">
                  <c:v>4.6249999999999645</c:v>
                </c:pt>
                <c:pt idx="223">
                  <c:v>4.6457999999999995</c:v>
                </c:pt>
                <c:pt idx="224">
                  <c:v>4.6666999999999996</c:v>
                </c:pt>
                <c:pt idx="225">
                  <c:v>4.6874999999999956</c:v>
                </c:pt>
                <c:pt idx="226">
                  <c:v>4.7083000000000004</c:v>
                </c:pt>
                <c:pt idx="227">
                  <c:v>4.7291999999999996</c:v>
                </c:pt>
                <c:pt idx="228">
                  <c:v>4.75</c:v>
                </c:pt>
                <c:pt idx="229">
                  <c:v>4.7708000000000004</c:v>
                </c:pt>
                <c:pt idx="230">
                  <c:v>4.7917000000000014</c:v>
                </c:pt>
                <c:pt idx="231">
                  <c:v>4.8124999999999956</c:v>
                </c:pt>
                <c:pt idx="232">
                  <c:v>4.8333000000000004</c:v>
                </c:pt>
                <c:pt idx="233">
                  <c:v>4.8541999999999845</c:v>
                </c:pt>
                <c:pt idx="234">
                  <c:v>4.875</c:v>
                </c:pt>
                <c:pt idx="235">
                  <c:v>4.8957999999999995</c:v>
                </c:pt>
                <c:pt idx="236">
                  <c:v>4.9167000000000014</c:v>
                </c:pt>
                <c:pt idx="237">
                  <c:v>4.9375</c:v>
                </c:pt>
                <c:pt idx="238">
                  <c:v>4.9583000000000004</c:v>
                </c:pt>
                <c:pt idx="239">
                  <c:v>4.9792000000000476</c:v>
                </c:pt>
                <c:pt idx="240">
                  <c:v>5</c:v>
                </c:pt>
                <c:pt idx="241">
                  <c:v>5.0207999999999995</c:v>
                </c:pt>
                <c:pt idx="242">
                  <c:v>5.0417000000000014</c:v>
                </c:pt>
                <c:pt idx="243">
                  <c:v>5.0624999999999956</c:v>
                </c:pt>
                <c:pt idx="244">
                  <c:v>5.0833000000000004</c:v>
                </c:pt>
                <c:pt idx="245">
                  <c:v>5.1041999999999845</c:v>
                </c:pt>
                <c:pt idx="246">
                  <c:v>5.1249999999999645</c:v>
                </c:pt>
                <c:pt idx="247">
                  <c:v>5.1457999999999995</c:v>
                </c:pt>
                <c:pt idx="248">
                  <c:v>5.1666999999999996</c:v>
                </c:pt>
                <c:pt idx="249">
                  <c:v>5.1874999999999956</c:v>
                </c:pt>
                <c:pt idx="250">
                  <c:v>5.2083000000000004</c:v>
                </c:pt>
                <c:pt idx="251">
                  <c:v>5.2291999999999996</c:v>
                </c:pt>
                <c:pt idx="252">
                  <c:v>5.25</c:v>
                </c:pt>
                <c:pt idx="253">
                  <c:v>5.2708000000000004</c:v>
                </c:pt>
                <c:pt idx="254">
                  <c:v>5.2917000000000014</c:v>
                </c:pt>
                <c:pt idx="255">
                  <c:v>5.3124999999999956</c:v>
                </c:pt>
                <c:pt idx="256">
                  <c:v>5.3333000000000004</c:v>
                </c:pt>
                <c:pt idx="257">
                  <c:v>5.3541999999999845</c:v>
                </c:pt>
                <c:pt idx="258">
                  <c:v>5.375</c:v>
                </c:pt>
                <c:pt idx="259">
                  <c:v>5.3957999999999995</c:v>
                </c:pt>
                <c:pt idx="260">
                  <c:v>5.4167000000000014</c:v>
                </c:pt>
                <c:pt idx="261">
                  <c:v>5.4375</c:v>
                </c:pt>
                <c:pt idx="262">
                  <c:v>5.4583000000000004</c:v>
                </c:pt>
                <c:pt idx="263">
                  <c:v>5.4792000000000476</c:v>
                </c:pt>
                <c:pt idx="264">
                  <c:v>5.5</c:v>
                </c:pt>
                <c:pt idx="265">
                  <c:v>5.5207999999999995</c:v>
                </c:pt>
                <c:pt idx="266">
                  <c:v>5.5417000000000014</c:v>
                </c:pt>
                <c:pt idx="267">
                  <c:v>5.5624999999999956</c:v>
                </c:pt>
                <c:pt idx="268">
                  <c:v>5.5833000000000004</c:v>
                </c:pt>
                <c:pt idx="269">
                  <c:v>5.6041999999999845</c:v>
                </c:pt>
                <c:pt idx="270">
                  <c:v>5.6249999999999645</c:v>
                </c:pt>
                <c:pt idx="271">
                  <c:v>5.6457999999999995</c:v>
                </c:pt>
                <c:pt idx="272">
                  <c:v>5.6666999999999996</c:v>
                </c:pt>
                <c:pt idx="273">
                  <c:v>5.6874999999999956</c:v>
                </c:pt>
                <c:pt idx="274">
                  <c:v>5.7083000000000004</c:v>
                </c:pt>
                <c:pt idx="275">
                  <c:v>5.7291999999999996</c:v>
                </c:pt>
                <c:pt idx="276">
                  <c:v>5.75</c:v>
                </c:pt>
                <c:pt idx="277">
                  <c:v>5.7708000000000004</c:v>
                </c:pt>
                <c:pt idx="278">
                  <c:v>5.7917000000000014</c:v>
                </c:pt>
                <c:pt idx="279">
                  <c:v>5.8124999999999956</c:v>
                </c:pt>
                <c:pt idx="280">
                  <c:v>5.8333000000000004</c:v>
                </c:pt>
                <c:pt idx="281">
                  <c:v>5.8541999999999845</c:v>
                </c:pt>
                <c:pt idx="282">
                  <c:v>5.875</c:v>
                </c:pt>
                <c:pt idx="283">
                  <c:v>5.8957999999999995</c:v>
                </c:pt>
                <c:pt idx="284">
                  <c:v>5.9167000000000014</c:v>
                </c:pt>
                <c:pt idx="285">
                  <c:v>5.9375</c:v>
                </c:pt>
                <c:pt idx="286">
                  <c:v>5.9583000000000004</c:v>
                </c:pt>
                <c:pt idx="287">
                  <c:v>5.9792000000000476</c:v>
                </c:pt>
                <c:pt idx="288">
                  <c:v>6</c:v>
                </c:pt>
                <c:pt idx="289">
                  <c:v>6.0207999999999995</c:v>
                </c:pt>
                <c:pt idx="290">
                  <c:v>6.0417000000000014</c:v>
                </c:pt>
                <c:pt idx="291">
                  <c:v>6.0624999999999956</c:v>
                </c:pt>
                <c:pt idx="292">
                  <c:v>6.0833000000000004</c:v>
                </c:pt>
                <c:pt idx="293">
                  <c:v>6.1041999999999845</c:v>
                </c:pt>
                <c:pt idx="294">
                  <c:v>6.1249999999999645</c:v>
                </c:pt>
                <c:pt idx="295">
                  <c:v>6.1457999999999995</c:v>
                </c:pt>
                <c:pt idx="296">
                  <c:v>6.1666999999999996</c:v>
                </c:pt>
                <c:pt idx="297">
                  <c:v>6.1874999999999956</c:v>
                </c:pt>
                <c:pt idx="298">
                  <c:v>6.2083000000000004</c:v>
                </c:pt>
                <c:pt idx="299">
                  <c:v>6.2291999999999996</c:v>
                </c:pt>
                <c:pt idx="300">
                  <c:v>6.25</c:v>
                </c:pt>
                <c:pt idx="301">
                  <c:v>6.2708000000000004</c:v>
                </c:pt>
                <c:pt idx="302">
                  <c:v>6.2917000000000014</c:v>
                </c:pt>
                <c:pt idx="303">
                  <c:v>6.3124999999999956</c:v>
                </c:pt>
                <c:pt idx="304">
                  <c:v>6.3333000000000004</c:v>
                </c:pt>
                <c:pt idx="305">
                  <c:v>6.3541999999999845</c:v>
                </c:pt>
                <c:pt idx="306">
                  <c:v>6.375</c:v>
                </c:pt>
                <c:pt idx="307">
                  <c:v>6.3957999999999995</c:v>
                </c:pt>
                <c:pt idx="308">
                  <c:v>6.4167000000000014</c:v>
                </c:pt>
                <c:pt idx="309">
                  <c:v>6.4375</c:v>
                </c:pt>
                <c:pt idx="310">
                  <c:v>6.4583000000000004</c:v>
                </c:pt>
                <c:pt idx="311">
                  <c:v>6.4792000000000476</c:v>
                </c:pt>
                <c:pt idx="312">
                  <c:v>6.5</c:v>
                </c:pt>
                <c:pt idx="313">
                  <c:v>6.5207999999999995</c:v>
                </c:pt>
                <c:pt idx="314">
                  <c:v>6.5417000000000014</c:v>
                </c:pt>
                <c:pt idx="315">
                  <c:v>6.5624999999999956</c:v>
                </c:pt>
                <c:pt idx="316">
                  <c:v>6.5833000000000004</c:v>
                </c:pt>
                <c:pt idx="317">
                  <c:v>6.6041999999999845</c:v>
                </c:pt>
                <c:pt idx="318">
                  <c:v>6.6249999999999645</c:v>
                </c:pt>
                <c:pt idx="319">
                  <c:v>6.6457999999999995</c:v>
                </c:pt>
                <c:pt idx="320">
                  <c:v>6.6666999999999996</c:v>
                </c:pt>
                <c:pt idx="321">
                  <c:v>6.6874999999999956</c:v>
                </c:pt>
                <c:pt idx="322">
                  <c:v>6.7083000000000004</c:v>
                </c:pt>
                <c:pt idx="323">
                  <c:v>6.7291999999999996</c:v>
                </c:pt>
                <c:pt idx="324">
                  <c:v>6.75</c:v>
                </c:pt>
                <c:pt idx="325">
                  <c:v>6.7708000000000004</c:v>
                </c:pt>
                <c:pt idx="326">
                  <c:v>6.7917000000000014</c:v>
                </c:pt>
                <c:pt idx="327">
                  <c:v>6.8124999999999956</c:v>
                </c:pt>
                <c:pt idx="328">
                  <c:v>6.8333000000000004</c:v>
                </c:pt>
                <c:pt idx="329">
                  <c:v>6.8541999999999845</c:v>
                </c:pt>
                <c:pt idx="330">
                  <c:v>6.875</c:v>
                </c:pt>
                <c:pt idx="331">
                  <c:v>6.8957999999999995</c:v>
                </c:pt>
                <c:pt idx="332">
                  <c:v>6.9167000000000014</c:v>
                </c:pt>
                <c:pt idx="333">
                  <c:v>6.9375</c:v>
                </c:pt>
                <c:pt idx="334">
                  <c:v>6.9583000000000004</c:v>
                </c:pt>
                <c:pt idx="335">
                  <c:v>6.9792000000000476</c:v>
                </c:pt>
                <c:pt idx="336">
                  <c:v>7</c:v>
                </c:pt>
              </c:numCache>
            </c:numRef>
          </c:xVal>
          <c:yVal>
            <c:numRef>
              <c:f>Sheet1!$C$2:$C$338</c:f>
              <c:numCache>
                <c:formatCode>General</c:formatCode>
                <c:ptCount val="337"/>
                <c:pt idx="0">
                  <c:v>100</c:v>
                </c:pt>
                <c:pt idx="1">
                  <c:v>100</c:v>
                </c:pt>
                <c:pt idx="2">
                  <c:v>100</c:v>
                </c:pt>
                <c:pt idx="3">
                  <c:v>100</c:v>
                </c:pt>
                <c:pt idx="4">
                  <c:v>99.448000000000022</c:v>
                </c:pt>
                <c:pt idx="5">
                  <c:v>99.448000000000022</c:v>
                </c:pt>
                <c:pt idx="6">
                  <c:v>99.448000000000022</c:v>
                </c:pt>
                <c:pt idx="7">
                  <c:v>98.888999999999982</c:v>
                </c:pt>
                <c:pt idx="8">
                  <c:v>98.326999999999998</c:v>
                </c:pt>
                <c:pt idx="9">
                  <c:v>98.326999999999998</c:v>
                </c:pt>
                <c:pt idx="10">
                  <c:v>98.326999999999998</c:v>
                </c:pt>
                <c:pt idx="11">
                  <c:v>97.765000000000001</c:v>
                </c:pt>
                <c:pt idx="12">
                  <c:v>97.765000000000001</c:v>
                </c:pt>
                <c:pt idx="13">
                  <c:v>97.765000000000001</c:v>
                </c:pt>
                <c:pt idx="14">
                  <c:v>97.765000000000001</c:v>
                </c:pt>
                <c:pt idx="15">
                  <c:v>97.765000000000001</c:v>
                </c:pt>
                <c:pt idx="16">
                  <c:v>97.765000000000001</c:v>
                </c:pt>
                <c:pt idx="17">
                  <c:v>97.765000000000001</c:v>
                </c:pt>
                <c:pt idx="18">
                  <c:v>97.765000000000001</c:v>
                </c:pt>
                <c:pt idx="19">
                  <c:v>97.765000000000001</c:v>
                </c:pt>
                <c:pt idx="20">
                  <c:v>97.765000000000001</c:v>
                </c:pt>
                <c:pt idx="21">
                  <c:v>97.765000000000001</c:v>
                </c:pt>
                <c:pt idx="22">
                  <c:v>97.765000000000001</c:v>
                </c:pt>
                <c:pt idx="23">
                  <c:v>97.765000000000001</c:v>
                </c:pt>
                <c:pt idx="24">
                  <c:v>97.765000000000001</c:v>
                </c:pt>
                <c:pt idx="25">
                  <c:v>97.765000000000001</c:v>
                </c:pt>
                <c:pt idx="26">
                  <c:v>97.765000000000001</c:v>
                </c:pt>
                <c:pt idx="27">
                  <c:v>97.765000000000001</c:v>
                </c:pt>
                <c:pt idx="28">
                  <c:v>97.765000000000001</c:v>
                </c:pt>
                <c:pt idx="29">
                  <c:v>97.765000000000001</c:v>
                </c:pt>
                <c:pt idx="30">
                  <c:v>97.765000000000001</c:v>
                </c:pt>
                <c:pt idx="31">
                  <c:v>97.765000000000001</c:v>
                </c:pt>
                <c:pt idx="32">
                  <c:v>97.765000000000001</c:v>
                </c:pt>
                <c:pt idx="33">
                  <c:v>97.765000000000001</c:v>
                </c:pt>
                <c:pt idx="34">
                  <c:v>97.765000000000001</c:v>
                </c:pt>
                <c:pt idx="35">
                  <c:v>97.765000000000001</c:v>
                </c:pt>
                <c:pt idx="36">
                  <c:v>97.765000000000001</c:v>
                </c:pt>
                <c:pt idx="37">
                  <c:v>97.765000000000001</c:v>
                </c:pt>
                <c:pt idx="38">
                  <c:v>97.765000000000001</c:v>
                </c:pt>
                <c:pt idx="39">
                  <c:v>97.765000000000001</c:v>
                </c:pt>
                <c:pt idx="40">
                  <c:v>97.765000000000001</c:v>
                </c:pt>
                <c:pt idx="41">
                  <c:v>97.765000000000001</c:v>
                </c:pt>
                <c:pt idx="42">
                  <c:v>97.765000000000001</c:v>
                </c:pt>
                <c:pt idx="43">
                  <c:v>97.765000000000001</c:v>
                </c:pt>
                <c:pt idx="44">
                  <c:v>97.765000000000001</c:v>
                </c:pt>
                <c:pt idx="45">
                  <c:v>97.765000000000001</c:v>
                </c:pt>
                <c:pt idx="46">
                  <c:v>97.765000000000001</c:v>
                </c:pt>
                <c:pt idx="47">
                  <c:v>97.765000000000001</c:v>
                </c:pt>
                <c:pt idx="48">
                  <c:v>97.765000000000001</c:v>
                </c:pt>
                <c:pt idx="49">
                  <c:v>97.765000000000001</c:v>
                </c:pt>
                <c:pt idx="50">
                  <c:v>97.765000000000001</c:v>
                </c:pt>
                <c:pt idx="51">
                  <c:v>97.765000000000001</c:v>
                </c:pt>
                <c:pt idx="52">
                  <c:v>97.765000000000001</c:v>
                </c:pt>
                <c:pt idx="53">
                  <c:v>97.137999999999991</c:v>
                </c:pt>
                <c:pt idx="54">
                  <c:v>97.137999999999991</c:v>
                </c:pt>
                <c:pt idx="55">
                  <c:v>97.137999999999991</c:v>
                </c:pt>
                <c:pt idx="56">
                  <c:v>97.137999999999991</c:v>
                </c:pt>
                <c:pt idx="57">
                  <c:v>97.137999999999991</c:v>
                </c:pt>
                <c:pt idx="58">
                  <c:v>97.137999999999991</c:v>
                </c:pt>
                <c:pt idx="59">
                  <c:v>97.137999999999991</c:v>
                </c:pt>
                <c:pt idx="60">
                  <c:v>96.503</c:v>
                </c:pt>
                <c:pt idx="61">
                  <c:v>96.503</c:v>
                </c:pt>
                <c:pt idx="62">
                  <c:v>96.503</c:v>
                </c:pt>
                <c:pt idx="63">
                  <c:v>96.503</c:v>
                </c:pt>
                <c:pt idx="64">
                  <c:v>96.503</c:v>
                </c:pt>
                <c:pt idx="65">
                  <c:v>96.503</c:v>
                </c:pt>
                <c:pt idx="66">
                  <c:v>96.503</c:v>
                </c:pt>
                <c:pt idx="67">
                  <c:v>95.86</c:v>
                </c:pt>
                <c:pt idx="68">
                  <c:v>95.86</c:v>
                </c:pt>
                <c:pt idx="69">
                  <c:v>95.86</c:v>
                </c:pt>
                <c:pt idx="70">
                  <c:v>95.86</c:v>
                </c:pt>
                <c:pt idx="71">
                  <c:v>95.86</c:v>
                </c:pt>
                <c:pt idx="72">
                  <c:v>95.86</c:v>
                </c:pt>
                <c:pt idx="73">
                  <c:v>95.86</c:v>
                </c:pt>
                <c:pt idx="74">
                  <c:v>95.86</c:v>
                </c:pt>
                <c:pt idx="75">
                  <c:v>95.86</c:v>
                </c:pt>
                <c:pt idx="76">
                  <c:v>95.86</c:v>
                </c:pt>
                <c:pt idx="77">
                  <c:v>95.208000000000013</c:v>
                </c:pt>
                <c:pt idx="78">
                  <c:v>95.208000000000013</c:v>
                </c:pt>
                <c:pt idx="79">
                  <c:v>95.208000000000013</c:v>
                </c:pt>
                <c:pt idx="80">
                  <c:v>95.208000000000013</c:v>
                </c:pt>
                <c:pt idx="81">
                  <c:v>95.208000000000013</c:v>
                </c:pt>
                <c:pt idx="82">
                  <c:v>95.208000000000013</c:v>
                </c:pt>
                <c:pt idx="83">
                  <c:v>95.208000000000013</c:v>
                </c:pt>
                <c:pt idx="84">
                  <c:v>95.208000000000013</c:v>
                </c:pt>
                <c:pt idx="85">
                  <c:v>95.208000000000013</c:v>
                </c:pt>
                <c:pt idx="86">
                  <c:v>95.208000000000013</c:v>
                </c:pt>
                <c:pt idx="87">
                  <c:v>95.208000000000013</c:v>
                </c:pt>
                <c:pt idx="88">
                  <c:v>95.208000000000013</c:v>
                </c:pt>
                <c:pt idx="89">
                  <c:v>95.208000000000013</c:v>
                </c:pt>
                <c:pt idx="90">
                  <c:v>95.208000000000013</c:v>
                </c:pt>
                <c:pt idx="91">
                  <c:v>95.208000000000013</c:v>
                </c:pt>
                <c:pt idx="92">
                  <c:v>95.208000000000013</c:v>
                </c:pt>
                <c:pt idx="93">
                  <c:v>95.208000000000013</c:v>
                </c:pt>
                <c:pt idx="94">
                  <c:v>95.208000000000013</c:v>
                </c:pt>
                <c:pt idx="95">
                  <c:v>95.208000000000013</c:v>
                </c:pt>
                <c:pt idx="96">
                  <c:v>95.208000000000013</c:v>
                </c:pt>
                <c:pt idx="97">
                  <c:v>95.208000000000013</c:v>
                </c:pt>
                <c:pt idx="98">
                  <c:v>95.208000000000013</c:v>
                </c:pt>
                <c:pt idx="99">
                  <c:v>95.208000000000013</c:v>
                </c:pt>
                <c:pt idx="100">
                  <c:v>95.208000000000013</c:v>
                </c:pt>
                <c:pt idx="101">
                  <c:v>95.208000000000013</c:v>
                </c:pt>
                <c:pt idx="102">
                  <c:v>95.208000000000013</c:v>
                </c:pt>
                <c:pt idx="103">
                  <c:v>95.208000000000013</c:v>
                </c:pt>
                <c:pt idx="104">
                  <c:v>95.208000000000013</c:v>
                </c:pt>
                <c:pt idx="105">
                  <c:v>95.208000000000013</c:v>
                </c:pt>
                <c:pt idx="106">
                  <c:v>95.208000000000013</c:v>
                </c:pt>
                <c:pt idx="107">
                  <c:v>95.208000000000013</c:v>
                </c:pt>
                <c:pt idx="108">
                  <c:v>95.208000000000013</c:v>
                </c:pt>
                <c:pt idx="109">
                  <c:v>95.208000000000013</c:v>
                </c:pt>
                <c:pt idx="110">
                  <c:v>95.208000000000013</c:v>
                </c:pt>
                <c:pt idx="111">
                  <c:v>95.208000000000013</c:v>
                </c:pt>
                <c:pt idx="112">
                  <c:v>95.208000000000013</c:v>
                </c:pt>
                <c:pt idx="113">
                  <c:v>95.208000000000013</c:v>
                </c:pt>
                <c:pt idx="114">
                  <c:v>95.208000000000013</c:v>
                </c:pt>
                <c:pt idx="115">
                  <c:v>95.208000000000013</c:v>
                </c:pt>
                <c:pt idx="116">
                  <c:v>95.208000000000013</c:v>
                </c:pt>
                <c:pt idx="117">
                  <c:v>95.208000000000013</c:v>
                </c:pt>
                <c:pt idx="118">
                  <c:v>95.208000000000013</c:v>
                </c:pt>
                <c:pt idx="119">
                  <c:v>95.208000000000013</c:v>
                </c:pt>
                <c:pt idx="120">
                  <c:v>95.208000000000013</c:v>
                </c:pt>
                <c:pt idx="121">
                  <c:v>95.208000000000013</c:v>
                </c:pt>
                <c:pt idx="122">
                  <c:v>95.208000000000013</c:v>
                </c:pt>
                <c:pt idx="123">
                  <c:v>95.208000000000013</c:v>
                </c:pt>
                <c:pt idx="124">
                  <c:v>95.208000000000013</c:v>
                </c:pt>
                <c:pt idx="125">
                  <c:v>95.208000000000013</c:v>
                </c:pt>
                <c:pt idx="126">
                  <c:v>95.208000000000013</c:v>
                </c:pt>
                <c:pt idx="127">
                  <c:v>95.208000000000013</c:v>
                </c:pt>
                <c:pt idx="128">
                  <c:v>95.208000000000013</c:v>
                </c:pt>
                <c:pt idx="129">
                  <c:v>95.208000000000013</c:v>
                </c:pt>
                <c:pt idx="130">
                  <c:v>95.208000000000013</c:v>
                </c:pt>
                <c:pt idx="131">
                  <c:v>95.208000000000013</c:v>
                </c:pt>
                <c:pt idx="132">
                  <c:v>95.208000000000013</c:v>
                </c:pt>
                <c:pt idx="133">
                  <c:v>95.208000000000013</c:v>
                </c:pt>
                <c:pt idx="134">
                  <c:v>95.208000000000013</c:v>
                </c:pt>
                <c:pt idx="135">
                  <c:v>95.208000000000013</c:v>
                </c:pt>
                <c:pt idx="136">
                  <c:v>95.208000000000013</c:v>
                </c:pt>
                <c:pt idx="137">
                  <c:v>95.208000000000013</c:v>
                </c:pt>
                <c:pt idx="138">
                  <c:v>95.208000000000013</c:v>
                </c:pt>
                <c:pt idx="139">
                  <c:v>95.208000000000013</c:v>
                </c:pt>
                <c:pt idx="140">
                  <c:v>95.208000000000013</c:v>
                </c:pt>
                <c:pt idx="141">
                  <c:v>95.208000000000013</c:v>
                </c:pt>
                <c:pt idx="142">
                  <c:v>95.208000000000013</c:v>
                </c:pt>
                <c:pt idx="143">
                  <c:v>95.208000000000013</c:v>
                </c:pt>
                <c:pt idx="144">
                  <c:v>95.208000000000013</c:v>
                </c:pt>
                <c:pt idx="145">
                  <c:v>95.208000000000013</c:v>
                </c:pt>
                <c:pt idx="146">
                  <c:v>95.208000000000013</c:v>
                </c:pt>
                <c:pt idx="147">
                  <c:v>95.208000000000013</c:v>
                </c:pt>
                <c:pt idx="148">
                  <c:v>95.208000000000013</c:v>
                </c:pt>
                <c:pt idx="149">
                  <c:v>95.208000000000013</c:v>
                </c:pt>
                <c:pt idx="150">
                  <c:v>95.208000000000013</c:v>
                </c:pt>
                <c:pt idx="151">
                  <c:v>95.208000000000013</c:v>
                </c:pt>
                <c:pt idx="152">
                  <c:v>95.208000000000013</c:v>
                </c:pt>
                <c:pt idx="153">
                  <c:v>95.208000000000013</c:v>
                </c:pt>
                <c:pt idx="154">
                  <c:v>95.208000000000013</c:v>
                </c:pt>
                <c:pt idx="155">
                  <c:v>95.208000000000013</c:v>
                </c:pt>
                <c:pt idx="156">
                  <c:v>95.208000000000013</c:v>
                </c:pt>
                <c:pt idx="157">
                  <c:v>95.208000000000013</c:v>
                </c:pt>
                <c:pt idx="158">
                  <c:v>95.208000000000013</c:v>
                </c:pt>
                <c:pt idx="159">
                  <c:v>95.208000000000013</c:v>
                </c:pt>
                <c:pt idx="160">
                  <c:v>95.208000000000013</c:v>
                </c:pt>
                <c:pt idx="161">
                  <c:v>95.208000000000013</c:v>
                </c:pt>
                <c:pt idx="162">
                  <c:v>95.208000000000013</c:v>
                </c:pt>
                <c:pt idx="163">
                  <c:v>95.208000000000013</c:v>
                </c:pt>
                <c:pt idx="164">
                  <c:v>95.208000000000013</c:v>
                </c:pt>
                <c:pt idx="165">
                  <c:v>95.208000000000013</c:v>
                </c:pt>
                <c:pt idx="166">
                  <c:v>95.208000000000013</c:v>
                </c:pt>
                <c:pt idx="167">
                  <c:v>95.208000000000013</c:v>
                </c:pt>
                <c:pt idx="168">
                  <c:v>95.208000000000013</c:v>
                </c:pt>
                <c:pt idx="169">
                  <c:v>95.208000000000013</c:v>
                </c:pt>
                <c:pt idx="170">
                  <c:v>95.208000000000013</c:v>
                </c:pt>
                <c:pt idx="171">
                  <c:v>95.208000000000013</c:v>
                </c:pt>
                <c:pt idx="172">
                  <c:v>95.208000000000013</c:v>
                </c:pt>
                <c:pt idx="173">
                  <c:v>95.208000000000013</c:v>
                </c:pt>
                <c:pt idx="174">
                  <c:v>95.208000000000013</c:v>
                </c:pt>
                <c:pt idx="175">
                  <c:v>95.208000000000013</c:v>
                </c:pt>
                <c:pt idx="176">
                  <c:v>95.208000000000013</c:v>
                </c:pt>
                <c:pt idx="177">
                  <c:v>95.208000000000013</c:v>
                </c:pt>
                <c:pt idx="178">
                  <c:v>95.208000000000013</c:v>
                </c:pt>
                <c:pt idx="179">
                  <c:v>95.208000000000013</c:v>
                </c:pt>
                <c:pt idx="180">
                  <c:v>95.208000000000013</c:v>
                </c:pt>
                <c:pt idx="181">
                  <c:v>95.208000000000013</c:v>
                </c:pt>
                <c:pt idx="182">
                  <c:v>95.208000000000013</c:v>
                </c:pt>
                <c:pt idx="183">
                  <c:v>95.208000000000013</c:v>
                </c:pt>
                <c:pt idx="184">
                  <c:v>95.208000000000013</c:v>
                </c:pt>
                <c:pt idx="185">
                  <c:v>95.208000000000013</c:v>
                </c:pt>
                <c:pt idx="186">
                  <c:v>95.208000000000013</c:v>
                </c:pt>
                <c:pt idx="187">
                  <c:v>95.208000000000013</c:v>
                </c:pt>
                <c:pt idx="188">
                  <c:v>95.208000000000013</c:v>
                </c:pt>
                <c:pt idx="189">
                  <c:v>95.208000000000013</c:v>
                </c:pt>
                <c:pt idx="190">
                  <c:v>94.172999999999988</c:v>
                </c:pt>
                <c:pt idx="191">
                  <c:v>93.137999999999991</c:v>
                </c:pt>
                <c:pt idx="192">
                  <c:v>93.137999999999991</c:v>
                </c:pt>
                <c:pt idx="193">
                  <c:v>93.137999999999991</c:v>
                </c:pt>
                <c:pt idx="194">
                  <c:v>93.137999999999991</c:v>
                </c:pt>
                <c:pt idx="195">
                  <c:v>93.137999999999991</c:v>
                </c:pt>
                <c:pt idx="196">
                  <c:v>93.137999999999991</c:v>
                </c:pt>
                <c:pt idx="197">
                  <c:v>93.137999999999991</c:v>
                </c:pt>
                <c:pt idx="198">
                  <c:v>93.137999999999991</c:v>
                </c:pt>
                <c:pt idx="199">
                  <c:v>93.137999999999991</c:v>
                </c:pt>
                <c:pt idx="200">
                  <c:v>93.137999999999991</c:v>
                </c:pt>
                <c:pt idx="201">
                  <c:v>93.137999999999991</c:v>
                </c:pt>
                <c:pt idx="202">
                  <c:v>92.043000000000006</c:v>
                </c:pt>
                <c:pt idx="203">
                  <c:v>92.043000000000006</c:v>
                </c:pt>
                <c:pt idx="204">
                  <c:v>92.043000000000006</c:v>
                </c:pt>
                <c:pt idx="205">
                  <c:v>92.043000000000006</c:v>
                </c:pt>
                <c:pt idx="206">
                  <c:v>92.043000000000006</c:v>
                </c:pt>
                <c:pt idx="207">
                  <c:v>92.043000000000006</c:v>
                </c:pt>
                <c:pt idx="208">
                  <c:v>92.043000000000006</c:v>
                </c:pt>
                <c:pt idx="209">
                  <c:v>92.043000000000006</c:v>
                </c:pt>
                <c:pt idx="210">
                  <c:v>92.043000000000006</c:v>
                </c:pt>
                <c:pt idx="211">
                  <c:v>92.043000000000006</c:v>
                </c:pt>
                <c:pt idx="212">
                  <c:v>92.043000000000006</c:v>
                </c:pt>
                <c:pt idx="213">
                  <c:v>92.043000000000006</c:v>
                </c:pt>
                <c:pt idx="214">
                  <c:v>92.043000000000006</c:v>
                </c:pt>
                <c:pt idx="215">
                  <c:v>92.043000000000006</c:v>
                </c:pt>
                <c:pt idx="216">
                  <c:v>92.043000000000006</c:v>
                </c:pt>
                <c:pt idx="217">
                  <c:v>92.043000000000006</c:v>
                </c:pt>
                <c:pt idx="218">
                  <c:v>92.043000000000006</c:v>
                </c:pt>
                <c:pt idx="219">
                  <c:v>92.043000000000006</c:v>
                </c:pt>
                <c:pt idx="220">
                  <c:v>92.043000000000006</c:v>
                </c:pt>
                <c:pt idx="221">
                  <c:v>92.043000000000006</c:v>
                </c:pt>
                <c:pt idx="222">
                  <c:v>92.043000000000006</c:v>
                </c:pt>
                <c:pt idx="223">
                  <c:v>92.043000000000006</c:v>
                </c:pt>
                <c:pt idx="224">
                  <c:v>92.043000000000006</c:v>
                </c:pt>
                <c:pt idx="225">
                  <c:v>92.043000000000006</c:v>
                </c:pt>
                <c:pt idx="226">
                  <c:v>92.043000000000006</c:v>
                </c:pt>
                <c:pt idx="227">
                  <c:v>92.043000000000006</c:v>
                </c:pt>
                <c:pt idx="228">
                  <c:v>92.043000000000006</c:v>
                </c:pt>
                <c:pt idx="229">
                  <c:v>90.861999999999995</c:v>
                </c:pt>
                <c:pt idx="230">
                  <c:v>90.861999999999995</c:v>
                </c:pt>
                <c:pt idx="231">
                  <c:v>90.861999999999995</c:v>
                </c:pt>
                <c:pt idx="232">
                  <c:v>90.861999999999995</c:v>
                </c:pt>
                <c:pt idx="233">
                  <c:v>90.861999999999995</c:v>
                </c:pt>
                <c:pt idx="234">
                  <c:v>90.861999999999995</c:v>
                </c:pt>
                <c:pt idx="235">
                  <c:v>90.861999999999995</c:v>
                </c:pt>
                <c:pt idx="236">
                  <c:v>90.861999999999995</c:v>
                </c:pt>
                <c:pt idx="237">
                  <c:v>90.861999999999995</c:v>
                </c:pt>
                <c:pt idx="238">
                  <c:v>90.861999999999995</c:v>
                </c:pt>
                <c:pt idx="239">
                  <c:v>90.861999999999995</c:v>
                </c:pt>
                <c:pt idx="240">
                  <c:v>90.861999999999995</c:v>
                </c:pt>
                <c:pt idx="241">
                  <c:v>90.861999999999995</c:v>
                </c:pt>
                <c:pt idx="242">
                  <c:v>90.861999999999995</c:v>
                </c:pt>
                <c:pt idx="243">
                  <c:v>90.861999999999995</c:v>
                </c:pt>
                <c:pt idx="244">
                  <c:v>89.546000000000006</c:v>
                </c:pt>
                <c:pt idx="245">
                  <c:v>89.546000000000006</c:v>
                </c:pt>
                <c:pt idx="246">
                  <c:v>89.546000000000006</c:v>
                </c:pt>
                <c:pt idx="247">
                  <c:v>89.546000000000006</c:v>
                </c:pt>
                <c:pt idx="248">
                  <c:v>89.546000000000006</c:v>
                </c:pt>
                <c:pt idx="249">
                  <c:v>89.546000000000006</c:v>
                </c:pt>
                <c:pt idx="250">
                  <c:v>88.209000000000003</c:v>
                </c:pt>
                <c:pt idx="251">
                  <c:v>86.872999999999948</c:v>
                </c:pt>
                <c:pt idx="252">
                  <c:v>86.872999999999948</c:v>
                </c:pt>
                <c:pt idx="253">
                  <c:v>86.872999999999948</c:v>
                </c:pt>
                <c:pt idx="254">
                  <c:v>86.872999999999948</c:v>
                </c:pt>
                <c:pt idx="255">
                  <c:v>86.872999999999948</c:v>
                </c:pt>
                <c:pt idx="256">
                  <c:v>86.872999999999948</c:v>
                </c:pt>
                <c:pt idx="257">
                  <c:v>86.872999999999948</c:v>
                </c:pt>
                <c:pt idx="258">
                  <c:v>86.872999999999948</c:v>
                </c:pt>
                <c:pt idx="259">
                  <c:v>86.872999999999948</c:v>
                </c:pt>
                <c:pt idx="260">
                  <c:v>86.872999999999948</c:v>
                </c:pt>
                <c:pt idx="261">
                  <c:v>86.872999999999948</c:v>
                </c:pt>
                <c:pt idx="262">
                  <c:v>86.872999999999948</c:v>
                </c:pt>
                <c:pt idx="263">
                  <c:v>86.872999999999948</c:v>
                </c:pt>
                <c:pt idx="264">
                  <c:v>86.872999999999948</c:v>
                </c:pt>
                <c:pt idx="265">
                  <c:v>86.872999999999948</c:v>
                </c:pt>
                <c:pt idx="266">
                  <c:v>86.872999999999948</c:v>
                </c:pt>
                <c:pt idx="267">
                  <c:v>86.872999999999948</c:v>
                </c:pt>
                <c:pt idx="268">
                  <c:v>86.872999999999948</c:v>
                </c:pt>
                <c:pt idx="269">
                  <c:v>86.872999999999948</c:v>
                </c:pt>
                <c:pt idx="270">
                  <c:v>86.872999999999948</c:v>
                </c:pt>
                <c:pt idx="271">
                  <c:v>86.872999999999948</c:v>
                </c:pt>
                <c:pt idx="272">
                  <c:v>86.872999999999948</c:v>
                </c:pt>
                <c:pt idx="273">
                  <c:v>86.872999999999948</c:v>
                </c:pt>
                <c:pt idx="274">
                  <c:v>86.872999999999948</c:v>
                </c:pt>
                <c:pt idx="275">
                  <c:v>86.872999999999948</c:v>
                </c:pt>
                <c:pt idx="276">
                  <c:v>86.872999999999948</c:v>
                </c:pt>
                <c:pt idx="277">
                  <c:v>86.872999999999948</c:v>
                </c:pt>
                <c:pt idx="278">
                  <c:v>86.872999999999948</c:v>
                </c:pt>
                <c:pt idx="279">
                  <c:v>86.872999999999948</c:v>
                </c:pt>
                <c:pt idx="280">
                  <c:v>86.872999999999948</c:v>
                </c:pt>
                <c:pt idx="281">
                  <c:v>86.872999999999948</c:v>
                </c:pt>
                <c:pt idx="282">
                  <c:v>86.872999999999948</c:v>
                </c:pt>
                <c:pt idx="283">
                  <c:v>86.872999999999948</c:v>
                </c:pt>
                <c:pt idx="284">
                  <c:v>86.872999999999948</c:v>
                </c:pt>
                <c:pt idx="285">
                  <c:v>86.872999999999948</c:v>
                </c:pt>
                <c:pt idx="286">
                  <c:v>86.872999999999948</c:v>
                </c:pt>
                <c:pt idx="287">
                  <c:v>86.872999999999948</c:v>
                </c:pt>
                <c:pt idx="288">
                  <c:v>86.872999999999948</c:v>
                </c:pt>
                <c:pt idx="289">
                  <c:v>86.872999999999948</c:v>
                </c:pt>
                <c:pt idx="290">
                  <c:v>86.872999999999948</c:v>
                </c:pt>
                <c:pt idx="291">
                  <c:v>86.872999999999948</c:v>
                </c:pt>
                <c:pt idx="292">
                  <c:v>86.872999999999948</c:v>
                </c:pt>
                <c:pt idx="293">
                  <c:v>86.872999999999948</c:v>
                </c:pt>
                <c:pt idx="294">
                  <c:v>86.872999999999948</c:v>
                </c:pt>
                <c:pt idx="295">
                  <c:v>86.872999999999948</c:v>
                </c:pt>
                <c:pt idx="296">
                  <c:v>86.872999999999948</c:v>
                </c:pt>
                <c:pt idx="297">
                  <c:v>86.872999999999948</c:v>
                </c:pt>
                <c:pt idx="298">
                  <c:v>86.872999999999948</c:v>
                </c:pt>
                <c:pt idx="299">
                  <c:v>86.872999999999948</c:v>
                </c:pt>
                <c:pt idx="300">
                  <c:v>86.872999999999948</c:v>
                </c:pt>
                <c:pt idx="301">
                  <c:v>86.872999999999948</c:v>
                </c:pt>
                <c:pt idx="302">
                  <c:v>86.872999999999948</c:v>
                </c:pt>
                <c:pt idx="303">
                  <c:v>86.872999999999948</c:v>
                </c:pt>
                <c:pt idx="304">
                  <c:v>86.872999999999948</c:v>
                </c:pt>
                <c:pt idx="305">
                  <c:v>86.872999999999948</c:v>
                </c:pt>
                <c:pt idx="306">
                  <c:v>86.872999999999948</c:v>
                </c:pt>
                <c:pt idx="307">
                  <c:v>86.872999999999948</c:v>
                </c:pt>
                <c:pt idx="308">
                  <c:v>86.872999999999948</c:v>
                </c:pt>
                <c:pt idx="309">
                  <c:v>86.872999999999948</c:v>
                </c:pt>
                <c:pt idx="310">
                  <c:v>86.872999999999948</c:v>
                </c:pt>
                <c:pt idx="311">
                  <c:v>86.872999999999948</c:v>
                </c:pt>
                <c:pt idx="312">
                  <c:v>86.872999999999948</c:v>
                </c:pt>
                <c:pt idx="313">
                  <c:v>86.872999999999948</c:v>
                </c:pt>
                <c:pt idx="314">
                  <c:v>86.872999999999948</c:v>
                </c:pt>
                <c:pt idx="315">
                  <c:v>86.872999999999948</c:v>
                </c:pt>
                <c:pt idx="316">
                  <c:v>86.872999999999948</c:v>
                </c:pt>
                <c:pt idx="317">
                  <c:v>86.872999999999948</c:v>
                </c:pt>
                <c:pt idx="318">
                  <c:v>86.872999999999948</c:v>
                </c:pt>
                <c:pt idx="319">
                  <c:v>86.872999999999948</c:v>
                </c:pt>
                <c:pt idx="320">
                  <c:v>86.872999999999948</c:v>
                </c:pt>
                <c:pt idx="321">
                  <c:v>86.872999999999948</c:v>
                </c:pt>
                <c:pt idx="322">
                  <c:v>86.872999999999948</c:v>
                </c:pt>
                <c:pt idx="323">
                  <c:v>86.872999999999948</c:v>
                </c:pt>
                <c:pt idx="324">
                  <c:v>86.872999999999948</c:v>
                </c:pt>
                <c:pt idx="325">
                  <c:v>86.872999999999948</c:v>
                </c:pt>
                <c:pt idx="326">
                  <c:v>86.872999999999948</c:v>
                </c:pt>
                <c:pt idx="327">
                  <c:v>86.872999999999948</c:v>
                </c:pt>
                <c:pt idx="328">
                  <c:v>86.872999999999948</c:v>
                </c:pt>
                <c:pt idx="329">
                  <c:v>86.872999999999948</c:v>
                </c:pt>
                <c:pt idx="330">
                  <c:v>86.872999999999948</c:v>
                </c:pt>
                <c:pt idx="331">
                  <c:v>86.872999999999948</c:v>
                </c:pt>
                <c:pt idx="332">
                  <c:v>86.872999999999948</c:v>
                </c:pt>
                <c:pt idx="333">
                  <c:v>86.872999999999948</c:v>
                </c:pt>
                <c:pt idx="334">
                  <c:v>86.872999999999948</c:v>
                </c:pt>
                <c:pt idx="335">
                  <c:v>86.872999999999948</c:v>
                </c:pt>
                <c:pt idx="336">
                  <c:v>86.872999999999948</c:v>
                </c:pt>
              </c:numCache>
            </c:numRef>
          </c:yVal>
        </c:ser>
        <c:ser>
          <c:idx val="2"/>
          <c:order val="2"/>
          <c:tx>
            <c:strRef>
              <c:f>Sheet1!$D$1</c:f>
              <c:strCache>
                <c:ptCount val="1"/>
                <c:pt idx="0">
                  <c:v>IL-2R antagonist (N = 94)</c:v>
                </c:pt>
              </c:strCache>
            </c:strRef>
          </c:tx>
          <c:spPr>
            <a:ln w="41275">
              <a:solidFill>
                <a:srgbClr val="FFFF00"/>
              </a:solidFill>
            </a:ln>
          </c:spPr>
          <c:marker>
            <c:symbol val="none"/>
          </c:marker>
          <c:xVal>
            <c:numRef>
              <c:f>Sheet1!$A$2:$A$338</c:f>
              <c:numCache>
                <c:formatCode>General</c:formatCode>
                <c:ptCount val="337"/>
                <c:pt idx="0">
                  <c:v>0</c:v>
                </c:pt>
                <c:pt idx="1">
                  <c:v>2.0799999999999999E-2</c:v>
                </c:pt>
                <c:pt idx="2">
                  <c:v>4.1700000000000001E-2</c:v>
                </c:pt>
                <c:pt idx="3">
                  <c:v>6.25E-2</c:v>
                </c:pt>
                <c:pt idx="4">
                  <c:v>8.3300000000000041E-2</c:v>
                </c:pt>
                <c:pt idx="5">
                  <c:v>0.10420000000000022</c:v>
                </c:pt>
                <c:pt idx="6">
                  <c:v>0.125</c:v>
                </c:pt>
                <c:pt idx="7">
                  <c:v>0.14580000000000001</c:v>
                </c:pt>
                <c:pt idx="8">
                  <c:v>0.16669999999999999</c:v>
                </c:pt>
                <c:pt idx="9">
                  <c:v>0.18750000000000044</c:v>
                </c:pt>
                <c:pt idx="10">
                  <c:v>0.20830000000000001</c:v>
                </c:pt>
                <c:pt idx="11">
                  <c:v>0.22919999999999999</c:v>
                </c:pt>
                <c:pt idx="12">
                  <c:v>0.25</c:v>
                </c:pt>
                <c:pt idx="13">
                  <c:v>0.27080000000000032</c:v>
                </c:pt>
                <c:pt idx="14">
                  <c:v>0.29170000000000001</c:v>
                </c:pt>
                <c:pt idx="15">
                  <c:v>0.31250000000000189</c:v>
                </c:pt>
                <c:pt idx="16">
                  <c:v>0.33330000000000337</c:v>
                </c:pt>
                <c:pt idx="17">
                  <c:v>0.35420000000000001</c:v>
                </c:pt>
                <c:pt idx="18">
                  <c:v>0.37500000000000189</c:v>
                </c:pt>
                <c:pt idx="19">
                  <c:v>0.39580000000000337</c:v>
                </c:pt>
                <c:pt idx="20">
                  <c:v>0.41670000000000001</c:v>
                </c:pt>
                <c:pt idx="21">
                  <c:v>0.43750000000000189</c:v>
                </c:pt>
                <c:pt idx="22">
                  <c:v>0.45830000000000032</c:v>
                </c:pt>
                <c:pt idx="23">
                  <c:v>0.47920000000000001</c:v>
                </c:pt>
                <c:pt idx="24">
                  <c:v>0.5</c:v>
                </c:pt>
                <c:pt idx="25">
                  <c:v>0.52080000000000004</c:v>
                </c:pt>
                <c:pt idx="26">
                  <c:v>0.54170000000000063</c:v>
                </c:pt>
                <c:pt idx="27">
                  <c:v>0.5625</c:v>
                </c:pt>
                <c:pt idx="28">
                  <c:v>0.58329999999999949</c:v>
                </c:pt>
                <c:pt idx="29">
                  <c:v>0.60420000000000063</c:v>
                </c:pt>
                <c:pt idx="30">
                  <c:v>0.62500000000000389</c:v>
                </c:pt>
                <c:pt idx="31">
                  <c:v>0.64580000000000493</c:v>
                </c:pt>
                <c:pt idx="32">
                  <c:v>0.66670000000000573</c:v>
                </c:pt>
                <c:pt idx="33">
                  <c:v>0.6875</c:v>
                </c:pt>
                <c:pt idx="34">
                  <c:v>0.70830000000000004</c:v>
                </c:pt>
                <c:pt idx="35">
                  <c:v>0.72920000000000063</c:v>
                </c:pt>
                <c:pt idx="36">
                  <c:v>0.75000000000000389</c:v>
                </c:pt>
                <c:pt idx="37">
                  <c:v>0.77080000000000493</c:v>
                </c:pt>
                <c:pt idx="38">
                  <c:v>0.79170000000000063</c:v>
                </c:pt>
                <c:pt idx="39">
                  <c:v>0.8125</c:v>
                </c:pt>
                <c:pt idx="40">
                  <c:v>0.83330000000000004</c:v>
                </c:pt>
                <c:pt idx="41">
                  <c:v>0.85420000000000063</c:v>
                </c:pt>
                <c:pt idx="42">
                  <c:v>0.87500000000000389</c:v>
                </c:pt>
                <c:pt idx="43">
                  <c:v>0.89580000000000004</c:v>
                </c:pt>
                <c:pt idx="44">
                  <c:v>0.91670000000000063</c:v>
                </c:pt>
                <c:pt idx="45">
                  <c:v>0.9375</c:v>
                </c:pt>
                <c:pt idx="46">
                  <c:v>0.95830000000000004</c:v>
                </c:pt>
                <c:pt idx="47">
                  <c:v>0.97920000000000063</c:v>
                </c:pt>
                <c:pt idx="48">
                  <c:v>1</c:v>
                </c:pt>
                <c:pt idx="49">
                  <c:v>1.0207999999999924</c:v>
                </c:pt>
                <c:pt idx="50">
                  <c:v>1.0416999999999907</c:v>
                </c:pt>
                <c:pt idx="51">
                  <c:v>1.0625</c:v>
                </c:pt>
                <c:pt idx="52">
                  <c:v>1.0832999999999924</c:v>
                </c:pt>
                <c:pt idx="53">
                  <c:v>1.1042000000000001</c:v>
                </c:pt>
                <c:pt idx="54">
                  <c:v>1.125</c:v>
                </c:pt>
                <c:pt idx="55">
                  <c:v>1.1457999999999924</c:v>
                </c:pt>
                <c:pt idx="56">
                  <c:v>1.1667000000000001</c:v>
                </c:pt>
                <c:pt idx="57">
                  <c:v>1.1875</c:v>
                </c:pt>
                <c:pt idx="58">
                  <c:v>1.2082999999999924</c:v>
                </c:pt>
                <c:pt idx="59">
                  <c:v>1.2291999999999907</c:v>
                </c:pt>
                <c:pt idx="60">
                  <c:v>1.25</c:v>
                </c:pt>
                <c:pt idx="61">
                  <c:v>1.2707999999999924</c:v>
                </c:pt>
                <c:pt idx="62">
                  <c:v>1.2916999999999907</c:v>
                </c:pt>
                <c:pt idx="63">
                  <c:v>1.3125</c:v>
                </c:pt>
                <c:pt idx="64">
                  <c:v>1.3332999999999924</c:v>
                </c:pt>
                <c:pt idx="65">
                  <c:v>1.3542000000000001</c:v>
                </c:pt>
                <c:pt idx="66">
                  <c:v>1.375</c:v>
                </c:pt>
                <c:pt idx="67">
                  <c:v>1.3957999999999924</c:v>
                </c:pt>
                <c:pt idx="68">
                  <c:v>1.4166999999999907</c:v>
                </c:pt>
                <c:pt idx="69">
                  <c:v>1.4374999999999869</c:v>
                </c:pt>
                <c:pt idx="70">
                  <c:v>1.4582999999999924</c:v>
                </c:pt>
                <c:pt idx="71">
                  <c:v>1.4791999999999907</c:v>
                </c:pt>
                <c:pt idx="72">
                  <c:v>1.5</c:v>
                </c:pt>
                <c:pt idx="73">
                  <c:v>1.5207999999999924</c:v>
                </c:pt>
                <c:pt idx="74">
                  <c:v>1.5416999999999907</c:v>
                </c:pt>
                <c:pt idx="75">
                  <c:v>1.5625</c:v>
                </c:pt>
                <c:pt idx="76">
                  <c:v>1.5832999999999924</c:v>
                </c:pt>
                <c:pt idx="77">
                  <c:v>1.6042000000000001</c:v>
                </c:pt>
                <c:pt idx="78">
                  <c:v>1.625</c:v>
                </c:pt>
                <c:pt idx="79">
                  <c:v>1.6457999999999924</c:v>
                </c:pt>
                <c:pt idx="80">
                  <c:v>1.6667000000000001</c:v>
                </c:pt>
                <c:pt idx="81">
                  <c:v>1.6875</c:v>
                </c:pt>
                <c:pt idx="82">
                  <c:v>1.7082999999999924</c:v>
                </c:pt>
                <c:pt idx="83">
                  <c:v>1.7291999999999907</c:v>
                </c:pt>
                <c:pt idx="84">
                  <c:v>1.75</c:v>
                </c:pt>
                <c:pt idx="85">
                  <c:v>1.7707999999999924</c:v>
                </c:pt>
                <c:pt idx="86">
                  <c:v>1.7916999999999907</c:v>
                </c:pt>
                <c:pt idx="87">
                  <c:v>1.8125</c:v>
                </c:pt>
                <c:pt idx="88">
                  <c:v>1.8332999999999924</c:v>
                </c:pt>
                <c:pt idx="89">
                  <c:v>1.8542000000000001</c:v>
                </c:pt>
                <c:pt idx="90">
                  <c:v>1.875</c:v>
                </c:pt>
                <c:pt idx="91">
                  <c:v>1.8957999999999924</c:v>
                </c:pt>
                <c:pt idx="92">
                  <c:v>1.9167000000000001</c:v>
                </c:pt>
                <c:pt idx="93">
                  <c:v>1.9375</c:v>
                </c:pt>
                <c:pt idx="94">
                  <c:v>1.9582999999999999</c:v>
                </c:pt>
                <c:pt idx="95">
                  <c:v>1.9792000000000001</c:v>
                </c:pt>
                <c:pt idx="96">
                  <c:v>2</c:v>
                </c:pt>
                <c:pt idx="97">
                  <c:v>2.0207999999999999</c:v>
                </c:pt>
                <c:pt idx="98">
                  <c:v>2.0417000000000001</c:v>
                </c:pt>
                <c:pt idx="99">
                  <c:v>2.0625</c:v>
                </c:pt>
                <c:pt idx="100">
                  <c:v>2.0832999999999999</c:v>
                </c:pt>
                <c:pt idx="101">
                  <c:v>2.1042000000000001</c:v>
                </c:pt>
                <c:pt idx="102">
                  <c:v>2.125</c:v>
                </c:pt>
                <c:pt idx="103">
                  <c:v>2.1457999999999999</c:v>
                </c:pt>
                <c:pt idx="104">
                  <c:v>2.1667000000000001</c:v>
                </c:pt>
                <c:pt idx="105">
                  <c:v>2.18750000000002</c:v>
                </c:pt>
                <c:pt idx="106">
                  <c:v>2.2082999999999999</c:v>
                </c:pt>
                <c:pt idx="107">
                  <c:v>2.2292000000000001</c:v>
                </c:pt>
                <c:pt idx="108">
                  <c:v>2.25</c:v>
                </c:pt>
                <c:pt idx="109">
                  <c:v>2.2707999999999999</c:v>
                </c:pt>
                <c:pt idx="110">
                  <c:v>2.2917000000000001</c:v>
                </c:pt>
                <c:pt idx="111">
                  <c:v>2.3124999999999769</c:v>
                </c:pt>
                <c:pt idx="112">
                  <c:v>2.3332999999999977</c:v>
                </c:pt>
                <c:pt idx="113">
                  <c:v>2.3541999999999987</c:v>
                </c:pt>
                <c:pt idx="114">
                  <c:v>2.3749999999999987</c:v>
                </c:pt>
                <c:pt idx="115">
                  <c:v>2.3957999999999977</c:v>
                </c:pt>
                <c:pt idx="116">
                  <c:v>2.4166999999999783</c:v>
                </c:pt>
                <c:pt idx="117">
                  <c:v>2.4375</c:v>
                </c:pt>
                <c:pt idx="118">
                  <c:v>2.4582999999999977</c:v>
                </c:pt>
                <c:pt idx="119">
                  <c:v>2.4791999999999987</c:v>
                </c:pt>
                <c:pt idx="120">
                  <c:v>2.5</c:v>
                </c:pt>
                <c:pt idx="121">
                  <c:v>2.5207999999999999</c:v>
                </c:pt>
                <c:pt idx="122">
                  <c:v>2.5417000000000001</c:v>
                </c:pt>
                <c:pt idx="123">
                  <c:v>2.5625</c:v>
                </c:pt>
                <c:pt idx="124">
                  <c:v>2.5832999999999999</c:v>
                </c:pt>
                <c:pt idx="125">
                  <c:v>2.6042000000000001</c:v>
                </c:pt>
                <c:pt idx="126">
                  <c:v>2.625</c:v>
                </c:pt>
                <c:pt idx="127">
                  <c:v>2.6457999999999999</c:v>
                </c:pt>
                <c:pt idx="128">
                  <c:v>2.6667000000000001</c:v>
                </c:pt>
                <c:pt idx="129">
                  <c:v>2.68750000000002</c:v>
                </c:pt>
                <c:pt idx="130">
                  <c:v>2.7082999999999999</c:v>
                </c:pt>
                <c:pt idx="131">
                  <c:v>2.7292000000000001</c:v>
                </c:pt>
                <c:pt idx="132">
                  <c:v>2.75</c:v>
                </c:pt>
                <c:pt idx="133">
                  <c:v>2.7707999999999999</c:v>
                </c:pt>
                <c:pt idx="134">
                  <c:v>2.7917000000000001</c:v>
                </c:pt>
                <c:pt idx="135">
                  <c:v>2.8124999999999769</c:v>
                </c:pt>
                <c:pt idx="136">
                  <c:v>2.8332999999999977</c:v>
                </c:pt>
                <c:pt idx="137">
                  <c:v>2.8541999999999987</c:v>
                </c:pt>
                <c:pt idx="138">
                  <c:v>2.8749999999999987</c:v>
                </c:pt>
                <c:pt idx="139">
                  <c:v>2.8957999999999977</c:v>
                </c:pt>
                <c:pt idx="140">
                  <c:v>2.9166999999999783</c:v>
                </c:pt>
                <c:pt idx="141">
                  <c:v>2.9375</c:v>
                </c:pt>
                <c:pt idx="142">
                  <c:v>2.9582999999999977</c:v>
                </c:pt>
                <c:pt idx="143">
                  <c:v>2.9791999999999987</c:v>
                </c:pt>
                <c:pt idx="144">
                  <c:v>3</c:v>
                </c:pt>
                <c:pt idx="145">
                  <c:v>3.0207999999999999</c:v>
                </c:pt>
                <c:pt idx="146">
                  <c:v>3.0417000000000001</c:v>
                </c:pt>
                <c:pt idx="147">
                  <c:v>3.0625</c:v>
                </c:pt>
                <c:pt idx="148">
                  <c:v>3.0832999999999999</c:v>
                </c:pt>
                <c:pt idx="149">
                  <c:v>3.1042000000000001</c:v>
                </c:pt>
                <c:pt idx="150">
                  <c:v>3.125</c:v>
                </c:pt>
                <c:pt idx="151">
                  <c:v>3.1457999999999999</c:v>
                </c:pt>
                <c:pt idx="152">
                  <c:v>3.1667000000000001</c:v>
                </c:pt>
                <c:pt idx="153">
                  <c:v>3.18750000000002</c:v>
                </c:pt>
                <c:pt idx="154">
                  <c:v>3.2082999999999999</c:v>
                </c:pt>
                <c:pt idx="155">
                  <c:v>3.2292000000000001</c:v>
                </c:pt>
                <c:pt idx="156">
                  <c:v>3.25</c:v>
                </c:pt>
                <c:pt idx="157">
                  <c:v>3.2707999999999999</c:v>
                </c:pt>
                <c:pt idx="158">
                  <c:v>3.2917000000000001</c:v>
                </c:pt>
                <c:pt idx="159">
                  <c:v>3.3124999999999769</c:v>
                </c:pt>
                <c:pt idx="160">
                  <c:v>3.3332999999999977</c:v>
                </c:pt>
                <c:pt idx="161">
                  <c:v>3.3541999999999987</c:v>
                </c:pt>
                <c:pt idx="162">
                  <c:v>3.3749999999999987</c:v>
                </c:pt>
                <c:pt idx="163">
                  <c:v>3.3957999999999977</c:v>
                </c:pt>
                <c:pt idx="164">
                  <c:v>3.4166999999999783</c:v>
                </c:pt>
                <c:pt idx="165">
                  <c:v>3.4375</c:v>
                </c:pt>
                <c:pt idx="166">
                  <c:v>3.4582999999999977</c:v>
                </c:pt>
                <c:pt idx="167">
                  <c:v>3.4791999999999987</c:v>
                </c:pt>
                <c:pt idx="168">
                  <c:v>3.5</c:v>
                </c:pt>
                <c:pt idx="169">
                  <c:v>3.5207999999999999</c:v>
                </c:pt>
                <c:pt idx="170">
                  <c:v>3.5417000000000001</c:v>
                </c:pt>
                <c:pt idx="171">
                  <c:v>3.5625</c:v>
                </c:pt>
                <c:pt idx="172">
                  <c:v>3.5832999999999999</c:v>
                </c:pt>
                <c:pt idx="173">
                  <c:v>3.6042000000000001</c:v>
                </c:pt>
                <c:pt idx="174">
                  <c:v>3.625</c:v>
                </c:pt>
                <c:pt idx="175">
                  <c:v>3.6457999999999999</c:v>
                </c:pt>
                <c:pt idx="176">
                  <c:v>3.6667000000000001</c:v>
                </c:pt>
                <c:pt idx="177">
                  <c:v>3.68750000000002</c:v>
                </c:pt>
                <c:pt idx="178">
                  <c:v>3.7082999999999999</c:v>
                </c:pt>
                <c:pt idx="179">
                  <c:v>3.7292000000000001</c:v>
                </c:pt>
                <c:pt idx="180">
                  <c:v>3.75</c:v>
                </c:pt>
                <c:pt idx="181">
                  <c:v>3.7707999999999999</c:v>
                </c:pt>
                <c:pt idx="182">
                  <c:v>3.7917000000000001</c:v>
                </c:pt>
                <c:pt idx="183">
                  <c:v>3.8124999999999769</c:v>
                </c:pt>
                <c:pt idx="184">
                  <c:v>3.8332999999999977</c:v>
                </c:pt>
                <c:pt idx="185">
                  <c:v>3.8541999999999987</c:v>
                </c:pt>
                <c:pt idx="186">
                  <c:v>3.8749999999999987</c:v>
                </c:pt>
                <c:pt idx="187">
                  <c:v>3.8957999999999977</c:v>
                </c:pt>
                <c:pt idx="188">
                  <c:v>3.9166999999999783</c:v>
                </c:pt>
                <c:pt idx="189">
                  <c:v>3.9375</c:v>
                </c:pt>
                <c:pt idx="190">
                  <c:v>3.9582999999999977</c:v>
                </c:pt>
                <c:pt idx="191">
                  <c:v>3.9791999999999987</c:v>
                </c:pt>
                <c:pt idx="192">
                  <c:v>4</c:v>
                </c:pt>
                <c:pt idx="193">
                  <c:v>4.0207999999999995</c:v>
                </c:pt>
                <c:pt idx="194">
                  <c:v>4.0417000000000014</c:v>
                </c:pt>
                <c:pt idx="195">
                  <c:v>4.0624999999999956</c:v>
                </c:pt>
                <c:pt idx="196">
                  <c:v>4.0833000000000004</c:v>
                </c:pt>
                <c:pt idx="197">
                  <c:v>4.1041999999999845</c:v>
                </c:pt>
                <c:pt idx="198">
                  <c:v>4.1249999999999645</c:v>
                </c:pt>
                <c:pt idx="199">
                  <c:v>4.1457999999999995</c:v>
                </c:pt>
                <c:pt idx="200">
                  <c:v>4.1666999999999996</c:v>
                </c:pt>
                <c:pt idx="201">
                  <c:v>4.1874999999999956</c:v>
                </c:pt>
                <c:pt idx="202">
                  <c:v>4.2083000000000004</c:v>
                </c:pt>
                <c:pt idx="203">
                  <c:v>4.2291999999999996</c:v>
                </c:pt>
                <c:pt idx="204">
                  <c:v>4.25</c:v>
                </c:pt>
                <c:pt idx="205">
                  <c:v>4.2708000000000004</c:v>
                </c:pt>
                <c:pt idx="206">
                  <c:v>4.2917000000000014</c:v>
                </c:pt>
                <c:pt idx="207">
                  <c:v>4.3124999999999956</c:v>
                </c:pt>
                <c:pt idx="208">
                  <c:v>4.3333000000000004</c:v>
                </c:pt>
                <c:pt idx="209">
                  <c:v>4.3541999999999845</c:v>
                </c:pt>
                <c:pt idx="210">
                  <c:v>4.375</c:v>
                </c:pt>
                <c:pt idx="211">
                  <c:v>4.3957999999999995</c:v>
                </c:pt>
                <c:pt idx="212">
                  <c:v>4.4167000000000014</c:v>
                </c:pt>
                <c:pt idx="213">
                  <c:v>4.4375</c:v>
                </c:pt>
                <c:pt idx="214">
                  <c:v>4.4583000000000004</c:v>
                </c:pt>
                <c:pt idx="215">
                  <c:v>4.4792000000000476</c:v>
                </c:pt>
                <c:pt idx="216">
                  <c:v>4.5</c:v>
                </c:pt>
                <c:pt idx="217">
                  <c:v>4.5207999999999995</c:v>
                </c:pt>
                <c:pt idx="218">
                  <c:v>4.5417000000000014</c:v>
                </c:pt>
                <c:pt idx="219">
                  <c:v>4.5624999999999956</c:v>
                </c:pt>
                <c:pt idx="220">
                  <c:v>4.5833000000000004</c:v>
                </c:pt>
                <c:pt idx="221">
                  <c:v>4.6041999999999845</c:v>
                </c:pt>
                <c:pt idx="222">
                  <c:v>4.6249999999999645</c:v>
                </c:pt>
                <c:pt idx="223">
                  <c:v>4.6457999999999995</c:v>
                </c:pt>
                <c:pt idx="224">
                  <c:v>4.6666999999999996</c:v>
                </c:pt>
                <c:pt idx="225">
                  <c:v>4.6874999999999956</c:v>
                </c:pt>
                <c:pt idx="226">
                  <c:v>4.7083000000000004</c:v>
                </c:pt>
                <c:pt idx="227">
                  <c:v>4.7291999999999996</c:v>
                </c:pt>
                <c:pt idx="228">
                  <c:v>4.75</c:v>
                </c:pt>
                <c:pt idx="229">
                  <c:v>4.7708000000000004</c:v>
                </c:pt>
                <c:pt idx="230">
                  <c:v>4.7917000000000014</c:v>
                </c:pt>
                <c:pt idx="231">
                  <c:v>4.8124999999999956</c:v>
                </c:pt>
                <c:pt idx="232">
                  <c:v>4.8333000000000004</c:v>
                </c:pt>
                <c:pt idx="233">
                  <c:v>4.8541999999999845</c:v>
                </c:pt>
                <c:pt idx="234">
                  <c:v>4.875</c:v>
                </c:pt>
                <c:pt idx="235">
                  <c:v>4.8957999999999995</c:v>
                </c:pt>
                <c:pt idx="236">
                  <c:v>4.9167000000000014</c:v>
                </c:pt>
                <c:pt idx="237">
                  <c:v>4.9375</c:v>
                </c:pt>
                <c:pt idx="238">
                  <c:v>4.9583000000000004</c:v>
                </c:pt>
                <c:pt idx="239">
                  <c:v>4.9792000000000476</c:v>
                </c:pt>
                <c:pt idx="240">
                  <c:v>5</c:v>
                </c:pt>
                <c:pt idx="241">
                  <c:v>5.0207999999999995</c:v>
                </c:pt>
                <c:pt idx="242">
                  <c:v>5.0417000000000014</c:v>
                </c:pt>
                <c:pt idx="243">
                  <c:v>5.0624999999999956</c:v>
                </c:pt>
                <c:pt idx="244">
                  <c:v>5.0833000000000004</c:v>
                </c:pt>
                <c:pt idx="245">
                  <c:v>5.1041999999999845</c:v>
                </c:pt>
                <c:pt idx="246">
                  <c:v>5.1249999999999645</c:v>
                </c:pt>
                <c:pt idx="247">
                  <c:v>5.1457999999999995</c:v>
                </c:pt>
                <c:pt idx="248">
                  <c:v>5.1666999999999996</c:v>
                </c:pt>
                <c:pt idx="249">
                  <c:v>5.1874999999999956</c:v>
                </c:pt>
                <c:pt idx="250">
                  <c:v>5.2083000000000004</c:v>
                </c:pt>
                <c:pt idx="251">
                  <c:v>5.2291999999999996</c:v>
                </c:pt>
                <c:pt idx="252">
                  <c:v>5.25</c:v>
                </c:pt>
                <c:pt idx="253">
                  <c:v>5.2708000000000004</c:v>
                </c:pt>
                <c:pt idx="254">
                  <c:v>5.2917000000000014</c:v>
                </c:pt>
                <c:pt idx="255">
                  <c:v>5.3124999999999956</c:v>
                </c:pt>
                <c:pt idx="256">
                  <c:v>5.3333000000000004</c:v>
                </c:pt>
                <c:pt idx="257">
                  <c:v>5.3541999999999845</c:v>
                </c:pt>
                <c:pt idx="258">
                  <c:v>5.375</c:v>
                </c:pt>
                <c:pt idx="259">
                  <c:v>5.3957999999999995</c:v>
                </c:pt>
                <c:pt idx="260">
                  <c:v>5.4167000000000014</c:v>
                </c:pt>
                <c:pt idx="261">
                  <c:v>5.4375</c:v>
                </c:pt>
                <c:pt idx="262">
                  <c:v>5.4583000000000004</c:v>
                </c:pt>
                <c:pt idx="263">
                  <c:v>5.4792000000000476</c:v>
                </c:pt>
                <c:pt idx="264">
                  <c:v>5.5</c:v>
                </c:pt>
                <c:pt idx="265">
                  <c:v>5.5207999999999995</c:v>
                </c:pt>
                <c:pt idx="266">
                  <c:v>5.5417000000000014</c:v>
                </c:pt>
                <c:pt idx="267">
                  <c:v>5.5624999999999956</c:v>
                </c:pt>
                <c:pt idx="268">
                  <c:v>5.5833000000000004</c:v>
                </c:pt>
                <c:pt idx="269">
                  <c:v>5.6041999999999845</c:v>
                </c:pt>
                <c:pt idx="270">
                  <c:v>5.6249999999999645</c:v>
                </c:pt>
                <c:pt idx="271">
                  <c:v>5.6457999999999995</c:v>
                </c:pt>
                <c:pt idx="272">
                  <c:v>5.6666999999999996</c:v>
                </c:pt>
                <c:pt idx="273">
                  <c:v>5.6874999999999956</c:v>
                </c:pt>
                <c:pt idx="274">
                  <c:v>5.7083000000000004</c:v>
                </c:pt>
                <c:pt idx="275">
                  <c:v>5.7291999999999996</c:v>
                </c:pt>
                <c:pt idx="276">
                  <c:v>5.75</c:v>
                </c:pt>
                <c:pt idx="277">
                  <c:v>5.7708000000000004</c:v>
                </c:pt>
                <c:pt idx="278">
                  <c:v>5.7917000000000014</c:v>
                </c:pt>
                <c:pt idx="279">
                  <c:v>5.8124999999999956</c:v>
                </c:pt>
                <c:pt idx="280">
                  <c:v>5.8333000000000004</c:v>
                </c:pt>
                <c:pt idx="281">
                  <c:v>5.8541999999999845</c:v>
                </c:pt>
                <c:pt idx="282">
                  <c:v>5.875</c:v>
                </c:pt>
                <c:pt idx="283">
                  <c:v>5.8957999999999995</c:v>
                </c:pt>
                <c:pt idx="284">
                  <c:v>5.9167000000000014</c:v>
                </c:pt>
                <c:pt idx="285">
                  <c:v>5.9375</c:v>
                </c:pt>
                <c:pt idx="286">
                  <c:v>5.9583000000000004</c:v>
                </c:pt>
                <c:pt idx="287">
                  <c:v>5.9792000000000476</c:v>
                </c:pt>
                <c:pt idx="288">
                  <c:v>6</c:v>
                </c:pt>
                <c:pt idx="289">
                  <c:v>6.0207999999999995</c:v>
                </c:pt>
                <c:pt idx="290">
                  <c:v>6.0417000000000014</c:v>
                </c:pt>
                <c:pt idx="291">
                  <c:v>6.0624999999999956</c:v>
                </c:pt>
                <c:pt idx="292">
                  <c:v>6.0833000000000004</c:v>
                </c:pt>
                <c:pt idx="293">
                  <c:v>6.1041999999999845</c:v>
                </c:pt>
                <c:pt idx="294">
                  <c:v>6.1249999999999645</c:v>
                </c:pt>
                <c:pt idx="295">
                  <c:v>6.1457999999999995</c:v>
                </c:pt>
                <c:pt idx="296">
                  <c:v>6.1666999999999996</c:v>
                </c:pt>
                <c:pt idx="297">
                  <c:v>6.1874999999999956</c:v>
                </c:pt>
                <c:pt idx="298">
                  <c:v>6.2083000000000004</c:v>
                </c:pt>
                <c:pt idx="299">
                  <c:v>6.2291999999999996</c:v>
                </c:pt>
                <c:pt idx="300">
                  <c:v>6.25</c:v>
                </c:pt>
                <c:pt idx="301">
                  <c:v>6.2708000000000004</c:v>
                </c:pt>
                <c:pt idx="302">
                  <c:v>6.2917000000000014</c:v>
                </c:pt>
                <c:pt idx="303">
                  <c:v>6.3124999999999956</c:v>
                </c:pt>
                <c:pt idx="304">
                  <c:v>6.3333000000000004</c:v>
                </c:pt>
                <c:pt idx="305">
                  <c:v>6.3541999999999845</c:v>
                </c:pt>
                <c:pt idx="306">
                  <c:v>6.375</c:v>
                </c:pt>
                <c:pt idx="307">
                  <c:v>6.3957999999999995</c:v>
                </c:pt>
                <c:pt idx="308">
                  <c:v>6.4167000000000014</c:v>
                </c:pt>
                <c:pt idx="309">
                  <c:v>6.4375</c:v>
                </c:pt>
                <c:pt idx="310">
                  <c:v>6.4583000000000004</c:v>
                </c:pt>
                <c:pt idx="311">
                  <c:v>6.4792000000000476</c:v>
                </c:pt>
                <c:pt idx="312">
                  <c:v>6.5</c:v>
                </c:pt>
                <c:pt idx="313">
                  <c:v>6.5207999999999995</c:v>
                </c:pt>
                <c:pt idx="314">
                  <c:v>6.5417000000000014</c:v>
                </c:pt>
                <c:pt idx="315">
                  <c:v>6.5624999999999956</c:v>
                </c:pt>
                <c:pt idx="316">
                  <c:v>6.5833000000000004</c:v>
                </c:pt>
                <c:pt idx="317">
                  <c:v>6.6041999999999845</c:v>
                </c:pt>
                <c:pt idx="318">
                  <c:v>6.6249999999999645</c:v>
                </c:pt>
                <c:pt idx="319">
                  <c:v>6.6457999999999995</c:v>
                </c:pt>
                <c:pt idx="320">
                  <c:v>6.6666999999999996</c:v>
                </c:pt>
                <c:pt idx="321">
                  <c:v>6.6874999999999956</c:v>
                </c:pt>
                <c:pt idx="322">
                  <c:v>6.7083000000000004</c:v>
                </c:pt>
                <c:pt idx="323">
                  <c:v>6.7291999999999996</c:v>
                </c:pt>
                <c:pt idx="324">
                  <c:v>6.75</c:v>
                </c:pt>
                <c:pt idx="325">
                  <c:v>6.7708000000000004</c:v>
                </c:pt>
                <c:pt idx="326">
                  <c:v>6.7917000000000014</c:v>
                </c:pt>
                <c:pt idx="327">
                  <c:v>6.8124999999999956</c:v>
                </c:pt>
                <c:pt idx="328">
                  <c:v>6.8333000000000004</c:v>
                </c:pt>
                <c:pt idx="329">
                  <c:v>6.8541999999999845</c:v>
                </c:pt>
                <c:pt idx="330">
                  <c:v>6.875</c:v>
                </c:pt>
                <c:pt idx="331">
                  <c:v>6.8957999999999995</c:v>
                </c:pt>
                <c:pt idx="332">
                  <c:v>6.9167000000000014</c:v>
                </c:pt>
                <c:pt idx="333">
                  <c:v>6.9375</c:v>
                </c:pt>
                <c:pt idx="334">
                  <c:v>6.9583000000000004</c:v>
                </c:pt>
                <c:pt idx="335">
                  <c:v>6.9792000000000476</c:v>
                </c:pt>
                <c:pt idx="336">
                  <c:v>7</c:v>
                </c:pt>
              </c:numCache>
            </c:numRef>
          </c:xVal>
          <c:yVal>
            <c:numRef>
              <c:f>Sheet1!$D$2:$D$338</c:f>
              <c:numCache>
                <c:formatCode>General</c:formatCode>
                <c:ptCount val="337"/>
                <c:pt idx="0">
                  <c:v>100</c:v>
                </c:pt>
                <c:pt idx="1">
                  <c:v>100</c:v>
                </c:pt>
                <c:pt idx="2">
                  <c:v>100</c:v>
                </c:pt>
                <c:pt idx="3">
                  <c:v>100</c:v>
                </c:pt>
                <c:pt idx="4">
                  <c:v>100</c:v>
                </c:pt>
                <c:pt idx="5">
                  <c:v>100</c:v>
                </c:pt>
                <c:pt idx="6">
                  <c:v>100</c:v>
                </c:pt>
                <c:pt idx="7">
                  <c:v>100</c:v>
                </c:pt>
                <c:pt idx="8">
                  <c:v>100</c:v>
                </c:pt>
                <c:pt idx="9">
                  <c:v>98.936000000000007</c:v>
                </c:pt>
                <c:pt idx="10">
                  <c:v>98.936000000000007</c:v>
                </c:pt>
                <c:pt idx="11">
                  <c:v>98.936000000000007</c:v>
                </c:pt>
                <c:pt idx="12">
                  <c:v>98.936000000000007</c:v>
                </c:pt>
                <c:pt idx="13">
                  <c:v>98.936000000000007</c:v>
                </c:pt>
                <c:pt idx="14">
                  <c:v>98.936000000000007</c:v>
                </c:pt>
                <c:pt idx="15">
                  <c:v>98.936000000000007</c:v>
                </c:pt>
                <c:pt idx="16">
                  <c:v>98.936000000000007</c:v>
                </c:pt>
                <c:pt idx="17">
                  <c:v>98.936000000000007</c:v>
                </c:pt>
                <c:pt idx="18">
                  <c:v>98.936000000000007</c:v>
                </c:pt>
                <c:pt idx="19">
                  <c:v>98.936000000000007</c:v>
                </c:pt>
                <c:pt idx="20">
                  <c:v>98.936000000000007</c:v>
                </c:pt>
                <c:pt idx="21">
                  <c:v>98.936000000000007</c:v>
                </c:pt>
                <c:pt idx="22">
                  <c:v>98.936000000000007</c:v>
                </c:pt>
                <c:pt idx="23">
                  <c:v>98.936000000000007</c:v>
                </c:pt>
                <c:pt idx="24">
                  <c:v>98.936000000000007</c:v>
                </c:pt>
                <c:pt idx="25">
                  <c:v>98.936000000000007</c:v>
                </c:pt>
                <c:pt idx="26">
                  <c:v>98.936000000000007</c:v>
                </c:pt>
                <c:pt idx="27">
                  <c:v>98.936000000000007</c:v>
                </c:pt>
                <c:pt idx="28">
                  <c:v>98.936000000000007</c:v>
                </c:pt>
                <c:pt idx="29">
                  <c:v>98.936000000000007</c:v>
                </c:pt>
                <c:pt idx="30">
                  <c:v>98.936000000000007</c:v>
                </c:pt>
                <c:pt idx="31">
                  <c:v>98.936000000000007</c:v>
                </c:pt>
                <c:pt idx="32">
                  <c:v>98.936000000000007</c:v>
                </c:pt>
                <c:pt idx="33">
                  <c:v>98.936000000000007</c:v>
                </c:pt>
                <c:pt idx="34">
                  <c:v>98.936000000000007</c:v>
                </c:pt>
                <c:pt idx="35">
                  <c:v>98.936000000000007</c:v>
                </c:pt>
                <c:pt idx="36">
                  <c:v>98.936000000000007</c:v>
                </c:pt>
                <c:pt idx="37">
                  <c:v>98.936000000000007</c:v>
                </c:pt>
                <c:pt idx="38">
                  <c:v>98.936000000000007</c:v>
                </c:pt>
                <c:pt idx="39">
                  <c:v>98.936000000000007</c:v>
                </c:pt>
                <c:pt idx="40">
                  <c:v>98.936000000000007</c:v>
                </c:pt>
                <c:pt idx="41">
                  <c:v>98.936000000000007</c:v>
                </c:pt>
                <c:pt idx="42">
                  <c:v>98.936000000000007</c:v>
                </c:pt>
                <c:pt idx="43">
                  <c:v>98.936000000000007</c:v>
                </c:pt>
                <c:pt idx="44">
                  <c:v>98.936000000000007</c:v>
                </c:pt>
                <c:pt idx="45">
                  <c:v>98.936000000000007</c:v>
                </c:pt>
                <c:pt idx="46">
                  <c:v>98.936000000000007</c:v>
                </c:pt>
                <c:pt idx="47">
                  <c:v>98.936000000000007</c:v>
                </c:pt>
                <c:pt idx="48">
                  <c:v>98.936000000000007</c:v>
                </c:pt>
                <c:pt idx="49">
                  <c:v>98.936000000000007</c:v>
                </c:pt>
                <c:pt idx="50">
                  <c:v>98.936000000000007</c:v>
                </c:pt>
                <c:pt idx="51">
                  <c:v>98.936000000000007</c:v>
                </c:pt>
                <c:pt idx="52">
                  <c:v>98.936000000000007</c:v>
                </c:pt>
                <c:pt idx="53">
                  <c:v>98.936000000000007</c:v>
                </c:pt>
                <c:pt idx="54">
                  <c:v>98.936000000000007</c:v>
                </c:pt>
                <c:pt idx="55">
                  <c:v>98.936000000000007</c:v>
                </c:pt>
                <c:pt idx="56">
                  <c:v>98.936000000000007</c:v>
                </c:pt>
                <c:pt idx="57">
                  <c:v>98.936000000000007</c:v>
                </c:pt>
                <c:pt idx="58">
                  <c:v>98.936000000000007</c:v>
                </c:pt>
                <c:pt idx="59">
                  <c:v>97.799000000000007</c:v>
                </c:pt>
                <c:pt idx="60">
                  <c:v>97.799000000000007</c:v>
                </c:pt>
                <c:pt idx="61">
                  <c:v>97.799000000000007</c:v>
                </c:pt>
                <c:pt idx="62">
                  <c:v>97.799000000000007</c:v>
                </c:pt>
                <c:pt idx="63">
                  <c:v>97.799000000000007</c:v>
                </c:pt>
                <c:pt idx="64">
                  <c:v>97.799000000000007</c:v>
                </c:pt>
                <c:pt idx="65">
                  <c:v>97.799000000000007</c:v>
                </c:pt>
                <c:pt idx="66">
                  <c:v>97.799000000000007</c:v>
                </c:pt>
                <c:pt idx="67">
                  <c:v>97.799000000000007</c:v>
                </c:pt>
                <c:pt idx="68">
                  <c:v>97.799000000000007</c:v>
                </c:pt>
                <c:pt idx="69">
                  <c:v>97.799000000000007</c:v>
                </c:pt>
                <c:pt idx="70">
                  <c:v>97.799000000000007</c:v>
                </c:pt>
                <c:pt idx="71">
                  <c:v>97.799000000000007</c:v>
                </c:pt>
                <c:pt idx="72">
                  <c:v>97.799000000000007</c:v>
                </c:pt>
                <c:pt idx="73">
                  <c:v>97.799000000000007</c:v>
                </c:pt>
                <c:pt idx="74">
                  <c:v>97.799000000000007</c:v>
                </c:pt>
                <c:pt idx="75">
                  <c:v>97.799000000000007</c:v>
                </c:pt>
                <c:pt idx="76">
                  <c:v>97.799000000000007</c:v>
                </c:pt>
                <c:pt idx="77">
                  <c:v>97.799000000000007</c:v>
                </c:pt>
                <c:pt idx="78">
                  <c:v>97.799000000000007</c:v>
                </c:pt>
                <c:pt idx="79">
                  <c:v>97.799000000000007</c:v>
                </c:pt>
                <c:pt idx="80">
                  <c:v>97.799000000000007</c:v>
                </c:pt>
                <c:pt idx="81">
                  <c:v>97.799000000000007</c:v>
                </c:pt>
                <c:pt idx="82">
                  <c:v>97.799000000000007</c:v>
                </c:pt>
                <c:pt idx="83">
                  <c:v>97.799000000000007</c:v>
                </c:pt>
                <c:pt idx="84">
                  <c:v>97.799000000000007</c:v>
                </c:pt>
                <c:pt idx="85">
                  <c:v>97.799000000000007</c:v>
                </c:pt>
                <c:pt idx="86">
                  <c:v>97.799000000000007</c:v>
                </c:pt>
                <c:pt idx="87">
                  <c:v>97.799000000000007</c:v>
                </c:pt>
                <c:pt idx="88">
                  <c:v>97.799000000000007</c:v>
                </c:pt>
                <c:pt idx="89">
                  <c:v>97.799000000000007</c:v>
                </c:pt>
                <c:pt idx="90">
                  <c:v>97.799000000000007</c:v>
                </c:pt>
                <c:pt idx="91">
                  <c:v>95.498000000000005</c:v>
                </c:pt>
                <c:pt idx="92">
                  <c:v>95.498000000000005</c:v>
                </c:pt>
                <c:pt idx="93">
                  <c:v>95.498000000000005</c:v>
                </c:pt>
                <c:pt idx="94">
                  <c:v>95.498000000000005</c:v>
                </c:pt>
                <c:pt idx="95">
                  <c:v>95.498000000000005</c:v>
                </c:pt>
                <c:pt idx="96">
                  <c:v>95.498000000000005</c:v>
                </c:pt>
                <c:pt idx="97">
                  <c:v>95.498000000000005</c:v>
                </c:pt>
                <c:pt idx="98">
                  <c:v>95.498000000000005</c:v>
                </c:pt>
                <c:pt idx="99">
                  <c:v>95.498000000000005</c:v>
                </c:pt>
                <c:pt idx="100">
                  <c:v>95.498000000000005</c:v>
                </c:pt>
                <c:pt idx="101">
                  <c:v>95.498000000000005</c:v>
                </c:pt>
                <c:pt idx="102">
                  <c:v>95.498000000000005</c:v>
                </c:pt>
                <c:pt idx="103">
                  <c:v>95.498000000000005</c:v>
                </c:pt>
                <c:pt idx="104">
                  <c:v>95.498000000000005</c:v>
                </c:pt>
                <c:pt idx="105">
                  <c:v>95.498000000000005</c:v>
                </c:pt>
                <c:pt idx="106">
                  <c:v>95.498000000000005</c:v>
                </c:pt>
                <c:pt idx="107">
                  <c:v>95.498000000000005</c:v>
                </c:pt>
                <c:pt idx="108">
                  <c:v>95.498000000000005</c:v>
                </c:pt>
                <c:pt idx="109">
                  <c:v>95.498000000000005</c:v>
                </c:pt>
                <c:pt idx="110">
                  <c:v>95.498000000000005</c:v>
                </c:pt>
                <c:pt idx="111">
                  <c:v>95.498000000000005</c:v>
                </c:pt>
                <c:pt idx="112">
                  <c:v>95.498000000000005</c:v>
                </c:pt>
                <c:pt idx="113">
                  <c:v>95.498000000000005</c:v>
                </c:pt>
                <c:pt idx="114">
                  <c:v>95.498000000000005</c:v>
                </c:pt>
                <c:pt idx="115">
                  <c:v>95.498000000000005</c:v>
                </c:pt>
                <c:pt idx="116">
                  <c:v>95.498000000000005</c:v>
                </c:pt>
                <c:pt idx="117">
                  <c:v>95.498000000000005</c:v>
                </c:pt>
                <c:pt idx="118">
                  <c:v>95.498000000000005</c:v>
                </c:pt>
                <c:pt idx="119">
                  <c:v>95.498000000000005</c:v>
                </c:pt>
                <c:pt idx="120">
                  <c:v>95.498000000000005</c:v>
                </c:pt>
                <c:pt idx="121">
                  <c:v>95.498000000000005</c:v>
                </c:pt>
                <c:pt idx="122">
                  <c:v>95.498000000000005</c:v>
                </c:pt>
                <c:pt idx="123">
                  <c:v>95.498000000000005</c:v>
                </c:pt>
                <c:pt idx="124">
                  <c:v>95.498000000000005</c:v>
                </c:pt>
                <c:pt idx="125">
                  <c:v>95.498000000000005</c:v>
                </c:pt>
                <c:pt idx="126">
                  <c:v>95.498000000000005</c:v>
                </c:pt>
                <c:pt idx="127">
                  <c:v>95.498000000000005</c:v>
                </c:pt>
                <c:pt idx="128">
                  <c:v>95.498000000000005</c:v>
                </c:pt>
                <c:pt idx="129">
                  <c:v>95.498000000000005</c:v>
                </c:pt>
                <c:pt idx="130">
                  <c:v>95.498000000000005</c:v>
                </c:pt>
                <c:pt idx="131">
                  <c:v>95.498000000000005</c:v>
                </c:pt>
                <c:pt idx="132">
                  <c:v>95.498000000000005</c:v>
                </c:pt>
                <c:pt idx="133">
                  <c:v>95.498000000000005</c:v>
                </c:pt>
                <c:pt idx="134">
                  <c:v>95.498000000000005</c:v>
                </c:pt>
                <c:pt idx="135">
                  <c:v>95.498000000000005</c:v>
                </c:pt>
                <c:pt idx="136">
                  <c:v>95.498000000000005</c:v>
                </c:pt>
                <c:pt idx="137">
                  <c:v>95.498000000000005</c:v>
                </c:pt>
                <c:pt idx="138">
                  <c:v>95.498000000000005</c:v>
                </c:pt>
                <c:pt idx="139">
                  <c:v>95.498000000000005</c:v>
                </c:pt>
                <c:pt idx="140">
                  <c:v>95.498000000000005</c:v>
                </c:pt>
                <c:pt idx="141">
                  <c:v>95.498000000000005</c:v>
                </c:pt>
                <c:pt idx="142">
                  <c:v>95.498000000000005</c:v>
                </c:pt>
                <c:pt idx="143">
                  <c:v>95.498000000000005</c:v>
                </c:pt>
                <c:pt idx="144">
                  <c:v>95.498000000000005</c:v>
                </c:pt>
                <c:pt idx="145">
                  <c:v>95.498000000000005</c:v>
                </c:pt>
                <c:pt idx="146">
                  <c:v>95.498000000000005</c:v>
                </c:pt>
                <c:pt idx="147">
                  <c:v>95.498000000000005</c:v>
                </c:pt>
                <c:pt idx="148">
                  <c:v>95.498000000000005</c:v>
                </c:pt>
                <c:pt idx="149">
                  <c:v>95.498000000000005</c:v>
                </c:pt>
                <c:pt idx="150">
                  <c:v>95.498000000000005</c:v>
                </c:pt>
                <c:pt idx="151">
                  <c:v>95.498000000000005</c:v>
                </c:pt>
                <c:pt idx="152">
                  <c:v>95.498000000000005</c:v>
                </c:pt>
                <c:pt idx="153">
                  <c:v>95.498000000000005</c:v>
                </c:pt>
                <c:pt idx="154">
                  <c:v>95.498000000000005</c:v>
                </c:pt>
                <c:pt idx="155">
                  <c:v>95.498000000000005</c:v>
                </c:pt>
                <c:pt idx="156">
                  <c:v>95.498000000000005</c:v>
                </c:pt>
                <c:pt idx="157">
                  <c:v>95.498000000000005</c:v>
                </c:pt>
                <c:pt idx="158">
                  <c:v>95.498000000000005</c:v>
                </c:pt>
                <c:pt idx="159">
                  <c:v>95.498000000000005</c:v>
                </c:pt>
                <c:pt idx="160">
                  <c:v>93.958000000000013</c:v>
                </c:pt>
                <c:pt idx="161">
                  <c:v>93.958000000000013</c:v>
                </c:pt>
                <c:pt idx="162">
                  <c:v>93.958000000000013</c:v>
                </c:pt>
                <c:pt idx="163">
                  <c:v>93.958000000000013</c:v>
                </c:pt>
                <c:pt idx="164">
                  <c:v>93.958000000000013</c:v>
                </c:pt>
                <c:pt idx="165">
                  <c:v>93.958000000000013</c:v>
                </c:pt>
                <c:pt idx="166">
                  <c:v>93.958000000000013</c:v>
                </c:pt>
                <c:pt idx="167">
                  <c:v>93.958000000000013</c:v>
                </c:pt>
                <c:pt idx="168">
                  <c:v>93.958000000000013</c:v>
                </c:pt>
                <c:pt idx="169">
                  <c:v>93.958000000000013</c:v>
                </c:pt>
                <c:pt idx="170">
                  <c:v>93.958000000000013</c:v>
                </c:pt>
                <c:pt idx="171">
                  <c:v>93.958000000000013</c:v>
                </c:pt>
                <c:pt idx="172">
                  <c:v>93.958000000000013</c:v>
                </c:pt>
                <c:pt idx="173">
                  <c:v>93.958000000000013</c:v>
                </c:pt>
                <c:pt idx="174">
                  <c:v>93.958000000000013</c:v>
                </c:pt>
                <c:pt idx="175">
                  <c:v>93.958000000000013</c:v>
                </c:pt>
                <c:pt idx="176">
                  <c:v>93.958000000000013</c:v>
                </c:pt>
                <c:pt idx="177">
                  <c:v>93.958000000000013</c:v>
                </c:pt>
                <c:pt idx="178">
                  <c:v>93.958000000000013</c:v>
                </c:pt>
                <c:pt idx="179">
                  <c:v>93.958000000000013</c:v>
                </c:pt>
                <c:pt idx="180">
                  <c:v>92.391999999999996</c:v>
                </c:pt>
                <c:pt idx="181">
                  <c:v>92.391999999999996</c:v>
                </c:pt>
                <c:pt idx="182">
                  <c:v>92.391999999999996</c:v>
                </c:pt>
                <c:pt idx="183">
                  <c:v>92.391999999999996</c:v>
                </c:pt>
                <c:pt idx="184">
                  <c:v>92.391999999999996</c:v>
                </c:pt>
                <c:pt idx="185">
                  <c:v>92.391999999999996</c:v>
                </c:pt>
                <c:pt idx="186">
                  <c:v>92.391999999999996</c:v>
                </c:pt>
                <c:pt idx="187">
                  <c:v>92.391999999999996</c:v>
                </c:pt>
                <c:pt idx="188">
                  <c:v>92.391999999999996</c:v>
                </c:pt>
                <c:pt idx="189">
                  <c:v>92.391999999999996</c:v>
                </c:pt>
                <c:pt idx="190">
                  <c:v>92.391999999999996</c:v>
                </c:pt>
                <c:pt idx="191">
                  <c:v>92.391999999999996</c:v>
                </c:pt>
                <c:pt idx="192">
                  <c:v>92.391999999999996</c:v>
                </c:pt>
                <c:pt idx="193">
                  <c:v>92.391999999999996</c:v>
                </c:pt>
                <c:pt idx="194">
                  <c:v>92.391999999999996</c:v>
                </c:pt>
                <c:pt idx="195">
                  <c:v>92.391999999999996</c:v>
                </c:pt>
                <c:pt idx="196">
                  <c:v>92.391999999999996</c:v>
                </c:pt>
                <c:pt idx="197">
                  <c:v>92.391999999999996</c:v>
                </c:pt>
                <c:pt idx="198">
                  <c:v>92.391999999999996</c:v>
                </c:pt>
                <c:pt idx="199">
                  <c:v>92.391999999999996</c:v>
                </c:pt>
                <c:pt idx="200">
                  <c:v>92.391999999999996</c:v>
                </c:pt>
                <c:pt idx="201">
                  <c:v>92.391999999999996</c:v>
                </c:pt>
                <c:pt idx="202">
                  <c:v>92.391999999999996</c:v>
                </c:pt>
                <c:pt idx="203">
                  <c:v>92.391999999999996</c:v>
                </c:pt>
                <c:pt idx="204">
                  <c:v>92.391999999999996</c:v>
                </c:pt>
                <c:pt idx="205">
                  <c:v>92.391999999999996</c:v>
                </c:pt>
                <c:pt idx="206">
                  <c:v>92.391999999999996</c:v>
                </c:pt>
                <c:pt idx="207">
                  <c:v>92.391999999999996</c:v>
                </c:pt>
                <c:pt idx="208">
                  <c:v>92.391999999999996</c:v>
                </c:pt>
                <c:pt idx="209">
                  <c:v>92.391999999999996</c:v>
                </c:pt>
                <c:pt idx="210">
                  <c:v>92.391999999999996</c:v>
                </c:pt>
                <c:pt idx="211">
                  <c:v>92.391999999999996</c:v>
                </c:pt>
                <c:pt idx="212">
                  <c:v>92.391999999999996</c:v>
                </c:pt>
                <c:pt idx="213">
                  <c:v>92.391999999999996</c:v>
                </c:pt>
                <c:pt idx="214">
                  <c:v>92.391999999999996</c:v>
                </c:pt>
                <c:pt idx="215">
                  <c:v>92.391999999999996</c:v>
                </c:pt>
                <c:pt idx="216">
                  <c:v>92.391999999999996</c:v>
                </c:pt>
                <c:pt idx="217">
                  <c:v>92.391999999999996</c:v>
                </c:pt>
                <c:pt idx="218">
                  <c:v>92.391999999999996</c:v>
                </c:pt>
                <c:pt idx="219">
                  <c:v>92.391999999999996</c:v>
                </c:pt>
                <c:pt idx="220">
                  <c:v>92.391999999999996</c:v>
                </c:pt>
                <c:pt idx="221">
                  <c:v>92.391999999999996</c:v>
                </c:pt>
                <c:pt idx="222">
                  <c:v>92.391999999999996</c:v>
                </c:pt>
                <c:pt idx="223">
                  <c:v>92.391999999999996</c:v>
                </c:pt>
                <c:pt idx="224">
                  <c:v>92.391999999999996</c:v>
                </c:pt>
                <c:pt idx="225">
                  <c:v>92.391999999999996</c:v>
                </c:pt>
                <c:pt idx="226">
                  <c:v>92.391999999999996</c:v>
                </c:pt>
                <c:pt idx="227">
                  <c:v>92.391999999999996</c:v>
                </c:pt>
                <c:pt idx="228">
                  <c:v>92.391999999999996</c:v>
                </c:pt>
                <c:pt idx="229">
                  <c:v>92.391999999999996</c:v>
                </c:pt>
                <c:pt idx="230">
                  <c:v>92.391999999999996</c:v>
                </c:pt>
                <c:pt idx="231">
                  <c:v>92.391999999999996</c:v>
                </c:pt>
                <c:pt idx="232">
                  <c:v>90.292000000000002</c:v>
                </c:pt>
                <c:pt idx="233">
                  <c:v>90.292000000000002</c:v>
                </c:pt>
                <c:pt idx="234">
                  <c:v>90.292000000000002</c:v>
                </c:pt>
                <c:pt idx="235">
                  <c:v>90.292000000000002</c:v>
                </c:pt>
                <c:pt idx="236">
                  <c:v>90.292000000000002</c:v>
                </c:pt>
                <c:pt idx="237">
                  <c:v>90.292000000000002</c:v>
                </c:pt>
                <c:pt idx="238">
                  <c:v>90.292000000000002</c:v>
                </c:pt>
                <c:pt idx="239">
                  <c:v>90.292000000000002</c:v>
                </c:pt>
                <c:pt idx="240">
                  <c:v>90.292000000000002</c:v>
                </c:pt>
                <c:pt idx="241">
                  <c:v>90.292000000000002</c:v>
                </c:pt>
                <c:pt idx="242">
                  <c:v>90.292000000000002</c:v>
                </c:pt>
                <c:pt idx="243">
                  <c:v>90.292000000000002</c:v>
                </c:pt>
                <c:pt idx="244">
                  <c:v>90.292000000000002</c:v>
                </c:pt>
                <c:pt idx="245">
                  <c:v>90.292000000000002</c:v>
                </c:pt>
                <c:pt idx="246">
                  <c:v>90.292000000000002</c:v>
                </c:pt>
                <c:pt idx="247">
                  <c:v>90.292000000000002</c:v>
                </c:pt>
                <c:pt idx="248">
                  <c:v>90.292000000000002</c:v>
                </c:pt>
                <c:pt idx="249">
                  <c:v>90.292000000000002</c:v>
                </c:pt>
                <c:pt idx="250">
                  <c:v>90.292000000000002</c:v>
                </c:pt>
                <c:pt idx="251">
                  <c:v>90.292000000000002</c:v>
                </c:pt>
                <c:pt idx="252">
                  <c:v>90.292000000000002</c:v>
                </c:pt>
                <c:pt idx="253">
                  <c:v>90.292000000000002</c:v>
                </c:pt>
                <c:pt idx="254">
                  <c:v>90.292000000000002</c:v>
                </c:pt>
                <c:pt idx="255">
                  <c:v>90.292000000000002</c:v>
                </c:pt>
                <c:pt idx="256">
                  <c:v>90.292000000000002</c:v>
                </c:pt>
                <c:pt idx="257">
                  <c:v>90.292000000000002</c:v>
                </c:pt>
                <c:pt idx="258">
                  <c:v>90.292000000000002</c:v>
                </c:pt>
                <c:pt idx="259">
                  <c:v>90.292000000000002</c:v>
                </c:pt>
                <c:pt idx="260">
                  <c:v>90.292000000000002</c:v>
                </c:pt>
                <c:pt idx="261">
                  <c:v>90.292000000000002</c:v>
                </c:pt>
                <c:pt idx="262">
                  <c:v>90.292000000000002</c:v>
                </c:pt>
                <c:pt idx="263">
                  <c:v>90.292000000000002</c:v>
                </c:pt>
                <c:pt idx="264">
                  <c:v>90.292000000000002</c:v>
                </c:pt>
                <c:pt idx="265">
                  <c:v>90.292000000000002</c:v>
                </c:pt>
                <c:pt idx="266">
                  <c:v>90.292000000000002</c:v>
                </c:pt>
                <c:pt idx="267">
                  <c:v>90.292000000000002</c:v>
                </c:pt>
                <c:pt idx="268">
                  <c:v>90.292000000000002</c:v>
                </c:pt>
                <c:pt idx="269">
                  <c:v>90.292000000000002</c:v>
                </c:pt>
                <c:pt idx="270">
                  <c:v>90.292000000000002</c:v>
                </c:pt>
                <c:pt idx="271">
                  <c:v>90.292000000000002</c:v>
                </c:pt>
                <c:pt idx="272">
                  <c:v>90.292000000000002</c:v>
                </c:pt>
                <c:pt idx="273">
                  <c:v>90.292000000000002</c:v>
                </c:pt>
                <c:pt idx="274">
                  <c:v>90.292000000000002</c:v>
                </c:pt>
                <c:pt idx="275">
                  <c:v>90.292000000000002</c:v>
                </c:pt>
                <c:pt idx="276">
                  <c:v>90.292000000000002</c:v>
                </c:pt>
                <c:pt idx="277">
                  <c:v>90.292000000000002</c:v>
                </c:pt>
                <c:pt idx="278">
                  <c:v>90.292000000000002</c:v>
                </c:pt>
                <c:pt idx="279">
                  <c:v>90.292000000000002</c:v>
                </c:pt>
                <c:pt idx="280">
                  <c:v>90.292000000000002</c:v>
                </c:pt>
                <c:pt idx="281">
                  <c:v>90.292000000000002</c:v>
                </c:pt>
                <c:pt idx="282">
                  <c:v>90.292000000000002</c:v>
                </c:pt>
                <c:pt idx="283">
                  <c:v>90.292000000000002</c:v>
                </c:pt>
                <c:pt idx="284">
                  <c:v>90.292000000000002</c:v>
                </c:pt>
                <c:pt idx="285">
                  <c:v>90.292000000000002</c:v>
                </c:pt>
                <c:pt idx="286">
                  <c:v>90.292000000000002</c:v>
                </c:pt>
                <c:pt idx="287">
                  <c:v>90.292000000000002</c:v>
                </c:pt>
                <c:pt idx="288">
                  <c:v>90.292000000000002</c:v>
                </c:pt>
                <c:pt idx="289">
                  <c:v>90.292000000000002</c:v>
                </c:pt>
                <c:pt idx="290">
                  <c:v>90.292000000000002</c:v>
                </c:pt>
                <c:pt idx="291">
                  <c:v>90.292000000000002</c:v>
                </c:pt>
                <c:pt idx="292">
                  <c:v>90.292000000000002</c:v>
                </c:pt>
                <c:pt idx="293">
                  <c:v>90.292000000000002</c:v>
                </c:pt>
                <c:pt idx="294">
                  <c:v>90.292000000000002</c:v>
                </c:pt>
                <c:pt idx="295">
                  <c:v>90.292000000000002</c:v>
                </c:pt>
                <c:pt idx="296">
                  <c:v>90.292000000000002</c:v>
                </c:pt>
                <c:pt idx="297">
                  <c:v>90.292000000000002</c:v>
                </c:pt>
                <c:pt idx="298">
                  <c:v>90.292000000000002</c:v>
                </c:pt>
                <c:pt idx="299">
                  <c:v>90.292000000000002</c:v>
                </c:pt>
                <c:pt idx="300">
                  <c:v>90.292000000000002</c:v>
                </c:pt>
                <c:pt idx="301">
                  <c:v>90.292000000000002</c:v>
                </c:pt>
                <c:pt idx="302">
                  <c:v>90.292000000000002</c:v>
                </c:pt>
                <c:pt idx="303">
                  <c:v>90.292000000000002</c:v>
                </c:pt>
                <c:pt idx="304">
                  <c:v>90.292000000000002</c:v>
                </c:pt>
                <c:pt idx="305">
                  <c:v>90.292000000000002</c:v>
                </c:pt>
                <c:pt idx="306">
                  <c:v>90.292000000000002</c:v>
                </c:pt>
                <c:pt idx="307">
                  <c:v>90.292000000000002</c:v>
                </c:pt>
                <c:pt idx="308">
                  <c:v>90.292000000000002</c:v>
                </c:pt>
                <c:pt idx="309">
                  <c:v>90.292000000000002</c:v>
                </c:pt>
                <c:pt idx="310">
                  <c:v>90.292000000000002</c:v>
                </c:pt>
                <c:pt idx="311">
                  <c:v>90.292000000000002</c:v>
                </c:pt>
                <c:pt idx="312">
                  <c:v>90.292000000000002</c:v>
                </c:pt>
                <c:pt idx="313">
                  <c:v>90.292000000000002</c:v>
                </c:pt>
                <c:pt idx="314">
                  <c:v>90.292000000000002</c:v>
                </c:pt>
                <c:pt idx="315">
                  <c:v>90.292000000000002</c:v>
                </c:pt>
                <c:pt idx="316">
                  <c:v>90.292000000000002</c:v>
                </c:pt>
                <c:pt idx="317">
                  <c:v>90.292000000000002</c:v>
                </c:pt>
                <c:pt idx="318">
                  <c:v>90.292000000000002</c:v>
                </c:pt>
                <c:pt idx="319">
                  <c:v>90.292000000000002</c:v>
                </c:pt>
                <c:pt idx="320">
                  <c:v>90.292000000000002</c:v>
                </c:pt>
                <c:pt idx="321">
                  <c:v>90.292000000000002</c:v>
                </c:pt>
                <c:pt idx="322">
                  <c:v>90.292000000000002</c:v>
                </c:pt>
                <c:pt idx="323">
                  <c:v>90.292000000000002</c:v>
                </c:pt>
                <c:pt idx="324">
                  <c:v>90.292000000000002</c:v>
                </c:pt>
                <c:pt idx="325">
                  <c:v>90.292000000000002</c:v>
                </c:pt>
                <c:pt idx="326">
                  <c:v>90.292000000000002</c:v>
                </c:pt>
                <c:pt idx="327">
                  <c:v>86.53</c:v>
                </c:pt>
                <c:pt idx="328">
                  <c:v>86.53</c:v>
                </c:pt>
                <c:pt idx="329">
                  <c:v>86.53</c:v>
                </c:pt>
                <c:pt idx="330">
                  <c:v>86.53</c:v>
                </c:pt>
                <c:pt idx="331">
                  <c:v>86.53</c:v>
                </c:pt>
                <c:pt idx="332">
                  <c:v>86.53</c:v>
                </c:pt>
                <c:pt idx="333">
                  <c:v>86.53</c:v>
                </c:pt>
                <c:pt idx="334">
                  <c:v>86.53</c:v>
                </c:pt>
                <c:pt idx="335">
                  <c:v>86.53</c:v>
                </c:pt>
                <c:pt idx="336">
                  <c:v>86.53</c:v>
                </c:pt>
              </c:numCache>
            </c:numRef>
          </c:yVal>
        </c:ser>
        <c:axId val="40503552"/>
        <c:axId val="132929792"/>
      </c:scatterChart>
      <c:valAx>
        <c:axId val="40503552"/>
        <c:scaling>
          <c:orientation val="minMax"/>
          <c:max val="7"/>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132929792"/>
        <c:crosses val="autoZero"/>
        <c:crossBetween val="midCat"/>
        <c:majorUnit val="1"/>
      </c:valAx>
      <c:valAx>
        <c:axId val="132929792"/>
        <c:scaling>
          <c:orientation val="minMax"/>
          <c:max val="100"/>
          <c:min val="5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40503552"/>
        <c:crosses val="autoZero"/>
        <c:crossBetween val="midCat"/>
        <c:majorUnit val="10"/>
      </c:valAx>
      <c:spPr>
        <a:solidFill>
          <a:schemeClr val="bg2"/>
        </a:solidFill>
        <a:ln>
          <a:solidFill>
            <a:schemeClr val="tx1"/>
          </a:solidFill>
        </a:ln>
      </c:spPr>
    </c:plotArea>
    <c:legend>
      <c:legendPos val="r"/>
      <c:layout>
        <c:manualLayout>
          <c:xMode val="edge"/>
          <c:yMode val="edge"/>
          <c:x val="0.11487457320047392"/>
          <c:y val="0.58873133315232151"/>
          <c:w val="0.36914454277286401"/>
          <c:h val="0.24092972214680144"/>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6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6799293893573043E-2"/>
          <c:y val="4.9719541105749124E-2"/>
          <c:w val="0.88820070610642698"/>
          <c:h val="0.81644145288290582"/>
        </c:manualLayout>
      </c:layout>
      <c:scatterChart>
        <c:scatterStyle val="lineMarker"/>
        <c:ser>
          <c:idx val="0"/>
          <c:order val="0"/>
          <c:tx>
            <c:strRef>
              <c:f>Sheet1!$B$1</c:f>
              <c:strCache>
                <c:ptCount val="1"/>
                <c:pt idx="0">
                  <c:v>No induction (N = 626)</c:v>
                </c:pt>
              </c:strCache>
            </c:strRef>
          </c:tx>
          <c:spPr>
            <a:ln w="41275">
              <a:solidFill>
                <a:srgbClr val="00FF00"/>
              </a:solidFill>
            </a:ln>
          </c:spPr>
          <c:marker>
            <c:symbol val="none"/>
          </c:marker>
          <c:xVal>
            <c:numRef>
              <c:f>Sheet1!$A$2:$A$338</c:f>
              <c:numCache>
                <c:formatCode>General</c:formatCode>
                <c:ptCount val="337"/>
                <c:pt idx="0">
                  <c:v>0</c:v>
                </c:pt>
                <c:pt idx="1">
                  <c:v>2.0799999999999999E-2</c:v>
                </c:pt>
                <c:pt idx="2">
                  <c:v>4.1700000000000001E-2</c:v>
                </c:pt>
                <c:pt idx="3">
                  <c:v>6.25E-2</c:v>
                </c:pt>
                <c:pt idx="4">
                  <c:v>8.3300000000000041E-2</c:v>
                </c:pt>
                <c:pt idx="5">
                  <c:v>0.10420000000000022</c:v>
                </c:pt>
                <c:pt idx="6">
                  <c:v>0.125</c:v>
                </c:pt>
                <c:pt idx="7">
                  <c:v>0.14580000000000001</c:v>
                </c:pt>
                <c:pt idx="8">
                  <c:v>0.16669999999999999</c:v>
                </c:pt>
                <c:pt idx="9">
                  <c:v>0.18750000000000044</c:v>
                </c:pt>
                <c:pt idx="10">
                  <c:v>0.20830000000000001</c:v>
                </c:pt>
                <c:pt idx="11">
                  <c:v>0.22919999999999999</c:v>
                </c:pt>
                <c:pt idx="12">
                  <c:v>0.25</c:v>
                </c:pt>
                <c:pt idx="13">
                  <c:v>0.27080000000000032</c:v>
                </c:pt>
                <c:pt idx="14">
                  <c:v>0.29170000000000001</c:v>
                </c:pt>
                <c:pt idx="15">
                  <c:v>0.31250000000000189</c:v>
                </c:pt>
                <c:pt idx="16">
                  <c:v>0.33330000000000337</c:v>
                </c:pt>
                <c:pt idx="17">
                  <c:v>0.35420000000000001</c:v>
                </c:pt>
                <c:pt idx="18">
                  <c:v>0.37500000000000189</c:v>
                </c:pt>
                <c:pt idx="19">
                  <c:v>0.39580000000000337</c:v>
                </c:pt>
                <c:pt idx="20">
                  <c:v>0.41670000000000001</c:v>
                </c:pt>
                <c:pt idx="21">
                  <c:v>0.43750000000000189</c:v>
                </c:pt>
                <c:pt idx="22">
                  <c:v>0.45830000000000032</c:v>
                </c:pt>
                <c:pt idx="23">
                  <c:v>0.47920000000000001</c:v>
                </c:pt>
                <c:pt idx="24">
                  <c:v>0.5</c:v>
                </c:pt>
                <c:pt idx="25">
                  <c:v>0.52080000000000004</c:v>
                </c:pt>
                <c:pt idx="26">
                  <c:v>0.54170000000000063</c:v>
                </c:pt>
                <c:pt idx="27">
                  <c:v>0.5625</c:v>
                </c:pt>
                <c:pt idx="28">
                  <c:v>0.58329999999999949</c:v>
                </c:pt>
                <c:pt idx="29">
                  <c:v>0.60420000000000063</c:v>
                </c:pt>
                <c:pt idx="30">
                  <c:v>0.62500000000000389</c:v>
                </c:pt>
                <c:pt idx="31">
                  <c:v>0.64580000000000493</c:v>
                </c:pt>
                <c:pt idx="32">
                  <c:v>0.66670000000000573</c:v>
                </c:pt>
                <c:pt idx="33">
                  <c:v>0.6875</c:v>
                </c:pt>
                <c:pt idx="34">
                  <c:v>0.70830000000000004</c:v>
                </c:pt>
                <c:pt idx="35">
                  <c:v>0.72920000000000063</c:v>
                </c:pt>
                <c:pt idx="36">
                  <c:v>0.75000000000000389</c:v>
                </c:pt>
                <c:pt idx="37">
                  <c:v>0.77080000000000493</c:v>
                </c:pt>
                <c:pt idx="38">
                  <c:v>0.79170000000000063</c:v>
                </c:pt>
                <c:pt idx="39">
                  <c:v>0.8125</c:v>
                </c:pt>
                <c:pt idx="40">
                  <c:v>0.83330000000000004</c:v>
                </c:pt>
                <c:pt idx="41">
                  <c:v>0.85420000000000063</c:v>
                </c:pt>
                <c:pt idx="42">
                  <c:v>0.87500000000000389</c:v>
                </c:pt>
                <c:pt idx="43">
                  <c:v>0.89580000000000004</c:v>
                </c:pt>
                <c:pt idx="44">
                  <c:v>0.91670000000000063</c:v>
                </c:pt>
                <c:pt idx="45">
                  <c:v>0.9375</c:v>
                </c:pt>
                <c:pt idx="46">
                  <c:v>0.95830000000000004</c:v>
                </c:pt>
                <c:pt idx="47">
                  <c:v>0.97920000000000063</c:v>
                </c:pt>
                <c:pt idx="48">
                  <c:v>1</c:v>
                </c:pt>
                <c:pt idx="49">
                  <c:v>1.0207999999999924</c:v>
                </c:pt>
                <c:pt idx="50">
                  <c:v>1.0416999999999907</c:v>
                </c:pt>
                <c:pt idx="51">
                  <c:v>1.0625</c:v>
                </c:pt>
                <c:pt idx="52">
                  <c:v>1.0832999999999924</c:v>
                </c:pt>
                <c:pt idx="53">
                  <c:v>1.1042000000000001</c:v>
                </c:pt>
                <c:pt idx="54">
                  <c:v>1.125</c:v>
                </c:pt>
                <c:pt idx="55">
                  <c:v>1.1457999999999924</c:v>
                </c:pt>
                <c:pt idx="56">
                  <c:v>1.1667000000000001</c:v>
                </c:pt>
                <c:pt idx="57">
                  <c:v>1.1875</c:v>
                </c:pt>
                <c:pt idx="58">
                  <c:v>1.2082999999999924</c:v>
                </c:pt>
                <c:pt idx="59">
                  <c:v>1.2291999999999907</c:v>
                </c:pt>
                <c:pt idx="60">
                  <c:v>1.25</c:v>
                </c:pt>
                <c:pt idx="61">
                  <c:v>1.2707999999999924</c:v>
                </c:pt>
                <c:pt idx="62">
                  <c:v>1.2916999999999907</c:v>
                </c:pt>
                <c:pt idx="63">
                  <c:v>1.3125</c:v>
                </c:pt>
                <c:pt idx="64">
                  <c:v>1.3332999999999924</c:v>
                </c:pt>
                <c:pt idx="65">
                  <c:v>1.3542000000000001</c:v>
                </c:pt>
                <c:pt idx="66">
                  <c:v>1.375</c:v>
                </c:pt>
                <c:pt idx="67">
                  <c:v>1.3957999999999924</c:v>
                </c:pt>
                <c:pt idx="68">
                  <c:v>1.4166999999999907</c:v>
                </c:pt>
                <c:pt idx="69">
                  <c:v>1.4374999999999869</c:v>
                </c:pt>
                <c:pt idx="70">
                  <c:v>1.4582999999999924</c:v>
                </c:pt>
                <c:pt idx="71">
                  <c:v>1.4791999999999907</c:v>
                </c:pt>
                <c:pt idx="72">
                  <c:v>1.5</c:v>
                </c:pt>
                <c:pt idx="73">
                  <c:v>1.5207999999999924</c:v>
                </c:pt>
                <c:pt idx="74">
                  <c:v>1.5416999999999907</c:v>
                </c:pt>
                <c:pt idx="75">
                  <c:v>1.5625</c:v>
                </c:pt>
                <c:pt idx="76">
                  <c:v>1.5832999999999924</c:v>
                </c:pt>
                <c:pt idx="77">
                  <c:v>1.6042000000000001</c:v>
                </c:pt>
                <c:pt idx="78">
                  <c:v>1.625</c:v>
                </c:pt>
                <c:pt idx="79">
                  <c:v>1.6457999999999924</c:v>
                </c:pt>
                <c:pt idx="80">
                  <c:v>1.6667000000000001</c:v>
                </c:pt>
                <c:pt idx="81">
                  <c:v>1.6875</c:v>
                </c:pt>
                <c:pt idx="82">
                  <c:v>1.7082999999999924</c:v>
                </c:pt>
                <c:pt idx="83">
                  <c:v>1.7291999999999907</c:v>
                </c:pt>
                <c:pt idx="84">
                  <c:v>1.75</c:v>
                </c:pt>
                <c:pt idx="85">
                  <c:v>1.7707999999999924</c:v>
                </c:pt>
                <c:pt idx="86">
                  <c:v>1.7916999999999907</c:v>
                </c:pt>
                <c:pt idx="87">
                  <c:v>1.8125</c:v>
                </c:pt>
                <c:pt idx="88">
                  <c:v>1.8332999999999924</c:v>
                </c:pt>
                <c:pt idx="89">
                  <c:v>1.8542000000000001</c:v>
                </c:pt>
                <c:pt idx="90">
                  <c:v>1.875</c:v>
                </c:pt>
                <c:pt idx="91">
                  <c:v>1.8957999999999924</c:v>
                </c:pt>
                <c:pt idx="92">
                  <c:v>1.9167000000000001</c:v>
                </c:pt>
                <c:pt idx="93">
                  <c:v>1.9375</c:v>
                </c:pt>
                <c:pt idx="94">
                  <c:v>1.9582999999999999</c:v>
                </c:pt>
                <c:pt idx="95">
                  <c:v>1.9792000000000001</c:v>
                </c:pt>
                <c:pt idx="96">
                  <c:v>2</c:v>
                </c:pt>
                <c:pt idx="97">
                  <c:v>2.0207999999999999</c:v>
                </c:pt>
                <c:pt idx="98">
                  <c:v>2.0417000000000001</c:v>
                </c:pt>
                <c:pt idx="99">
                  <c:v>2.0625</c:v>
                </c:pt>
                <c:pt idx="100">
                  <c:v>2.0832999999999999</c:v>
                </c:pt>
                <c:pt idx="101">
                  <c:v>2.1042000000000001</c:v>
                </c:pt>
                <c:pt idx="102">
                  <c:v>2.125</c:v>
                </c:pt>
                <c:pt idx="103">
                  <c:v>2.1457999999999999</c:v>
                </c:pt>
                <c:pt idx="104">
                  <c:v>2.1667000000000001</c:v>
                </c:pt>
                <c:pt idx="105">
                  <c:v>2.18750000000002</c:v>
                </c:pt>
                <c:pt idx="106">
                  <c:v>2.2082999999999999</c:v>
                </c:pt>
                <c:pt idx="107">
                  <c:v>2.2292000000000001</c:v>
                </c:pt>
                <c:pt idx="108">
                  <c:v>2.25</c:v>
                </c:pt>
                <c:pt idx="109">
                  <c:v>2.2707999999999999</c:v>
                </c:pt>
                <c:pt idx="110">
                  <c:v>2.2917000000000001</c:v>
                </c:pt>
                <c:pt idx="111">
                  <c:v>2.3124999999999769</c:v>
                </c:pt>
                <c:pt idx="112">
                  <c:v>2.3332999999999977</c:v>
                </c:pt>
                <c:pt idx="113">
                  <c:v>2.3541999999999987</c:v>
                </c:pt>
                <c:pt idx="114">
                  <c:v>2.3749999999999987</c:v>
                </c:pt>
                <c:pt idx="115">
                  <c:v>2.3957999999999977</c:v>
                </c:pt>
                <c:pt idx="116">
                  <c:v>2.4166999999999783</c:v>
                </c:pt>
                <c:pt idx="117">
                  <c:v>2.4375</c:v>
                </c:pt>
                <c:pt idx="118">
                  <c:v>2.4582999999999977</c:v>
                </c:pt>
                <c:pt idx="119">
                  <c:v>2.4791999999999987</c:v>
                </c:pt>
                <c:pt idx="120">
                  <c:v>2.5</c:v>
                </c:pt>
                <c:pt idx="121">
                  <c:v>2.5207999999999999</c:v>
                </c:pt>
                <c:pt idx="122">
                  <c:v>2.5417000000000001</c:v>
                </c:pt>
                <c:pt idx="123">
                  <c:v>2.5625</c:v>
                </c:pt>
                <c:pt idx="124">
                  <c:v>2.5832999999999999</c:v>
                </c:pt>
                <c:pt idx="125">
                  <c:v>2.6042000000000001</c:v>
                </c:pt>
                <c:pt idx="126">
                  <c:v>2.625</c:v>
                </c:pt>
                <c:pt idx="127">
                  <c:v>2.6457999999999999</c:v>
                </c:pt>
                <c:pt idx="128">
                  <c:v>2.6667000000000001</c:v>
                </c:pt>
                <c:pt idx="129">
                  <c:v>2.68750000000002</c:v>
                </c:pt>
                <c:pt idx="130">
                  <c:v>2.7082999999999999</c:v>
                </c:pt>
                <c:pt idx="131">
                  <c:v>2.7292000000000001</c:v>
                </c:pt>
                <c:pt idx="132">
                  <c:v>2.75</c:v>
                </c:pt>
                <c:pt idx="133">
                  <c:v>2.7707999999999999</c:v>
                </c:pt>
                <c:pt idx="134">
                  <c:v>2.7917000000000001</c:v>
                </c:pt>
                <c:pt idx="135">
                  <c:v>2.8124999999999769</c:v>
                </c:pt>
                <c:pt idx="136">
                  <c:v>2.8332999999999977</c:v>
                </c:pt>
                <c:pt idx="137">
                  <c:v>2.8541999999999987</c:v>
                </c:pt>
                <c:pt idx="138">
                  <c:v>2.8749999999999987</c:v>
                </c:pt>
                <c:pt idx="139">
                  <c:v>2.8957999999999977</c:v>
                </c:pt>
                <c:pt idx="140">
                  <c:v>2.9166999999999783</c:v>
                </c:pt>
                <c:pt idx="141">
                  <c:v>2.9375</c:v>
                </c:pt>
                <c:pt idx="142">
                  <c:v>2.9582999999999977</c:v>
                </c:pt>
                <c:pt idx="143">
                  <c:v>2.9791999999999987</c:v>
                </c:pt>
                <c:pt idx="144">
                  <c:v>3</c:v>
                </c:pt>
                <c:pt idx="145">
                  <c:v>3.0207999999999999</c:v>
                </c:pt>
                <c:pt idx="146">
                  <c:v>3.0417000000000001</c:v>
                </c:pt>
                <c:pt idx="147">
                  <c:v>3.0625</c:v>
                </c:pt>
                <c:pt idx="148">
                  <c:v>3.0832999999999999</c:v>
                </c:pt>
                <c:pt idx="149">
                  <c:v>3.1042000000000001</c:v>
                </c:pt>
                <c:pt idx="150">
                  <c:v>3.125</c:v>
                </c:pt>
                <c:pt idx="151">
                  <c:v>3.1457999999999999</c:v>
                </c:pt>
                <c:pt idx="152">
                  <c:v>3.1667000000000001</c:v>
                </c:pt>
                <c:pt idx="153">
                  <c:v>3.18750000000002</c:v>
                </c:pt>
                <c:pt idx="154">
                  <c:v>3.2082999999999999</c:v>
                </c:pt>
                <c:pt idx="155">
                  <c:v>3.2292000000000001</c:v>
                </c:pt>
                <c:pt idx="156">
                  <c:v>3.25</c:v>
                </c:pt>
                <c:pt idx="157">
                  <c:v>3.2707999999999999</c:v>
                </c:pt>
                <c:pt idx="158">
                  <c:v>3.2917000000000001</c:v>
                </c:pt>
                <c:pt idx="159">
                  <c:v>3.3124999999999769</c:v>
                </c:pt>
                <c:pt idx="160">
                  <c:v>3.3332999999999977</c:v>
                </c:pt>
                <c:pt idx="161">
                  <c:v>3.3541999999999987</c:v>
                </c:pt>
                <c:pt idx="162">
                  <c:v>3.3749999999999987</c:v>
                </c:pt>
                <c:pt idx="163">
                  <c:v>3.3957999999999977</c:v>
                </c:pt>
                <c:pt idx="164">
                  <c:v>3.4166999999999783</c:v>
                </c:pt>
                <c:pt idx="165">
                  <c:v>3.4375</c:v>
                </c:pt>
                <c:pt idx="166">
                  <c:v>3.4582999999999977</c:v>
                </c:pt>
                <c:pt idx="167">
                  <c:v>3.4791999999999987</c:v>
                </c:pt>
                <c:pt idx="168">
                  <c:v>3.5</c:v>
                </c:pt>
                <c:pt idx="169">
                  <c:v>3.5207999999999999</c:v>
                </c:pt>
                <c:pt idx="170">
                  <c:v>3.5417000000000001</c:v>
                </c:pt>
                <c:pt idx="171">
                  <c:v>3.5625</c:v>
                </c:pt>
                <c:pt idx="172">
                  <c:v>3.5832999999999999</c:v>
                </c:pt>
                <c:pt idx="173">
                  <c:v>3.6042000000000001</c:v>
                </c:pt>
                <c:pt idx="174">
                  <c:v>3.625</c:v>
                </c:pt>
                <c:pt idx="175">
                  <c:v>3.6457999999999999</c:v>
                </c:pt>
                <c:pt idx="176">
                  <c:v>3.6667000000000001</c:v>
                </c:pt>
                <c:pt idx="177">
                  <c:v>3.68750000000002</c:v>
                </c:pt>
                <c:pt idx="178">
                  <c:v>3.7082999999999999</c:v>
                </c:pt>
                <c:pt idx="179">
                  <c:v>3.7292000000000001</c:v>
                </c:pt>
                <c:pt idx="180">
                  <c:v>3.75</c:v>
                </c:pt>
                <c:pt idx="181">
                  <c:v>3.7707999999999999</c:v>
                </c:pt>
                <c:pt idx="182">
                  <c:v>3.7917000000000001</c:v>
                </c:pt>
                <c:pt idx="183">
                  <c:v>3.8124999999999769</c:v>
                </c:pt>
                <c:pt idx="184">
                  <c:v>3.8332999999999977</c:v>
                </c:pt>
                <c:pt idx="185">
                  <c:v>3.8541999999999987</c:v>
                </c:pt>
                <c:pt idx="186">
                  <c:v>3.8749999999999987</c:v>
                </c:pt>
                <c:pt idx="187">
                  <c:v>3.8957999999999977</c:v>
                </c:pt>
                <c:pt idx="188">
                  <c:v>3.9166999999999783</c:v>
                </c:pt>
                <c:pt idx="189">
                  <c:v>3.9375</c:v>
                </c:pt>
                <c:pt idx="190">
                  <c:v>3.9582999999999977</c:v>
                </c:pt>
                <c:pt idx="191">
                  <c:v>3.9791999999999987</c:v>
                </c:pt>
                <c:pt idx="192">
                  <c:v>4</c:v>
                </c:pt>
                <c:pt idx="193">
                  <c:v>4.0207999999999995</c:v>
                </c:pt>
                <c:pt idx="194">
                  <c:v>4.0417000000000014</c:v>
                </c:pt>
                <c:pt idx="195">
                  <c:v>4.0624999999999956</c:v>
                </c:pt>
                <c:pt idx="196">
                  <c:v>4.0833000000000004</c:v>
                </c:pt>
                <c:pt idx="197">
                  <c:v>4.1041999999999845</c:v>
                </c:pt>
                <c:pt idx="198">
                  <c:v>4.1249999999999645</c:v>
                </c:pt>
                <c:pt idx="199">
                  <c:v>4.1457999999999995</c:v>
                </c:pt>
                <c:pt idx="200">
                  <c:v>4.1666999999999996</c:v>
                </c:pt>
                <c:pt idx="201">
                  <c:v>4.1874999999999956</c:v>
                </c:pt>
                <c:pt idx="202">
                  <c:v>4.2083000000000004</c:v>
                </c:pt>
                <c:pt idx="203">
                  <c:v>4.2291999999999996</c:v>
                </c:pt>
                <c:pt idx="204">
                  <c:v>4.25</c:v>
                </c:pt>
                <c:pt idx="205">
                  <c:v>4.2708000000000004</c:v>
                </c:pt>
                <c:pt idx="206">
                  <c:v>4.2917000000000014</c:v>
                </c:pt>
                <c:pt idx="207">
                  <c:v>4.3124999999999956</c:v>
                </c:pt>
                <c:pt idx="208">
                  <c:v>4.3333000000000004</c:v>
                </c:pt>
                <c:pt idx="209">
                  <c:v>4.3541999999999845</c:v>
                </c:pt>
                <c:pt idx="210">
                  <c:v>4.375</c:v>
                </c:pt>
                <c:pt idx="211">
                  <c:v>4.3957999999999995</c:v>
                </c:pt>
                <c:pt idx="212">
                  <c:v>4.4167000000000014</c:v>
                </c:pt>
                <c:pt idx="213">
                  <c:v>4.4375</c:v>
                </c:pt>
                <c:pt idx="214">
                  <c:v>4.4583000000000004</c:v>
                </c:pt>
                <c:pt idx="215">
                  <c:v>4.4792000000000476</c:v>
                </c:pt>
                <c:pt idx="216">
                  <c:v>4.5</c:v>
                </c:pt>
                <c:pt idx="217">
                  <c:v>4.5207999999999995</c:v>
                </c:pt>
                <c:pt idx="218">
                  <c:v>4.5417000000000014</c:v>
                </c:pt>
                <c:pt idx="219">
                  <c:v>4.5624999999999956</c:v>
                </c:pt>
                <c:pt idx="220">
                  <c:v>4.5833000000000004</c:v>
                </c:pt>
                <c:pt idx="221">
                  <c:v>4.6041999999999845</c:v>
                </c:pt>
                <c:pt idx="222">
                  <c:v>4.6249999999999645</c:v>
                </c:pt>
                <c:pt idx="223">
                  <c:v>4.6457999999999995</c:v>
                </c:pt>
                <c:pt idx="224">
                  <c:v>4.6666999999999996</c:v>
                </c:pt>
                <c:pt idx="225">
                  <c:v>4.6874999999999956</c:v>
                </c:pt>
                <c:pt idx="226">
                  <c:v>4.7083000000000004</c:v>
                </c:pt>
                <c:pt idx="227">
                  <c:v>4.7291999999999996</c:v>
                </c:pt>
                <c:pt idx="228">
                  <c:v>4.75</c:v>
                </c:pt>
                <c:pt idx="229">
                  <c:v>4.7708000000000004</c:v>
                </c:pt>
                <c:pt idx="230">
                  <c:v>4.7917000000000014</c:v>
                </c:pt>
                <c:pt idx="231">
                  <c:v>4.8124999999999956</c:v>
                </c:pt>
                <c:pt idx="232">
                  <c:v>4.8333000000000004</c:v>
                </c:pt>
                <c:pt idx="233">
                  <c:v>4.8541999999999845</c:v>
                </c:pt>
                <c:pt idx="234">
                  <c:v>4.875</c:v>
                </c:pt>
                <c:pt idx="235">
                  <c:v>4.8957999999999995</c:v>
                </c:pt>
                <c:pt idx="236">
                  <c:v>4.9167000000000014</c:v>
                </c:pt>
                <c:pt idx="237">
                  <c:v>4.9375</c:v>
                </c:pt>
                <c:pt idx="238">
                  <c:v>4.9583000000000004</c:v>
                </c:pt>
                <c:pt idx="239">
                  <c:v>4.9792000000000476</c:v>
                </c:pt>
                <c:pt idx="240">
                  <c:v>5</c:v>
                </c:pt>
                <c:pt idx="241">
                  <c:v>5.0207999999999995</c:v>
                </c:pt>
                <c:pt idx="242">
                  <c:v>5.0417000000000014</c:v>
                </c:pt>
                <c:pt idx="243">
                  <c:v>5.0624999999999956</c:v>
                </c:pt>
                <c:pt idx="244">
                  <c:v>5.0833000000000004</c:v>
                </c:pt>
                <c:pt idx="245">
                  <c:v>5.1041999999999845</c:v>
                </c:pt>
                <c:pt idx="246">
                  <c:v>5.1249999999999645</c:v>
                </c:pt>
                <c:pt idx="247">
                  <c:v>5.1457999999999995</c:v>
                </c:pt>
                <c:pt idx="248">
                  <c:v>5.1666999999999996</c:v>
                </c:pt>
                <c:pt idx="249">
                  <c:v>5.1874999999999956</c:v>
                </c:pt>
                <c:pt idx="250">
                  <c:v>5.2083000000000004</c:v>
                </c:pt>
                <c:pt idx="251">
                  <c:v>5.2291999999999996</c:v>
                </c:pt>
                <c:pt idx="252">
                  <c:v>5.25</c:v>
                </c:pt>
                <c:pt idx="253">
                  <c:v>5.2708000000000004</c:v>
                </c:pt>
                <c:pt idx="254">
                  <c:v>5.2917000000000014</c:v>
                </c:pt>
                <c:pt idx="255">
                  <c:v>5.3124999999999956</c:v>
                </c:pt>
                <c:pt idx="256">
                  <c:v>5.3333000000000004</c:v>
                </c:pt>
                <c:pt idx="257">
                  <c:v>5.3541999999999845</c:v>
                </c:pt>
                <c:pt idx="258">
                  <c:v>5.375</c:v>
                </c:pt>
                <c:pt idx="259">
                  <c:v>5.3957999999999995</c:v>
                </c:pt>
                <c:pt idx="260">
                  <c:v>5.4167000000000014</c:v>
                </c:pt>
                <c:pt idx="261">
                  <c:v>5.4375</c:v>
                </c:pt>
                <c:pt idx="262">
                  <c:v>5.4583000000000004</c:v>
                </c:pt>
                <c:pt idx="263">
                  <c:v>5.4792000000000476</c:v>
                </c:pt>
                <c:pt idx="264">
                  <c:v>5.5</c:v>
                </c:pt>
                <c:pt idx="265">
                  <c:v>5.5207999999999995</c:v>
                </c:pt>
                <c:pt idx="266">
                  <c:v>5.5417000000000014</c:v>
                </c:pt>
                <c:pt idx="267">
                  <c:v>5.5624999999999956</c:v>
                </c:pt>
                <c:pt idx="268">
                  <c:v>5.5833000000000004</c:v>
                </c:pt>
                <c:pt idx="269">
                  <c:v>5.6041999999999845</c:v>
                </c:pt>
                <c:pt idx="270">
                  <c:v>5.6249999999999645</c:v>
                </c:pt>
                <c:pt idx="271">
                  <c:v>5.6457999999999995</c:v>
                </c:pt>
                <c:pt idx="272">
                  <c:v>5.6666999999999996</c:v>
                </c:pt>
                <c:pt idx="273">
                  <c:v>5.6874999999999956</c:v>
                </c:pt>
                <c:pt idx="274">
                  <c:v>5.7083000000000004</c:v>
                </c:pt>
                <c:pt idx="275">
                  <c:v>5.7291999999999996</c:v>
                </c:pt>
                <c:pt idx="276">
                  <c:v>5.75</c:v>
                </c:pt>
                <c:pt idx="277">
                  <c:v>5.7708000000000004</c:v>
                </c:pt>
                <c:pt idx="278">
                  <c:v>5.7917000000000014</c:v>
                </c:pt>
                <c:pt idx="279">
                  <c:v>5.8124999999999956</c:v>
                </c:pt>
                <c:pt idx="280">
                  <c:v>5.8333000000000004</c:v>
                </c:pt>
                <c:pt idx="281">
                  <c:v>5.8541999999999845</c:v>
                </c:pt>
                <c:pt idx="282">
                  <c:v>5.875</c:v>
                </c:pt>
                <c:pt idx="283">
                  <c:v>5.8957999999999995</c:v>
                </c:pt>
                <c:pt idx="284">
                  <c:v>5.9167000000000014</c:v>
                </c:pt>
                <c:pt idx="285">
                  <c:v>5.9375</c:v>
                </c:pt>
                <c:pt idx="286">
                  <c:v>5.9583000000000004</c:v>
                </c:pt>
                <c:pt idx="287">
                  <c:v>5.9792000000000476</c:v>
                </c:pt>
                <c:pt idx="288">
                  <c:v>6</c:v>
                </c:pt>
                <c:pt idx="289">
                  <c:v>6.0207999999999995</c:v>
                </c:pt>
                <c:pt idx="290">
                  <c:v>6.0417000000000014</c:v>
                </c:pt>
                <c:pt idx="291">
                  <c:v>6.0624999999999956</c:v>
                </c:pt>
                <c:pt idx="292">
                  <c:v>6.0833000000000004</c:v>
                </c:pt>
                <c:pt idx="293">
                  <c:v>6.1041999999999845</c:v>
                </c:pt>
                <c:pt idx="294">
                  <c:v>6.1249999999999645</c:v>
                </c:pt>
                <c:pt idx="295">
                  <c:v>6.1457999999999995</c:v>
                </c:pt>
                <c:pt idx="296">
                  <c:v>6.1666999999999996</c:v>
                </c:pt>
                <c:pt idx="297">
                  <c:v>6.1874999999999956</c:v>
                </c:pt>
                <c:pt idx="298">
                  <c:v>6.2083000000000004</c:v>
                </c:pt>
                <c:pt idx="299">
                  <c:v>6.2291999999999996</c:v>
                </c:pt>
                <c:pt idx="300">
                  <c:v>6.25</c:v>
                </c:pt>
                <c:pt idx="301">
                  <c:v>6.2708000000000004</c:v>
                </c:pt>
                <c:pt idx="302">
                  <c:v>6.2917000000000014</c:v>
                </c:pt>
                <c:pt idx="303">
                  <c:v>6.3124999999999956</c:v>
                </c:pt>
                <c:pt idx="304">
                  <c:v>6.3333000000000004</c:v>
                </c:pt>
                <c:pt idx="305">
                  <c:v>6.3541999999999845</c:v>
                </c:pt>
                <c:pt idx="306">
                  <c:v>6.375</c:v>
                </c:pt>
                <c:pt idx="307">
                  <c:v>6.3957999999999995</c:v>
                </c:pt>
                <c:pt idx="308">
                  <c:v>6.4167000000000014</c:v>
                </c:pt>
                <c:pt idx="309">
                  <c:v>6.4375</c:v>
                </c:pt>
                <c:pt idx="310">
                  <c:v>6.4583000000000004</c:v>
                </c:pt>
                <c:pt idx="311">
                  <c:v>6.4792000000000476</c:v>
                </c:pt>
                <c:pt idx="312">
                  <c:v>6.5</c:v>
                </c:pt>
                <c:pt idx="313">
                  <c:v>6.5207999999999995</c:v>
                </c:pt>
                <c:pt idx="314">
                  <c:v>6.5417000000000014</c:v>
                </c:pt>
                <c:pt idx="315">
                  <c:v>6.5624999999999956</c:v>
                </c:pt>
                <c:pt idx="316">
                  <c:v>6.5833000000000004</c:v>
                </c:pt>
                <c:pt idx="317">
                  <c:v>6.6041999999999845</c:v>
                </c:pt>
                <c:pt idx="318">
                  <c:v>6.6249999999999645</c:v>
                </c:pt>
                <c:pt idx="319">
                  <c:v>6.6457999999999995</c:v>
                </c:pt>
                <c:pt idx="320">
                  <c:v>6.6666999999999996</c:v>
                </c:pt>
                <c:pt idx="321">
                  <c:v>6.6874999999999956</c:v>
                </c:pt>
                <c:pt idx="322">
                  <c:v>6.7083000000000004</c:v>
                </c:pt>
                <c:pt idx="323">
                  <c:v>6.7291999999999996</c:v>
                </c:pt>
                <c:pt idx="324">
                  <c:v>6.75</c:v>
                </c:pt>
                <c:pt idx="325">
                  <c:v>6.7708000000000004</c:v>
                </c:pt>
                <c:pt idx="326">
                  <c:v>6.7917000000000014</c:v>
                </c:pt>
                <c:pt idx="327">
                  <c:v>6.8124999999999956</c:v>
                </c:pt>
                <c:pt idx="328">
                  <c:v>6.8333000000000004</c:v>
                </c:pt>
                <c:pt idx="329">
                  <c:v>6.8541999999999845</c:v>
                </c:pt>
                <c:pt idx="330">
                  <c:v>6.875</c:v>
                </c:pt>
                <c:pt idx="331">
                  <c:v>6.8957999999999995</c:v>
                </c:pt>
                <c:pt idx="332">
                  <c:v>6.9167000000000014</c:v>
                </c:pt>
                <c:pt idx="333">
                  <c:v>6.9375</c:v>
                </c:pt>
                <c:pt idx="334">
                  <c:v>6.9583000000000004</c:v>
                </c:pt>
                <c:pt idx="335">
                  <c:v>6.9792000000000476</c:v>
                </c:pt>
                <c:pt idx="336">
                  <c:v>7</c:v>
                </c:pt>
              </c:numCache>
            </c:numRef>
          </c:xVal>
          <c:yVal>
            <c:numRef>
              <c:f>Sheet1!$B$2:$B$338</c:f>
              <c:numCache>
                <c:formatCode>General</c:formatCode>
                <c:ptCount val="337"/>
                <c:pt idx="0">
                  <c:v>100</c:v>
                </c:pt>
                <c:pt idx="1">
                  <c:v>100</c:v>
                </c:pt>
                <c:pt idx="2">
                  <c:v>100</c:v>
                </c:pt>
                <c:pt idx="3">
                  <c:v>99.678999999999988</c:v>
                </c:pt>
                <c:pt idx="4">
                  <c:v>99.678999999999988</c:v>
                </c:pt>
                <c:pt idx="5">
                  <c:v>99.678999999999988</c:v>
                </c:pt>
                <c:pt idx="6">
                  <c:v>99.519000000000005</c:v>
                </c:pt>
                <c:pt idx="7">
                  <c:v>99.35899999999998</c:v>
                </c:pt>
                <c:pt idx="8">
                  <c:v>99.35899999999998</c:v>
                </c:pt>
                <c:pt idx="9">
                  <c:v>99.35899999999998</c:v>
                </c:pt>
                <c:pt idx="10">
                  <c:v>99.197999999999993</c:v>
                </c:pt>
                <c:pt idx="11">
                  <c:v>99.197999999999993</c:v>
                </c:pt>
                <c:pt idx="12">
                  <c:v>99.037999999999997</c:v>
                </c:pt>
                <c:pt idx="13">
                  <c:v>98.875999999999948</c:v>
                </c:pt>
                <c:pt idx="14">
                  <c:v>98.875999999999948</c:v>
                </c:pt>
                <c:pt idx="15">
                  <c:v>98.875999999999948</c:v>
                </c:pt>
                <c:pt idx="16">
                  <c:v>98.875999999999948</c:v>
                </c:pt>
                <c:pt idx="17">
                  <c:v>98.875999999999948</c:v>
                </c:pt>
                <c:pt idx="18">
                  <c:v>98.875999999999948</c:v>
                </c:pt>
                <c:pt idx="19">
                  <c:v>98.715000000000003</c:v>
                </c:pt>
                <c:pt idx="20">
                  <c:v>98.552999999999983</c:v>
                </c:pt>
                <c:pt idx="21">
                  <c:v>98.552999999999983</c:v>
                </c:pt>
                <c:pt idx="22">
                  <c:v>98.552999999999983</c:v>
                </c:pt>
                <c:pt idx="23">
                  <c:v>98.552999999999983</c:v>
                </c:pt>
                <c:pt idx="24">
                  <c:v>98.552999999999983</c:v>
                </c:pt>
                <c:pt idx="25">
                  <c:v>98.552999999999983</c:v>
                </c:pt>
                <c:pt idx="26">
                  <c:v>98.391000000000005</c:v>
                </c:pt>
                <c:pt idx="27">
                  <c:v>98.391000000000005</c:v>
                </c:pt>
                <c:pt idx="28">
                  <c:v>98.066000000000003</c:v>
                </c:pt>
                <c:pt idx="29">
                  <c:v>98.066000000000003</c:v>
                </c:pt>
                <c:pt idx="30">
                  <c:v>98.066000000000003</c:v>
                </c:pt>
                <c:pt idx="31">
                  <c:v>97.903000000000006</c:v>
                </c:pt>
                <c:pt idx="32">
                  <c:v>97.578000000000003</c:v>
                </c:pt>
                <c:pt idx="33">
                  <c:v>97.415000000000006</c:v>
                </c:pt>
                <c:pt idx="34">
                  <c:v>97.415000000000006</c:v>
                </c:pt>
                <c:pt idx="35">
                  <c:v>97.09</c:v>
                </c:pt>
                <c:pt idx="36">
                  <c:v>97.09</c:v>
                </c:pt>
                <c:pt idx="37">
                  <c:v>96.927000000000007</c:v>
                </c:pt>
                <c:pt idx="38">
                  <c:v>96.927000000000007</c:v>
                </c:pt>
                <c:pt idx="39">
                  <c:v>96.60199999999999</c:v>
                </c:pt>
                <c:pt idx="40">
                  <c:v>96.60199999999999</c:v>
                </c:pt>
                <c:pt idx="41">
                  <c:v>96.438999999999993</c:v>
                </c:pt>
                <c:pt idx="42">
                  <c:v>96.438999999999993</c:v>
                </c:pt>
                <c:pt idx="43">
                  <c:v>96.275999999999982</c:v>
                </c:pt>
                <c:pt idx="44">
                  <c:v>96.113</c:v>
                </c:pt>
                <c:pt idx="45">
                  <c:v>95.95</c:v>
                </c:pt>
                <c:pt idx="46">
                  <c:v>95.786000000000001</c:v>
                </c:pt>
                <c:pt idx="47">
                  <c:v>95.620999999999981</c:v>
                </c:pt>
                <c:pt idx="48">
                  <c:v>95.620999999999981</c:v>
                </c:pt>
                <c:pt idx="49">
                  <c:v>95.620999999999981</c:v>
                </c:pt>
                <c:pt idx="50">
                  <c:v>95.453000000000003</c:v>
                </c:pt>
                <c:pt idx="51">
                  <c:v>95.453000000000003</c:v>
                </c:pt>
                <c:pt idx="52">
                  <c:v>95.453000000000003</c:v>
                </c:pt>
                <c:pt idx="53">
                  <c:v>95.453000000000003</c:v>
                </c:pt>
                <c:pt idx="54">
                  <c:v>95.453000000000003</c:v>
                </c:pt>
                <c:pt idx="55">
                  <c:v>95.284000000000006</c:v>
                </c:pt>
                <c:pt idx="56">
                  <c:v>95.284000000000006</c:v>
                </c:pt>
                <c:pt idx="57">
                  <c:v>95.284000000000006</c:v>
                </c:pt>
                <c:pt idx="58">
                  <c:v>95.284000000000006</c:v>
                </c:pt>
                <c:pt idx="59">
                  <c:v>95.284000000000006</c:v>
                </c:pt>
                <c:pt idx="60">
                  <c:v>95.284000000000006</c:v>
                </c:pt>
                <c:pt idx="61">
                  <c:v>95.284000000000006</c:v>
                </c:pt>
                <c:pt idx="62">
                  <c:v>94.772999999999982</c:v>
                </c:pt>
                <c:pt idx="63">
                  <c:v>94.60199999999999</c:v>
                </c:pt>
                <c:pt idx="64">
                  <c:v>94.432000000000002</c:v>
                </c:pt>
                <c:pt idx="65">
                  <c:v>94.432000000000002</c:v>
                </c:pt>
                <c:pt idx="66">
                  <c:v>94.432000000000002</c:v>
                </c:pt>
                <c:pt idx="67">
                  <c:v>94.090999999999994</c:v>
                </c:pt>
                <c:pt idx="68">
                  <c:v>93.75</c:v>
                </c:pt>
                <c:pt idx="69">
                  <c:v>93.578999999999979</c:v>
                </c:pt>
                <c:pt idx="70">
                  <c:v>93.409000000000006</c:v>
                </c:pt>
                <c:pt idx="71">
                  <c:v>93.409000000000006</c:v>
                </c:pt>
                <c:pt idx="72">
                  <c:v>93.238</c:v>
                </c:pt>
                <c:pt idx="73">
                  <c:v>93.066999999999993</c:v>
                </c:pt>
                <c:pt idx="74">
                  <c:v>93.066999999999993</c:v>
                </c:pt>
                <c:pt idx="75">
                  <c:v>93.066999999999993</c:v>
                </c:pt>
                <c:pt idx="76">
                  <c:v>92.896000000000001</c:v>
                </c:pt>
                <c:pt idx="77">
                  <c:v>92.896000000000001</c:v>
                </c:pt>
                <c:pt idx="78">
                  <c:v>92.896000000000001</c:v>
                </c:pt>
                <c:pt idx="79">
                  <c:v>92.724999999999994</c:v>
                </c:pt>
                <c:pt idx="80">
                  <c:v>92.381999999999991</c:v>
                </c:pt>
                <c:pt idx="81">
                  <c:v>92.211000000000027</c:v>
                </c:pt>
                <c:pt idx="82">
                  <c:v>92.211000000000027</c:v>
                </c:pt>
                <c:pt idx="83">
                  <c:v>92.211000000000027</c:v>
                </c:pt>
                <c:pt idx="84">
                  <c:v>92.211000000000027</c:v>
                </c:pt>
                <c:pt idx="85">
                  <c:v>92.211000000000027</c:v>
                </c:pt>
                <c:pt idx="86">
                  <c:v>91.692999999999998</c:v>
                </c:pt>
                <c:pt idx="87">
                  <c:v>91.346000000000004</c:v>
                </c:pt>
                <c:pt idx="88">
                  <c:v>91.346000000000004</c:v>
                </c:pt>
                <c:pt idx="89">
                  <c:v>91.346000000000004</c:v>
                </c:pt>
                <c:pt idx="90">
                  <c:v>90.998000000000005</c:v>
                </c:pt>
                <c:pt idx="91">
                  <c:v>90.998000000000005</c:v>
                </c:pt>
                <c:pt idx="92">
                  <c:v>90.998000000000005</c:v>
                </c:pt>
                <c:pt idx="93">
                  <c:v>90.998000000000005</c:v>
                </c:pt>
                <c:pt idx="94">
                  <c:v>90.82</c:v>
                </c:pt>
                <c:pt idx="95">
                  <c:v>90.643000000000001</c:v>
                </c:pt>
                <c:pt idx="96">
                  <c:v>90.643000000000001</c:v>
                </c:pt>
                <c:pt idx="97">
                  <c:v>90.643000000000001</c:v>
                </c:pt>
                <c:pt idx="98">
                  <c:v>90.643000000000001</c:v>
                </c:pt>
                <c:pt idx="99">
                  <c:v>90.643000000000001</c:v>
                </c:pt>
                <c:pt idx="100">
                  <c:v>90.643000000000001</c:v>
                </c:pt>
                <c:pt idx="101">
                  <c:v>90.271000000000001</c:v>
                </c:pt>
                <c:pt idx="102">
                  <c:v>90.271000000000001</c:v>
                </c:pt>
                <c:pt idx="103">
                  <c:v>90.271000000000001</c:v>
                </c:pt>
                <c:pt idx="104">
                  <c:v>90.271000000000001</c:v>
                </c:pt>
                <c:pt idx="105">
                  <c:v>90.271000000000001</c:v>
                </c:pt>
                <c:pt idx="106">
                  <c:v>90.084999999999994</c:v>
                </c:pt>
                <c:pt idx="107">
                  <c:v>90.084999999999994</c:v>
                </c:pt>
                <c:pt idx="108">
                  <c:v>89.897999999999996</c:v>
                </c:pt>
                <c:pt idx="109">
                  <c:v>89.897999999999996</c:v>
                </c:pt>
                <c:pt idx="110">
                  <c:v>89.524999999999991</c:v>
                </c:pt>
                <c:pt idx="111">
                  <c:v>89.524999999999991</c:v>
                </c:pt>
                <c:pt idx="112">
                  <c:v>89.151999999999987</c:v>
                </c:pt>
                <c:pt idx="113">
                  <c:v>88.592000000000013</c:v>
                </c:pt>
                <c:pt idx="114">
                  <c:v>88.218999999999994</c:v>
                </c:pt>
                <c:pt idx="115">
                  <c:v>88.033000000000001</c:v>
                </c:pt>
                <c:pt idx="116">
                  <c:v>87.846000000000004</c:v>
                </c:pt>
                <c:pt idx="117">
                  <c:v>87.846000000000004</c:v>
                </c:pt>
                <c:pt idx="118">
                  <c:v>87.846000000000004</c:v>
                </c:pt>
                <c:pt idx="119">
                  <c:v>87.846000000000004</c:v>
                </c:pt>
                <c:pt idx="120">
                  <c:v>87.846000000000004</c:v>
                </c:pt>
                <c:pt idx="121">
                  <c:v>87.846000000000004</c:v>
                </c:pt>
                <c:pt idx="122">
                  <c:v>87.846000000000004</c:v>
                </c:pt>
                <c:pt idx="123">
                  <c:v>87.846000000000004</c:v>
                </c:pt>
                <c:pt idx="124">
                  <c:v>87.846000000000004</c:v>
                </c:pt>
                <c:pt idx="125">
                  <c:v>87.846000000000004</c:v>
                </c:pt>
                <c:pt idx="126">
                  <c:v>87.846000000000004</c:v>
                </c:pt>
                <c:pt idx="127">
                  <c:v>87.846000000000004</c:v>
                </c:pt>
                <c:pt idx="128">
                  <c:v>87.846000000000004</c:v>
                </c:pt>
                <c:pt idx="129">
                  <c:v>87.846000000000004</c:v>
                </c:pt>
                <c:pt idx="130">
                  <c:v>87.846000000000004</c:v>
                </c:pt>
                <c:pt idx="131">
                  <c:v>87.846000000000004</c:v>
                </c:pt>
                <c:pt idx="132">
                  <c:v>87.846000000000004</c:v>
                </c:pt>
                <c:pt idx="133">
                  <c:v>87.846000000000004</c:v>
                </c:pt>
                <c:pt idx="134">
                  <c:v>87.284000000000006</c:v>
                </c:pt>
                <c:pt idx="135">
                  <c:v>86.909000000000006</c:v>
                </c:pt>
                <c:pt idx="136">
                  <c:v>86.721000000000004</c:v>
                </c:pt>
                <c:pt idx="137">
                  <c:v>86.531999999999996</c:v>
                </c:pt>
                <c:pt idx="138">
                  <c:v>86.154999999999987</c:v>
                </c:pt>
                <c:pt idx="139">
                  <c:v>86.154999999999987</c:v>
                </c:pt>
                <c:pt idx="140">
                  <c:v>86.154999999999987</c:v>
                </c:pt>
                <c:pt idx="141">
                  <c:v>85.774999999999991</c:v>
                </c:pt>
                <c:pt idx="142">
                  <c:v>85.774999999999991</c:v>
                </c:pt>
                <c:pt idx="143">
                  <c:v>85.774999999999991</c:v>
                </c:pt>
                <c:pt idx="144">
                  <c:v>85.774999999999991</c:v>
                </c:pt>
                <c:pt idx="145">
                  <c:v>85.774999999999991</c:v>
                </c:pt>
                <c:pt idx="146">
                  <c:v>85.578000000000003</c:v>
                </c:pt>
                <c:pt idx="147">
                  <c:v>85.578000000000003</c:v>
                </c:pt>
                <c:pt idx="148">
                  <c:v>85.578000000000003</c:v>
                </c:pt>
                <c:pt idx="149">
                  <c:v>85.375999999999948</c:v>
                </c:pt>
                <c:pt idx="150">
                  <c:v>85.375999999999948</c:v>
                </c:pt>
                <c:pt idx="151">
                  <c:v>85.375999999999948</c:v>
                </c:pt>
                <c:pt idx="152">
                  <c:v>85.375999999999948</c:v>
                </c:pt>
                <c:pt idx="153">
                  <c:v>85.171999999999983</c:v>
                </c:pt>
                <c:pt idx="154">
                  <c:v>85.171999999999983</c:v>
                </c:pt>
                <c:pt idx="155">
                  <c:v>84.765000000000001</c:v>
                </c:pt>
                <c:pt idx="156">
                  <c:v>84.765000000000001</c:v>
                </c:pt>
                <c:pt idx="157">
                  <c:v>84.356999999999999</c:v>
                </c:pt>
                <c:pt idx="158">
                  <c:v>84.152999999999949</c:v>
                </c:pt>
                <c:pt idx="159">
                  <c:v>84.152999999999949</c:v>
                </c:pt>
                <c:pt idx="160">
                  <c:v>84.152999999999949</c:v>
                </c:pt>
                <c:pt idx="161">
                  <c:v>83.95</c:v>
                </c:pt>
                <c:pt idx="162">
                  <c:v>83.95</c:v>
                </c:pt>
                <c:pt idx="163">
                  <c:v>83.95</c:v>
                </c:pt>
                <c:pt idx="164">
                  <c:v>83.745000000000005</c:v>
                </c:pt>
                <c:pt idx="165">
                  <c:v>83.745000000000005</c:v>
                </c:pt>
                <c:pt idx="166">
                  <c:v>83.540999999999997</c:v>
                </c:pt>
                <c:pt idx="167">
                  <c:v>83.540999999999997</c:v>
                </c:pt>
                <c:pt idx="168">
                  <c:v>83.540999999999997</c:v>
                </c:pt>
                <c:pt idx="169">
                  <c:v>83.540999999999997</c:v>
                </c:pt>
                <c:pt idx="170">
                  <c:v>83.540999999999997</c:v>
                </c:pt>
                <c:pt idx="171">
                  <c:v>83.334000000000003</c:v>
                </c:pt>
                <c:pt idx="172">
                  <c:v>83.334000000000003</c:v>
                </c:pt>
                <c:pt idx="173">
                  <c:v>83.126999999999981</c:v>
                </c:pt>
                <c:pt idx="174">
                  <c:v>83.126999999999981</c:v>
                </c:pt>
                <c:pt idx="175">
                  <c:v>83.126999999999981</c:v>
                </c:pt>
                <c:pt idx="176">
                  <c:v>83.126999999999981</c:v>
                </c:pt>
                <c:pt idx="177">
                  <c:v>82.92</c:v>
                </c:pt>
                <c:pt idx="178">
                  <c:v>82.92</c:v>
                </c:pt>
                <c:pt idx="179">
                  <c:v>82.92</c:v>
                </c:pt>
                <c:pt idx="180">
                  <c:v>82.92</c:v>
                </c:pt>
                <c:pt idx="181">
                  <c:v>82.712000000000003</c:v>
                </c:pt>
                <c:pt idx="182">
                  <c:v>82.712000000000003</c:v>
                </c:pt>
                <c:pt idx="183">
                  <c:v>82.712000000000003</c:v>
                </c:pt>
                <c:pt idx="184">
                  <c:v>82.712000000000003</c:v>
                </c:pt>
                <c:pt idx="185">
                  <c:v>82.712000000000003</c:v>
                </c:pt>
                <c:pt idx="186">
                  <c:v>82.712000000000003</c:v>
                </c:pt>
                <c:pt idx="187">
                  <c:v>82.712000000000003</c:v>
                </c:pt>
                <c:pt idx="188">
                  <c:v>82.498999999999995</c:v>
                </c:pt>
                <c:pt idx="189">
                  <c:v>82.498999999999995</c:v>
                </c:pt>
                <c:pt idx="190">
                  <c:v>82.498999999999995</c:v>
                </c:pt>
                <c:pt idx="191">
                  <c:v>82.498999999999995</c:v>
                </c:pt>
                <c:pt idx="192">
                  <c:v>82.498999999999995</c:v>
                </c:pt>
                <c:pt idx="193">
                  <c:v>82.498999999999995</c:v>
                </c:pt>
                <c:pt idx="194">
                  <c:v>82.498999999999995</c:v>
                </c:pt>
                <c:pt idx="195">
                  <c:v>82.498999999999995</c:v>
                </c:pt>
                <c:pt idx="196">
                  <c:v>82.498999999999995</c:v>
                </c:pt>
                <c:pt idx="197">
                  <c:v>82.498999999999995</c:v>
                </c:pt>
                <c:pt idx="198">
                  <c:v>82.498999999999995</c:v>
                </c:pt>
                <c:pt idx="199">
                  <c:v>82.498999999999995</c:v>
                </c:pt>
                <c:pt idx="200">
                  <c:v>82.266000000000005</c:v>
                </c:pt>
                <c:pt idx="201">
                  <c:v>82.266000000000005</c:v>
                </c:pt>
                <c:pt idx="202">
                  <c:v>82.266000000000005</c:v>
                </c:pt>
                <c:pt idx="203">
                  <c:v>82.033000000000001</c:v>
                </c:pt>
                <c:pt idx="204">
                  <c:v>82.033000000000001</c:v>
                </c:pt>
                <c:pt idx="205">
                  <c:v>81.8</c:v>
                </c:pt>
                <c:pt idx="206">
                  <c:v>81.8</c:v>
                </c:pt>
                <c:pt idx="207">
                  <c:v>81.8</c:v>
                </c:pt>
                <c:pt idx="208">
                  <c:v>81.8</c:v>
                </c:pt>
                <c:pt idx="209">
                  <c:v>81.8</c:v>
                </c:pt>
                <c:pt idx="210">
                  <c:v>81.8</c:v>
                </c:pt>
                <c:pt idx="211">
                  <c:v>81.8</c:v>
                </c:pt>
                <c:pt idx="212">
                  <c:v>81.8</c:v>
                </c:pt>
                <c:pt idx="213">
                  <c:v>81.8</c:v>
                </c:pt>
                <c:pt idx="214">
                  <c:v>81.8</c:v>
                </c:pt>
                <c:pt idx="215">
                  <c:v>81.8</c:v>
                </c:pt>
                <c:pt idx="216">
                  <c:v>81.563999999999993</c:v>
                </c:pt>
                <c:pt idx="217">
                  <c:v>81.563999999999993</c:v>
                </c:pt>
                <c:pt idx="218">
                  <c:v>81.092000000000013</c:v>
                </c:pt>
                <c:pt idx="219">
                  <c:v>81.092000000000013</c:v>
                </c:pt>
                <c:pt idx="220">
                  <c:v>80.853999999999999</c:v>
                </c:pt>
                <c:pt idx="221">
                  <c:v>80.853999999999999</c:v>
                </c:pt>
                <c:pt idx="222">
                  <c:v>80.617000000000004</c:v>
                </c:pt>
                <c:pt idx="223">
                  <c:v>80.617000000000004</c:v>
                </c:pt>
                <c:pt idx="224">
                  <c:v>80.617000000000004</c:v>
                </c:pt>
                <c:pt idx="225">
                  <c:v>80.617000000000004</c:v>
                </c:pt>
                <c:pt idx="226">
                  <c:v>80.617000000000004</c:v>
                </c:pt>
                <c:pt idx="227">
                  <c:v>80.617000000000004</c:v>
                </c:pt>
                <c:pt idx="228">
                  <c:v>80.617000000000004</c:v>
                </c:pt>
                <c:pt idx="229">
                  <c:v>80.617000000000004</c:v>
                </c:pt>
                <c:pt idx="230">
                  <c:v>80.138999999999982</c:v>
                </c:pt>
                <c:pt idx="231">
                  <c:v>79.900000000000006</c:v>
                </c:pt>
                <c:pt idx="232">
                  <c:v>79.900000000000006</c:v>
                </c:pt>
                <c:pt idx="233">
                  <c:v>79.657999999999987</c:v>
                </c:pt>
                <c:pt idx="234">
                  <c:v>79.657999999999987</c:v>
                </c:pt>
                <c:pt idx="235">
                  <c:v>79.657999999999987</c:v>
                </c:pt>
                <c:pt idx="236">
                  <c:v>79.415000000000006</c:v>
                </c:pt>
                <c:pt idx="237">
                  <c:v>79.169999999999987</c:v>
                </c:pt>
                <c:pt idx="238">
                  <c:v>79.169999999999987</c:v>
                </c:pt>
                <c:pt idx="239">
                  <c:v>79.169999999999987</c:v>
                </c:pt>
                <c:pt idx="240">
                  <c:v>79.169999999999987</c:v>
                </c:pt>
                <c:pt idx="241">
                  <c:v>78.673999999999978</c:v>
                </c:pt>
                <c:pt idx="242">
                  <c:v>78.673999999999978</c:v>
                </c:pt>
                <c:pt idx="243">
                  <c:v>78.673999999999978</c:v>
                </c:pt>
                <c:pt idx="244">
                  <c:v>78.673999999999978</c:v>
                </c:pt>
                <c:pt idx="245">
                  <c:v>78.673999999999978</c:v>
                </c:pt>
                <c:pt idx="246">
                  <c:v>78.673999999999978</c:v>
                </c:pt>
                <c:pt idx="247">
                  <c:v>78.415999999999997</c:v>
                </c:pt>
                <c:pt idx="248">
                  <c:v>78.415999999999997</c:v>
                </c:pt>
                <c:pt idx="249">
                  <c:v>77.897000000000006</c:v>
                </c:pt>
                <c:pt idx="250">
                  <c:v>77.376999999999981</c:v>
                </c:pt>
                <c:pt idx="251">
                  <c:v>77.376999999999981</c:v>
                </c:pt>
                <c:pt idx="252">
                  <c:v>77.376999999999981</c:v>
                </c:pt>
                <c:pt idx="253">
                  <c:v>77.376999999999981</c:v>
                </c:pt>
                <c:pt idx="254">
                  <c:v>77.376999999999981</c:v>
                </c:pt>
                <c:pt idx="255">
                  <c:v>77.376999999999981</c:v>
                </c:pt>
                <c:pt idx="256">
                  <c:v>76.85599999999998</c:v>
                </c:pt>
                <c:pt idx="257">
                  <c:v>76.85599999999998</c:v>
                </c:pt>
                <c:pt idx="258">
                  <c:v>76.596000000000004</c:v>
                </c:pt>
                <c:pt idx="259">
                  <c:v>76.596000000000004</c:v>
                </c:pt>
                <c:pt idx="260">
                  <c:v>76.596000000000004</c:v>
                </c:pt>
                <c:pt idx="261">
                  <c:v>76.596000000000004</c:v>
                </c:pt>
                <c:pt idx="262">
                  <c:v>76.334999999999994</c:v>
                </c:pt>
                <c:pt idx="263">
                  <c:v>76.334999999999994</c:v>
                </c:pt>
                <c:pt idx="264">
                  <c:v>76.334999999999994</c:v>
                </c:pt>
                <c:pt idx="265">
                  <c:v>76.334999999999994</c:v>
                </c:pt>
                <c:pt idx="266">
                  <c:v>76.072000000000003</c:v>
                </c:pt>
                <c:pt idx="267">
                  <c:v>76.072000000000003</c:v>
                </c:pt>
                <c:pt idx="268">
                  <c:v>75.807999999999993</c:v>
                </c:pt>
                <c:pt idx="269">
                  <c:v>75.277999999999992</c:v>
                </c:pt>
                <c:pt idx="270">
                  <c:v>75.277999999999992</c:v>
                </c:pt>
                <c:pt idx="271">
                  <c:v>75.277999999999992</c:v>
                </c:pt>
                <c:pt idx="272">
                  <c:v>75.010999999999996</c:v>
                </c:pt>
                <c:pt idx="273">
                  <c:v>75.010999999999996</c:v>
                </c:pt>
                <c:pt idx="274">
                  <c:v>75.010999999999996</c:v>
                </c:pt>
                <c:pt idx="275">
                  <c:v>75.010999999999996</c:v>
                </c:pt>
                <c:pt idx="276">
                  <c:v>75.010999999999996</c:v>
                </c:pt>
                <c:pt idx="277">
                  <c:v>75.010999999999996</c:v>
                </c:pt>
                <c:pt idx="278">
                  <c:v>75.010999999999996</c:v>
                </c:pt>
                <c:pt idx="279">
                  <c:v>75.010999999999996</c:v>
                </c:pt>
                <c:pt idx="280">
                  <c:v>75.010999999999996</c:v>
                </c:pt>
                <c:pt idx="281">
                  <c:v>74.736999999999995</c:v>
                </c:pt>
                <c:pt idx="282">
                  <c:v>74.736999999999995</c:v>
                </c:pt>
                <c:pt idx="283">
                  <c:v>74.458000000000013</c:v>
                </c:pt>
                <c:pt idx="284">
                  <c:v>74.458000000000013</c:v>
                </c:pt>
                <c:pt idx="285">
                  <c:v>74.458000000000013</c:v>
                </c:pt>
                <c:pt idx="286">
                  <c:v>74.458000000000013</c:v>
                </c:pt>
                <c:pt idx="287">
                  <c:v>73.584999999999994</c:v>
                </c:pt>
                <c:pt idx="288">
                  <c:v>73.584999999999994</c:v>
                </c:pt>
                <c:pt idx="289">
                  <c:v>73.287999999999997</c:v>
                </c:pt>
                <c:pt idx="290">
                  <c:v>73.287999999999997</c:v>
                </c:pt>
                <c:pt idx="291">
                  <c:v>73.287999999999997</c:v>
                </c:pt>
                <c:pt idx="292">
                  <c:v>73.287999999999997</c:v>
                </c:pt>
                <c:pt idx="293">
                  <c:v>73.287999999999997</c:v>
                </c:pt>
                <c:pt idx="294">
                  <c:v>73.287999999999997</c:v>
                </c:pt>
                <c:pt idx="295">
                  <c:v>72.98</c:v>
                </c:pt>
                <c:pt idx="296">
                  <c:v>72.98</c:v>
                </c:pt>
                <c:pt idx="297">
                  <c:v>72.98</c:v>
                </c:pt>
                <c:pt idx="298">
                  <c:v>72.98</c:v>
                </c:pt>
                <c:pt idx="299">
                  <c:v>72.98</c:v>
                </c:pt>
                <c:pt idx="300">
                  <c:v>72.98</c:v>
                </c:pt>
                <c:pt idx="301">
                  <c:v>72.98</c:v>
                </c:pt>
                <c:pt idx="302">
                  <c:v>72.98</c:v>
                </c:pt>
                <c:pt idx="303">
                  <c:v>72.667999999999992</c:v>
                </c:pt>
                <c:pt idx="304">
                  <c:v>71.732000000000014</c:v>
                </c:pt>
                <c:pt idx="305">
                  <c:v>71.732000000000014</c:v>
                </c:pt>
                <c:pt idx="306">
                  <c:v>71.732000000000014</c:v>
                </c:pt>
                <c:pt idx="307">
                  <c:v>71.732000000000014</c:v>
                </c:pt>
                <c:pt idx="308">
                  <c:v>71.732000000000014</c:v>
                </c:pt>
                <c:pt idx="309">
                  <c:v>71.732000000000014</c:v>
                </c:pt>
                <c:pt idx="310">
                  <c:v>71.732000000000014</c:v>
                </c:pt>
                <c:pt idx="311">
                  <c:v>71.732000000000014</c:v>
                </c:pt>
                <c:pt idx="312">
                  <c:v>71.732000000000014</c:v>
                </c:pt>
                <c:pt idx="313">
                  <c:v>71.732000000000014</c:v>
                </c:pt>
                <c:pt idx="314">
                  <c:v>71.732000000000014</c:v>
                </c:pt>
                <c:pt idx="315">
                  <c:v>71.732000000000014</c:v>
                </c:pt>
                <c:pt idx="316">
                  <c:v>71.412000000000006</c:v>
                </c:pt>
                <c:pt idx="317">
                  <c:v>71.412000000000006</c:v>
                </c:pt>
                <c:pt idx="318">
                  <c:v>71.412000000000006</c:v>
                </c:pt>
                <c:pt idx="319">
                  <c:v>71.412000000000006</c:v>
                </c:pt>
                <c:pt idx="320">
                  <c:v>71.412000000000006</c:v>
                </c:pt>
                <c:pt idx="321">
                  <c:v>71.085999999999999</c:v>
                </c:pt>
                <c:pt idx="322">
                  <c:v>71.085999999999999</c:v>
                </c:pt>
                <c:pt idx="323">
                  <c:v>71.085999999999999</c:v>
                </c:pt>
                <c:pt idx="324">
                  <c:v>71.085999999999999</c:v>
                </c:pt>
                <c:pt idx="325">
                  <c:v>71.085999999999999</c:v>
                </c:pt>
                <c:pt idx="326">
                  <c:v>70.433999999999997</c:v>
                </c:pt>
                <c:pt idx="327">
                  <c:v>70.433999999999997</c:v>
                </c:pt>
                <c:pt idx="328">
                  <c:v>70.10599999999998</c:v>
                </c:pt>
                <c:pt idx="329">
                  <c:v>69.777000000000001</c:v>
                </c:pt>
                <c:pt idx="330">
                  <c:v>69.777000000000001</c:v>
                </c:pt>
                <c:pt idx="331">
                  <c:v>69.446000000000026</c:v>
                </c:pt>
                <c:pt idx="332">
                  <c:v>69.116</c:v>
                </c:pt>
                <c:pt idx="333">
                  <c:v>69.116</c:v>
                </c:pt>
                <c:pt idx="334">
                  <c:v>69.116</c:v>
                </c:pt>
                <c:pt idx="335">
                  <c:v>69.116</c:v>
                </c:pt>
                <c:pt idx="336">
                  <c:v>69.116</c:v>
                </c:pt>
              </c:numCache>
            </c:numRef>
          </c:yVal>
        </c:ser>
        <c:ser>
          <c:idx val="1"/>
          <c:order val="1"/>
          <c:tx>
            <c:strRef>
              <c:f>Sheet1!$C$1</c:f>
              <c:strCache>
                <c:ptCount val="1"/>
                <c:pt idx="0">
                  <c:v>Polyclonal induction (N = 445)</c:v>
                </c:pt>
              </c:strCache>
            </c:strRef>
          </c:tx>
          <c:spPr>
            <a:ln w="41275">
              <a:solidFill>
                <a:srgbClr val="FF0000"/>
              </a:solidFill>
              <a:prstDash val="solid"/>
            </a:ln>
          </c:spPr>
          <c:marker>
            <c:symbol val="none"/>
          </c:marker>
          <c:xVal>
            <c:numRef>
              <c:f>Sheet1!$A$2:$A$338</c:f>
              <c:numCache>
                <c:formatCode>General</c:formatCode>
                <c:ptCount val="337"/>
                <c:pt idx="0">
                  <c:v>0</c:v>
                </c:pt>
                <c:pt idx="1">
                  <c:v>2.0799999999999999E-2</c:v>
                </c:pt>
                <c:pt idx="2">
                  <c:v>4.1700000000000001E-2</c:v>
                </c:pt>
                <c:pt idx="3">
                  <c:v>6.25E-2</c:v>
                </c:pt>
                <c:pt idx="4">
                  <c:v>8.3300000000000041E-2</c:v>
                </c:pt>
                <c:pt idx="5">
                  <c:v>0.10420000000000022</c:v>
                </c:pt>
                <c:pt idx="6">
                  <c:v>0.125</c:v>
                </c:pt>
                <c:pt idx="7">
                  <c:v>0.14580000000000001</c:v>
                </c:pt>
                <c:pt idx="8">
                  <c:v>0.16669999999999999</c:v>
                </c:pt>
                <c:pt idx="9">
                  <c:v>0.18750000000000044</c:v>
                </c:pt>
                <c:pt idx="10">
                  <c:v>0.20830000000000001</c:v>
                </c:pt>
                <c:pt idx="11">
                  <c:v>0.22919999999999999</c:v>
                </c:pt>
                <c:pt idx="12">
                  <c:v>0.25</c:v>
                </c:pt>
                <c:pt idx="13">
                  <c:v>0.27080000000000032</c:v>
                </c:pt>
                <c:pt idx="14">
                  <c:v>0.29170000000000001</c:v>
                </c:pt>
                <c:pt idx="15">
                  <c:v>0.31250000000000189</c:v>
                </c:pt>
                <c:pt idx="16">
                  <c:v>0.33330000000000337</c:v>
                </c:pt>
                <c:pt idx="17">
                  <c:v>0.35420000000000001</c:v>
                </c:pt>
                <c:pt idx="18">
                  <c:v>0.37500000000000189</c:v>
                </c:pt>
                <c:pt idx="19">
                  <c:v>0.39580000000000337</c:v>
                </c:pt>
                <c:pt idx="20">
                  <c:v>0.41670000000000001</c:v>
                </c:pt>
                <c:pt idx="21">
                  <c:v>0.43750000000000189</c:v>
                </c:pt>
                <c:pt idx="22">
                  <c:v>0.45830000000000032</c:v>
                </c:pt>
                <c:pt idx="23">
                  <c:v>0.47920000000000001</c:v>
                </c:pt>
                <c:pt idx="24">
                  <c:v>0.5</c:v>
                </c:pt>
                <c:pt idx="25">
                  <c:v>0.52080000000000004</c:v>
                </c:pt>
                <c:pt idx="26">
                  <c:v>0.54170000000000063</c:v>
                </c:pt>
                <c:pt idx="27">
                  <c:v>0.5625</c:v>
                </c:pt>
                <c:pt idx="28">
                  <c:v>0.58329999999999949</c:v>
                </c:pt>
                <c:pt idx="29">
                  <c:v>0.60420000000000063</c:v>
                </c:pt>
                <c:pt idx="30">
                  <c:v>0.62500000000000389</c:v>
                </c:pt>
                <c:pt idx="31">
                  <c:v>0.64580000000000493</c:v>
                </c:pt>
                <c:pt idx="32">
                  <c:v>0.66670000000000573</c:v>
                </c:pt>
                <c:pt idx="33">
                  <c:v>0.6875</c:v>
                </c:pt>
                <c:pt idx="34">
                  <c:v>0.70830000000000004</c:v>
                </c:pt>
                <c:pt idx="35">
                  <c:v>0.72920000000000063</c:v>
                </c:pt>
                <c:pt idx="36">
                  <c:v>0.75000000000000389</c:v>
                </c:pt>
                <c:pt idx="37">
                  <c:v>0.77080000000000493</c:v>
                </c:pt>
                <c:pt idx="38">
                  <c:v>0.79170000000000063</c:v>
                </c:pt>
                <c:pt idx="39">
                  <c:v>0.8125</c:v>
                </c:pt>
                <c:pt idx="40">
                  <c:v>0.83330000000000004</c:v>
                </c:pt>
                <c:pt idx="41">
                  <c:v>0.85420000000000063</c:v>
                </c:pt>
                <c:pt idx="42">
                  <c:v>0.87500000000000389</c:v>
                </c:pt>
                <c:pt idx="43">
                  <c:v>0.89580000000000004</c:v>
                </c:pt>
                <c:pt idx="44">
                  <c:v>0.91670000000000063</c:v>
                </c:pt>
                <c:pt idx="45">
                  <c:v>0.9375</c:v>
                </c:pt>
                <c:pt idx="46">
                  <c:v>0.95830000000000004</c:v>
                </c:pt>
                <c:pt idx="47">
                  <c:v>0.97920000000000063</c:v>
                </c:pt>
                <c:pt idx="48">
                  <c:v>1</c:v>
                </c:pt>
                <c:pt idx="49">
                  <c:v>1.0207999999999924</c:v>
                </c:pt>
                <c:pt idx="50">
                  <c:v>1.0416999999999907</c:v>
                </c:pt>
                <c:pt idx="51">
                  <c:v>1.0625</c:v>
                </c:pt>
                <c:pt idx="52">
                  <c:v>1.0832999999999924</c:v>
                </c:pt>
                <c:pt idx="53">
                  <c:v>1.1042000000000001</c:v>
                </c:pt>
                <c:pt idx="54">
                  <c:v>1.125</c:v>
                </c:pt>
                <c:pt idx="55">
                  <c:v>1.1457999999999924</c:v>
                </c:pt>
                <c:pt idx="56">
                  <c:v>1.1667000000000001</c:v>
                </c:pt>
                <c:pt idx="57">
                  <c:v>1.1875</c:v>
                </c:pt>
                <c:pt idx="58">
                  <c:v>1.2082999999999924</c:v>
                </c:pt>
                <c:pt idx="59">
                  <c:v>1.2291999999999907</c:v>
                </c:pt>
                <c:pt idx="60">
                  <c:v>1.25</c:v>
                </c:pt>
                <c:pt idx="61">
                  <c:v>1.2707999999999924</c:v>
                </c:pt>
                <c:pt idx="62">
                  <c:v>1.2916999999999907</c:v>
                </c:pt>
                <c:pt idx="63">
                  <c:v>1.3125</c:v>
                </c:pt>
                <c:pt idx="64">
                  <c:v>1.3332999999999924</c:v>
                </c:pt>
                <c:pt idx="65">
                  <c:v>1.3542000000000001</c:v>
                </c:pt>
                <c:pt idx="66">
                  <c:v>1.375</c:v>
                </c:pt>
                <c:pt idx="67">
                  <c:v>1.3957999999999924</c:v>
                </c:pt>
                <c:pt idx="68">
                  <c:v>1.4166999999999907</c:v>
                </c:pt>
                <c:pt idx="69">
                  <c:v>1.4374999999999869</c:v>
                </c:pt>
                <c:pt idx="70">
                  <c:v>1.4582999999999924</c:v>
                </c:pt>
                <c:pt idx="71">
                  <c:v>1.4791999999999907</c:v>
                </c:pt>
                <c:pt idx="72">
                  <c:v>1.5</c:v>
                </c:pt>
                <c:pt idx="73">
                  <c:v>1.5207999999999924</c:v>
                </c:pt>
                <c:pt idx="74">
                  <c:v>1.5416999999999907</c:v>
                </c:pt>
                <c:pt idx="75">
                  <c:v>1.5625</c:v>
                </c:pt>
                <c:pt idx="76">
                  <c:v>1.5832999999999924</c:v>
                </c:pt>
                <c:pt idx="77">
                  <c:v>1.6042000000000001</c:v>
                </c:pt>
                <c:pt idx="78">
                  <c:v>1.625</c:v>
                </c:pt>
                <c:pt idx="79">
                  <c:v>1.6457999999999924</c:v>
                </c:pt>
                <c:pt idx="80">
                  <c:v>1.6667000000000001</c:v>
                </c:pt>
                <c:pt idx="81">
                  <c:v>1.6875</c:v>
                </c:pt>
                <c:pt idx="82">
                  <c:v>1.7082999999999924</c:v>
                </c:pt>
                <c:pt idx="83">
                  <c:v>1.7291999999999907</c:v>
                </c:pt>
                <c:pt idx="84">
                  <c:v>1.75</c:v>
                </c:pt>
                <c:pt idx="85">
                  <c:v>1.7707999999999924</c:v>
                </c:pt>
                <c:pt idx="86">
                  <c:v>1.7916999999999907</c:v>
                </c:pt>
                <c:pt idx="87">
                  <c:v>1.8125</c:v>
                </c:pt>
                <c:pt idx="88">
                  <c:v>1.8332999999999924</c:v>
                </c:pt>
                <c:pt idx="89">
                  <c:v>1.8542000000000001</c:v>
                </c:pt>
                <c:pt idx="90">
                  <c:v>1.875</c:v>
                </c:pt>
                <c:pt idx="91">
                  <c:v>1.8957999999999924</c:v>
                </c:pt>
                <c:pt idx="92">
                  <c:v>1.9167000000000001</c:v>
                </c:pt>
                <c:pt idx="93">
                  <c:v>1.9375</c:v>
                </c:pt>
                <c:pt idx="94">
                  <c:v>1.9582999999999999</c:v>
                </c:pt>
                <c:pt idx="95">
                  <c:v>1.9792000000000001</c:v>
                </c:pt>
                <c:pt idx="96">
                  <c:v>2</c:v>
                </c:pt>
                <c:pt idx="97">
                  <c:v>2.0207999999999999</c:v>
                </c:pt>
                <c:pt idx="98">
                  <c:v>2.0417000000000001</c:v>
                </c:pt>
                <c:pt idx="99">
                  <c:v>2.0625</c:v>
                </c:pt>
                <c:pt idx="100">
                  <c:v>2.0832999999999999</c:v>
                </c:pt>
                <c:pt idx="101">
                  <c:v>2.1042000000000001</c:v>
                </c:pt>
                <c:pt idx="102">
                  <c:v>2.125</c:v>
                </c:pt>
                <c:pt idx="103">
                  <c:v>2.1457999999999999</c:v>
                </c:pt>
                <c:pt idx="104">
                  <c:v>2.1667000000000001</c:v>
                </c:pt>
                <c:pt idx="105">
                  <c:v>2.18750000000002</c:v>
                </c:pt>
                <c:pt idx="106">
                  <c:v>2.2082999999999999</c:v>
                </c:pt>
                <c:pt idx="107">
                  <c:v>2.2292000000000001</c:v>
                </c:pt>
                <c:pt idx="108">
                  <c:v>2.25</c:v>
                </c:pt>
                <c:pt idx="109">
                  <c:v>2.2707999999999999</c:v>
                </c:pt>
                <c:pt idx="110">
                  <c:v>2.2917000000000001</c:v>
                </c:pt>
                <c:pt idx="111">
                  <c:v>2.3124999999999769</c:v>
                </c:pt>
                <c:pt idx="112">
                  <c:v>2.3332999999999977</c:v>
                </c:pt>
                <c:pt idx="113">
                  <c:v>2.3541999999999987</c:v>
                </c:pt>
                <c:pt idx="114">
                  <c:v>2.3749999999999987</c:v>
                </c:pt>
                <c:pt idx="115">
                  <c:v>2.3957999999999977</c:v>
                </c:pt>
                <c:pt idx="116">
                  <c:v>2.4166999999999783</c:v>
                </c:pt>
                <c:pt idx="117">
                  <c:v>2.4375</c:v>
                </c:pt>
                <c:pt idx="118">
                  <c:v>2.4582999999999977</c:v>
                </c:pt>
                <c:pt idx="119">
                  <c:v>2.4791999999999987</c:v>
                </c:pt>
                <c:pt idx="120">
                  <c:v>2.5</c:v>
                </c:pt>
                <c:pt idx="121">
                  <c:v>2.5207999999999999</c:v>
                </c:pt>
                <c:pt idx="122">
                  <c:v>2.5417000000000001</c:v>
                </c:pt>
                <c:pt idx="123">
                  <c:v>2.5625</c:v>
                </c:pt>
                <c:pt idx="124">
                  <c:v>2.5832999999999999</c:v>
                </c:pt>
                <c:pt idx="125">
                  <c:v>2.6042000000000001</c:v>
                </c:pt>
                <c:pt idx="126">
                  <c:v>2.625</c:v>
                </c:pt>
                <c:pt idx="127">
                  <c:v>2.6457999999999999</c:v>
                </c:pt>
                <c:pt idx="128">
                  <c:v>2.6667000000000001</c:v>
                </c:pt>
                <c:pt idx="129">
                  <c:v>2.68750000000002</c:v>
                </c:pt>
                <c:pt idx="130">
                  <c:v>2.7082999999999999</c:v>
                </c:pt>
                <c:pt idx="131">
                  <c:v>2.7292000000000001</c:v>
                </c:pt>
                <c:pt idx="132">
                  <c:v>2.75</c:v>
                </c:pt>
                <c:pt idx="133">
                  <c:v>2.7707999999999999</c:v>
                </c:pt>
                <c:pt idx="134">
                  <c:v>2.7917000000000001</c:v>
                </c:pt>
                <c:pt idx="135">
                  <c:v>2.8124999999999769</c:v>
                </c:pt>
                <c:pt idx="136">
                  <c:v>2.8332999999999977</c:v>
                </c:pt>
                <c:pt idx="137">
                  <c:v>2.8541999999999987</c:v>
                </c:pt>
                <c:pt idx="138">
                  <c:v>2.8749999999999987</c:v>
                </c:pt>
                <c:pt idx="139">
                  <c:v>2.8957999999999977</c:v>
                </c:pt>
                <c:pt idx="140">
                  <c:v>2.9166999999999783</c:v>
                </c:pt>
                <c:pt idx="141">
                  <c:v>2.9375</c:v>
                </c:pt>
                <c:pt idx="142">
                  <c:v>2.9582999999999977</c:v>
                </c:pt>
                <c:pt idx="143">
                  <c:v>2.9791999999999987</c:v>
                </c:pt>
                <c:pt idx="144">
                  <c:v>3</c:v>
                </c:pt>
                <c:pt idx="145">
                  <c:v>3.0207999999999999</c:v>
                </c:pt>
                <c:pt idx="146">
                  <c:v>3.0417000000000001</c:v>
                </c:pt>
                <c:pt idx="147">
                  <c:v>3.0625</c:v>
                </c:pt>
                <c:pt idx="148">
                  <c:v>3.0832999999999999</c:v>
                </c:pt>
                <c:pt idx="149">
                  <c:v>3.1042000000000001</c:v>
                </c:pt>
                <c:pt idx="150">
                  <c:v>3.125</c:v>
                </c:pt>
                <c:pt idx="151">
                  <c:v>3.1457999999999999</c:v>
                </c:pt>
                <c:pt idx="152">
                  <c:v>3.1667000000000001</c:v>
                </c:pt>
                <c:pt idx="153">
                  <c:v>3.18750000000002</c:v>
                </c:pt>
                <c:pt idx="154">
                  <c:v>3.2082999999999999</c:v>
                </c:pt>
                <c:pt idx="155">
                  <c:v>3.2292000000000001</c:v>
                </c:pt>
                <c:pt idx="156">
                  <c:v>3.25</c:v>
                </c:pt>
                <c:pt idx="157">
                  <c:v>3.2707999999999999</c:v>
                </c:pt>
                <c:pt idx="158">
                  <c:v>3.2917000000000001</c:v>
                </c:pt>
                <c:pt idx="159">
                  <c:v>3.3124999999999769</c:v>
                </c:pt>
                <c:pt idx="160">
                  <c:v>3.3332999999999977</c:v>
                </c:pt>
                <c:pt idx="161">
                  <c:v>3.3541999999999987</c:v>
                </c:pt>
                <c:pt idx="162">
                  <c:v>3.3749999999999987</c:v>
                </c:pt>
                <c:pt idx="163">
                  <c:v>3.3957999999999977</c:v>
                </c:pt>
                <c:pt idx="164">
                  <c:v>3.4166999999999783</c:v>
                </c:pt>
                <c:pt idx="165">
                  <c:v>3.4375</c:v>
                </c:pt>
                <c:pt idx="166">
                  <c:v>3.4582999999999977</c:v>
                </c:pt>
                <c:pt idx="167">
                  <c:v>3.4791999999999987</c:v>
                </c:pt>
                <c:pt idx="168">
                  <c:v>3.5</c:v>
                </c:pt>
                <c:pt idx="169">
                  <c:v>3.5207999999999999</c:v>
                </c:pt>
                <c:pt idx="170">
                  <c:v>3.5417000000000001</c:v>
                </c:pt>
                <c:pt idx="171">
                  <c:v>3.5625</c:v>
                </c:pt>
                <c:pt idx="172">
                  <c:v>3.5832999999999999</c:v>
                </c:pt>
                <c:pt idx="173">
                  <c:v>3.6042000000000001</c:v>
                </c:pt>
                <c:pt idx="174">
                  <c:v>3.625</c:v>
                </c:pt>
                <c:pt idx="175">
                  <c:v>3.6457999999999999</c:v>
                </c:pt>
                <c:pt idx="176">
                  <c:v>3.6667000000000001</c:v>
                </c:pt>
                <c:pt idx="177">
                  <c:v>3.68750000000002</c:v>
                </c:pt>
                <c:pt idx="178">
                  <c:v>3.7082999999999999</c:v>
                </c:pt>
                <c:pt idx="179">
                  <c:v>3.7292000000000001</c:v>
                </c:pt>
                <c:pt idx="180">
                  <c:v>3.75</c:v>
                </c:pt>
                <c:pt idx="181">
                  <c:v>3.7707999999999999</c:v>
                </c:pt>
                <c:pt idx="182">
                  <c:v>3.7917000000000001</c:v>
                </c:pt>
                <c:pt idx="183">
                  <c:v>3.8124999999999769</c:v>
                </c:pt>
                <c:pt idx="184">
                  <c:v>3.8332999999999977</c:v>
                </c:pt>
                <c:pt idx="185">
                  <c:v>3.8541999999999987</c:v>
                </c:pt>
                <c:pt idx="186">
                  <c:v>3.8749999999999987</c:v>
                </c:pt>
                <c:pt idx="187">
                  <c:v>3.8957999999999977</c:v>
                </c:pt>
                <c:pt idx="188">
                  <c:v>3.9166999999999783</c:v>
                </c:pt>
                <c:pt idx="189">
                  <c:v>3.9375</c:v>
                </c:pt>
                <c:pt idx="190">
                  <c:v>3.9582999999999977</c:v>
                </c:pt>
                <c:pt idx="191">
                  <c:v>3.9791999999999987</c:v>
                </c:pt>
                <c:pt idx="192">
                  <c:v>4</c:v>
                </c:pt>
                <c:pt idx="193">
                  <c:v>4.0207999999999995</c:v>
                </c:pt>
                <c:pt idx="194">
                  <c:v>4.0417000000000014</c:v>
                </c:pt>
                <c:pt idx="195">
                  <c:v>4.0624999999999956</c:v>
                </c:pt>
                <c:pt idx="196">
                  <c:v>4.0833000000000004</c:v>
                </c:pt>
                <c:pt idx="197">
                  <c:v>4.1041999999999845</c:v>
                </c:pt>
                <c:pt idx="198">
                  <c:v>4.1249999999999645</c:v>
                </c:pt>
                <c:pt idx="199">
                  <c:v>4.1457999999999995</c:v>
                </c:pt>
                <c:pt idx="200">
                  <c:v>4.1666999999999996</c:v>
                </c:pt>
                <c:pt idx="201">
                  <c:v>4.1874999999999956</c:v>
                </c:pt>
                <c:pt idx="202">
                  <c:v>4.2083000000000004</c:v>
                </c:pt>
                <c:pt idx="203">
                  <c:v>4.2291999999999996</c:v>
                </c:pt>
                <c:pt idx="204">
                  <c:v>4.25</c:v>
                </c:pt>
                <c:pt idx="205">
                  <c:v>4.2708000000000004</c:v>
                </c:pt>
                <c:pt idx="206">
                  <c:v>4.2917000000000014</c:v>
                </c:pt>
                <c:pt idx="207">
                  <c:v>4.3124999999999956</c:v>
                </c:pt>
                <c:pt idx="208">
                  <c:v>4.3333000000000004</c:v>
                </c:pt>
                <c:pt idx="209">
                  <c:v>4.3541999999999845</c:v>
                </c:pt>
                <c:pt idx="210">
                  <c:v>4.375</c:v>
                </c:pt>
                <c:pt idx="211">
                  <c:v>4.3957999999999995</c:v>
                </c:pt>
                <c:pt idx="212">
                  <c:v>4.4167000000000014</c:v>
                </c:pt>
                <c:pt idx="213">
                  <c:v>4.4375</c:v>
                </c:pt>
                <c:pt idx="214">
                  <c:v>4.4583000000000004</c:v>
                </c:pt>
                <c:pt idx="215">
                  <c:v>4.4792000000000476</c:v>
                </c:pt>
                <c:pt idx="216">
                  <c:v>4.5</c:v>
                </c:pt>
                <c:pt idx="217">
                  <c:v>4.5207999999999995</c:v>
                </c:pt>
                <c:pt idx="218">
                  <c:v>4.5417000000000014</c:v>
                </c:pt>
                <c:pt idx="219">
                  <c:v>4.5624999999999956</c:v>
                </c:pt>
                <c:pt idx="220">
                  <c:v>4.5833000000000004</c:v>
                </c:pt>
                <c:pt idx="221">
                  <c:v>4.6041999999999845</c:v>
                </c:pt>
                <c:pt idx="222">
                  <c:v>4.6249999999999645</c:v>
                </c:pt>
                <c:pt idx="223">
                  <c:v>4.6457999999999995</c:v>
                </c:pt>
                <c:pt idx="224">
                  <c:v>4.6666999999999996</c:v>
                </c:pt>
                <c:pt idx="225">
                  <c:v>4.6874999999999956</c:v>
                </c:pt>
                <c:pt idx="226">
                  <c:v>4.7083000000000004</c:v>
                </c:pt>
                <c:pt idx="227">
                  <c:v>4.7291999999999996</c:v>
                </c:pt>
                <c:pt idx="228">
                  <c:v>4.75</c:v>
                </c:pt>
                <c:pt idx="229">
                  <c:v>4.7708000000000004</c:v>
                </c:pt>
                <c:pt idx="230">
                  <c:v>4.7917000000000014</c:v>
                </c:pt>
                <c:pt idx="231">
                  <c:v>4.8124999999999956</c:v>
                </c:pt>
                <c:pt idx="232">
                  <c:v>4.8333000000000004</c:v>
                </c:pt>
                <c:pt idx="233">
                  <c:v>4.8541999999999845</c:v>
                </c:pt>
                <c:pt idx="234">
                  <c:v>4.875</c:v>
                </c:pt>
                <c:pt idx="235">
                  <c:v>4.8957999999999995</c:v>
                </c:pt>
                <c:pt idx="236">
                  <c:v>4.9167000000000014</c:v>
                </c:pt>
                <c:pt idx="237">
                  <c:v>4.9375</c:v>
                </c:pt>
                <c:pt idx="238">
                  <c:v>4.9583000000000004</c:v>
                </c:pt>
                <c:pt idx="239">
                  <c:v>4.9792000000000476</c:v>
                </c:pt>
                <c:pt idx="240">
                  <c:v>5</c:v>
                </c:pt>
                <c:pt idx="241">
                  <c:v>5.0207999999999995</c:v>
                </c:pt>
                <c:pt idx="242">
                  <c:v>5.0417000000000014</c:v>
                </c:pt>
                <c:pt idx="243">
                  <c:v>5.0624999999999956</c:v>
                </c:pt>
                <c:pt idx="244">
                  <c:v>5.0833000000000004</c:v>
                </c:pt>
                <c:pt idx="245">
                  <c:v>5.1041999999999845</c:v>
                </c:pt>
                <c:pt idx="246">
                  <c:v>5.1249999999999645</c:v>
                </c:pt>
                <c:pt idx="247">
                  <c:v>5.1457999999999995</c:v>
                </c:pt>
                <c:pt idx="248">
                  <c:v>5.1666999999999996</c:v>
                </c:pt>
                <c:pt idx="249">
                  <c:v>5.1874999999999956</c:v>
                </c:pt>
                <c:pt idx="250">
                  <c:v>5.2083000000000004</c:v>
                </c:pt>
                <c:pt idx="251">
                  <c:v>5.2291999999999996</c:v>
                </c:pt>
                <c:pt idx="252">
                  <c:v>5.25</c:v>
                </c:pt>
                <c:pt idx="253">
                  <c:v>5.2708000000000004</c:v>
                </c:pt>
                <c:pt idx="254">
                  <c:v>5.2917000000000014</c:v>
                </c:pt>
                <c:pt idx="255">
                  <c:v>5.3124999999999956</c:v>
                </c:pt>
                <c:pt idx="256">
                  <c:v>5.3333000000000004</c:v>
                </c:pt>
                <c:pt idx="257">
                  <c:v>5.3541999999999845</c:v>
                </c:pt>
                <c:pt idx="258">
                  <c:v>5.375</c:v>
                </c:pt>
                <c:pt idx="259">
                  <c:v>5.3957999999999995</c:v>
                </c:pt>
                <c:pt idx="260">
                  <c:v>5.4167000000000014</c:v>
                </c:pt>
                <c:pt idx="261">
                  <c:v>5.4375</c:v>
                </c:pt>
                <c:pt idx="262">
                  <c:v>5.4583000000000004</c:v>
                </c:pt>
                <c:pt idx="263">
                  <c:v>5.4792000000000476</c:v>
                </c:pt>
                <c:pt idx="264">
                  <c:v>5.5</c:v>
                </c:pt>
                <c:pt idx="265">
                  <c:v>5.5207999999999995</c:v>
                </c:pt>
                <c:pt idx="266">
                  <c:v>5.5417000000000014</c:v>
                </c:pt>
                <c:pt idx="267">
                  <c:v>5.5624999999999956</c:v>
                </c:pt>
                <c:pt idx="268">
                  <c:v>5.5833000000000004</c:v>
                </c:pt>
                <c:pt idx="269">
                  <c:v>5.6041999999999845</c:v>
                </c:pt>
                <c:pt idx="270">
                  <c:v>5.6249999999999645</c:v>
                </c:pt>
                <c:pt idx="271">
                  <c:v>5.6457999999999995</c:v>
                </c:pt>
                <c:pt idx="272">
                  <c:v>5.6666999999999996</c:v>
                </c:pt>
                <c:pt idx="273">
                  <c:v>5.6874999999999956</c:v>
                </c:pt>
                <c:pt idx="274">
                  <c:v>5.7083000000000004</c:v>
                </c:pt>
                <c:pt idx="275">
                  <c:v>5.7291999999999996</c:v>
                </c:pt>
                <c:pt idx="276">
                  <c:v>5.75</c:v>
                </c:pt>
                <c:pt idx="277">
                  <c:v>5.7708000000000004</c:v>
                </c:pt>
                <c:pt idx="278">
                  <c:v>5.7917000000000014</c:v>
                </c:pt>
                <c:pt idx="279">
                  <c:v>5.8124999999999956</c:v>
                </c:pt>
                <c:pt idx="280">
                  <c:v>5.8333000000000004</c:v>
                </c:pt>
                <c:pt idx="281">
                  <c:v>5.8541999999999845</c:v>
                </c:pt>
                <c:pt idx="282">
                  <c:v>5.875</c:v>
                </c:pt>
                <c:pt idx="283">
                  <c:v>5.8957999999999995</c:v>
                </c:pt>
                <c:pt idx="284">
                  <c:v>5.9167000000000014</c:v>
                </c:pt>
                <c:pt idx="285">
                  <c:v>5.9375</c:v>
                </c:pt>
                <c:pt idx="286">
                  <c:v>5.9583000000000004</c:v>
                </c:pt>
                <c:pt idx="287">
                  <c:v>5.9792000000000476</c:v>
                </c:pt>
                <c:pt idx="288">
                  <c:v>6</c:v>
                </c:pt>
                <c:pt idx="289">
                  <c:v>6.0207999999999995</c:v>
                </c:pt>
                <c:pt idx="290">
                  <c:v>6.0417000000000014</c:v>
                </c:pt>
                <c:pt idx="291">
                  <c:v>6.0624999999999956</c:v>
                </c:pt>
                <c:pt idx="292">
                  <c:v>6.0833000000000004</c:v>
                </c:pt>
                <c:pt idx="293">
                  <c:v>6.1041999999999845</c:v>
                </c:pt>
                <c:pt idx="294">
                  <c:v>6.1249999999999645</c:v>
                </c:pt>
                <c:pt idx="295">
                  <c:v>6.1457999999999995</c:v>
                </c:pt>
                <c:pt idx="296">
                  <c:v>6.1666999999999996</c:v>
                </c:pt>
                <c:pt idx="297">
                  <c:v>6.1874999999999956</c:v>
                </c:pt>
                <c:pt idx="298">
                  <c:v>6.2083000000000004</c:v>
                </c:pt>
                <c:pt idx="299">
                  <c:v>6.2291999999999996</c:v>
                </c:pt>
                <c:pt idx="300">
                  <c:v>6.25</c:v>
                </c:pt>
                <c:pt idx="301">
                  <c:v>6.2708000000000004</c:v>
                </c:pt>
                <c:pt idx="302">
                  <c:v>6.2917000000000014</c:v>
                </c:pt>
                <c:pt idx="303">
                  <c:v>6.3124999999999956</c:v>
                </c:pt>
                <c:pt idx="304">
                  <c:v>6.3333000000000004</c:v>
                </c:pt>
                <c:pt idx="305">
                  <c:v>6.3541999999999845</c:v>
                </c:pt>
                <c:pt idx="306">
                  <c:v>6.375</c:v>
                </c:pt>
                <c:pt idx="307">
                  <c:v>6.3957999999999995</c:v>
                </c:pt>
                <c:pt idx="308">
                  <c:v>6.4167000000000014</c:v>
                </c:pt>
                <c:pt idx="309">
                  <c:v>6.4375</c:v>
                </c:pt>
                <c:pt idx="310">
                  <c:v>6.4583000000000004</c:v>
                </c:pt>
                <c:pt idx="311">
                  <c:v>6.4792000000000476</c:v>
                </c:pt>
                <c:pt idx="312">
                  <c:v>6.5</c:v>
                </c:pt>
                <c:pt idx="313">
                  <c:v>6.5207999999999995</c:v>
                </c:pt>
                <c:pt idx="314">
                  <c:v>6.5417000000000014</c:v>
                </c:pt>
                <c:pt idx="315">
                  <c:v>6.5624999999999956</c:v>
                </c:pt>
                <c:pt idx="316">
                  <c:v>6.5833000000000004</c:v>
                </c:pt>
                <c:pt idx="317">
                  <c:v>6.6041999999999845</c:v>
                </c:pt>
                <c:pt idx="318">
                  <c:v>6.6249999999999645</c:v>
                </c:pt>
                <c:pt idx="319">
                  <c:v>6.6457999999999995</c:v>
                </c:pt>
                <c:pt idx="320">
                  <c:v>6.6666999999999996</c:v>
                </c:pt>
                <c:pt idx="321">
                  <c:v>6.6874999999999956</c:v>
                </c:pt>
                <c:pt idx="322">
                  <c:v>6.7083000000000004</c:v>
                </c:pt>
                <c:pt idx="323">
                  <c:v>6.7291999999999996</c:v>
                </c:pt>
                <c:pt idx="324">
                  <c:v>6.75</c:v>
                </c:pt>
                <c:pt idx="325">
                  <c:v>6.7708000000000004</c:v>
                </c:pt>
                <c:pt idx="326">
                  <c:v>6.7917000000000014</c:v>
                </c:pt>
                <c:pt idx="327">
                  <c:v>6.8124999999999956</c:v>
                </c:pt>
                <c:pt idx="328">
                  <c:v>6.8333000000000004</c:v>
                </c:pt>
                <c:pt idx="329">
                  <c:v>6.8541999999999845</c:v>
                </c:pt>
                <c:pt idx="330">
                  <c:v>6.875</c:v>
                </c:pt>
                <c:pt idx="331">
                  <c:v>6.8957999999999995</c:v>
                </c:pt>
                <c:pt idx="332">
                  <c:v>6.9167000000000014</c:v>
                </c:pt>
                <c:pt idx="333">
                  <c:v>6.9375</c:v>
                </c:pt>
                <c:pt idx="334">
                  <c:v>6.9583000000000004</c:v>
                </c:pt>
                <c:pt idx="335">
                  <c:v>6.9792000000000476</c:v>
                </c:pt>
                <c:pt idx="336">
                  <c:v>7</c:v>
                </c:pt>
              </c:numCache>
            </c:numRef>
          </c:xVal>
          <c:yVal>
            <c:numRef>
              <c:f>Sheet1!$C$2:$C$338</c:f>
              <c:numCache>
                <c:formatCode>General</c:formatCode>
                <c:ptCount val="337"/>
                <c:pt idx="0">
                  <c:v>100</c:v>
                </c:pt>
                <c:pt idx="1">
                  <c:v>100</c:v>
                </c:pt>
                <c:pt idx="2">
                  <c:v>100</c:v>
                </c:pt>
                <c:pt idx="3">
                  <c:v>100</c:v>
                </c:pt>
                <c:pt idx="4">
                  <c:v>100</c:v>
                </c:pt>
                <c:pt idx="5">
                  <c:v>99.772999999999982</c:v>
                </c:pt>
                <c:pt idx="6">
                  <c:v>99.772999999999982</c:v>
                </c:pt>
                <c:pt idx="7">
                  <c:v>99.772999999999982</c:v>
                </c:pt>
                <c:pt idx="8">
                  <c:v>99.772999999999982</c:v>
                </c:pt>
                <c:pt idx="9">
                  <c:v>99.772999999999982</c:v>
                </c:pt>
                <c:pt idx="10">
                  <c:v>99.543999999999997</c:v>
                </c:pt>
                <c:pt idx="11">
                  <c:v>99.543999999999997</c:v>
                </c:pt>
                <c:pt idx="12">
                  <c:v>99.543999999999997</c:v>
                </c:pt>
                <c:pt idx="13">
                  <c:v>99.084999999999994</c:v>
                </c:pt>
                <c:pt idx="14">
                  <c:v>99.084999999999994</c:v>
                </c:pt>
                <c:pt idx="15">
                  <c:v>98.624999999999986</c:v>
                </c:pt>
                <c:pt idx="16">
                  <c:v>98.624999999999986</c:v>
                </c:pt>
                <c:pt idx="17">
                  <c:v>98.394000000000005</c:v>
                </c:pt>
                <c:pt idx="18">
                  <c:v>98.164000000000001</c:v>
                </c:pt>
                <c:pt idx="19">
                  <c:v>98.164000000000001</c:v>
                </c:pt>
                <c:pt idx="20">
                  <c:v>97.933999999999997</c:v>
                </c:pt>
                <c:pt idx="21">
                  <c:v>97.933999999999997</c:v>
                </c:pt>
                <c:pt idx="22">
                  <c:v>97.472999999999999</c:v>
                </c:pt>
                <c:pt idx="23">
                  <c:v>97.242000000000004</c:v>
                </c:pt>
                <c:pt idx="24">
                  <c:v>97.242000000000004</c:v>
                </c:pt>
                <c:pt idx="25">
                  <c:v>97.242000000000004</c:v>
                </c:pt>
                <c:pt idx="26">
                  <c:v>97.242000000000004</c:v>
                </c:pt>
                <c:pt idx="27">
                  <c:v>97.242000000000004</c:v>
                </c:pt>
                <c:pt idx="28">
                  <c:v>97.242000000000004</c:v>
                </c:pt>
                <c:pt idx="29">
                  <c:v>97.242000000000004</c:v>
                </c:pt>
                <c:pt idx="30">
                  <c:v>97.242000000000004</c:v>
                </c:pt>
                <c:pt idx="31">
                  <c:v>97.242000000000004</c:v>
                </c:pt>
                <c:pt idx="32">
                  <c:v>97.007999999999996</c:v>
                </c:pt>
                <c:pt idx="33">
                  <c:v>97.007999999999996</c:v>
                </c:pt>
                <c:pt idx="34">
                  <c:v>96.774000000000001</c:v>
                </c:pt>
                <c:pt idx="35">
                  <c:v>96.54</c:v>
                </c:pt>
                <c:pt idx="36">
                  <c:v>96.54</c:v>
                </c:pt>
                <c:pt idx="37">
                  <c:v>96.54</c:v>
                </c:pt>
                <c:pt idx="38">
                  <c:v>96.54</c:v>
                </c:pt>
                <c:pt idx="39">
                  <c:v>96.54</c:v>
                </c:pt>
                <c:pt idx="40">
                  <c:v>96.54</c:v>
                </c:pt>
                <c:pt idx="41">
                  <c:v>96.304000000000002</c:v>
                </c:pt>
                <c:pt idx="42">
                  <c:v>96.068000000000012</c:v>
                </c:pt>
                <c:pt idx="43">
                  <c:v>95.831999999999994</c:v>
                </c:pt>
                <c:pt idx="44">
                  <c:v>95.596000000000004</c:v>
                </c:pt>
                <c:pt idx="45">
                  <c:v>95.596000000000004</c:v>
                </c:pt>
                <c:pt idx="46">
                  <c:v>95.596000000000004</c:v>
                </c:pt>
                <c:pt idx="47">
                  <c:v>95.596000000000004</c:v>
                </c:pt>
                <c:pt idx="48">
                  <c:v>95.346999999999994</c:v>
                </c:pt>
                <c:pt idx="49">
                  <c:v>95.346999999999994</c:v>
                </c:pt>
                <c:pt idx="50">
                  <c:v>95.346999999999994</c:v>
                </c:pt>
                <c:pt idx="51">
                  <c:v>95.346999999999994</c:v>
                </c:pt>
                <c:pt idx="52">
                  <c:v>95.346999999999994</c:v>
                </c:pt>
                <c:pt idx="53">
                  <c:v>95.346999999999994</c:v>
                </c:pt>
                <c:pt idx="54">
                  <c:v>95.082999999999998</c:v>
                </c:pt>
                <c:pt idx="55">
                  <c:v>95.082999999999998</c:v>
                </c:pt>
                <c:pt idx="56">
                  <c:v>95.082999999999998</c:v>
                </c:pt>
                <c:pt idx="57">
                  <c:v>95.082999999999998</c:v>
                </c:pt>
                <c:pt idx="58">
                  <c:v>95.082999999999998</c:v>
                </c:pt>
                <c:pt idx="59">
                  <c:v>94.818000000000012</c:v>
                </c:pt>
                <c:pt idx="60">
                  <c:v>94.818000000000012</c:v>
                </c:pt>
                <c:pt idx="61">
                  <c:v>94.818000000000012</c:v>
                </c:pt>
                <c:pt idx="62">
                  <c:v>94.818000000000012</c:v>
                </c:pt>
                <c:pt idx="63">
                  <c:v>94.818000000000012</c:v>
                </c:pt>
                <c:pt idx="64">
                  <c:v>94.818000000000012</c:v>
                </c:pt>
                <c:pt idx="65">
                  <c:v>94.818000000000012</c:v>
                </c:pt>
                <c:pt idx="66">
                  <c:v>94.818000000000012</c:v>
                </c:pt>
                <c:pt idx="67">
                  <c:v>94.818000000000012</c:v>
                </c:pt>
                <c:pt idx="68">
                  <c:v>94.818000000000012</c:v>
                </c:pt>
                <c:pt idx="69">
                  <c:v>94.818000000000012</c:v>
                </c:pt>
                <c:pt idx="70">
                  <c:v>94.551999999999992</c:v>
                </c:pt>
                <c:pt idx="71">
                  <c:v>94.551999999999992</c:v>
                </c:pt>
                <c:pt idx="72">
                  <c:v>94.551999999999992</c:v>
                </c:pt>
                <c:pt idx="73">
                  <c:v>93.75</c:v>
                </c:pt>
                <c:pt idx="74">
                  <c:v>93.482000000000014</c:v>
                </c:pt>
                <c:pt idx="75">
                  <c:v>93.214000000000027</c:v>
                </c:pt>
                <c:pt idx="76">
                  <c:v>93.214000000000027</c:v>
                </c:pt>
                <c:pt idx="77">
                  <c:v>93.214000000000027</c:v>
                </c:pt>
                <c:pt idx="78">
                  <c:v>93.214000000000027</c:v>
                </c:pt>
                <c:pt idx="79">
                  <c:v>93.214000000000027</c:v>
                </c:pt>
                <c:pt idx="80">
                  <c:v>93.214000000000027</c:v>
                </c:pt>
                <c:pt idx="81">
                  <c:v>93.214000000000027</c:v>
                </c:pt>
                <c:pt idx="82">
                  <c:v>92.940000000000026</c:v>
                </c:pt>
                <c:pt idx="83">
                  <c:v>92.940000000000026</c:v>
                </c:pt>
                <c:pt idx="84">
                  <c:v>92.940000000000026</c:v>
                </c:pt>
                <c:pt idx="85">
                  <c:v>92.940000000000026</c:v>
                </c:pt>
                <c:pt idx="86">
                  <c:v>92.664999999999992</c:v>
                </c:pt>
                <c:pt idx="87">
                  <c:v>92.664999999999992</c:v>
                </c:pt>
                <c:pt idx="88">
                  <c:v>92.114000000000004</c:v>
                </c:pt>
                <c:pt idx="89">
                  <c:v>92.114000000000004</c:v>
                </c:pt>
                <c:pt idx="90">
                  <c:v>92.114000000000004</c:v>
                </c:pt>
                <c:pt idx="91">
                  <c:v>91.557999999999993</c:v>
                </c:pt>
                <c:pt idx="92">
                  <c:v>91.557999999999993</c:v>
                </c:pt>
                <c:pt idx="93">
                  <c:v>91.557999999999993</c:v>
                </c:pt>
                <c:pt idx="94">
                  <c:v>91.557999999999993</c:v>
                </c:pt>
                <c:pt idx="95">
                  <c:v>91.557999999999993</c:v>
                </c:pt>
                <c:pt idx="96">
                  <c:v>91.557999999999993</c:v>
                </c:pt>
                <c:pt idx="97">
                  <c:v>91.557999999999993</c:v>
                </c:pt>
                <c:pt idx="98">
                  <c:v>91.557999999999993</c:v>
                </c:pt>
                <c:pt idx="99">
                  <c:v>91.557999999999993</c:v>
                </c:pt>
                <c:pt idx="100">
                  <c:v>91.557999999999993</c:v>
                </c:pt>
                <c:pt idx="101">
                  <c:v>91.248999999999995</c:v>
                </c:pt>
                <c:pt idx="102">
                  <c:v>90.937000000000026</c:v>
                </c:pt>
                <c:pt idx="103">
                  <c:v>90.937000000000026</c:v>
                </c:pt>
                <c:pt idx="104">
                  <c:v>90.937000000000026</c:v>
                </c:pt>
                <c:pt idx="105">
                  <c:v>90.937000000000026</c:v>
                </c:pt>
                <c:pt idx="106">
                  <c:v>90.937000000000026</c:v>
                </c:pt>
                <c:pt idx="107">
                  <c:v>90.937000000000026</c:v>
                </c:pt>
                <c:pt idx="108">
                  <c:v>90.937000000000026</c:v>
                </c:pt>
                <c:pt idx="109">
                  <c:v>90.937000000000026</c:v>
                </c:pt>
                <c:pt idx="110">
                  <c:v>90.937000000000026</c:v>
                </c:pt>
                <c:pt idx="111">
                  <c:v>90.622999999999948</c:v>
                </c:pt>
                <c:pt idx="112">
                  <c:v>90.622999999999948</c:v>
                </c:pt>
                <c:pt idx="113">
                  <c:v>90.622999999999948</c:v>
                </c:pt>
                <c:pt idx="114">
                  <c:v>90.307000000000002</c:v>
                </c:pt>
                <c:pt idx="115">
                  <c:v>90.307000000000002</c:v>
                </c:pt>
                <c:pt idx="116">
                  <c:v>89.990000000000023</c:v>
                </c:pt>
                <c:pt idx="117">
                  <c:v>89.671999999999983</c:v>
                </c:pt>
                <c:pt idx="118">
                  <c:v>89.671999999999983</c:v>
                </c:pt>
                <c:pt idx="119">
                  <c:v>89.671999999999983</c:v>
                </c:pt>
                <c:pt idx="120">
                  <c:v>89.671999999999983</c:v>
                </c:pt>
                <c:pt idx="121">
                  <c:v>89.671999999999983</c:v>
                </c:pt>
                <c:pt idx="122">
                  <c:v>89.671999999999983</c:v>
                </c:pt>
                <c:pt idx="123">
                  <c:v>89.353999999999999</c:v>
                </c:pt>
                <c:pt idx="124">
                  <c:v>89.353999999999999</c:v>
                </c:pt>
                <c:pt idx="125">
                  <c:v>89.353999999999999</c:v>
                </c:pt>
                <c:pt idx="126">
                  <c:v>89.353999999999999</c:v>
                </c:pt>
                <c:pt idx="127">
                  <c:v>89.353999999999999</c:v>
                </c:pt>
                <c:pt idx="128">
                  <c:v>89.353999999999999</c:v>
                </c:pt>
                <c:pt idx="129">
                  <c:v>89.353999999999999</c:v>
                </c:pt>
                <c:pt idx="130">
                  <c:v>89.353999999999999</c:v>
                </c:pt>
                <c:pt idx="131">
                  <c:v>88.698999999999998</c:v>
                </c:pt>
                <c:pt idx="132">
                  <c:v>88.698999999999998</c:v>
                </c:pt>
                <c:pt idx="133">
                  <c:v>88.698999999999998</c:v>
                </c:pt>
                <c:pt idx="134">
                  <c:v>88.698999999999998</c:v>
                </c:pt>
                <c:pt idx="135">
                  <c:v>88.698999999999998</c:v>
                </c:pt>
                <c:pt idx="136">
                  <c:v>88.698999999999998</c:v>
                </c:pt>
                <c:pt idx="137">
                  <c:v>88.698999999999998</c:v>
                </c:pt>
                <c:pt idx="138">
                  <c:v>88.698999999999998</c:v>
                </c:pt>
                <c:pt idx="139">
                  <c:v>88.698999999999998</c:v>
                </c:pt>
                <c:pt idx="140">
                  <c:v>88.698999999999998</c:v>
                </c:pt>
                <c:pt idx="141">
                  <c:v>88.698999999999998</c:v>
                </c:pt>
                <c:pt idx="142">
                  <c:v>88.353999999999999</c:v>
                </c:pt>
                <c:pt idx="143">
                  <c:v>88.353999999999999</c:v>
                </c:pt>
                <c:pt idx="144">
                  <c:v>88.353999999999999</c:v>
                </c:pt>
                <c:pt idx="145">
                  <c:v>88.353999999999999</c:v>
                </c:pt>
                <c:pt idx="146">
                  <c:v>88.353999999999999</c:v>
                </c:pt>
                <c:pt idx="147">
                  <c:v>88.353999999999999</c:v>
                </c:pt>
                <c:pt idx="148">
                  <c:v>88.353999999999999</c:v>
                </c:pt>
                <c:pt idx="149">
                  <c:v>88.353999999999999</c:v>
                </c:pt>
                <c:pt idx="150">
                  <c:v>88.353999999999999</c:v>
                </c:pt>
                <c:pt idx="151">
                  <c:v>88.353999999999999</c:v>
                </c:pt>
                <c:pt idx="152">
                  <c:v>88.353999999999999</c:v>
                </c:pt>
                <c:pt idx="153">
                  <c:v>88.353999999999999</c:v>
                </c:pt>
                <c:pt idx="154">
                  <c:v>88.353999999999999</c:v>
                </c:pt>
                <c:pt idx="155">
                  <c:v>88.353999999999999</c:v>
                </c:pt>
                <c:pt idx="156">
                  <c:v>88.353999999999999</c:v>
                </c:pt>
                <c:pt idx="157">
                  <c:v>88.353999999999999</c:v>
                </c:pt>
                <c:pt idx="158">
                  <c:v>87.953000000000003</c:v>
                </c:pt>
                <c:pt idx="159">
                  <c:v>87.953000000000003</c:v>
                </c:pt>
                <c:pt idx="160">
                  <c:v>87.953000000000003</c:v>
                </c:pt>
                <c:pt idx="161">
                  <c:v>87.953000000000003</c:v>
                </c:pt>
                <c:pt idx="162">
                  <c:v>87.953000000000003</c:v>
                </c:pt>
                <c:pt idx="163">
                  <c:v>87.549000000000007</c:v>
                </c:pt>
                <c:pt idx="164">
                  <c:v>87.549000000000007</c:v>
                </c:pt>
                <c:pt idx="165">
                  <c:v>87.549000000000007</c:v>
                </c:pt>
                <c:pt idx="166">
                  <c:v>86.742000000000004</c:v>
                </c:pt>
                <c:pt idx="167">
                  <c:v>86.742000000000004</c:v>
                </c:pt>
                <c:pt idx="168">
                  <c:v>86.742000000000004</c:v>
                </c:pt>
                <c:pt idx="169">
                  <c:v>86.742000000000004</c:v>
                </c:pt>
                <c:pt idx="170">
                  <c:v>86.334999999999994</c:v>
                </c:pt>
                <c:pt idx="171">
                  <c:v>86.334999999999994</c:v>
                </c:pt>
                <c:pt idx="172">
                  <c:v>86.334999999999994</c:v>
                </c:pt>
                <c:pt idx="173">
                  <c:v>86.334999999999994</c:v>
                </c:pt>
                <c:pt idx="174">
                  <c:v>86.334999999999994</c:v>
                </c:pt>
                <c:pt idx="175">
                  <c:v>86.334999999999994</c:v>
                </c:pt>
                <c:pt idx="176">
                  <c:v>85.915999999999997</c:v>
                </c:pt>
                <c:pt idx="177">
                  <c:v>85.915999999999997</c:v>
                </c:pt>
                <c:pt idx="178">
                  <c:v>85.915999999999997</c:v>
                </c:pt>
                <c:pt idx="179">
                  <c:v>85.915999999999997</c:v>
                </c:pt>
                <c:pt idx="180">
                  <c:v>85.915999999999997</c:v>
                </c:pt>
                <c:pt idx="181">
                  <c:v>85.915999999999997</c:v>
                </c:pt>
                <c:pt idx="182">
                  <c:v>85.915999999999997</c:v>
                </c:pt>
                <c:pt idx="183">
                  <c:v>85.486000000000004</c:v>
                </c:pt>
                <c:pt idx="184">
                  <c:v>85.057000000000002</c:v>
                </c:pt>
                <c:pt idx="185">
                  <c:v>85.057000000000002</c:v>
                </c:pt>
                <c:pt idx="186">
                  <c:v>84.620999999999981</c:v>
                </c:pt>
                <c:pt idx="187">
                  <c:v>84.620999999999981</c:v>
                </c:pt>
                <c:pt idx="188">
                  <c:v>84.620999999999981</c:v>
                </c:pt>
                <c:pt idx="189">
                  <c:v>84.620999999999981</c:v>
                </c:pt>
                <c:pt idx="190">
                  <c:v>84.620999999999981</c:v>
                </c:pt>
                <c:pt idx="191">
                  <c:v>84.620999999999981</c:v>
                </c:pt>
                <c:pt idx="192">
                  <c:v>84.620999999999981</c:v>
                </c:pt>
                <c:pt idx="193">
                  <c:v>84.620999999999981</c:v>
                </c:pt>
                <c:pt idx="194">
                  <c:v>84.620999999999981</c:v>
                </c:pt>
                <c:pt idx="195">
                  <c:v>84.620999999999981</c:v>
                </c:pt>
                <c:pt idx="196">
                  <c:v>84.620999999999981</c:v>
                </c:pt>
                <c:pt idx="197">
                  <c:v>84.620999999999981</c:v>
                </c:pt>
                <c:pt idx="198">
                  <c:v>84.620999999999981</c:v>
                </c:pt>
                <c:pt idx="199">
                  <c:v>84.125999999999948</c:v>
                </c:pt>
                <c:pt idx="200">
                  <c:v>84.125999999999948</c:v>
                </c:pt>
                <c:pt idx="201">
                  <c:v>84.125999999999948</c:v>
                </c:pt>
                <c:pt idx="202">
                  <c:v>84.125999999999948</c:v>
                </c:pt>
                <c:pt idx="203">
                  <c:v>84.125999999999948</c:v>
                </c:pt>
                <c:pt idx="204">
                  <c:v>84.125999999999948</c:v>
                </c:pt>
                <c:pt idx="205">
                  <c:v>83.120999999999981</c:v>
                </c:pt>
                <c:pt idx="206">
                  <c:v>83.120999999999981</c:v>
                </c:pt>
                <c:pt idx="207">
                  <c:v>83.120999999999981</c:v>
                </c:pt>
                <c:pt idx="208">
                  <c:v>83.120999999999981</c:v>
                </c:pt>
                <c:pt idx="209">
                  <c:v>83.120999999999981</c:v>
                </c:pt>
                <c:pt idx="210">
                  <c:v>83.120999999999981</c:v>
                </c:pt>
                <c:pt idx="211">
                  <c:v>82.60799999999999</c:v>
                </c:pt>
                <c:pt idx="212">
                  <c:v>82.60799999999999</c:v>
                </c:pt>
                <c:pt idx="213">
                  <c:v>82.60799999999999</c:v>
                </c:pt>
                <c:pt idx="214">
                  <c:v>82.60799999999999</c:v>
                </c:pt>
                <c:pt idx="215">
                  <c:v>82.60799999999999</c:v>
                </c:pt>
                <c:pt idx="216">
                  <c:v>82.60799999999999</c:v>
                </c:pt>
                <c:pt idx="217">
                  <c:v>82.60799999999999</c:v>
                </c:pt>
                <c:pt idx="218">
                  <c:v>82.60799999999999</c:v>
                </c:pt>
                <c:pt idx="219">
                  <c:v>82.60799999999999</c:v>
                </c:pt>
                <c:pt idx="220">
                  <c:v>82.60799999999999</c:v>
                </c:pt>
                <c:pt idx="221">
                  <c:v>82.60799999999999</c:v>
                </c:pt>
                <c:pt idx="222">
                  <c:v>82.60799999999999</c:v>
                </c:pt>
                <c:pt idx="223">
                  <c:v>82.60799999999999</c:v>
                </c:pt>
                <c:pt idx="224">
                  <c:v>82.60799999999999</c:v>
                </c:pt>
                <c:pt idx="225">
                  <c:v>82.60799999999999</c:v>
                </c:pt>
                <c:pt idx="226">
                  <c:v>82.60799999999999</c:v>
                </c:pt>
                <c:pt idx="227">
                  <c:v>82.60799999999999</c:v>
                </c:pt>
                <c:pt idx="228">
                  <c:v>82.075000000000003</c:v>
                </c:pt>
                <c:pt idx="229">
                  <c:v>82.075000000000003</c:v>
                </c:pt>
                <c:pt idx="230">
                  <c:v>82.075000000000003</c:v>
                </c:pt>
                <c:pt idx="231">
                  <c:v>82.075000000000003</c:v>
                </c:pt>
                <c:pt idx="232">
                  <c:v>82.075000000000003</c:v>
                </c:pt>
                <c:pt idx="233">
                  <c:v>81.521000000000001</c:v>
                </c:pt>
                <c:pt idx="234">
                  <c:v>81.521000000000001</c:v>
                </c:pt>
                <c:pt idx="235">
                  <c:v>81.521000000000001</c:v>
                </c:pt>
                <c:pt idx="236">
                  <c:v>81.521000000000001</c:v>
                </c:pt>
                <c:pt idx="237">
                  <c:v>81.521000000000001</c:v>
                </c:pt>
                <c:pt idx="238">
                  <c:v>81.521000000000001</c:v>
                </c:pt>
                <c:pt idx="239">
                  <c:v>81.521000000000001</c:v>
                </c:pt>
                <c:pt idx="240">
                  <c:v>81.521000000000001</c:v>
                </c:pt>
                <c:pt idx="241">
                  <c:v>81.521000000000001</c:v>
                </c:pt>
                <c:pt idx="242">
                  <c:v>81.521000000000001</c:v>
                </c:pt>
                <c:pt idx="243">
                  <c:v>81.521000000000001</c:v>
                </c:pt>
                <c:pt idx="244">
                  <c:v>81.521000000000001</c:v>
                </c:pt>
                <c:pt idx="245">
                  <c:v>81.521000000000001</c:v>
                </c:pt>
                <c:pt idx="246">
                  <c:v>81.521000000000001</c:v>
                </c:pt>
                <c:pt idx="247">
                  <c:v>81.521000000000001</c:v>
                </c:pt>
                <c:pt idx="248">
                  <c:v>80.812000000000012</c:v>
                </c:pt>
                <c:pt idx="249">
                  <c:v>80.812000000000012</c:v>
                </c:pt>
                <c:pt idx="250">
                  <c:v>80.812000000000012</c:v>
                </c:pt>
                <c:pt idx="251">
                  <c:v>80.096999999999994</c:v>
                </c:pt>
                <c:pt idx="252">
                  <c:v>79.381</c:v>
                </c:pt>
                <c:pt idx="253">
                  <c:v>79.381</c:v>
                </c:pt>
                <c:pt idx="254">
                  <c:v>79.381</c:v>
                </c:pt>
                <c:pt idx="255">
                  <c:v>79.381</c:v>
                </c:pt>
                <c:pt idx="256">
                  <c:v>79.381</c:v>
                </c:pt>
                <c:pt idx="257">
                  <c:v>79.381</c:v>
                </c:pt>
                <c:pt idx="258">
                  <c:v>79.381</c:v>
                </c:pt>
                <c:pt idx="259">
                  <c:v>79.381</c:v>
                </c:pt>
                <c:pt idx="260">
                  <c:v>79.381</c:v>
                </c:pt>
                <c:pt idx="261">
                  <c:v>79.381</c:v>
                </c:pt>
                <c:pt idx="262">
                  <c:v>79.381</c:v>
                </c:pt>
                <c:pt idx="263">
                  <c:v>79.381</c:v>
                </c:pt>
                <c:pt idx="264">
                  <c:v>79.381</c:v>
                </c:pt>
                <c:pt idx="265">
                  <c:v>79.381</c:v>
                </c:pt>
                <c:pt idx="266">
                  <c:v>79.381</c:v>
                </c:pt>
                <c:pt idx="267">
                  <c:v>79.381</c:v>
                </c:pt>
                <c:pt idx="268">
                  <c:v>79.381</c:v>
                </c:pt>
                <c:pt idx="269">
                  <c:v>79.381</c:v>
                </c:pt>
                <c:pt idx="270">
                  <c:v>79.381</c:v>
                </c:pt>
                <c:pt idx="271">
                  <c:v>79.381</c:v>
                </c:pt>
                <c:pt idx="272">
                  <c:v>79.381</c:v>
                </c:pt>
                <c:pt idx="273">
                  <c:v>79.381</c:v>
                </c:pt>
                <c:pt idx="274">
                  <c:v>79.381</c:v>
                </c:pt>
                <c:pt idx="275">
                  <c:v>79.381</c:v>
                </c:pt>
                <c:pt idx="276">
                  <c:v>79.381</c:v>
                </c:pt>
                <c:pt idx="277">
                  <c:v>79.381</c:v>
                </c:pt>
                <c:pt idx="278">
                  <c:v>79.381</c:v>
                </c:pt>
                <c:pt idx="279">
                  <c:v>78.60299999999998</c:v>
                </c:pt>
                <c:pt idx="280">
                  <c:v>77.808999999999983</c:v>
                </c:pt>
                <c:pt idx="281">
                  <c:v>77.808999999999983</c:v>
                </c:pt>
                <c:pt idx="282">
                  <c:v>77.808999999999983</c:v>
                </c:pt>
                <c:pt idx="283">
                  <c:v>77.808999999999983</c:v>
                </c:pt>
                <c:pt idx="284">
                  <c:v>77.808999999999983</c:v>
                </c:pt>
                <c:pt idx="285">
                  <c:v>77.808999999999983</c:v>
                </c:pt>
                <c:pt idx="286">
                  <c:v>77.808999999999983</c:v>
                </c:pt>
                <c:pt idx="287">
                  <c:v>77.808999999999983</c:v>
                </c:pt>
                <c:pt idx="288">
                  <c:v>77.808999999999983</c:v>
                </c:pt>
                <c:pt idx="289">
                  <c:v>77.808999999999983</c:v>
                </c:pt>
                <c:pt idx="290">
                  <c:v>77.808999999999983</c:v>
                </c:pt>
                <c:pt idx="291">
                  <c:v>77.808999999999983</c:v>
                </c:pt>
                <c:pt idx="292">
                  <c:v>77.808999999999983</c:v>
                </c:pt>
                <c:pt idx="293">
                  <c:v>77.808999999999983</c:v>
                </c:pt>
                <c:pt idx="294">
                  <c:v>77.808999999999983</c:v>
                </c:pt>
                <c:pt idx="295">
                  <c:v>77.808999999999983</c:v>
                </c:pt>
                <c:pt idx="296">
                  <c:v>77.808999999999983</c:v>
                </c:pt>
                <c:pt idx="297">
                  <c:v>77.808999999999983</c:v>
                </c:pt>
                <c:pt idx="298">
                  <c:v>77.808999999999983</c:v>
                </c:pt>
                <c:pt idx="299">
                  <c:v>77.808999999999983</c:v>
                </c:pt>
                <c:pt idx="300">
                  <c:v>77.808999999999983</c:v>
                </c:pt>
                <c:pt idx="301">
                  <c:v>77.808999999999983</c:v>
                </c:pt>
                <c:pt idx="302">
                  <c:v>77.808999999999983</c:v>
                </c:pt>
                <c:pt idx="303">
                  <c:v>77.808999999999983</c:v>
                </c:pt>
                <c:pt idx="304">
                  <c:v>76.86</c:v>
                </c:pt>
                <c:pt idx="305">
                  <c:v>76.86</c:v>
                </c:pt>
                <c:pt idx="306">
                  <c:v>76.86</c:v>
                </c:pt>
                <c:pt idx="307">
                  <c:v>76.86</c:v>
                </c:pt>
                <c:pt idx="308">
                  <c:v>76.86</c:v>
                </c:pt>
                <c:pt idx="309">
                  <c:v>76.86</c:v>
                </c:pt>
                <c:pt idx="310">
                  <c:v>76.86</c:v>
                </c:pt>
                <c:pt idx="311">
                  <c:v>76.86</c:v>
                </c:pt>
                <c:pt idx="312">
                  <c:v>76.86</c:v>
                </c:pt>
                <c:pt idx="313">
                  <c:v>75.887</c:v>
                </c:pt>
                <c:pt idx="314">
                  <c:v>75.887</c:v>
                </c:pt>
                <c:pt idx="315">
                  <c:v>75.887</c:v>
                </c:pt>
                <c:pt idx="316">
                  <c:v>75.887</c:v>
                </c:pt>
                <c:pt idx="317">
                  <c:v>75.887</c:v>
                </c:pt>
                <c:pt idx="318">
                  <c:v>75.887</c:v>
                </c:pt>
                <c:pt idx="319">
                  <c:v>75.887</c:v>
                </c:pt>
                <c:pt idx="320">
                  <c:v>75.887</c:v>
                </c:pt>
                <c:pt idx="321">
                  <c:v>75.887</c:v>
                </c:pt>
                <c:pt idx="322">
                  <c:v>75.887</c:v>
                </c:pt>
                <c:pt idx="323">
                  <c:v>75.887</c:v>
                </c:pt>
                <c:pt idx="324">
                  <c:v>75.887</c:v>
                </c:pt>
                <c:pt idx="325">
                  <c:v>75.887</c:v>
                </c:pt>
                <c:pt idx="326">
                  <c:v>75.887</c:v>
                </c:pt>
                <c:pt idx="327">
                  <c:v>75.887</c:v>
                </c:pt>
                <c:pt idx="328">
                  <c:v>75.887</c:v>
                </c:pt>
                <c:pt idx="329">
                  <c:v>74.848000000000013</c:v>
                </c:pt>
                <c:pt idx="330">
                  <c:v>74.848000000000013</c:v>
                </c:pt>
                <c:pt idx="331">
                  <c:v>74.848000000000013</c:v>
                </c:pt>
                <c:pt idx="332">
                  <c:v>74.848000000000013</c:v>
                </c:pt>
                <c:pt idx="333">
                  <c:v>74.848000000000013</c:v>
                </c:pt>
                <c:pt idx="334">
                  <c:v>74.848000000000013</c:v>
                </c:pt>
                <c:pt idx="335">
                  <c:v>74.848000000000013</c:v>
                </c:pt>
                <c:pt idx="336">
                  <c:v>73.730999999999995</c:v>
                </c:pt>
              </c:numCache>
            </c:numRef>
          </c:yVal>
        </c:ser>
        <c:ser>
          <c:idx val="2"/>
          <c:order val="2"/>
          <c:tx>
            <c:strRef>
              <c:f>Sheet1!$D$1</c:f>
              <c:strCache>
                <c:ptCount val="1"/>
                <c:pt idx="0">
                  <c:v>IL-2R antagonist (N = 263)</c:v>
                </c:pt>
              </c:strCache>
            </c:strRef>
          </c:tx>
          <c:spPr>
            <a:ln w="41275">
              <a:solidFill>
                <a:srgbClr val="FFFF00"/>
              </a:solidFill>
            </a:ln>
          </c:spPr>
          <c:marker>
            <c:symbol val="none"/>
          </c:marker>
          <c:xVal>
            <c:numRef>
              <c:f>Sheet1!$A$2:$A$338</c:f>
              <c:numCache>
                <c:formatCode>General</c:formatCode>
                <c:ptCount val="337"/>
                <c:pt idx="0">
                  <c:v>0</c:v>
                </c:pt>
                <c:pt idx="1">
                  <c:v>2.0799999999999999E-2</c:v>
                </c:pt>
                <c:pt idx="2">
                  <c:v>4.1700000000000001E-2</c:v>
                </c:pt>
                <c:pt idx="3">
                  <c:v>6.25E-2</c:v>
                </c:pt>
                <c:pt idx="4">
                  <c:v>8.3300000000000041E-2</c:v>
                </c:pt>
                <c:pt idx="5">
                  <c:v>0.10420000000000022</c:v>
                </c:pt>
                <c:pt idx="6">
                  <c:v>0.125</c:v>
                </c:pt>
                <c:pt idx="7">
                  <c:v>0.14580000000000001</c:v>
                </c:pt>
                <c:pt idx="8">
                  <c:v>0.16669999999999999</c:v>
                </c:pt>
                <c:pt idx="9">
                  <c:v>0.18750000000000044</c:v>
                </c:pt>
                <c:pt idx="10">
                  <c:v>0.20830000000000001</c:v>
                </c:pt>
                <c:pt idx="11">
                  <c:v>0.22919999999999999</c:v>
                </c:pt>
                <c:pt idx="12">
                  <c:v>0.25</c:v>
                </c:pt>
                <c:pt idx="13">
                  <c:v>0.27080000000000032</c:v>
                </c:pt>
                <c:pt idx="14">
                  <c:v>0.29170000000000001</c:v>
                </c:pt>
                <c:pt idx="15">
                  <c:v>0.31250000000000189</c:v>
                </c:pt>
                <c:pt idx="16">
                  <c:v>0.33330000000000337</c:v>
                </c:pt>
                <c:pt idx="17">
                  <c:v>0.35420000000000001</c:v>
                </c:pt>
                <c:pt idx="18">
                  <c:v>0.37500000000000189</c:v>
                </c:pt>
                <c:pt idx="19">
                  <c:v>0.39580000000000337</c:v>
                </c:pt>
                <c:pt idx="20">
                  <c:v>0.41670000000000001</c:v>
                </c:pt>
                <c:pt idx="21">
                  <c:v>0.43750000000000189</c:v>
                </c:pt>
                <c:pt idx="22">
                  <c:v>0.45830000000000032</c:v>
                </c:pt>
                <c:pt idx="23">
                  <c:v>0.47920000000000001</c:v>
                </c:pt>
                <c:pt idx="24">
                  <c:v>0.5</c:v>
                </c:pt>
                <c:pt idx="25">
                  <c:v>0.52080000000000004</c:v>
                </c:pt>
                <c:pt idx="26">
                  <c:v>0.54170000000000063</c:v>
                </c:pt>
                <c:pt idx="27">
                  <c:v>0.5625</c:v>
                </c:pt>
                <c:pt idx="28">
                  <c:v>0.58329999999999949</c:v>
                </c:pt>
                <c:pt idx="29">
                  <c:v>0.60420000000000063</c:v>
                </c:pt>
                <c:pt idx="30">
                  <c:v>0.62500000000000389</c:v>
                </c:pt>
                <c:pt idx="31">
                  <c:v>0.64580000000000493</c:v>
                </c:pt>
                <c:pt idx="32">
                  <c:v>0.66670000000000573</c:v>
                </c:pt>
                <c:pt idx="33">
                  <c:v>0.6875</c:v>
                </c:pt>
                <c:pt idx="34">
                  <c:v>0.70830000000000004</c:v>
                </c:pt>
                <c:pt idx="35">
                  <c:v>0.72920000000000063</c:v>
                </c:pt>
                <c:pt idx="36">
                  <c:v>0.75000000000000389</c:v>
                </c:pt>
                <c:pt idx="37">
                  <c:v>0.77080000000000493</c:v>
                </c:pt>
                <c:pt idx="38">
                  <c:v>0.79170000000000063</c:v>
                </c:pt>
                <c:pt idx="39">
                  <c:v>0.8125</c:v>
                </c:pt>
                <c:pt idx="40">
                  <c:v>0.83330000000000004</c:v>
                </c:pt>
                <c:pt idx="41">
                  <c:v>0.85420000000000063</c:v>
                </c:pt>
                <c:pt idx="42">
                  <c:v>0.87500000000000389</c:v>
                </c:pt>
                <c:pt idx="43">
                  <c:v>0.89580000000000004</c:v>
                </c:pt>
                <c:pt idx="44">
                  <c:v>0.91670000000000063</c:v>
                </c:pt>
                <c:pt idx="45">
                  <c:v>0.9375</c:v>
                </c:pt>
                <c:pt idx="46">
                  <c:v>0.95830000000000004</c:v>
                </c:pt>
                <c:pt idx="47">
                  <c:v>0.97920000000000063</c:v>
                </c:pt>
                <c:pt idx="48">
                  <c:v>1</c:v>
                </c:pt>
                <c:pt idx="49">
                  <c:v>1.0207999999999924</c:v>
                </c:pt>
                <c:pt idx="50">
                  <c:v>1.0416999999999907</c:v>
                </c:pt>
                <c:pt idx="51">
                  <c:v>1.0625</c:v>
                </c:pt>
                <c:pt idx="52">
                  <c:v>1.0832999999999924</c:v>
                </c:pt>
                <c:pt idx="53">
                  <c:v>1.1042000000000001</c:v>
                </c:pt>
                <c:pt idx="54">
                  <c:v>1.125</c:v>
                </c:pt>
                <c:pt idx="55">
                  <c:v>1.1457999999999924</c:v>
                </c:pt>
                <c:pt idx="56">
                  <c:v>1.1667000000000001</c:v>
                </c:pt>
                <c:pt idx="57">
                  <c:v>1.1875</c:v>
                </c:pt>
                <c:pt idx="58">
                  <c:v>1.2082999999999924</c:v>
                </c:pt>
                <c:pt idx="59">
                  <c:v>1.2291999999999907</c:v>
                </c:pt>
                <c:pt idx="60">
                  <c:v>1.25</c:v>
                </c:pt>
                <c:pt idx="61">
                  <c:v>1.2707999999999924</c:v>
                </c:pt>
                <c:pt idx="62">
                  <c:v>1.2916999999999907</c:v>
                </c:pt>
                <c:pt idx="63">
                  <c:v>1.3125</c:v>
                </c:pt>
                <c:pt idx="64">
                  <c:v>1.3332999999999924</c:v>
                </c:pt>
                <c:pt idx="65">
                  <c:v>1.3542000000000001</c:v>
                </c:pt>
                <c:pt idx="66">
                  <c:v>1.375</c:v>
                </c:pt>
                <c:pt idx="67">
                  <c:v>1.3957999999999924</c:v>
                </c:pt>
                <c:pt idx="68">
                  <c:v>1.4166999999999907</c:v>
                </c:pt>
                <c:pt idx="69">
                  <c:v>1.4374999999999869</c:v>
                </c:pt>
                <c:pt idx="70">
                  <c:v>1.4582999999999924</c:v>
                </c:pt>
                <c:pt idx="71">
                  <c:v>1.4791999999999907</c:v>
                </c:pt>
                <c:pt idx="72">
                  <c:v>1.5</c:v>
                </c:pt>
                <c:pt idx="73">
                  <c:v>1.5207999999999924</c:v>
                </c:pt>
                <c:pt idx="74">
                  <c:v>1.5416999999999907</c:v>
                </c:pt>
                <c:pt idx="75">
                  <c:v>1.5625</c:v>
                </c:pt>
                <c:pt idx="76">
                  <c:v>1.5832999999999924</c:v>
                </c:pt>
                <c:pt idx="77">
                  <c:v>1.6042000000000001</c:v>
                </c:pt>
                <c:pt idx="78">
                  <c:v>1.625</c:v>
                </c:pt>
                <c:pt idx="79">
                  <c:v>1.6457999999999924</c:v>
                </c:pt>
                <c:pt idx="80">
                  <c:v>1.6667000000000001</c:v>
                </c:pt>
                <c:pt idx="81">
                  <c:v>1.6875</c:v>
                </c:pt>
                <c:pt idx="82">
                  <c:v>1.7082999999999924</c:v>
                </c:pt>
                <c:pt idx="83">
                  <c:v>1.7291999999999907</c:v>
                </c:pt>
                <c:pt idx="84">
                  <c:v>1.75</c:v>
                </c:pt>
                <c:pt idx="85">
                  <c:v>1.7707999999999924</c:v>
                </c:pt>
                <c:pt idx="86">
                  <c:v>1.7916999999999907</c:v>
                </c:pt>
                <c:pt idx="87">
                  <c:v>1.8125</c:v>
                </c:pt>
                <c:pt idx="88">
                  <c:v>1.8332999999999924</c:v>
                </c:pt>
                <c:pt idx="89">
                  <c:v>1.8542000000000001</c:v>
                </c:pt>
                <c:pt idx="90">
                  <c:v>1.875</c:v>
                </c:pt>
                <c:pt idx="91">
                  <c:v>1.8957999999999924</c:v>
                </c:pt>
                <c:pt idx="92">
                  <c:v>1.9167000000000001</c:v>
                </c:pt>
                <c:pt idx="93">
                  <c:v>1.9375</c:v>
                </c:pt>
                <c:pt idx="94">
                  <c:v>1.9582999999999999</c:v>
                </c:pt>
                <c:pt idx="95">
                  <c:v>1.9792000000000001</c:v>
                </c:pt>
                <c:pt idx="96">
                  <c:v>2</c:v>
                </c:pt>
                <c:pt idx="97">
                  <c:v>2.0207999999999999</c:v>
                </c:pt>
                <c:pt idx="98">
                  <c:v>2.0417000000000001</c:v>
                </c:pt>
                <c:pt idx="99">
                  <c:v>2.0625</c:v>
                </c:pt>
                <c:pt idx="100">
                  <c:v>2.0832999999999999</c:v>
                </c:pt>
                <c:pt idx="101">
                  <c:v>2.1042000000000001</c:v>
                </c:pt>
                <c:pt idx="102">
                  <c:v>2.125</c:v>
                </c:pt>
                <c:pt idx="103">
                  <c:v>2.1457999999999999</c:v>
                </c:pt>
                <c:pt idx="104">
                  <c:v>2.1667000000000001</c:v>
                </c:pt>
                <c:pt idx="105">
                  <c:v>2.18750000000002</c:v>
                </c:pt>
                <c:pt idx="106">
                  <c:v>2.2082999999999999</c:v>
                </c:pt>
                <c:pt idx="107">
                  <c:v>2.2292000000000001</c:v>
                </c:pt>
                <c:pt idx="108">
                  <c:v>2.25</c:v>
                </c:pt>
                <c:pt idx="109">
                  <c:v>2.2707999999999999</c:v>
                </c:pt>
                <c:pt idx="110">
                  <c:v>2.2917000000000001</c:v>
                </c:pt>
                <c:pt idx="111">
                  <c:v>2.3124999999999769</c:v>
                </c:pt>
                <c:pt idx="112">
                  <c:v>2.3332999999999977</c:v>
                </c:pt>
                <c:pt idx="113">
                  <c:v>2.3541999999999987</c:v>
                </c:pt>
                <c:pt idx="114">
                  <c:v>2.3749999999999987</c:v>
                </c:pt>
                <c:pt idx="115">
                  <c:v>2.3957999999999977</c:v>
                </c:pt>
                <c:pt idx="116">
                  <c:v>2.4166999999999783</c:v>
                </c:pt>
                <c:pt idx="117">
                  <c:v>2.4375</c:v>
                </c:pt>
                <c:pt idx="118">
                  <c:v>2.4582999999999977</c:v>
                </c:pt>
                <c:pt idx="119">
                  <c:v>2.4791999999999987</c:v>
                </c:pt>
                <c:pt idx="120">
                  <c:v>2.5</c:v>
                </c:pt>
                <c:pt idx="121">
                  <c:v>2.5207999999999999</c:v>
                </c:pt>
                <c:pt idx="122">
                  <c:v>2.5417000000000001</c:v>
                </c:pt>
                <c:pt idx="123">
                  <c:v>2.5625</c:v>
                </c:pt>
                <c:pt idx="124">
                  <c:v>2.5832999999999999</c:v>
                </c:pt>
                <c:pt idx="125">
                  <c:v>2.6042000000000001</c:v>
                </c:pt>
                <c:pt idx="126">
                  <c:v>2.625</c:v>
                </c:pt>
                <c:pt idx="127">
                  <c:v>2.6457999999999999</c:v>
                </c:pt>
                <c:pt idx="128">
                  <c:v>2.6667000000000001</c:v>
                </c:pt>
                <c:pt idx="129">
                  <c:v>2.68750000000002</c:v>
                </c:pt>
                <c:pt idx="130">
                  <c:v>2.7082999999999999</c:v>
                </c:pt>
                <c:pt idx="131">
                  <c:v>2.7292000000000001</c:v>
                </c:pt>
                <c:pt idx="132">
                  <c:v>2.75</c:v>
                </c:pt>
                <c:pt idx="133">
                  <c:v>2.7707999999999999</c:v>
                </c:pt>
                <c:pt idx="134">
                  <c:v>2.7917000000000001</c:v>
                </c:pt>
                <c:pt idx="135">
                  <c:v>2.8124999999999769</c:v>
                </c:pt>
                <c:pt idx="136">
                  <c:v>2.8332999999999977</c:v>
                </c:pt>
                <c:pt idx="137">
                  <c:v>2.8541999999999987</c:v>
                </c:pt>
                <c:pt idx="138">
                  <c:v>2.8749999999999987</c:v>
                </c:pt>
                <c:pt idx="139">
                  <c:v>2.8957999999999977</c:v>
                </c:pt>
                <c:pt idx="140">
                  <c:v>2.9166999999999783</c:v>
                </c:pt>
                <c:pt idx="141">
                  <c:v>2.9375</c:v>
                </c:pt>
                <c:pt idx="142">
                  <c:v>2.9582999999999977</c:v>
                </c:pt>
                <c:pt idx="143">
                  <c:v>2.9791999999999987</c:v>
                </c:pt>
                <c:pt idx="144">
                  <c:v>3</c:v>
                </c:pt>
                <c:pt idx="145">
                  <c:v>3.0207999999999999</c:v>
                </c:pt>
                <c:pt idx="146">
                  <c:v>3.0417000000000001</c:v>
                </c:pt>
                <c:pt idx="147">
                  <c:v>3.0625</c:v>
                </c:pt>
                <c:pt idx="148">
                  <c:v>3.0832999999999999</c:v>
                </c:pt>
                <c:pt idx="149">
                  <c:v>3.1042000000000001</c:v>
                </c:pt>
                <c:pt idx="150">
                  <c:v>3.125</c:v>
                </c:pt>
                <c:pt idx="151">
                  <c:v>3.1457999999999999</c:v>
                </c:pt>
                <c:pt idx="152">
                  <c:v>3.1667000000000001</c:v>
                </c:pt>
                <c:pt idx="153">
                  <c:v>3.18750000000002</c:v>
                </c:pt>
                <c:pt idx="154">
                  <c:v>3.2082999999999999</c:v>
                </c:pt>
                <c:pt idx="155">
                  <c:v>3.2292000000000001</c:v>
                </c:pt>
                <c:pt idx="156">
                  <c:v>3.25</c:v>
                </c:pt>
                <c:pt idx="157">
                  <c:v>3.2707999999999999</c:v>
                </c:pt>
                <c:pt idx="158">
                  <c:v>3.2917000000000001</c:v>
                </c:pt>
                <c:pt idx="159">
                  <c:v>3.3124999999999769</c:v>
                </c:pt>
                <c:pt idx="160">
                  <c:v>3.3332999999999977</c:v>
                </c:pt>
                <c:pt idx="161">
                  <c:v>3.3541999999999987</c:v>
                </c:pt>
                <c:pt idx="162">
                  <c:v>3.3749999999999987</c:v>
                </c:pt>
                <c:pt idx="163">
                  <c:v>3.3957999999999977</c:v>
                </c:pt>
                <c:pt idx="164">
                  <c:v>3.4166999999999783</c:v>
                </c:pt>
                <c:pt idx="165">
                  <c:v>3.4375</c:v>
                </c:pt>
                <c:pt idx="166">
                  <c:v>3.4582999999999977</c:v>
                </c:pt>
                <c:pt idx="167">
                  <c:v>3.4791999999999987</c:v>
                </c:pt>
                <c:pt idx="168">
                  <c:v>3.5</c:v>
                </c:pt>
                <c:pt idx="169">
                  <c:v>3.5207999999999999</c:v>
                </c:pt>
                <c:pt idx="170">
                  <c:v>3.5417000000000001</c:v>
                </c:pt>
                <c:pt idx="171">
                  <c:v>3.5625</c:v>
                </c:pt>
                <c:pt idx="172">
                  <c:v>3.5832999999999999</c:v>
                </c:pt>
                <c:pt idx="173">
                  <c:v>3.6042000000000001</c:v>
                </c:pt>
                <c:pt idx="174">
                  <c:v>3.625</c:v>
                </c:pt>
                <c:pt idx="175">
                  <c:v>3.6457999999999999</c:v>
                </c:pt>
                <c:pt idx="176">
                  <c:v>3.6667000000000001</c:v>
                </c:pt>
                <c:pt idx="177">
                  <c:v>3.68750000000002</c:v>
                </c:pt>
                <c:pt idx="178">
                  <c:v>3.7082999999999999</c:v>
                </c:pt>
                <c:pt idx="179">
                  <c:v>3.7292000000000001</c:v>
                </c:pt>
                <c:pt idx="180">
                  <c:v>3.75</c:v>
                </c:pt>
                <c:pt idx="181">
                  <c:v>3.7707999999999999</c:v>
                </c:pt>
                <c:pt idx="182">
                  <c:v>3.7917000000000001</c:v>
                </c:pt>
                <c:pt idx="183">
                  <c:v>3.8124999999999769</c:v>
                </c:pt>
                <c:pt idx="184">
                  <c:v>3.8332999999999977</c:v>
                </c:pt>
                <c:pt idx="185">
                  <c:v>3.8541999999999987</c:v>
                </c:pt>
                <c:pt idx="186">
                  <c:v>3.8749999999999987</c:v>
                </c:pt>
                <c:pt idx="187">
                  <c:v>3.8957999999999977</c:v>
                </c:pt>
                <c:pt idx="188">
                  <c:v>3.9166999999999783</c:v>
                </c:pt>
                <c:pt idx="189">
                  <c:v>3.9375</c:v>
                </c:pt>
                <c:pt idx="190">
                  <c:v>3.9582999999999977</c:v>
                </c:pt>
                <c:pt idx="191">
                  <c:v>3.9791999999999987</c:v>
                </c:pt>
                <c:pt idx="192">
                  <c:v>4</c:v>
                </c:pt>
                <c:pt idx="193">
                  <c:v>4.0207999999999995</c:v>
                </c:pt>
                <c:pt idx="194">
                  <c:v>4.0417000000000014</c:v>
                </c:pt>
                <c:pt idx="195">
                  <c:v>4.0624999999999956</c:v>
                </c:pt>
                <c:pt idx="196">
                  <c:v>4.0833000000000004</c:v>
                </c:pt>
                <c:pt idx="197">
                  <c:v>4.1041999999999845</c:v>
                </c:pt>
                <c:pt idx="198">
                  <c:v>4.1249999999999645</c:v>
                </c:pt>
                <c:pt idx="199">
                  <c:v>4.1457999999999995</c:v>
                </c:pt>
                <c:pt idx="200">
                  <c:v>4.1666999999999996</c:v>
                </c:pt>
                <c:pt idx="201">
                  <c:v>4.1874999999999956</c:v>
                </c:pt>
                <c:pt idx="202">
                  <c:v>4.2083000000000004</c:v>
                </c:pt>
                <c:pt idx="203">
                  <c:v>4.2291999999999996</c:v>
                </c:pt>
                <c:pt idx="204">
                  <c:v>4.25</c:v>
                </c:pt>
                <c:pt idx="205">
                  <c:v>4.2708000000000004</c:v>
                </c:pt>
                <c:pt idx="206">
                  <c:v>4.2917000000000014</c:v>
                </c:pt>
                <c:pt idx="207">
                  <c:v>4.3124999999999956</c:v>
                </c:pt>
                <c:pt idx="208">
                  <c:v>4.3333000000000004</c:v>
                </c:pt>
                <c:pt idx="209">
                  <c:v>4.3541999999999845</c:v>
                </c:pt>
                <c:pt idx="210">
                  <c:v>4.375</c:v>
                </c:pt>
                <c:pt idx="211">
                  <c:v>4.3957999999999995</c:v>
                </c:pt>
                <c:pt idx="212">
                  <c:v>4.4167000000000014</c:v>
                </c:pt>
                <c:pt idx="213">
                  <c:v>4.4375</c:v>
                </c:pt>
                <c:pt idx="214">
                  <c:v>4.4583000000000004</c:v>
                </c:pt>
                <c:pt idx="215">
                  <c:v>4.4792000000000476</c:v>
                </c:pt>
                <c:pt idx="216">
                  <c:v>4.5</c:v>
                </c:pt>
                <c:pt idx="217">
                  <c:v>4.5207999999999995</c:v>
                </c:pt>
                <c:pt idx="218">
                  <c:v>4.5417000000000014</c:v>
                </c:pt>
                <c:pt idx="219">
                  <c:v>4.5624999999999956</c:v>
                </c:pt>
                <c:pt idx="220">
                  <c:v>4.5833000000000004</c:v>
                </c:pt>
                <c:pt idx="221">
                  <c:v>4.6041999999999845</c:v>
                </c:pt>
                <c:pt idx="222">
                  <c:v>4.6249999999999645</c:v>
                </c:pt>
                <c:pt idx="223">
                  <c:v>4.6457999999999995</c:v>
                </c:pt>
                <c:pt idx="224">
                  <c:v>4.6666999999999996</c:v>
                </c:pt>
                <c:pt idx="225">
                  <c:v>4.6874999999999956</c:v>
                </c:pt>
                <c:pt idx="226">
                  <c:v>4.7083000000000004</c:v>
                </c:pt>
                <c:pt idx="227">
                  <c:v>4.7291999999999996</c:v>
                </c:pt>
                <c:pt idx="228">
                  <c:v>4.75</c:v>
                </c:pt>
                <c:pt idx="229">
                  <c:v>4.7708000000000004</c:v>
                </c:pt>
                <c:pt idx="230">
                  <c:v>4.7917000000000014</c:v>
                </c:pt>
                <c:pt idx="231">
                  <c:v>4.8124999999999956</c:v>
                </c:pt>
                <c:pt idx="232">
                  <c:v>4.8333000000000004</c:v>
                </c:pt>
                <c:pt idx="233">
                  <c:v>4.8541999999999845</c:v>
                </c:pt>
                <c:pt idx="234">
                  <c:v>4.875</c:v>
                </c:pt>
                <c:pt idx="235">
                  <c:v>4.8957999999999995</c:v>
                </c:pt>
                <c:pt idx="236">
                  <c:v>4.9167000000000014</c:v>
                </c:pt>
                <c:pt idx="237">
                  <c:v>4.9375</c:v>
                </c:pt>
                <c:pt idx="238">
                  <c:v>4.9583000000000004</c:v>
                </c:pt>
                <c:pt idx="239">
                  <c:v>4.9792000000000476</c:v>
                </c:pt>
                <c:pt idx="240">
                  <c:v>5</c:v>
                </c:pt>
                <c:pt idx="241">
                  <c:v>5.0207999999999995</c:v>
                </c:pt>
                <c:pt idx="242">
                  <c:v>5.0417000000000014</c:v>
                </c:pt>
                <c:pt idx="243">
                  <c:v>5.0624999999999956</c:v>
                </c:pt>
                <c:pt idx="244">
                  <c:v>5.0833000000000004</c:v>
                </c:pt>
                <c:pt idx="245">
                  <c:v>5.1041999999999845</c:v>
                </c:pt>
                <c:pt idx="246">
                  <c:v>5.1249999999999645</c:v>
                </c:pt>
                <c:pt idx="247">
                  <c:v>5.1457999999999995</c:v>
                </c:pt>
                <c:pt idx="248">
                  <c:v>5.1666999999999996</c:v>
                </c:pt>
                <c:pt idx="249">
                  <c:v>5.1874999999999956</c:v>
                </c:pt>
                <c:pt idx="250">
                  <c:v>5.2083000000000004</c:v>
                </c:pt>
                <c:pt idx="251">
                  <c:v>5.2291999999999996</c:v>
                </c:pt>
                <c:pt idx="252">
                  <c:v>5.25</c:v>
                </c:pt>
                <c:pt idx="253">
                  <c:v>5.2708000000000004</c:v>
                </c:pt>
                <c:pt idx="254">
                  <c:v>5.2917000000000014</c:v>
                </c:pt>
                <c:pt idx="255">
                  <c:v>5.3124999999999956</c:v>
                </c:pt>
                <c:pt idx="256">
                  <c:v>5.3333000000000004</c:v>
                </c:pt>
                <c:pt idx="257">
                  <c:v>5.3541999999999845</c:v>
                </c:pt>
                <c:pt idx="258">
                  <c:v>5.375</c:v>
                </c:pt>
                <c:pt idx="259">
                  <c:v>5.3957999999999995</c:v>
                </c:pt>
                <c:pt idx="260">
                  <c:v>5.4167000000000014</c:v>
                </c:pt>
                <c:pt idx="261">
                  <c:v>5.4375</c:v>
                </c:pt>
                <c:pt idx="262">
                  <c:v>5.4583000000000004</c:v>
                </c:pt>
                <c:pt idx="263">
                  <c:v>5.4792000000000476</c:v>
                </c:pt>
                <c:pt idx="264">
                  <c:v>5.5</c:v>
                </c:pt>
                <c:pt idx="265">
                  <c:v>5.5207999999999995</c:v>
                </c:pt>
                <c:pt idx="266">
                  <c:v>5.5417000000000014</c:v>
                </c:pt>
                <c:pt idx="267">
                  <c:v>5.5624999999999956</c:v>
                </c:pt>
                <c:pt idx="268">
                  <c:v>5.5833000000000004</c:v>
                </c:pt>
                <c:pt idx="269">
                  <c:v>5.6041999999999845</c:v>
                </c:pt>
                <c:pt idx="270">
                  <c:v>5.6249999999999645</c:v>
                </c:pt>
                <c:pt idx="271">
                  <c:v>5.6457999999999995</c:v>
                </c:pt>
                <c:pt idx="272">
                  <c:v>5.6666999999999996</c:v>
                </c:pt>
                <c:pt idx="273">
                  <c:v>5.6874999999999956</c:v>
                </c:pt>
                <c:pt idx="274">
                  <c:v>5.7083000000000004</c:v>
                </c:pt>
                <c:pt idx="275">
                  <c:v>5.7291999999999996</c:v>
                </c:pt>
                <c:pt idx="276">
                  <c:v>5.75</c:v>
                </c:pt>
                <c:pt idx="277">
                  <c:v>5.7708000000000004</c:v>
                </c:pt>
                <c:pt idx="278">
                  <c:v>5.7917000000000014</c:v>
                </c:pt>
                <c:pt idx="279">
                  <c:v>5.8124999999999956</c:v>
                </c:pt>
                <c:pt idx="280">
                  <c:v>5.8333000000000004</c:v>
                </c:pt>
                <c:pt idx="281">
                  <c:v>5.8541999999999845</c:v>
                </c:pt>
                <c:pt idx="282">
                  <c:v>5.875</c:v>
                </c:pt>
                <c:pt idx="283">
                  <c:v>5.8957999999999995</c:v>
                </c:pt>
                <c:pt idx="284">
                  <c:v>5.9167000000000014</c:v>
                </c:pt>
                <c:pt idx="285">
                  <c:v>5.9375</c:v>
                </c:pt>
                <c:pt idx="286">
                  <c:v>5.9583000000000004</c:v>
                </c:pt>
                <c:pt idx="287">
                  <c:v>5.9792000000000476</c:v>
                </c:pt>
                <c:pt idx="288">
                  <c:v>6</c:v>
                </c:pt>
                <c:pt idx="289">
                  <c:v>6.0207999999999995</c:v>
                </c:pt>
                <c:pt idx="290">
                  <c:v>6.0417000000000014</c:v>
                </c:pt>
                <c:pt idx="291">
                  <c:v>6.0624999999999956</c:v>
                </c:pt>
                <c:pt idx="292">
                  <c:v>6.0833000000000004</c:v>
                </c:pt>
                <c:pt idx="293">
                  <c:v>6.1041999999999845</c:v>
                </c:pt>
                <c:pt idx="294">
                  <c:v>6.1249999999999645</c:v>
                </c:pt>
                <c:pt idx="295">
                  <c:v>6.1457999999999995</c:v>
                </c:pt>
                <c:pt idx="296">
                  <c:v>6.1666999999999996</c:v>
                </c:pt>
                <c:pt idx="297">
                  <c:v>6.1874999999999956</c:v>
                </c:pt>
                <c:pt idx="298">
                  <c:v>6.2083000000000004</c:v>
                </c:pt>
                <c:pt idx="299">
                  <c:v>6.2291999999999996</c:v>
                </c:pt>
                <c:pt idx="300">
                  <c:v>6.25</c:v>
                </c:pt>
                <c:pt idx="301">
                  <c:v>6.2708000000000004</c:v>
                </c:pt>
                <c:pt idx="302">
                  <c:v>6.2917000000000014</c:v>
                </c:pt>
                <c:pt idx="303">
                  <c:v>6.3124999999999956</c:v>
                </c:pt>
                <c:pt idx="304">
                  <c:v>6.3333000000000004</c:v>
                </c:pt>
                <c:pt idx="305">
                  <c:v>6.3541999999999845</c:v>
                </c:pt>
                <c:pt idx="306">
                  <c:v>6.375</c:v>
                </c:pt>
                <c:pt idx="307">
                  <c:v>6.3957999999999995</c:v>
                </c:pt>
                <c:pt idx="308">
                  <c:v>6.4167000000000014</c:v>
                </c:pt>
                <c:pt idx="309">
                  <c:v>6.4375</c:v>
                </c:pt>
                <c:pt idx="310">
                  <c:v>6.4583000000000004</c:v>
                </c:pt>
                <c:pt idx="311">
                  <c:v>6.4792000000000476</c:v>
                </c:pt>
                <c:pt idx="312">
                  <c:v>6.5</c:v>
                </c:pt>
                <c:pt idx="313">
                  <c:v>6.5207999999999995</c:v>
                </c:pt>
                <c:pt idx="314">
                  <c:v>6.5417000000000014</c:v>
                </c:pt>
                <c:pt idx="315">
                  <c:v>6.5624999999999956</c:v>
                </c:pt>
                <c:pt idx="316">
                  <c:v>6.5833000000000004</c:v>
                </c:pt>
                <c:pt idx="317">
                  <c:v>6.6041999999999845</c:v>
                </c:pt>
                <c:pt idx="318">
                  <c:v>6.6249999999999645</c:v>
                </c:pt>
                <c:pt idx="319">
                  <c:v>6.6457999999999995</c:v>
                </c:pt>
                <c:pt idx="320">
                  <c:v>6.6666999999999996</c:v>
                </c:pt>
                <c:pt idx="321">
                  <c:v>6.6874999999999956</c:v>
                </c:pt>
                <c:pt idx="322">
                  <c:v>6.7083000000000004</c:v>
                </c:pt>
                <c:pt idx="323">
                  <c:v>6.7291999999999996</c:v>
                </c:pt>
                <c:pt idx="324">
                  <c:v>6.75</c:v>
                </c:pt>
                <c:pt idx="325">
                  <c:v>6.7708000000000004</c:v>
                </c:pt>
                <c:pt idx="326">
                  <c:v>6.7917000000000014</c:v>
                </c:pt>
                <c:pt idx="327">
                  <c:v>6.8124999999999956</c:v>
                </c:pt>
                <c:pt idx="328">
                  <c:v>6.8333000000000004</c:v>
                </c:pt>
                <c:pt idx="329">
                  <c:v>6.8541999999999845</c:v>
                </c:pt>
                <c:pt idx="330">
                  <c:v>6.875</c:v>
                </c:pt>
                <c:pt idx="331">
                  <c:v>6.8957999999999995</c:v>
                </c:pt>
                <c:pt idx="332">
                  <c:v>6.9167000000000014</c:v>
                </c:pt>
                <c:pt idx="333">
                  <c:v>6.9375</c:v>
                </c:pt>
                <c:pt idx="334">
                  <c:v>6.9583000000000004</c:v>
                </c:pt>
                <c:pt idx="335">
                  <c:v>6.9792000000000476</c:v>
                </c:pt>
                <c:pt idx="336">
                  <c:v>7</c:v>
                </c:pt>
              </c:numCache>
            </c:numRef>
          </c:xVal>
          <c:yVal>
            <c:numRef>
              <c:f>Sheet1!$D$2:$D$338</c:f>
              <c:numCache>
                <c:formatCode>General</c:formatCode>
                <c:ptCount val="337"/>
                <c:pt idx="0">
                  <c:v>100</c:v>
                </c:pt>
                <c:pt idx="1">
                  <c:v>100</c:v>
                </c:pt>
                <c:pt idx="2">
                  <c:v>100</c:v>
                </c:pt>
                <c:pt idx="3">
                  <c:v>100</c:v>
                </c:pt>
                <c:pt idx="4">
                  <c:v>100</c:v>
                </c:pt>
                <c:pt idx="5">
                  <c:v>100</c:v>
                </c:pt>
                <c:pt idx="6">
                  <c:v>100</c:v>
                </c:pt>
                <c:pt idx="7">
                  <c:v>99.614999999999995</c:v>
                </c:pt>
                <c:pt idx="8">
                  <c:v>99.230999999999995</c:v>
                </c:pt>
                <c:pt idx="9">
                  <c:v>99.230999999999995</c:v>
                </c:pt>
                <c:pt idx="10">
                  <c:v>99.230999999999995</c:v>
                </c:pt>
                <c:pt idx="11">
                  <c:v>99.230999999999995</c:v>
                </c:pt>
                <c:pt idx="12">
                  <c:v>99.230999999999995</c:v>
                </c:pt>
                <c:pt idx="13">
                  <c:v>98.846000000000004</c:v>
                </c:pt>
                <c:pt idx="14">
                  <c:v>98.461000000000027</c:v>
                </c:pt>
                <c:pt idx="15">
                  <c:v>98.461000000000027</c:v>
                </c:pt>
                <c:pt idx="16">
                  <c:v>98.461000000000027</c:v>
                </c:pt>
                <c:pt idx="17">
                  <c:v>98.461000000000027</c:v>
                </c:pt>
                <c:pt idx="18">
                  <c:v>98.076999999999998</c:v>
                </c:pt>
                <c:pt idx="19">
                  <c:v>97.691999999999993</c:v>
                </c:pt>
                <c:pt idx="20">
                  <c:v>97.691999999999993</c:v>
                </c:pt>
                <c:pt idx="21">
                  <c:v>97.691999999999993</c:v>
                </c:pt>
                <c:pt idx="22">
                  <c:v>97.691999999999993</c:v>
                </c:pt>
                <c:pt idx="23">
                  <c:v>97.691999999999993</c:v>
                </c:pt>
                <c:pt idx="24">
                  <c:v>97.307999999999993</c:v>
                </c:pt>
                <c:pt idx="25">
                  <c:v>96.923000000000002</c:v>
                </c:pt>
                <c:pt idx="26">
                  <c:v>96.923000000000002</c:v>
                </c:pt>
                <c:pt idx="27">
                  <c:v>96.923000000000002</c:v>
                </c:pt>
                <c:pt idx="28">
                  <c:v>96.923000000000002</c:v>
                </c:pt>
                <c:pt idx="29">
                  <c:v>96.537999999999997</c:v>
                </c:pt>
                <c:pt idx="30">
                  <c:v>96.537999999999997</c:v>
                </c:pt>
                <c:pt idx="31">
                  <c:v>96.537999999999997</c:v>
                </c:pt>
                <c:pt idx="32">
                  <c:v>96.153999999999982</c:v>
                </c:pt>
                <c:pt idx="33">
                  <c:v>96.153999999999982</c:v>
                </c:pt>
                <c:pt idx="34">
                  <c:v>95.769000000000005</c:v>
                </c:pt>
                <c:pt idx="35">
                  <c:v>95.382999999999981</c:v>
                </c:pt>
                <c:pt idx="36">
                  <c:v>94.997000000000227</c:v>
                </c:pt>
                <c:pt idx="37">
                  <c:v>94.611000000000004</c:v>
                </c:pt>
                <c:pt idx="38">
                  <c:v>94.224999999999994</c:v>
                </c:pt>
                <c:pt idx="39">
                  <c:v>94.224999999999994</c:v>
                </c:pt>
                <c:pt idx="40">
                  <c:v>94.224999999999994</c:v>
                </c:pt>
                <c:pt idx="41">
                  <c:v>94.224999999999994</c:v>
                </c:pt>
                <c:pt idx="42">
                  <c:v>93.837000000000003</c:v>
                </c:pt>
                <c:pt idx="43">
                  <c:v>93.837000000000003</c:v>
                </c:pt>
                <c:pt idx="44">
                  <c:v>93.837000000000003</c:v>
                </c:pt>
                <c:pt idx="45">
                  <c:v>93.837000000000003</c:v>
                </c:pt>
                <c:pt idx="46">
                  <c:v>93.444000000000557</c:v>
                </c:pt>
                <c:pt idx="47">
                  <c:v>93.444000000000557</c:v>
                </c:pt>
                <c:pt idx="48">
                  <c:v>93.444000000000557</c:v>
                </c:pt>
                <c:pt idx="49">
                  <c:v>93.037999999999997</c:v>
                </c:pt>
                <c:pt idx="50">
                  <c:v>93.037999999999997</c:v>
                </c:pt>
                <c:pt idx="51">
                  <c:v>93.037999999999997</c:v>
                </c:pt>
                <c:pt idx="52">
                  <c:v>93.037999999999997</c:v>
                </c:pt>
                <c:pt idx="53">
                  <c:v>92.611000000000004</c:v>
                </c:pt>
                <c:pt idx="54">
                  <c:v>92.182000000000002</c:v>
                </c:pt>
                <c:pt idx="55">
                  <c:v>92.182000000000002</c:v>
                </c:pt>
                <c:pt idx="56">
                  <c:v>92.182000000000002</c:v>
                </c:pt>
                <c:pt idx="57">
                  <c:v>92.182000000000002</c:v>
                </c:pt>
                <c:pt idx="58">
                  <c:v>92.182000000000002</c:v>
                </c:pt>
                <c:pt idx="59">
                  <c:v>92.182000000000002</c:v>
                </c:pt>
                <c:pt idx="60">
                  <c:v>91.754000000000005</c:v>
                </c:pt>
                <c:pt idx="61">
                  <c:v>91.754000000000005</c:v>
                </c:pt>
                <c:pt idx="62">
                  <c:v>91.754000000000005</c:v>
                </c:pt>
                <c:pt idx="63">
                  <c:v>91.325000000000003</c:v>
                </c:pt>
                <c:pt idx="64">
                  <c:v>91.325000000000003</c:v>
                </c:pt>
                <c:pt idx="65">
                  <c:v>91.325000000000003</c:v>
                </c:pt>
                <c:pt idx="66">
                  <c:v>91.325000000000003</c:v>
                </c:pt>
                <c:pt idx="67">
                  <c:v>91.325000000000003</c:v>
                </c:pt>
                <c:pt idx="68">
                  <c:v>91.325000000000003</c:v>
                </c:pt>
                <c:pt idx="69">
                  <c:v>91.325000000000003</c:v>
                </c:pt>
                <c:pt idx="70">
                  <c:v>90.896000000000001</c:v>
                </c:pt>
                <c:pt idx="71">
                  <c:v>90.465000000000003</c:v>
                </c:pt>
                <c:pt idx="72">
                  <c:v>90.465000000000003</c:v>
                </c:pt>
                <c:pt idx="73">
                  <c:v>90.465000000000003</c:v>
                </c:pt>
                <c:pt idx="74">
                  <c:v>90.034000000000006</c:v>
                </c:pt>
                <c:pt idx="75">
                  <c:v>90.034000000000006</c:v>
                </c:pt>
                <c:pt idx="76">
                  <c:v>90.034000000000006</c:v>
                </c:pt>
                <c:pt idx="77">
                  <c:v>90.034000000000006</c:v>
                </c:pt>
                <c:pt idx="78">
                  <c:v>90.034000000000006</c:v>
                </c:pt>
                <c:pt idx="79">
                  <c:v>90.034000000000006</c:v>
                </c:pt>
                <c:pt idx="80">
                  <c:v>90.034000000000006</c:v>
                </c:pt>
                <c:pt idx="81">
                  <c:v>89.603999999999999</c:v>
                </c:pt>
                <c:pt idx="82">
                  <c:v>89.603999999999999</c:v>
                </c:pt>
                <c:pt idx="83">
                  <c:v>89.603999999999999</c:v>
                </c:pt>
                <c:pt idx="84">
                  <c:v>89.603999999999999</c:v>
                </c:pt>
                <c:pt idx="85">
                  <c:v>89.603999999999999</c:v>
                </c:pt>
                <c:pt idx="86">
                  <c:v>89.603999999999999</c:v>
                </c:pt>
                <c:pt idx="87">
                  <c:v>89.161999999999992</c:v>
                </c:pt>
                <c:pt idx="88">
                  <c:v>89.161999999999992</c:v>
                </c:pt>
                <c:pt idx="89">
                  <c:v>88.28</c:v>
                </c:pt>
                <c:pt idx="90">
                  <c:v>88.28</c:v>
                </c:pt>
                <c:pt idx="91">
                  <c:v>88.28</c:v>
                </c:pt>
                <c:pt idx="92">
                  <c:v>88.28</c:v>
                </c:pt>
                <c:pt idx="93">
                  <c:v>88.28</c:v>
                </c:pt>
                <c:pt idx="94">
                  <c:v>88.28</c:v>
                </c:pt>
                <c:pt idx="95">
                  <c:v>88.28</c:v>
                </c:pt>
                <c:pt idx="96">
                  <c:v>88.28</c:v>
                </c:pt>
                <c:pt idx="97">
                  <c:v>88.28</c:v>
                </c:pt>
                <c:pt idx="98">
                  <c:v>88.28</c:v>
                </c:pt>
                <c:pt idx="99">
                  <c:v>88.28</c:v>
                </c:pt>
                <c:pt idx="100">
                  <c:v>88.28</c:v>
                </c:pt>
                <c:pt idx="101">
                  <c:v>88.28</c:v>
                </c:pt>
                <c:pt idx="102">
                  <c:v>87.789000000000001</c:v>
                </c:pt>
                <c:pt idx="103">
                  <c:v>87.299000000000007</c:v>
                </c:pt>
                <c:pt idx="104">
                  <c:v>87.299000000000007</c:v>
                </c:pt>
                <c:pt idx="105">
                  <c:v>87.299000000000007</c:v>
                </c:pt>
                <c:pt idx="106">
                  <c:v>87.299000000000007</c:v>
                </c:pt>
                <c:pt idx="107">
                  <c:v>86.807999999999993</c:v>
                </c:pt>
                <c:pt idx="108">
                  <c:v>86.807999999999993</c:v>
                </c:pt>
                <c:pt idx="109">
                  <c:v>86.807999999999993</c:v>
                </c:pt>
                <c:pt idx="110">
                  <c:v>86.318000000000012</c:v>
                </c:pt>
                <c:pt idx="111">
                  <c:v>86.318000000000012</c:v>
                </c:pt>
                <c:pt idx="112">
                  <c:v>86.318000000000012</c:v>
                </c:pt>
                <c:pt idx="113">
                  <c:v>86.318000000000012</c:v>
                </c:pt>
                <c:pt idx="114">
                  <c:v>85.826999999999998</c:v>
                </c:pt>
                <c:pt idx="115">
                  <c:v>85.337000000000003</c:v>
                </c:pt>
                <c:pt idx="116">
                  <c:v>85.337000000000003</c:v>
                </c:pt>
                <c:pt idx="117">
                  <c:v>85.337000000000003</c:v>
                </c:pt>
                <c:pt idx="118">
                  <c:v>84.846000000000004</c:v>
                </c:pt>
                <c:pt idx="119">
                  <c:v>84.846000000000004</c:v>
                </c:pt>
                <c:pt idx="120">
                  <c:v>84.846000000000004</c:v>
                </c:pt>
                <c:pt idx="121">
                  <c:v>84.35</c:v>
                </c:pt>
                <c:pt idx="122">
                  <c:v>84.35</c:v>
                </c:pt>
                <c:pt idx="123">
                  <c:v>84.35</c:v>
                </c:pt>
                <c:pt idx="124">
                  <c:v>83.850999999999999</c:v>
                </c:pt>
                <c:pt idx="125">
                  <c:v>83.850999999999999</c:v>
                </c:pt>
                <c:pt idx="126">
                  <c:v>83.850999999999999</c:v>
                </c:pt>
                <c:pt idx="127">
                  <c:v>83.850999999999999</c:v>
                </c:pt>
                <c:pt idx="128">
                  <c:v>83.850999999999999</c:v>
                </c:pt>
                <c:pt idx="129">
                  <c:v>83.850999999999999</c:v>
                </c:pt>
                <c:pt idx="130">
                  <c:v>83.850999999999999</c:v>
                </c:pt>
                <c:pt idx="131">
                  <c:v>83.850999999999999</c:v>
                </c:pt>
                <c:pt idx="132">
                  <c:v>83.850999999999999</c:v>
                </c:pt>
                <c:pt idx="133">
                  <c:v>83.850999999999999</c:v>
                </c:pt>
                <c:pt idx="134">
                  <c:v>83.850999999999999</c:v>
                </c:pt>
                <c:pt idx="135">
                  <c:v>83.850999999999999</c:v>
                </c:pt>
                <c:pt idx="136">
                  <c:v>83.850999999999999</c:v>
                </c:pt>
                <c:pt idx="137">
                  <c:v>83.33</c:v>
                </c:pt>
                <c:pt idx="138">
                  <c:v>83.33</c:v>
                </c:pt>
                <c:pt idx="139">
                  <c:v>83.33</c:v>
                </c:pt>
                <c:pt idx="140">
                  <c:v>83.33</c:v>
                </c:pt>
                <c:pt idx="141">
                  <c:v>83.33</c:v>
                </c:pt>
                <c:pt idx="142">
                  <c:v>83.33</c:v>
                </c:pt>
                <c:pt idx="143">
                  <c:v>82.781999999999996</c:v>
                </c:pt>
                <c:pt idx="144">
                  <c:v>82.781999999999996</c:v>
                </c:pt>
                <c:pt idx="145">
                  <c:v>82.781999999999996</c:v>
                </c:pt>
                <c:pt idx="146">
                  <c:v>82.781999999999996</c:v>
                </c:pt>
                <c:pt idx="147">
                  <c:v>82.781999999999996</c:v>
                </c:pt>
                <c:pt idx="148">
                  <c:v>82.781999999999996</c:v>
                </c:pt>
                <c:pt idx="149">
                  <c:v>82.781999999999996</c:v>
                </c:pt>
                <c:pt idx="150">
                  <c:v>82.198999999999998</c:v>
                </c:pt>
                <c:pt idx="151">
                  <c:v>82.198999999999998</c:v>
                </c:pt>
                <c:pt idx="152">
                  <c:v>82.198999999999998</c:v>
                </c:pt>
                <c:pt idx="153">
                  <c:v>82.198999999999998</c:v>
                </c:pt>
                <c:pt idx="154">
                  <c:v>82.198999999999998</c:v>
                </c:pt>
                <c:pt idx="155">
                  <c:v>81.611999999999995</c:v>
                </c:pt>
                <c:pt idx="156">
                  <c:v>81.611999999999995</c:v>
                </c:pt>
                <c:pt idx="157">
                  <c:v>81.024999999999991</c:v>
                </c:pt>
                <c:pt idx="158">
                  <c:v>81.024999999999991</c:v>
                </c:pt>
                <c:pt idx="159">
                  <c:v>81.024999999999991</c:v>
                </c:pt>
                <c:pt idx="160">
                  <c:v>81.024999999999991</c:v>
                </c:pt>
                <c:pt idx="161">
                  <c:v>81.024999999999991</c:v>
                </c:pt>
                <c:pt idx="162">
                  <c:v>81.024999999999991</c:v>
                </c:pt>
                <c:pt idx="163">
                  <c:v>81.024999999999991</c:v>
                </c:pt>
                <c:pt idx="164">
                  <c:v>81.024999999999991</c:v>
                </c:pt>
                <c:pt idx="165">
                  <c:v>81.024999999999991</c:v>
                </c:pt>
                <c:pt idx="166">
                  <c:v>81.024999999999991</c:v>
                </c:pt>
                <c:pt idx="167">
                  <c:v>81.024999999999991</c:v>
                </c:pt>
                <c:pt idx="168">
                  <c:v>81.024999999999991</c:v>
                </c:pt>
                <c:pt idx="169">
                  <c:v>81.024999999999991</c:v>
                </c:pt>
                <c:pt idx="170">
                  <c:v>81.024999999999991</c:v>
                </c:pt>
                <c:pt idx="171">
                  <c:v>81.024999999999991</c:v>
                </c:pt>
                <c:pt idx="172">
                  <c:v>81.024999999999991</c:v>
                </c:pt>
                <c:pt idx="173">
                  <c:v>81.024999999999991</c:v>
                </c:pt>
                <c:pt idx="174">
                  <c:v>81.024999999999991</c:v>
                </c:pt>
                <c:pt idx="175">
                  <c:v>81.024999999999991</c:v>
                </c:pt>
                <c:pt idx="176">
                  <c:v>81.024999999999991</c:v>
                </c:pt>
                <c:pt idx="177">
                  <c:v>81.024999999999991</c:v>
                </c:pt>
                <c:pt idx="178">
                  <c:v>80.429000000000002</c:v>
                </c:pt>
                <c:pt idx="179">
                  <c:v>80.429000000000002</c:v>
                </c:pt>
                <c:pt idx="180">
                  <c:v>80.429000000000002</c:v>
                </c:pt>
                <c:pt idx="181">
                  <c:v>80.429000000000002</c:v>
                </c:pt>
                <c:pt idx="182">
                  <c:v>80.429000000000002</c:v>
                </c:pt>
                <c:pt idx="183">
                  <c:v>80.429000000000002</c:v>
                </c:pt>
                <c:pt idx="184">
                  <c:v>80.429000000000002</c:v>
                </c:pt>
                <c:pt idx="185">
                  <c:v>80.429000000000002</c:v>
                </c:pt>
                <c:pt idx="186">
                  <c:v>80.429000000000002</c:v>
                </c:pt>
                <c:pt idx="187">
                  <c:v>80.429000000000002</c:v>
                </c:pt>
                <c:pt idx="188">
                  <c:v>80.429000000000002</c:v>
                </c:pt>
                <c:pt idx="189">
                  <c:v>80.429000000000002</c:v>
                </c:pt>
                <c:pt idx="190">
                  <c:v>79.182000000000002</c:v>
                </c:pt>
                <c:pt idx="191">
                  <c:v>79.182000000000002</c:v>
                </c:pt>
                <c:pt idx="192">
                  <c:v>79.182000000000002</c:v>
                </c:pt>
                <c:pt idx="193">
                  <c:v>79.182000000000002</c:v>
                </c:pt>
                <c:pt idx="194">
                  <c:v>79.182000000000002</c:v>
                </c:pt>
                <c:pt idx="195">
                  <c:v>79.182000000000002</c:v>
                </c:pt>
                <c:pt idx="196">
                  <c:v>78.5</c:v>
                </c:pt>
                <c:pt idx="197">
                  <c:v>78.5</c:v>
                </c:pt>
                <c:pt idx="198">
                  <c:v>78.5</c:v>
                </c:pt>
                <c:pt idx="199">
                  <c:v>77.811000000000007</c:v>
                </c:pt>
                <c:pt idx="200">
                  <c:v>77.811000000000007</c:v>
                </c:pt>
                <c:pt idx="201">
                  <c:v>77.121999999999986</c:v>
                </c:pt>
                <c:pt idx="202">
                  <c:v>77.121999999999986</c:v>
                </c:pt>
                <c:pt idx="203">
                  <c:v>77.121999999999986</c:v>
                </c:pt>
                <c:pt idx="204">
                  <c:v>77.121999999999986</c:v>
                </c:pt>
                <c:pt idx="205">
                  <c:v>77.121999999999986</c:v>
                </c:pt>
                <c:pt idx="206">
                  <c:v>77.121999999999986</c:v>
                </c:pt>
                <c:pt idx="207">
                  <c:v>77.121999999999986</c:v>
                </c:pt>
                <c:pt idx="208">
                  <c:v>77.121999999999986</c:v>
                </c:pt>
                <c:pt idx="209">
                  <c:v>77.121999999999986</c:v>
                </c:pt>
                <c:pt idx="210">
                  <c:v>77.121999999999986</c:v>
                </c:pt>
                <c:pt idx="211">
                  <c:v>77.121999999999986</c:v>
                </c:pt>
                <c:pt idx="212">
                  <c:v>77.121999999999986</c:v>
                </c:pt>
                <c:pt idx="213">
                  <c:v>76.421000000000006</c:v>
                </c:pt>
                <c:pt idx="214">
                  <c:v>76.421000000000006</c:v>
                </c:pt>
                <c:pt idx="215">
                  <c:v>76.421000000000006</c:v>
                </c:pt>
                <c:pt idx="216">
                  <c:v>76.421000000000006</c:v>
                </c:pt>
                <c:pt idx="217">
                  <c:v>76.421000000000006</c:v>
                </c:pt>
                <c:pt idx="218">
                  <c:v>76.421000000000006</c:v>
                </c:pt>
                <c:pt idx="219">
                  <c:v>76.421000000000006</c:v>
                </c:pt>
                <c:pt idx="220">
                  <c:v>76.421000000000006</c:v>
                </c:pt>
                <c:pt idx="221">
                  <c:v>76.421000000000006</c:v>
                </c:pt>
                <c:pt idx="222">
                  <c:v>76.421000000000006</c:v>
                </c:pt>
                <c:pt idx="223">
                  <c:v>76.421000000000006</c:v>
                </c:pt>
                <c:pt idx="224">
                  <c:v>76.421000000000006</c:v>
                </c:pt>
                <c:pt idx="225">
                  <c:v>76.421000000000006</c:v>
                </c:pt>
                <c:pt idx="226">
                  <c:v>76.421000000000006</c:v>
                </c:pt>
                <c:pt idx="227">
                  <c:v>75.7</c:v>
                </c:pt>
                <c:pt idx="228">
                  <c:v>75.7</c:v>
                </c:pt>
                <c:pt idx="229">
                  <c:v>74.971999999999994</c:v>
                </c:pt>
                <c:pt idx="230">
                  <c:v>74.971999999999994</c:v>
                </c:pt>
                <c:pt idx="231">
                  <c:v>74.971999999999994</c:v>
                </c:pt>
                <c:pt idx="232">
                  <c:v>74.971999999999994</c:v>
                </c:pt>
                <c:pt idx="233">
                  <c:v>74.971999999999994</c:v>
                </c:pt>
                <c:pt idx="234">
                  <c:v>74.971999999999994</c:v>
                </c:pt>
                <c:pt idx="235">
                  <c:v>74.971999999999994</c:v>
                </c:pt>
                <c:pt idx="236">
                  <c:v>74.971999999999994</c:v>
                </c:pt>
                <c:pt idx="237">
                  <c:v>74.971999999999994</c:v>
                </c:pt>
                <c:pt idx="238">
                  <c:v>73.433999999999997</c:v>
                </c:pt>
                <c:pt idx="239">
                  <c:v>73.433999999999997</c:v>
                </c:pt>
                <c:pt idx="240">
                  <c:v>72.644000000000005</c:v>
                </c:pt>
                <c:pt idx="241">
                  <c:v>72.644000000000005</c:v>
                </c:pt>
                <c:pt idx="242">
                  <c:v>72.644000000000005</c:v>
                </c:pt>
                <c:pt idx="243">
                  <c:v>72.644000000000005</c:v>
                </c:pt>
                <c:pt idx="244">
                  <c:v>72.644000000000005</c:v>
                </c:pt>
                <c:pt idx="245">
                  <c:v>72.644000000000005</c:v>
                </c:pt>
                <c:pt idx="246">
                  <c:v>72.644000000000005</c:v>
                </c:pt>
                <c:pt idx="247">
                  <c:v>72.644000000000005</c:v>
                </c:pt>
                <c:pt idx="248">
                  <c:v>72.644000000000005</c:v>
                </c:pt>
                <c:pt idx="249">
                  <c:v>72.644000000000005</c:v>
                </c:pt>
                <c:pt idx="250">
                  <c:v>71.778999999999982</c:v>
                </c:pt>
                <c:pt idx="251">
                  <c:v>71.778999999999982</c:v>
                </c:pt>
                <c:pt idx="252">
                  <c:v>71.778999999999982</c:v>
                </c:pt>
                <c:pt idx="253">
                  <c:v>71.778999999999982</c:v>
                </c:pt>
                <c:pt idx="254">
                  <c:v>71.778999999999982</c:v>
                </c:pt>
                <c:pt idx="255">
                  <c:v>71.778999999999982</c:v>
                </c:pt>
                <c:pt idx="256">
                  <c:v>71.778999999999982</c:v>
                </c:pt>
                <c:pt idx="257">
                  <c:v>71.778999999999982</c:v>
                </c:pt>
                <c:pt idx="258">
                  <c:v>71.778999999999982</c:v>
                </c:pt>
                <c:pt idx="259">
                  <c:v>71.778999999999982</c:v>
                </c:pt>
                <c:pt idx="260">
                  <c:v>71.778999999999982</c:v>
                </c:pt>
                <c:pt idx="261">
                  <c:v>71.778999999999982</c:v>
                </c:pt>
                <c:pt idx="262">
                  <c:v>71.778999999999982</c:v>
                </c:pt>
                <c:pt idx="263">
                  <c:v>71.778999999999982</c:v>
                </c:pt>
                <c:pt idx="264">
                  <c:v>71.778999999999982</c:v>
                </c:pt>
                <c:pt idx="265">
                  <c:v>71.778999999999982</c:v>
                </c:pt>
                <c:pt idx="266">
                  <c:v>71.778999999999982</c:v>
                </c:pt>
                <c:pt idx="267">
                  <c:v>71.778999999999982</c:v>
                </c:pt>
                <c:pt idx="268">
                  <c:v>71.778999999999982</c:v>
                </c:pt>
                <c:pt idx="269">
                  <c:v>71.778999999999982</c:v>
                </c:pt>
                <c:pt idx="270">
                  <c:v>71.778999999999982</c:v>
                </c:pt>
                <c:pt idx="271">
                  <c:v>71.778999999999982</c:v>
                </c:pt>
                <c:pt idx="272">
                  <c:v>71.778999999999982</c:v>
                </c:pt>
                <c:pt idx="273">
                  <c:v>71.778999999999982</c:v>
                </c:pt>
                <c:pt idx="274">
                  <c:v>70.893000000000001</c:v>
                </c:pt>
                <c:pt idx="275">
                  <c:v>70.893000000000001</c:v>
                </c:pt>
                <c:pt idx="276">
                  <c:v>70.893000000000001</c:v>
                </c:pt>
                <c:pt idx="277">
                  <c:v>70.893000000000001</c:v>
                </c:pt>
                <c:pt idx="278">
                  <c:v>70.893000000000001</c:v>
                </c:pt>
                <c:pt idx="279">
                  <c:v>70.893000000000001</c:v>
                </c:pt>
                <c:pt idx="280">
                  <c:v>70.893000000000001</c:v>
                </c:pt>
                <c:pt idx="281">
                  <c:v>70.893000000000001</c:v>
                </c:pt>
                <c:pt idx="282">
                  <c:v>70.893000000000001</c:v>
                </c:pt>
                <c:pt idx="283">
                  <c:v>70.893000000000001</c:v>
                </c:pt>
                <c:pt idx="284">
                  <c:v>70.893000000000001</c:v>
                </c:pt>
                <c:pt idx="285">
                  <c:v>70.893000000000001</c:v>
                </c:pt>
                <c:pt idx="286">
                  <c:v>70.893000000000001</c:v>
                </c:pt>
                <c:pt idx="287">
                  <c:v>70.893000000000001</c:v>
                </c:pt>
                <c:pt idx="288">
                  <c:v>70.893000000000001</c:v>
                </c:pt>
                <c:pt idx="289">
                  <c:v>70.893000000000001</c:v>
                </c:pt>
                <c:pt idx="290">
                  <c:v>70.893000000000001</c:v>
                </c:pt>
                <c:pt idx="291">
                  <c:v>70.893000000000001</c:v>
                </c:pt>
                <c:pt idx="292">
                  <c:v>70.893000000000001</c:v>
                </c:pt>
                <c:pt idx="293">
                  <c:v>70.893000000000001</c:v>
                </c:pt>
                <c:pt idx="294">
                  <c:v>70.893000000000001</c:v>
                </c:pt>
                <c:pt idx="295">
                  <c:v>70.893000000000001</c:v>
                </c:pt>
                <c:pt idx="296">
                  <c:v>70.893000000000001</c:v>
                </c:pt>
                <c:pt idx="297">
                  <c:v>70.893000000000001</c:v>
                </c:pt>
                <c:pt idx="298">
                  <c:v>70.893000000000001</c:v>
                </c:pt>
                <c:pt idx="299">
                  <c:v>70.893000000000001</c:v>
                </c:pt>
                <c:pt idx="300">
                  <c:v>70.893000000000001</c:v>
                </c:pt>
                <c:pt idx="301">
                  <c:v>70.893000000000001</c:v>
                </c:pt>
                <c:pt idx="302">
                  <c:v>69.768000000000001</c:v>
                </c:pt>
                <c:pt idx="303">
                  <c:v>69.768000000000001</c:v>
                </c:pt>
                <c:pt idx="304">
                  <c:v>68.643000000000001</c:v>
                </c:pt>
                <c:pt idx="305">
                  <c:v>68.643000000000001</c:v>
                </c:pt>
                <c:pt idx="306">
                  <c:v>67.516999999999996</c:v>
                </c:pt>
                <c:pt idx="307">
                  <c:v>66.391999999999996</c:v>
                </c:pt>
                <c:pt idx="308">
                  <c:v>66.391999999999996</c:v>
                </c:pt>
                <c:pt idx="309">
                  <c:v>66.391999999999996</c:v>
                </c:pt>
                <c:pt idx="310">
                  <c:v>66.391999999999996</c:v>
                </c:pt>
                <c:pt idx="311">
                  <c:v>66.391999999999996</c:v>
                </c:pt>
                <c:pt idx="312">
                  <c:v>65.266999999999996</c:v>
                </c:pt>
                <c:pt idx="313">
                  <c:v>65.266999999999996</c:v>
                </c:pt>
                <c:pt idx="314">
                  <c:v>64.141999999999996</c:v>
                </c:pt>
                <c:pt idx="315">
                  <c:v>64.141999999999996</c:v>
                </c:pt>
                <c:pt idx="316">
                  <c:v>64.141999999999996</c:v>
                </c:pt>
                <c:pt idx="317">
                  <c:v>63.016000000000005</c:v>
                </c:pt>
                <c:pt idx="318">
                  <c:v>63.016000000000005</c:v>
                </c:pt>
                <c:pt idx="319">
                  <c:v>63.016000000000005</c:v>
                </c:pt>
                <c:pt idx="320">
                  <c:v>63.016000000000005</c:v>
                </c:pt>
                <c:pt idx="321">
                  <c:v>63.016000000000005</c:v>
                </c:pt>
                <c:pt idx="322">
                  <c:v>61.827000000000005</c:v>
                </c:pt>
                <c:pt idx="323">
                  <c:v>61.827000000000005</c:v>
                </c:pt>
                <c:pt idx="324">
                  <c:v>61.827000000000005</c:v>
                </c:pt>
                <c:pt idx="325">
                  <c:v>61.827000000000005</c:v>
                </c:pt>
                <c:pt idx="326">
                  <c:v>61.827000000000005</c:v>
                </c:pt>
                <c:pt idx="327">
                  <c:v>61.827000000000005</c:v>
                </c:pt>
                <c:pt idx="328">
                  <c:v>61.827000000000005</c:v>
                </c:pt>
                <c:pt idx="329">
                  <c:v>61.827000000000005</c:v>
                </c:pt>
                <c:pt idx="330">
                  <c:v>61.827000000000005</c:v>
                </c:pt>
                <c:pt idx="331">
                  <c:v>61.827000000000005</c:v>
                </c:pt>
                <c:pt idx="332">
                  <c:v>61.827000000000005</c:v>
                </c:pt>
                <c:pt idx="333">
                  <c:v>61.827000000000005</c:v>
                </c:pt>
                <c:pt idx="334">
                  <c:v>61.827000000000005</c:v>
                </c:pt>
                <c:pt idx="335">
                  <c:v>61.827000000000005</c:v>
                </c:pt>
                <c:pt idx="336">
                  <c:v>61.827000000000005</c:v>
                </c:pt>
              </c:numCache>
            </c:numRef>
          </c:yVal>
        </c:ser>
        <c:axId val="98309248"/>
        <c:axId val="98311168"/>
      </c:scatterChart>
      <c:valAx>
        <c:axId val="98309248"/>
        <c:scaling>
          <c:orientation val="minMax"/>
          <c:max val="7"/>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98311168"/>
        <c:crosses val="autoZero"/>
        <c:crossBetween val="midCat"/>
        <c:majorUnit val="1"/>
      </c:valAx>
      <c:valAx>
        <c:axId val="98311168"/>
        <c:scaling>
          <c:orientation val="minMax"/>
          <c:max val="100"/>
          <c:min val="5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98309248"/>
        <c:crosses val="autoZero"/>
        <c:crossBetween val="midCat"/>
        <c:majorUnit val="10"/>
      </c:valAx>
      <c:spPr>
        <a:solidFill>
          <a:schemeClr val="bg2"/>
        </a:solidFill>
        <a:ln>
          <a:solidFill>
            <a:schemeClr val="tx1"/>
          </a:solidFill>
        </a:ln>
      </c:spPr>
    </c:plotArea>
    <c:legend>
      <c:legendPos val="r"/>
      <c:layout>
        <c:manualLayout>
          <c:xMode val="edge"/>
          <c:yMode val="edge"/>
          <c:x val="0.11487457320047392"/>
          <c:y val="0.58873133315232151"/>
          <c:w val="0.36914454277286413"/>
          <c:h val="0.24092972214680144"/>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6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7.9375537128655513E-2"/>
          <c:y val="3.6626238252476601E-2"/>
          <c:w val="0.90440027408078461"/>
          <c:h val="0.81859791719583463"/>
        </c:manualLayout>
      </c:layout>
      <c:barChart>
        <c:barDir val="col"/>
        <c:grouping val="clustered"/>
        <c:ser>
          <c:idx val="0"/>
          <c:order val="0"/>
          <c:tx>
            <c:strRef>
              <c:f>Sheet1!$B$1</c:f>
              <c:strCache>
                <c:ptCount val="1"/>
                <c:pt idx="0">
                  <c:v>2001-2006 (N = 1,858)</c:v>
                </c:pt>
              </c:strCache>
            </c:strRef>
          </c:tx>
          <c:spPr>
            <a:gradFill flip="none" rotWithShape="1">
              <a:gsLst>
                <a:gs pos="0">
                  <a:srgbClr val="6600CC"/>
                </a:gs>
                <a:gs pos="50000">
                  <a:srgbClr val="9933FF"/>
                </a:gs>
                <a:gs pos="100000">
                  <a:srgbClr val="6600CC"/>
                </a:gs>
              </a:gsLst>
              <a:lin ang="10800000" scaled="1"/>
              <a:tileRect/>
            </a:gradFill>
            <a:ln>
              <a:solidFill>
                <a:schemeClr val="bg2"/>
              </a:solidFill>
            </a:ln>
          </c:spPr>
          <c:cat>
            <c:strRef>
              <c:f>Sheet1!$A$2:$A$7</c:f>
              <c:strCache>
                <c:ptCount val="6"/>
                <c:pt idx="0">
                  <c:v>Cyclosporine</c:v>
                </c:pt>
                <c:pt idx="1">
                  <c:v>Tacrolimus</c:v>
                </c:pt>
                <c:pt idx="2">
                  <c:v>Sirolimus/
Everolimus</c:v>
                </c:pt>
                <c:pt idx="3">
                  <c:v>MMF/MPA</c:v>
                </c:pt>
                <c:pt idx="4">
                  <c:v>Azathioprine</c:v>
                </c:pt>
                <c:pt idx="5">
                  <c:v>Prednisone</c:v>
                </c:pt>
              </c:strCache>
            </c:strRef>
          </c:cat>
          <c:val>
            <c:numRef>
              <c:f>Sheet1!$B$2:$B$7</c:f>
              <c:numCache>
                <c:formatCode>General</c:formatCode>
                <c:ptCount val="6"/>
                <c:pt idx="0">
                  <c:v>47.093600000000002</c:v>
                </c:pt>
                <c:pt idx="1">
                  <c:v>51.883699999999997</c:v>
                </c:pt>
                <c:pt idx="2">
                  <c:v>5.1667999999999985</c:v>
                </c:pt>
                <c:pt idx="3">
                  <c:v>64.208799999999982</c:v>
                </c:pt>
                <c:pt idx="4">
                  <c:v>31.054900000000035</c:v>
                </c:pt>
                <c:pt idx="5">
                  <c:v>82.2928</c:v>
                </c:pt>
              </c:numCache>
            </c:numRef>
          </c:val>
        </c:ser>
        <c:ser>
          <c:idx val="1"/>
          <c:order val="1"/>
          <c:tx>
            <c:strRef>
              <c:f>Sheet1!$C$1</c:f>
              <c:strCache>
                <c:ptCount val="1"/>
                <c:pt idx="0">
                  <c:v>2007-6/2012 (N = 2,044)</c:v>
                </c:pt>
              </c:strCache>
            </c:strRef>
          </c:tx>
          <c:spPr>
            <a:gradFill>
              <a:gsLst>
                <a:gs pos="0">
                  <a:srgbClr val="00B050"/>
                </a:gs>
                <a:gs pos="50000">
                  <a:srgbClr val="00FF00"/>
                </a:gs>
                <a:gs pos="100000">
                  <a:srgbClr val="00B050"/>
                </a:gs>
              </a:gsLst>
              <a:lin ang="10800000" scaled="1"/>
            </a:gradFill>
            <a:ln>
              <a:solidFill>
                <a:schemeClr val="bg2"/>
              </a:solidFill>
            </a:ln>
          </c:spPr>
          <c:cat>
            <c:strRef>
              <c:f>Sheet1!$A$2:$A$7</c:f>
              <c:strCache>
                <c:ptCount val="6"/>
                <c:pt idx="0">
                  <c:v>Cyclosporine</c:v>
                </c:pt>
                <c:pt idx="1">
                  <c:v>Tacrolimus</c:v>
                </c:pt>
                <c:pt idx="2">
                  <c:v>Sirolimus/
Everolimus</c:v>
                </c:pt>
                <c:pt idx="3">
                  <c:v>MMF/MPA</c:v>
                </c:pt>
                <c:pt idx="4">
                  <c:v>Azathioprine</c:v>
                </c:pt>
                <c:pt idx="5">
                  <c:v>Prednisone</c:v>
                </c:pt>
              </c:strCache>
            </c:strRef>
          </c:cat>
          <c:val>
            <c:numRef>
              <c:f>Sheet1!$C$2:$C$7</c:f>
              <c:numCache>
                <c:formatCode>General</c:formatCode>
                <c:ptCount val="6"/>
                <c:pt idx="0">
                  <c:v>19.373799999999989</c:v>
                </c:pt>
                <c:pt idx="1">
                  <c:v>77.935400000000001</c:v>
                </c:pt>
                <c:pt idx="2">
                  <c:v>2.4461999999999997</c:v>
                </c:pt>
                <c:pt idx="3">
                  <c:v>86.301400000000001</c:v>
                </c:pt>
                <c:pt idx="4">
                  <c:v>8.8063000000000002</c:v>
                </c:pt>
                <c:pt idx="5">
                  <c:v>70.939300000000003</c:v>
                </c:pt>
              </c:numCache>
            </c:numRef>
          </c:val>
        </c:ser>
        <c:gapWidth val="35"/>
        <c:axId val="112346240"/>
        <c:axId val="112347776"/>
      </c:barChart>
      <c:catAx>
        <c:axId val="112346240"/>
        <c:scaling>
          <c:orientation val="minMax"/>
        </c:scaling>
        <c:axPos val="b"/>
        <c:numFmt formatCode="General" sourceLinked="1"/>
        <c:tickLblPos val="nextTo"/>
        <c:txPr>
          <a:bodyPr rot="0"/>
          <a:lstStyle/>
          <a:p>
            <a:pPr>
              <a:defRPr sz="1500" b="1" baseline="0"/>
            </a:pPr>
            <a:endParaRPr lang="en-US"/>
          </a:p>
        </c:txPr>
        <c:crossAx val="112347776"/>
        <c:crosses val="autoZero"/>
        <c:auto val="1"/>
        <c:lblAlgn val="ctr"/>
        <c:lblOffset val="100"/>
        <c:tickLblSkip val="1"/>
      </c:catAx>
      <c:valAx>
        <c:axId val="112347776"/>
        <c:scaling>
          <c:orientation val="minMax"/>
          <c:max val="100"/>
        </c:scaling>
        <c:axPos val="l"/>
        <c:majorGridlines>
          <c:spPr>
            <a:ln>
              <a:prstDash val="sysDash"/>
            </a:ln>
          </c:spPr>
        </c:majorGridlines>
        <c:title>
          <c:tx>
            <c:rich>
              <a:bodyPr rot="-5400000" vert="horz"/>
              <a:lstStyle/>
              <a:p>
                <a:pPr>
                  <a:defRPr sz="1700"/>
                </a:pPr>
                <a:r>
                  <a:rPr lang="en-US" sz="1700" dirty="0" smtClean="0"/>
                  <a:t>% of Patients</a:t>
                </a:r>
                <a:endParaRPr lang="en-US" sz="1700" dirty="0"/>
              </a:p>
            </c:rich>
          </c:tx>
          <c:layout>
            <c:manualLayout>
              <c:xMode val="edge"/>
              <c:yMode val="edge"/>
              <c:x val="5.4277286135694033E-3"/>
              <c:y val="0.21671132842265844"/>
            </c:manualLayout>
          </c:layout>
        </c:title>
        <c:numFmt formatCode="General" sourceLinked="1"/>
        <c:tickLblPos val="nextTo"/>
        <c:txPr>
          <a:bodyPr/>
          <a:lstStyle/>
          <a:p>
            <a:pPr>
              <a:defRPr sz="1500" b="1"/>
            </a:pPr>
            <a:endParaRPr lang="en-US"/>
          </a:p>
        </c:txPr>
        <c:crossAx val="112346240"/>
        <c:crosses val="autoZero"/>
        <c:crossBetween val="between"/>
        <c:majorUnit val="20"/>
      </c:valAx>
      <c:spPr>
        <a:solidFill>
          <a:schemeClr val="bg2"/>
        </a:solidFill>
        <a:ln>
          <a:solidFill>
            <a:schemeClr val="tx1"/>
          </a:solidFill>
        </a:ln>
      </c:spPr>
    </c:plotArea>
    <c:legend>
      <c:legendPos val="r"/>
      <c:layout>
        <c:manualLayout>
          <c:xMode val="edge"/>
          <c:yMode val="edge"/>
          <c:x val="0.14895419599098791"/>
          <c:y val="4.8631995597324486E-2"/>
          <c:w val="0.54923152858105129"/>
          <c:h val="9.7270341207349093E-2"/>
        </c:manualLayout>
      </c:layout>
      <c:overlay val="1"/>
      <c:spPr>
        <a:solidFill>
          <a:schemeClr val="bg2"/>
        </a:solidFill>
        <a:ln>
          <a:solidFill>
            <a:schemeClr val="tx1"/>
          </a:solidFill>
        </a:ln>
      </c:spPr>
      <c:txPr>
        <a:bodyPr/>
        <a:lstStyle/>
        <a:p>
          <a:pPr>
            <a:defRPr sz="1500" b="1"/>
          </a:pPr>
          <a:endParaRPr lang="en-US"/>
        </a:p>
      </c:txPr>
    </c:legend>
    <c:plotVisOnly val="1"/>
    <c:dispBlanksAs val="gap"/>
  </c:chart>
  <c:txPr>
    <a:bodyPr/>
    <a:lstStyle/>
    <a:p>
      <a:pPr>
        <a:defRPr sz="1800"/>
      </a:pPr>
      <a:endParaRPr lang="en-US"/>
    </a:p>
  </c:txPr>
  <c:externalData r:id="rId1"/>
</c:chartSpace>
</file>

<file path=ppt/charts/chart6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7.9375537128655513E-2"/>
          <c:y val="0.11189505545677762"/>
          <c:w val="0.90440027408078461"/>
          <c:h val="0.74332909999153363"/>
        </c:manualLayout>
      </c:layout>
      <c:barChart>
        <c:barDir val="col"/>
        <c:grouping val="clustered"/>
        <c:ser>
          <c:idx val="0"/>
          <c:order val="0"/>
          <c:tx>
            <c:strRef>
              <c:f>Sheet1!$B$1</c:f>
              <c:strCache>
                <c:ptCount val="1"/>
                <c:pt idx="0">
                  <c:v>&lt;1 (N = 566)</c:v>
                </c:pt>
              </c:strCache>
            </c:strRef>
          </c:tx>
          <c:spPr>
            <a:gradFill flip="none" rotWithShape="1">
              <a:gsLst>
                <a:gs pos="0">
                  <a:srgbClr val="6600CC"/>
                </a:gs>
                <a:gs pos="50000">
                  <a:srgbClr val="9933FF"/>
                </a:gs>
                <a:gs pos="100000">
                  <a:srgbClr val="6600CC"/>
                </a:gs>
              </a:gsLst>
              <a:lin ang="10800000" scaled="1"/>
              <a:tileRect/>
            </a:gradFill>
            <a:ln>
              <a:solidFill>
                <a:schemeClr val="bg2"/>
              </a:solidFill>
            </a:ln>
          </c:spPr>
          <c:cat>
            <c:strRef>
              <c:f>Sheet1!$A$2:$A$7</c:f>
              <c:strCache>
                <c:ptCount val="6"/>
                <c:pt idx="0">
                  <c:v>Cyclosporine</c:v>
                </c:pt>
                <c:pt idx="1">
                  <c:v>Tacrolimus</c:v>
                </c:pt>
                <c:pt idx="2">
                  <c:v>Sirolimus/
Everolimus</c:v>
                </c:pt>
                <c:pt idx="3">
                  <c:v>MMF/MPA</c:v>
                </c:pt>
                <c:pt idx="4">
                  <c:v>Azathioprine</c:v>
                </c:pt>
                <c:pt idx="5">
                  <c:v>Prednisone</c:v>
                </c:pt>
              </c:strCache>
            </c:strRef>
          </c:cat>
          <c:val>
            <c:numRef>
              <c:f>Sheet1!$B$2:$B$7</c:f>
              <c:numCache>
                <c:formatCode>General</c:formatCode>
                <c:ptCount val="6"/>
                <c:pt idx="0">
                  <c:v>24.734999999999999</c:v>
                </c:pt>
                <c:pt idx="1">
                  <c:v>74.204899999999995</c:v>
                </c:pt>
                <c:pt idx="2">
                  <c:v>1.7667999999999922</c:v>
                </c:pt>
                <c:pt idx="3">
                  <c:v>82.155499999999989</c:v>
                </c:pt>
                <c:pt idx="4">
                  <c:v>13.4276</c:v>
                </c:pt>
                <c:pt idx="5">
                  <c:v>67.6678</c:v>
                </c:pt>
              </c:numCache>
            </c:numRef>
          </c:val>
        </c:ser>
        <c:ser>
          <c:idx val="1"/>
          <c:order val="1"/>
          <c:tx>
            <c:strRef>
              <c:f>Sheet1!$C$1</c:f>
              <c:strCache>
                <c:ptCount val="1"/>
                <c:pt idx="0">
                  <c:v>1-5 (N = 480)</c:v>
                </c:pt>
              </c:strCache>
            </c:strRef>
          </c:tx>
          <c:spPr>
            <a:gradFill>
              <a:gsLst>
                <a:gs pos="0">
                  <a:srgbClr val="CCCC00"/>
                </a:gs>
                <a:gs pos="50000">
                  <a:srgbClr val="FFFF00"/>
                </a:gs>
                <a:gs pos="100000">
                  <a:srgbClr val="CCCC00"/>
                </a:gs>
              </a:gsLst>
              <a:lin ang="10800000" scaled="1"/>
            </a:gradFill>
            <a:ln>
              <a:solidFill>
                <a:schemeClr val="bg2"/>
              </a:solidFill>
            </a:ln>
          </c:spPr>
          <c:cat>
            <c:strRef>
              <c:f>Sheet1!$A$2:$A$7</c:f>
              <c:strCache>
                <c:ptCount val="6"/>
                <c:pt idx="0">
                  <c:v>Cyclosporine</c:v>
                </c:pt>
                <c:pt idx="1">
                  <c:v>Tacrolimus</c:v>
                </c:pt>
                <c:pt idx="2">
                  <c:v>Sirolimus/
Everolimus</c:v>
                </c:pt>
                <c:pt idx="3">
                  <c:v>MMF/MPA</c:v>
                </c:pt>
                <c:pt idx="4">
                  <c:v>Azathioprine</c:v>
                </c:pt>
                <c:pt idx="5">
                  <c:v>Prednisone</c:v>
                </c:pt>
              </c:strCache>
            </c:strRef>
          </c:cat>
          <c:val>
            <c:numRef>
              <c:f>Sheet1!$C$2:$C$7</c:f>
              <c:numCache>
                <c:formatCode>General</c:formatCode>
                <c:ptCount val="6"/>
                <c:pt idx="0">
                  <c:v>19.375</c:v>
                </c:pt>
                <c:pt idx="1">
                  <c:v>76.25</c:v>
                </c:pt>
                <c:pt idx="2">
                  <c:v>2.5</c:v>
                </c:pt>
                <c:pt idx="3">
                  <c:v>86.25</c:v>
                </c:pt>
                <c:pt idx="4">
                  <c:v>7.9167000000000014</c:v>
                </c:pt>
                <c:pt idx="5">
                  <c:v>72.083299999999994</c:v>
                </c:pt>
              </c:numCache>
            </c:numRef>
          </c:val>
        </c:ser>
        <c:ser>
          <c:idx val="2"/>
          <c:order val="2"/>
          <c:tx>
            <c:strRef>
              <c:f>Sheet1!$D$1</c:f>
              <c:strCache>
                <c:ptCount val="1"/>
                <c:pt idx="0">
                  <c:v>6-10 (N = 286)</c:v>
                </c:pt>
              </c:strCache>
            </c:strRef>
          </c:tx>
          <c:spPr>
            <a:gradFill>
              <a:gsLst>
                <a:gs pos="0">
                  <a:srgbClr val="C00000"/>
                </a:gs>
                <a:gs pos="50000">
                  <a:srgbClr val="FF0000"/>
                </a:gs>
                <a:gs pos="100000">
                  <a:srgbClr val="C00000"/>
                </a:gs>
              </a:gsLst>
              <a:lin ang="10800000" scaled="1"/>
            </a:gradFill>
            <a:ln>
              <a:solidFill>
                <a:srgbClr val="000000"/>
              </a:solidFill>
            </a:ln>
          </c:spPr>
          <c:cat>
            <c:strRef>
              <c:f>Sheet1!$A$2:$A$7</c:f>
              <c:strCache>
                <c:ptCount val="6"/>
                <c:pt idx="0">
                  <c:v>Cyclosporine</c:v>
                </c:pt>
                <c:pt idx="1">
                  <c:v>Tacrolimus</c:v>
                </c:pt>
                <c:pt idx="2">
                  <c:v>Sirolimus/
Everolimus</c:v>
                </c:pt>
                <c:pt idx="3">
                  <c:v>MMF/MPA</c:v>
                </c:pt>
                <c:pt idx="4">
                  <c:v>Azathioprine</c:v>
                </c:pt>
                <c:pt idx="5">
                  <c:v>Prednisone</c:v>
                </c:pt>
              </c:strCache>
            </c:strRef>
          </c:cat>
          <c:val>
            <c:numRef>
              <c:f>Sheet1!$D$2:$D$7</c:f>
              <c:numCache>
                <c:formatCode>General</c:formatCode>
                <c:ptCount val="6"/>
                <c:pt idx="0">
                  <c:v>14.6853</c:v>
                </c:pt>
                <c:pt idx="1">
                  <c:v>80.419600000000557</c:v>
                </c:pt>
                <c:pt idx="2">
                  <c:v>1.7483</c:v>
                </c:pt>
                <c:pt idx="3">
                  <c:v>85.664299999999997</c:v>
                </c:pt>
                <c:pt idx="4">
                  <c:v>10.489500000000024</c:v>
                </c:pt>
                <c:pt idx="5">
                  <c:v>76.223799999999983</c:v>
                </c:pt>
              </c:numCache>
            </c:numRef>
          </c:val>
        </c:ser>
        <c:ser>
          <c:idx val="3"/>
          <c:order val="3"/>
          <c:tx>
            <c:strRef>
              <c:f>Sheet1!$E$1</c:f>
              <c:strCache>
                <c:ptCount val="1"/>
                <c:pt idx="0">
                  <c:v>11-17 (N = 712)</c:v>
                </c:pt>
              </c:strCache>
            </c:strRef>
          </c:tx>
          <c:spPr>
            <a:gradFill>
              <a:gsLst>
                <a:gs pos="0">
                  <a:srgbClr val="00B050"/>
                </a:gs>
                <a:gs pos="50000">
                  <a:srgbClr val="00FF00"/>
                </a:gs>
                <a:gs pos="100000">
                  <a:srgbClr val="00B050"/>
                </a:gs>
              </a:gsLst>
              <a:lin ang="10800000" scaled="1"/>
            </a:gradFill>
            <a:ln>
              <a:solidFill>
                <a:srgbClr val="000000"/>
              </a:solidFill>
            </a:ln>
          </c:spPr>
          <c:cat>
            <c:strRef>
              <c:f>Sheet1!$A$2:$A$7</c:f>
              <c:strCache>
                <c:ptCount val="6"/>
                <c:pt idx="0">
                  <c:v>Cyclosporine</c:v>
                </c:pt>
                <c:pt idx="1">
                  <c:v>Tacrolimus</c:v>
                </c:pt>
                <c:pt idx="2">
                  <c:v>Sirolimus/
Everolimus</c:v>
                </c:pt>
                <c:pt idx="3">
                  <c:v>MMF/MPA</c:v>
                </c:pt>
                <c:pt idx="4">
                  <c:v>Azathioprine</c:v>
                </c:pt>
                <c:pt idx="5">
                  <c:v>Prednisone</c:v>
                </c:pt>
              </c:strCache>
            </c:strRef>
          </c:cat>
          <c:val>
            <c:numRef>
              <c:f>Sheet1!$E$2:$E$7</c:f>
              <c:numCache>
                <c:formatCode>General</c:formatCode>
                <c:ptCount val="6"/>
                <c:pt idx="0">
                  <c:v>16.994399999999889</c:v>
                </c:pt>
                <c:pt idx="1">
                  <c:v>81.039299999999997</c:v>
                </c:pt>
                <c:pt idx="2">
                  <c:v>3.2303000000000002</c:v>
                </c:pt>
                <c:pt idx="3">
                  <c:v>89.887600000000006</c:v>
                </c:pt>
                <c:pt idx="4">
                  <c:v>5.0561999999999996</c:v>
                </c:pt>
                <c:pt idx="5">
                  <c:v>70.646100000000004</c:v>
                </c:pt>
              </c:numCache>
            </c:numRef>
          </c:val>
        </c:ser>
        <c:gapWidth val="35"/>
        <c:axId val="112977408"/>
        <c:axId val="112978944"/>
      </c:barChart>
      <c:catAx>
        <c:axId val="112977408"/>
        <c:scaling>
          <c:orientation val="minMax"/>
        </c:scaling>
        <c:axPos val="b"/>
        <c:numFmt formatCode="General" sourceLinked="1"/>
        <c:tickLblPos val="nextTo"/>
        <c:txPr>
          <a:bodyPr rot="0"/>
          <a:lstStyle/>
          <a:p>
            <a:pPr>
              <a:defRPr sz="1500" b="1" baseline="0"/>
            </a:pPr>
            <a:endParaRPr lang="en-US"/>
          </a:p>
        </c:txPr>
        <c:crossAx val="112978944"/>
        <c:crosses val="autoZero"/>
        <c:auto val="1"/>
        <c:lblAlgn val="ctr"/>
        <c:lblOffset val="100"/>
        <c:tickLblSkip val="1"/>
      </c:catAx>
      <c:valAx>
        <c:axId val="112978944"/>
        <c:scaling>
          <c:orientation val="minMax"/>
          <c:max val="100"/>
        </c:scaling>
        <c:axPos val="l"/>
        <c:majorGridlines>
          <c:spPr>
            <a:ln>
              <a:prstDash val="sysDash"/>
            </a:ln>
          </c:spPr>
        </c:majorGridlines>
        <c:title>
          <c:tx>
            <c:rich>
              <a:bodyPr rot="-5400000" vert="horz"/>
              <a:lstStyle/>
              <a:p>
                <a:pPr>
                  <a:defRPr sz="1700"/>
                </a:pPr>
                <a:r>
                  <a:rPr lang="en-US" sz="1700" dirty="0" smtClean="0"/>
                  <a:t>% of Patients</a:t>
                </a:r>
                <a:endParaRPr lang="en-US" sz="1700" dirty="0"/>
              </a:p>
            </c:rich>
          </c:tx>
          <c:layout>
            <c:manualLayout>
              <c:xMode val="edge"/>
              <c:yMode val="edge"/>
              <c:x val="0"/>
              <c:y val="0.32961455422910935"/>
            </c:manualLayout>
          </c:layout>
        </c:title>
        <c:numFmt formatCode="General" sourceLinked="1"/>
        <c:tickLblPos val="nextTo"/>
        <c:txPr>
          <a:bodyPr/>
          <a:lstStyle/>
          <a:p>
            <a:pPr>
              <a:defRPr sz="1500" b="1"/>
            </a:pPr>
            <a:endParaRPr lang="en-US"/>
          </a:p>
        </c:txPr>
        <c:crossAx val="112977408"/>
        <c:crosses val="autoZero"/>
        <c:crossBetween val="between"/>
        <c:majorUnit val="20"/>
      </c:valAx>
      <c:spPr>
        <a:solidFill>
          <a:schemeClr val="bg2"/>
        </a:solidFill>
        <a:ln>
          <a:solidFill>
            <a:schemeClr val="tx1"/>
          </a:solidFill>
        </a:ln>
      </c:spPr>
    </c:plotArea>
    <c:legend>
      <c:legendPos val="r"/>
      <c:layout>
        <c:manualLayout>
          <c:xMode val="edge"/>
          <c:yMode val="edge"/>
          <c:x val="0.11355596590249215"/>
          <c:y val="1.63739310811955E-2"/>
          <c:w val="0.82405453743060963"/>
          <c:h val="8.1637456608246547E-2"/>
        </c:manualLayout>
      </c:layout>
      <c:overlay val="1"/>
      <c:spPr>
        <a:solidFill>
          <a:schemeClr val="bg2"/>
        </a:solidFill>
        <a:ln>
          <a:solidFill>
            <a:schemeClr val="tx1"/>
          </a:solidFill>
        </a:ln>
      </c:spPr>
      <c:txPr>
        <a:bodyPr/>
        <a:lstStyle/>
        <a:p>
          <a:pPr>
            <a:defRPr sz="1500" b="1"/>
          </a:pPr>
          <a:endParaRPr lang="en-US"/>
        </a:p>
      </c:txPr>
    </c:legend>
    <c:plotVisOnly val="1"/>
    <c:dispBlanksAs val="gap"/>
  </c:chart>
  <c:txPr>
    <a:bodyPr/>
    <a:lstStyle/>
    <a:p>
      <a:pPr>
        <a:defRPr sz="1800"/>
      </a:pPr>
      <a:endParaRPr lang="en-US"/>
    </a:p>
  </c:txPr>
  <c:externalData r:id="rId1"/>
</c:chartSpace>
</file>

<file path=ppt/charts/chart69.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7.9375537128655513E-2"/>
          <c:y val="3.6626238252476601E-2"/>
          <c:w val="0.90440027408078461"/>
          <c:h val="0.75408178816358196"/>
        </c:manualLayout>
      </c:layout>
      <c:barChart>
        <c:barDir val="col"/>
        <c:grouping val="clustered"/>
        <c:ser>
          <c:idx val="0"/>
          <c:order val="0"/>
          <c:tx>
            <c:strRef>
              <c:f>Sheet1!$B$1</c:f>
              <c:strCache>
                <c:ptCount val="1"/>
                <c:pt idx="0">
                  <c:v>Year 1 (N = 3,236)</c:v>
                </c:pt>
              </c:strCache>
            </c:strRef>
          </c:tx>
          <c:spPr>
            <a:gradFill flip="none" rotWithShape="1">
              <a:gsLst>
                <a:gs pos="0">
                  <a:srgbClr val="6600CC"/>
                </a:gs>
                <a:gs pos="50000">
                  <a:srgbClr val="9933FF"/>
                </a:gs>
                <a:gs pos="100000">
                  <a:srgbClr val="6600CC"/>
                </a:gs>
              </a:gsLst>
              <a:lin ang="10800000" scaled="1"/>
              <a:tileRect/>
            </a:gradFill>
            <a:ln>
              <a:solidFill>
                <a:schemeClr val="bg2"/>
              </a:solidFill>
            </a:ln>
          </c:spPr>
          <c:cat>
            <c:strRef>
              <c:f>Sheet1!$A$2:$A$7</c:f>
              <c:strCache>
                <c:ptCount val="6"/>
                <c:pt idx="0">
                  <c:v>Cyclosporine</c:v>
                </c:pt>
                <c:pt idx="1">
                  <c:v>Tacrolimus</c:v>
                </c:pt>
                <c:pt idx="2">
                  <c:v>Sirolimus/
Everolimus</c:v>
                </c:pt>
                <c:pt idx="3">
                  <c:v>MMF/MPA</c:v>
                </c:pt>
                <c:pt idx="4">
                  <c:v>Azathioprine</c:v>
                </c:pt>
                <c:pt idx="5">
                  <c:v>Prednisone</c:v>
                </c:pt>
              </c:strCache>
            </c:strRef>
          </c:cat>
          <c:val>
            <c:numRef>
              <c:f>Sheet1!$B$2:$B$7</c:f>
              <c:numCache>
                <c:formatCode>General</c:formatCode>
                <c:ptCount val="6"/>
                <c:pt idx="0">
                  <c:v>28.708299999999848</c:v>
                </c:pt>
                <c:pt idx="1">
                  <c:v>68.572299999999998</c:v>
                </c:pt>
                <c:pt idx="2">
                  <c:v>9.2707000000000015</c:v>
                </c:pt>
                <c:pt idx="3">
                  <c:v>71.353499999999983</c:v>
                </c:pt>
                <c:pt idx="4">
                  <c:v>18.2942</c:v>
                </c:pt>
                <c:pt idx="5">
                  <c:v>63.318899999999999</c:v>
                </c:pt>
              </c:numCache>
            </c:numRef>
          </c:val>
        </c:ser>
        <c:ser>
          <c:idx val="1"/>
          <c:order val="1"/>
          <c:tx>
            <c:strRef>
              <c:f>Sheet1!$C$1</c:f>
              <c:strCache>
                <c:ptCount val="1"/>
                <c:pt idx="0">
                  <c:v>Year 5 (N =  2,067)</c:v>
                </c:pt>
              </c:strCache>
            </c:strRef>
          </c:tx>
          <c:spPr>
            <a:gradFill>
              <a:gsLst>
                <a:gs pos="0">
                  <a:srgbClr val="00B050"/>
                </a:gs>
                <a:gs pos="50000">
                  <a:srgbClr val="00FF00"/>
                </a:gs>
                <a:gs pos="100000">
                  <a:srgbClr val="00B050"/>
                </a:gs>
              </a:gsLst>
              <a:lin ang="10800000" scaled="1"/>
            </a:gradFill>
            <a:ln>
              <a:solidFill>
                <a:schemeClr val="bg2"/>
              </a:solidFill>
            </a:ln>
          </c:spPr>
          <c:cat>
            <c:strRef>
              <c:f>Sheet1!$A$2:$A$7</c:f>
              <c:strCache>
                <c:ptCount val="6"/>
                <c:pt idx="0">
                  <c:v>Cyclosporine</c:v>
                </c:pt>
                <c:pt idx="1">
                  <c:v>Tacrolimus</c:v>
                </c:pt>
                <c:pt idx="2">
                  <c:v>Sirolimus/
Everolimus</c:v>
                </c:pt>
                <c:pt idx="3">
                  <c:v>MMF/MPA</c:v>
                </c:pt>
                <c:pt idx="4">
                  <c:v>Azathioprine</c:v>
                </c:pt>
                <c:pt idx="5">
                  <c:v>Prednisone</c:v>
                </c:pt>
              </c:strCache>
            </c:strRef>
          </c:cat>
          <c:val>
            <c:numRef>
              <c:f>Sheet1!$C$2:$C$7</c:f>
              <c:numCache>
                <c:formatCode>General</c:formatCode>
                <c:ptCount val="6"/>
                <c:pt idx="0">
                  <c:v>34.107400000000005</c:v>
                </c:pt>
                <c:pt idx="1">
                  <c:v>61.9739</c:v>
                </c:pt>
                <c:pt idx="2">
                  <c:v>14.417</c:v>
                </c:pt>
                <c:pt idx="3">
                  <c:v>52.636700000000012</c:v>
                </c:pt>
                <c:pt idx="4">
                  <c:v>21.3353</c:v>
                </c:pt>
                <c:pt idx="5">
                  <c:v>38.509900000000002</c:v>
                </c:pt>
              </c:numCache>
            </c:numRef>
          </c:val>
        </c:ser>
        <c:gapWidth val="35"/>
        <c:axId val="113095040"/>
        <c:axId val="113096576"/>
      </c:barChart>
      <c:catAx>
        <c:axId val="113095040"/>
        <c:scaling>
          <c:orientation val="minMax"/>
        </c:scaling>
        <c:axPos val="b"/>
        <c:numFmt formatCode="General" sourceLinked="1"/>
        <c:tickLblPos val="nextTo"/>
        <c:txPr>
          <a:bodyPr rot="0"/>
          <a:lstStyle/>
          <a:p>
            <a:pPr>
              <a:defRPr sz="1500" b="1" baseline="0"/>
            </a:pPr>
            <a:endParaRPr lang="en-US"/>
          </a:p>
        </c:txPr>
        <c:crossAx val="113096576"/>
        <c:crosses val="autoZero"/>
        <c:auto val="1"/>
        <c:lblAlgn val="ctr"/>
        <c:lblOffset val="100"/>
        <c:tickLblSkip val="1"/>
      </c:catAx>
      <c:valAx>
        <c:axId val="113096576"/>
        <c:scaling>
          <c:orientation val="minMax"/>
          <c:max val="100"/>
        </c:scaling>
        <c:axPos val="l"/>
        <c:majorGridlines>
          <c:spPr>
            <a:ln>
              <a:prstDash val="sysDash"/>
            </a:ln>
          </c:spPr>
        </c:majorGridlines>
        <c:title>
          <c:tx>
            <c:rich>
              <a:bodyPr rot="-5400000" vert="horz"/>
              <a:lstStyle/>
              <a:p>
                <a:pPr>
                  <a:defRPr sz="1700"/>
                </a:pPr>
                <a:r>
                  <a:rPr lang="en-US" sz="1700" dirty="0" smtClean="0"/>
                  <a:t>% of Patients</a:t>
                </a:r>
                <a:endParaRPr lang="en-US" sz="1700" dirty="0"/>
              </a:p>
            </c:rich>
          </c:tx>
          <c:layout>
            <c:manualLayout>
              <c:xMode val="edge"/>
              <c:yMode val="edge"/>
              <c:x val="5.4277286135694033E-3"/>
              <c:y val="0.21671132842265844"/>
            </c:manualLayout>
          </c:layout>
        </c:title>
        <c:numFmt formatCode="General" sourceLinked="1"/>
        <c:tickLblPos val="nextTo"/>
        <c:txPr>
          <a:bodyPr/>
          <a:lstStyle/>
          <a:p>
            <a:pPr>
              <a:defRPr sz="1500" b="1"/>
            </a:pPr>
            <a:endParaRPr lang="en-US"/>
          </a:p>
        </c:txPr>
        <c:crossAx val="113095040"/>
        <c:crosses val="autoZero"/>
        <c:crossBetween val="between"/>
        <c:majorUnit val="20"/>
      </c:valAx>
      <c:spPr>
        <a:solidFill>
          <a:schemeClr val="bg2"/>
        </a:solidFill>
        <a:ln>
          <a:solidFill>
            <a:schemeClr val="tx1"/>
          </a:solidFill>
        </a:ln>
      </c:spPr>
    </c:plotArea>
    <c:legend>
      <c:legendPos val="r"/>
      <c:layout>
        <c:manualLayout>
          <c:xMode val="edge"/>
          <c:yMode val="edge"/>
          <c:x val="0.16812823728892295"/>
          <c:y val="4.8631995597324486E-2"/>
          <c:w val="0.45041146958400813"/>
          <c:h val="9.7270341207349093E-2"/>
        </c:manualLayout>
      </c:layout>
      <c:overlay val="1"/>
      <c:spPr>
        <a:solidFill>
          <a:schemeClr val="bg2"/>
        </a:solidFill>
        <a:ln>
          <a:solidFill>
            <a:schemeClr val="tx1"/>
          </a:solidFill>
        </a:ln>
      </c:spPr>
      <c:txPr>
        <a:bodyPr/>
        <a:lstStyle/>
        <a:p>
          <a:pPr>
            <a:defRPr sz="1500" b="1"/>
          </a:pPr>
          <a:endParaRPr lang="en-US"/>
        </a:p>
      </c:txPr>
    </c:legend>
    <c:plotVisOnly val="1"/>
    <c:dispBlanksAs val="gap"/>
  </c:chart>
  <c:txPr>
    <a:bodyPr/>
    <a:lstStyle/>
    <a:p>
      <a:pPr>
        <a:defRPr sz="1800"/>
      </a:pPr>
      <a:endParaRPr lang="en-US"/>
    </a:p>
  </c:txPr>
  <c:externalData r:id="rId1"/>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27229229089725"/>
          <c:y val="3.7226668387763256E-2"/>
          <c:w val="0.86910668246115264"/>
          <c:h val="0.82351344013032846"/>
        </c:manualLayout>
      </c:layout>
      <c:barChart>
        <c:barDir val="col"/>
        <c:grouping val="stacked"/>
        <c:ser>
          <c:idx val="0"/>
          <c:order val="0"/>
          <c:tx>
            <c:strRef>
              <c:f>Sheet1!$B$1</c:f>
              <c:strCache>
                <c:ptCount val="1"/>
                <c:pt idx="0">
                  <c:v>&lt;1 Year</c:v>
                </c:pt>
              </c:strCache>
            </c:strRef>
          </c:tx>
          <c:spPr>
            <a:gradFill flip="none" rotWithShape="1">
              <a:gsLst>
                <a:gs pos="0">
                  <a:srgbClr val="6600CC"/>
                </a:gs>
                <a:gs pos="50000">
                  <a:srgbClr val="9933FF"/>
                </a:gs>
                <a:gs pos="100000">
                  <a:srgbClr val="6600CC"/>
                </a:gs>
              </a:gsLst>
              <a:lin ang="10800000" scaled="1"/>
              <a:tileRect/>
            </a:gradFill>
            <a:ln>
              <a:solidFill>
                <a:srgbClr val="000000"/>
              </a:solidFill>
            </a:ln>
          </c:spPr>
          <c:cat>
            <c:numRef>
              <c:f>Sheet1!$A$2:$A$31</c:f>
              <c:numCache>
                <c:formatCode>General</c:formatCode>
                <c:ptCount val="30"/>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pt idx="29">
                  <c:v>2011</c:v>
                </c:pt>
              </c:numCache>
            </c:numRef>
          </c:cat>
          <c:val>
            <c:numRef>
              <c:f>Sheet1!$B$2:$B$31</c:f>
              <c:numCache>
                <c:formatCode>General</c:formatCode>
                <c:ptCount val="30"/>
                <c:pt idx="0">
                  <c:v>0</c:v>
                </c:pt>
                <c:pt idx="1">
                  <c:v>1</c:v>
                </c:pt>
                <c:pt idx="2">
                  <c:v>4</c:v>
                </c:pt>
                <c:pt idx="3">
                  <c:v>2</c:v>
                </c:pt>
                <c:pt idx="4">
                  <c:v>19</c:v>
                </c:pt>
                <c:pt idx="5">
                  <c:v>29</c:v>
                </c:pt>
                <c:pt idx="6">
                  <c:v>46</c:v>
                </c:pt>
                <c:pt idx="7">
                  <c:v>91</c:v>
                </c:pt>
                <c:pt idx="8">
                  <c:v>112</c:v>
                </c:pt>
                <c:pt idx="9">
                  <c:v>150</c:v>
                </c:pt>
                <c:pt idx="10">
                  <c:v>108</c:v>
                </c:pt>
                <c:pt idx="11">
                  <c:v>132</c:v>
                </c:pt>
                <c:pt idx="12">
                  <c:v>113</c:v>
                </c:pt>
                <c:pt idx="13">
                  <c:v>106</c:v>
                </c:pt>
                <c:pt idx="14">
                  <c:v>99</c:v>
                </c:pt>
                <c:pt idx="15">
                  <c:v>114</c:v>
                </c:pt>
                <c:pt idx="16">
                  <c:v>105</c:v>
                </c:pt>
                <c:pt idx="17">
                  <c:v>87</c:v>
                </c:pt>
                <c:pt idx="18">
                  <c:v>92</c:v>
                </c:pt>
                <c:pt idx="19">
                  <c:v>86</c:v>
                </c:pt>
                <c:pt idx="20">
                  <c:v>92</c:v>
                </c:pt>
                <c:pt idx="21">
                  <c:v>103</c:v>
                </c:pt>
                <c:pt idx="22">
                  <c:v>94</c:v>
                </c:pt>
                <c:pt idx="23">
                  <c:v>117</c:v>
                </c:pt>
                <c:pt idx="24">
                  <c:v>119</c:v>
                </c:pt>
                <c:pt idx="25">
                  <c:v>101</c:v>
                </c:pt>
                <c:pt idx="26">
                  <c:v>121</c:v>
                </c:pt>
                <c:pt idx="27">
                  <c:v>158</c:v>
                </c:pt>
                <c:pt idx="28">
                  <c:v>138</c:v>
                </c:pt>
                <c:pt idx="29">
                  <c:v>133</c:v>
                </c:pt>
              </c:numCache>
            </c:numRef>
          </c:val>
        </c:ser>
        <c:ser>
          <c:idx val="1"/>
          <c:order val="1"/>
          <c:tx>
            <c:strRef>
              <c:f>Sheet1!$C$1</c:f>
              <c:strCache>
                <c:ptCount val="1"/>
                <c:pt idx="0">
                  <c:v>1-5 Years</c:v>
                </c:pt>
              </c:strCache>
            </c:strRef>
          </c:tx>
          <c:spPr>
            <a:gradFill>
              <a:gsLst>
                <a:gs pos="0">
                  <a:srgbClr val="CCCC00"/>
                </a:gs>
                <a:gs pos="50000">
                  <a:srgbClr val="FFFF00"/>
                </a:gs>
                <a:gs pos="100000">
                  <a:srgbClr val="CCCC00"/>
                </a:gs>
              </a:gsLst>
              <a:lin ang="10800000" scaled="1"/>
            </a:gradFill>
            <a:ln>
              <a:solidFill>
                <a:srgbClr val="000000"/>
              </a:solidFill>
            </a:ln>
          </c:spPr>
          <c:cat>
            <c:numRef>
              <c:f>Sheet1!$A$2:$A$31</c:f>
              <c:numCache>
                <c:formatCode>General</c:formatCode>
                <c:ptCount val="30"/>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pt idx="29">
                  <c:v>2011</c:v>
                </c:pt>
              </c:numCache>
            </c:numRef>
          </c:cat>
          <c:val>
            <c:numRef>
              <c:f>Sheet1!$C$2:$C$31</c:f>
              <c:numCache>
                <c:formatCode>General</c:formatCode>
                <c:ptCount val="30"/>
                <c:pt idx="0">
                  <c:v>0</c:v>
                </c:pt>
                <c:pt idx="1">
                  <c:v>1</c:v>
                </c:pt>
                <c:pt idx="2">
                  <c:v>6</c:v>
                </c:pt>
                <c:pt idx="3">
                  <c:v>4</c:v>
                </c:pt>
                <c:pt idx="4">
                  <c:v>20</c:v>
                </c:pt>
                <c:pt idx="5">
                  <c:v>35</c:v>
                </c:pt>
                <c:pt idx="6">
                  <c:v>45</c:v>
                </c:pt>
                <c:pt idx="7">
                  <c:v>56</c:v>
                </c:pt>
                <c:pt idx="8">
                  <c:v>71</c:v>
                </c:pt>
                <c:pt idx="9">
                  <c:v>92</c:v>
                </c:pt>
                <c:pt idx="10">
                  <c:v>105</c:v>
                </c:pt>
                <c:pt idx="11">
                  <c:v>99</c:v>
                </c:pt>
                <c:pt idx="12">
                  <c:v>87</c:v>
                </c:pt>
                <c:pt idx="13">
                  <c:v>98</c:v>
                </c:pt>
                <c:pt idx="14">
                  <c:v>83</c:v>
                </c:pt>
                <c:pt idx="15">
                  <c:v>103</c:v>
                </c:pt>
                <c:pt idx="16">
                  <c:v>99</c:v>
                </c:pt>
                <c:pt idx="17">
                  <c:v>97</c:v>
                </c:pt>
                <c:pt idx="18">
                  <c:v>78</c:v>
                </c:pt>
                <c:pt idx="19">
                  <c:v>115</c:v>
                </c:pt>
                <c:pt idx="20">
                  <c:v>107</c:v>
                </c:pt>
                <c:pt idx="21">
                  <c:v>78</c:v>
                </c:pt>
                <c:pt idx="22">
                  <c:v>96</c:v>
                </c:pt>
                <c:pt idx="23">
                  <c:v>98</c:v>
                </c:pt>
                <c:pt idx="24">
                  <c:v>112</c:v>
                </c:pt>
                <c:pt idx="25">
                  <c:v>120</c:v>
                </c:pt>
                <c:pt idx="26">
                  <c:v>135</c:v>
                </c:pt>
                <c:pt idx="27">
                  <c:v>120</c:v>
                </c:pt>
                <c:pt idx="28">
                  <c:v>121</c:v>
                </c:pt>
                <c:pt idx="29">
                  <c:v>123</c:v>
                </c:pt>
              </c:numCache>
            </c:numRef>
          </c:val>
        </c:ser>
        <c:ser>
          <c:idx val="2"/>
          <c:order val="2"/>
          <c:tx>
            <c:strRef>
              <c:f>Sheet1!$D$1</c:f>
              <c:strCache>
                <c:ptCount val="1"/>
                <c:pt idx="0">
                  <c:v>6-10 Years</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cat>
            <c:numRef>
              <c:f>Sheet1!$A$2:$A$31</c:f>
              <c:numCache>
                <c:formatCode>General</c:formatCode>
                <c:ptCount val="30"/>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pt idx="29">
                  <c:v>2011</c:v>
                </c:pt>
              </c:numCache>
            </c:numRef>
          </c:cat>
          <c:val>
            <c:numRef>
              <c:f>Sheet1!$D$2:$D$31</c:f>
              <c:numCache>
                <c:formatCode>General</c:formatCode>
                <c:ptCount val="30"/>
                <c:pt idx="0">
                  <c:v>3</c:v>
                </c:pt>
                <c:pt idx="1">
                  <c:v>0</c:v>
                </c:pt>
                <c:pt idx="2">
                  <c:v>2</c:v>
                </c:pt>
                <c:pt idx="3">
                  <c:v>17</c:v>
                </c:pt>
                <c:pt idx="4">
                  <c:v>12</c:v>
                </c:pt>
                <c:pt idx="5">
                  <c:v>26</c:v>
                </c:pt>
                <c:pt idx="6">
                  <c:v>32</c:v>
                </c:pt>
                <c:pt idx="7">
                  <c:v>37</c:v>
                </c:pt>
                <c:pt idx="8">
                  <c:v>51</c:v>
                </c:pt>
                <c:pt idx="9">
                  <c:v>34</c:v>
                </c:pt>
                <c:pt idx="10">
                  <c:v>50</c:v>
                </c:pt>
                <c:pt idx="11">
                  <c:v>56</c:v>
                </c:pt>
                <c:pt idx="12">
                  <c:v>72</c:v>
                </c:pt>
                <c:pt idx="13">
                  <c:v>73</c:v>
                </c:pt>
                <c:pt idx="14">
                  <c:v>63</c:v>
                </c:pt>
                <c:pt idx="15">
                  <c:v>63</c:v>
                </c:pt>
                <c:pt idx="16">
                  <c:v>59</c:v>
                </c:pt>
                <c:pt idx="17">
                  <c:v>53</c:v>
                </c:pt>
                <c:pt idx="18">
                  <c:v>69</c:v>
                </c:pt>
                <c:pt idx="19">
                  <c:v>42</c:v>
                </c:pt>
                <c:pt idx="20">
                  <c:v>60</c:v>
                </c:pt>
                <c:pt idx="21">
                  <c:v>80</c:v>
                </c:pt>
                <c:pt idx="22">
                  <c:v>65</c:v>
                </c:pt>
                <c:pt idx="23">
                  <c:v>65</c:v>
                </c:pt>
                <c:pt idx="24">
                  <c:v>62</c:v>
                </c:pt>
                <c:pt idx="25">
                  <c:v>72</c:v>
                </c:pt>
                <c:pt idx="26">
                  <c:v>84</c:v>
                </c:pt>
                <c:pt idx="27">
                  <c:v>88</c:v>
                </c:pt>
                <c:pt idx="28">
                  <c:v>80</c:v>
                </c:pt>
                <c:pt idx="29">
                  <c:v>83</c:v>
                </c:pt>
              </c:numCache>
            </c:numRef>
          </c:val>
        </c:ser>
        <c:ser>
          <c:idx val="3"/>
          <c:order val="3"/>
          <c:tx>
            <c:strRef>
              <c:f>Sheet1!$E$1</c:f>
              <c:strCache>
                <c:ptCount val="1"/>
                <c:pt idx="0">
                  <c:v>11-17 Years</c:v>
                </c:pt>
              </c:strCache>
            </c:strRef>
          </c:tx>
          <c:spPr>
            <a:gradFill flip="none" rotWithShape="1">
              <a:gsLst>
                <a:gs pos="0">
                  <a:srgbClr val="00B050"/>
                </a:gs>
                <a:gs pos="50000">
                  <a:srgbClr val="00FF00"/>
                </a:gs>
                <a:gs pos="100000">
                  <a:srgbClr val="00B050"/>
                </a:gs>
              </a:gsLst>
              <a:lin ang="0" scaled="1"/>
              <a:tileRect/>
            </a:gradFill>
            <a:ln>
              <a:solidFill>
                <a:schemeClr val="bg2"/>
              </a:solidFill>
            </a:ln>
          </c:spPr>
          <c:cat>
            <c:numRef>
              <c:f>Sheet1!$A$2:$A$31</c:f>
              <c:numCache>
                <c:formatCode>General</c:formatCode>
                <c:ptCount val="30"/>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pt idx="29">
                  <c:v>2011</c:v>
                </c:pt>
              </c:numCache>
            </c:numRef>
          </c:cat>
          <c:val>
            <c:numRef>
              <c:f>Sheet1!$E$2:$E$31</c:f>
              <c:numCache>
                <c:formatCode>General</c:formatCode>
                <c:ptCount val="30"/>
                <c:pt idx="0">
                  <c:v>10</c:v>
                </c:pt>
                <c:pt idx="1">
                  <c:v>9</c:v>
                </c:pt>
                <c:pt idx="2">
                  <c:v>34</c:v>
                </c:pt>
                <c:pt idx="3">
                  <c:v>57</c:v>
                </c:pt>
                <c:pt idx="4">
                  <c:v>79</c:v>
                </c:pt>
                <c:pt idx="5">
                  <c:v>76</c:v>
                </c:pt>
                <c:pt idx="6">
                  <c:v>102</c:v>
                </c:pt>
                <c:pt idx="7">
                  <c:v>102</c:v>
                </c:pt>
                <c:pt idx="8">
                  <c:v>132</c:v>
                </c:pt>
                <c:pt idx="9">
                  <c:v>141</c:v>
                </c:pt>
                <c:pt idx="10">
                  <c:v>143</c:v>
                </c:pt>
                <c:pt idx="11">
                  <c:v>152</c:v>
                </c:pt>
                <c:pt idx="12">
                  <c:v>135</c:v>
                </c:pt>
                <c:pt idx="13">
                  <c:v>150</c:v>
                </c:pt>
                <c:pt idx="14">
                  <c:v>162</c:v>
                </c:pt>
                <c:pt idx="15">
                  <c:v>144</c:v>
                </c:pt>
                <c:pt idx="16">
                  <c:v>143</c:v>
                </c:pt>
                <c:pt idx="17">
                  <c:v>157</c:v>
                </c:pt>
                <c:pt idx="18">
                  <c:v>170</c:v>
                </c:pt>
                <c:pt idx="19">
                  <c:v>182</c:v>
                </c:pt>
                <c:pt idx="20">
                  <c:v>176</c:v>
                </c:pt>
                <c:pt idx="21">
                  <c:v>182</c:v>
                </c:pt>
                <c:pt idx="22">
                  <c:v>178</c:v>
                </c:pt>
                <c:pt idx="23">
                  <c:v>202</c:v>
                </c:pt>
                <c:pt idx="24">
                  <c:v>182</c:v>
                </c:pt>
                <c:pt idx="25">
                  <c:v>194</c:v>
                </c:pt>
                <c:pt idx="26">
                  <c:v>192</c:v>
                </c:pt>
                <c:pt idx="27">
                  <c:v>193</c:v>
                </c:pt>
                <c:pt idx="28">
                  <c:v>207</c:v>
                </c:pt>
                <c:pt idx="29">
                  <c:v>226</c:v>
                </c:pt>
              </c:numCache>
            </c:numRef>
          </c:val>
        </c:ser>
        <c:gapWidth val="25"/>
        <c:overlap val="100"/>
        <c:axId val="139159808"/>
        <c:axId val="139165696"/>
      </c:barChart>
      <c:catAx>
        <c:axId val="139159808"/>
        <c:scaling>
          <c:orientation val="minMax"/>
        </c:scaling>
        <c:axPos val="b"/>
        <c:numFmt formatCode="General" sourceLinked="1"/>
        <c:tickLblPos val="nextTo"/>
        <c:txPr>
          <a:bodyPr rot="-2700000"/>
          <a:lstStyle/>
          <a:p>
            <a:pPr>
              <a:defRPr sz="1500" b="1"/>
            </a:pPr>
            <a:endParaRPr lang="en-US"/>
          </a:p>
        </c:txPr>
        <c:crossAx val="139165696"/>
        <c:crosses val="autoZero"/>
        <c:auto val="1"/>
        <c:lblAlgn val="ctr"/>
        <c:lblOffset val="100"/>
        <c:tickLblSkip val="1"/>
      </c:catAx>
      <c:valAx>
        <c:axId val="139165696"/>
        <c:scaling>
          <c:orientation val="minMax"/>
        </c:scaling>
        <c:axPos val="l"/>
        <c:majorGridlines>
          <c:spPr>
            <a:ln>
              <a:prstDash val="sysDash"/>
            </a:ln>
          </c:spPr>
        </c:majorGridlines>
        <c:title>
          <c:tx>
            <c:rich>
              <a:bodyPr rot="-5400000" vert="horz"/>
              <a:lstStyle/>
              <a:p>
                <a:pPr>
                  <a:defRPr sz="1700"/>
                </a:pPr>
                <a:r>
                  <a:rPr lang="en-US" sz="1700" dirty="0" smtClean="0"/>
                  <a:t>Number of Transplants</a:t>
                </a:r>
                <a:endParaRPr lang="en-US" sz="1700" dirty="0"/>
              </a:p>
            </c:rich>
          </c:tx>
          <c:layout/>
        </c:title>
        <c:numFmt formatCode="#,##0" sourceLinked="0"/>
        <c:tickLblPos val="nextTo"/>
        <c:txPr>
          <a:bodyPr/>
          <a:lstStyle/>
          <a:p>
            <a:pPr>
              <a:defRPr sz="1500" b="1"/>
            </a:pPr>
            <a:endParaRPr lang="en-US"/>
          </a:p>
        </c:txPr>
        <c:crossAx val="139159808"/>
        <c:crosses val="autoZero"/>
        <c:crossBetween val="between"/>
        <c:majorUnit val="50"/>
      </c:valAx>
      <c:spPr>
        <a:solidFill>
          <a:schemeClr val="bg2"/>
        </a:solidFill>
        <a:ln>
          <a:solidFill>
            <a:schemeClr val="tx1"/>
          </a:solidFill>
        </a:ln>
      </c:spPr>
    </c:plotArea>
    <c:legend>
      <c:legendPos val="l"/>
      <c:layout>
        <c:manualLayout>
          <c:xMode val="edge"/>
          <c:yMode val="edge"/>
          <c:x val="0.15044247787611381"/>
          <c:y val="9.8733918506088744E-2"/>
          <c:w val="0.15122999558683731"/>
          <c:h val="0.259681419132956"/>
        </c:manualLayout>
      </c:layout>
      <c:spPr>
        <a:solidFill>
          <a:schemeClr val="bg2"/>
        </a:solidFill>
        <a:ln>
          <a:solidFill>
            <a:schemeClr val="tx1"/>
          </a:solidFill>
        </a:ln>
      </c:spPr>
      <c:txPr>
        <a:bodyPr/>
        <a:lstStyle/>
        <a:p>
          <a:pPr>
            <a:defRPr sz="1500" b="1"/>
          </a:pPr>
          <a:endParaRPr lang="en-US"/>
        </a:p>
      </c:txPr>
    </c:legend>
    <c:plotVisOnly val="1"/>
  </c:chart>
  <c:txPr>
    <a:bodyPr/>
    <a:lstStyle/>
    <a:p>
      <a:pPr>
        <a:defRPr sz="1800"/>
      </a:pPr>
      <a:endParaRPr lang="en-US"/>
    </a:p>
  </c:txPr>
  <c:externalData r:id="rId1"/>
</c:chartSpace>
</file>

<file path=ppt/charts/chart70.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9.4987903685952363E-2"/>
          <c:y val="3.6402642466303627E-2"/>
          <c:w val="0.89292662330252193"/>
          <c:h val="0.82823590907068823"/>
        </c:manualLayout>
      </c:layout>
      <c:barChart>
        <c:barDir val="col"/>
        <c:grouping val="percentStacked"/>
        <c:ser>
          <c:idx val="0"/>
          <c:order val="0"/>
          <c:tx>
            <c:strRef>
              <c:f>Sheet1!$A$2</c:f>
              <c:strCache>
                <c:ptCount val="1"/>
                <c:pt idx="0">
                  <c:v>Cyclosporine + AZA</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dLbls>
            <c:dLbl>
              <c:idx val="0"/>
              <c:layout>
                <c:manualLayout>
                  <c:x val="-1.4492753623188421E-3"/>
                  <c:y val="0.11656332020997376"/>
                </c:manualLayout>
              </c:layout>
              <c:dLblPos val="ctr"/>
              <c:showCatName val="1"/>
            </c:dLbl>
            <c:dLbl>
              <c:idx val="1"/>
              <c:layout>
                <c:manualLayout>
                  <c:x val="-4.3478260869565313E-3"/>
                  <c:y val="9.209317585301835E-2"/>
                </c:manualLayout>
              </c:layout>
              <c:dLblPos val="ctr"/>
              <c:showCatName val="1"/>
            </c:dLbl>
            <c:dLbl>
              <c:idx val="2"/>
              <c:layout>
                <c:manualLayout>
                  <c:x val="0"/>
                  <c:y val="0.23129209484408197"/>
                </c:manualLayout>
              </c:layout>
              <c:dLblPos val="ctr"/>
              <c:showCatName val="1"/>
            </c:dLbl>
            <c:txPr>
              <a:bodyPr/>
              <a:lstStyle/>
              <a:p>
                <a:pPr>
                  <a:defRPr sz="1500" b="1"/>
                </a:pPr>
                <a:endParaRPr lang="en-US"/>
              </a:p>
            </c:txPr>
            <c:dLblPos val="inBase"/>
            <c:showCatName val="1"/>
          </c:dLbls>
          <c:cat>
            <c:strRef>
              <c:f>Sheet1!$B$1:$D$1</c:f>
              <c:strCache>
                <c:ptCount val="3"/>
                <c:pt idx="0">
                  <c:v>Year 1 (N = 1,393)</c:v>
                </c:pt>
                <c:pt idx="1">
                  <c:v>Year 5 (N = 1,393)</c:v>
                </c:pt>
                <c:pt idx="2">
                  <c:v>Column2</c:v>
                </c:pt>
              </c:strCache>
            </c:strRef>
          </c:cat>
          <c:val>
            <c:numRef>
              <c:f>Sheet1!$B$2:$D$2</c:f>
              <c:numCache>
                <c:formatCode>General</c:formatCode>
                <c:ptCount val="3"/>
                <c:pt idx="0">
                  <c:v>178</c:v>
                </c:pt>
                <c:pt idx="1">
                  <c:v>97</c:v>
                </c:pt>
              </c:numCache>
            </c:numRef>
          </c:val>
        </c:ser>
        <c:ser>
          <c:idx val="1"/>
          <c:order val="1"/>
          <c:tx>
            <c:strRef>
              <c:f>Sheet1!$A$3</c:f>
              <c:strCache>
                <c:ptCount val="1"/>
                <c:pt idx="0">
                  <c:v>Cyclosporine + MMF/MPA</c:v>
                </c:pt>
              </c:strCache>
            </c:strRef>
          </c:tx>
          <c:spPr>
            <a:gradFill flip="none" rotWithShape="1">
              <a:gsLst>
                <a:gs pos="0">
                  <a:srgbClr val="7030A0"/>
                </a:gs>
                <a:gs pos="50000">
                  <a:srgbClr val="9933FF"/>
                </a:gs>
                <a:gs pos="100000">
                  <a:srgbClr val="7030A0"/>
                </a:gs>
              </a:gsLst>
              <a:lin ang="10800000" scaled="1"/>
              <a:tileRect/>
            </a:gradFill>
            <a:ln>
              <a:solidFill>
                <a:schemeClr val="bg2"/>
              </a:solidFill>
            </a:ln>
          </c:spPr>
          <c:cat>
            <c:strRef>
              <c:f>Sheet1!$B$1:$D$1</c:f>
              <c:strCache>
                <c:ptCount val="3"/>
                <c:pt idx="0">
                  <c:v>Year 1 (N = 1,393)</c:v>
                </c:pt>
                <c:pt idx="1">
                  <c:v>Year 5 (N = 1,393)</c:v>
                </c:pt>
                <c:pt idx="2">
                  <c:v>Column2</c:v>
                </c:pt>
              </c:strCache>
            </c:strRef>
          </c:cat>
          <c:val>
            <c:numRef>
              <c:f>Sheet1!$B$3:$D$3</c:f>
              <c:numCache>
                <c:formatCode>General</c:formatCode>
                <c:ptCount val="3"/>
                <c:pt idx="0">
                  <c:v>298</c:v>
                </c:pt>
                <c:pt idx="1">
                  <c:v>157</c:v>
                </c:pt>
              </c:numCache>
            </c:numRef>
          </c:val>
        </c:ser>
        <c:ser>
          <c:idx val="2"/>
          <c:order val="2"/>
          <c:tx>
            <c:strRef>
              <c:f>Sheet1!$A$4</c:f>
              <c:strCache>
                <c:ptCount val="1"/>
                <c:pt idx="0">
                  <c:v>Cyclosporine</c:v>
                </c:pt>
              </c:strCache>
            </c:strRef>
          </c:tx>
          <c:spPr>
            <a:gradFill flip="none" rotWithShape="1">
              <a:gsLst>
                <a:gs pos="0">
                  <a:srgbClr val="CAE2B8">
                    <a:lumMod val="25000"/>
                  </a:srgbClr>
                </a:gs>
                <a:gs pos="50000">
                  <a:srgbClr val="00B050"/>
                </a:gs>
                <a:gs pos="100000">
                  <a:srgbClr val="CAE2B8">
                    <a:lumMod val="25000"/>
                  </a:srgbClr>
                </a:gs>
              </a:gsLst>
              <a:lin ang="10800000" scaled="1"/>
              <a:tileRect/>
            </a:gradFill>
            <a:ln>
              <a:solidFill>
                <a:srgbClr val="000000"/>
              </a:solidFill>
            </a:ln>
          </c:spPr>
          <c:cat>
            <c:strRef>
              <c:f>Sheet1!$B$1:$D$1</c:f>
              <c:strCache>
                <c:ptCount val="3"/>
                <c:pt idx="0">
                  <c:v>Year 1 (N = 1,393)</c:v>
                </c:pt>
                <c:pt idx="1">
                  <c:v>Year 5 (N = 1,393)</c:v>
                </c:pt>
                <c:pt idx="2">
                  <c:v>Column2</c:v>
                </c:pt>
              </c:strCache>
            </c:strRef>
          </c:cat>
          <c:val>
            <c:numRef>
              <c:f>Sheet1!$B$4:$D$4</c:f>
              <c:numCache>
                <c:formatCode>General</c:formatCode>
                <c:ptCount val="3"/>
                <c:pt idx="0">
                  <c:v>29</c:v>
                </c:pt>
                <c:pt idx="1">
                  <c:v>69</c:v>
                </c:pt>
              </c:numCache>
            </c:numRef>
          </c:val>
        </c:ser>
        <c:ser>
          <c:idx val="3"/>
          <c:order val="3"/>
          <c:tx>
            <c:strRef>
              <c:f>Sheet1!$A$5</c:f>
              <c:strCache>
                <c:ptCount val="1"/>
                <c:pt idx="0">
                  <c:v>Tacrolimus + AZA</c:v>
                </c:pt>
              </c:strCache>
            </c:strRef>
          </c:tx>
          <c:spPr>
            <a:gradFill flip="none" rotWithShape="1">
              <a:gsLst>
                <a:gs pos="0">
                  <a:srgbClr val="FFFFFF">
                    <a:lumMod val="50000"/>
                  </a:srgbClr>
                </a:gs>
                <a:gs pos="50000">
                  <a:schemeClr val="tx1"/>
                </a:gs>
                <a:gs pos="100000">
                  <a:srgbClr val="FFFFFF">
                    <a:lumMod val="50000"/>
                  </a:srgbClr>
                </a:gs>
              </a:gsLst>
              <a:lin ang="10800000" scaled="1"/>
              <a:tileRect/>
            </a:gradFill>
            <a:ln>
              <a:solidFill>
                <a:schemeClr val="bg2"/>
              </a:solidFill>
            </a:ln>
          </c:spPr>
          <c:cat>
            <c:strRef>
              <c:f>Sheet1!$B$1:$D$1</c:f>
              <c:strCache>
                <c:ptCount val="3"/>
                <c:pt idx="0">
                  <c:v>Year 1 (N = 1,393)</c:v>
                </c:pt>
                <c:pt idx="1">
                  <c:v>Year 5 (N = 1,393)</c:v>
                </c:pt>
                <c:pt idx="2">
                  <c:v>Column2</c:v>
                </c:pt>
              </c:strCache>
            </c:strRef>
          </c:cat>
          <c:val>
            <c:numRef>
              <c:f>Sheet1!$B$5:$D$5</c:f>
              <c:numCache>
                <c:formatCode>General</c:formatCode>
                <c:ptCount val="3"/>
                <c:pt idx="0">
                  <c:v>121</c:v>
                </c:pt>
                <c:pt idx="1">
                  <c:v>126</c:v>
                </c:pt>
              </c:numCache>
            </c:numRef>
          </c:val>
        </c:ser>
        <c:ser>
          <c:idx val="4"/>
          <c:order val="4"/>
          <c:tx>
            <c:strRef>
              <c:f>Sheet1!$A$6</c:f>
              <c:strCache>
                <c:ptCount val="1"/>
                <c:pt idx="0">
                  <c:v>Tacrolimus + MMF/MPA</c:v>
                </c:pt>
              </c:strCache>
            </c:strRef>
          </c:tx>
          <c:spPr>
            <a:gradFill flip="none" rotWithShape="1">
              <a:gsLst>
                <a:gs pos="0">
                  <a:srgbClr val="00004C">
                    <a:lumMod val="90000"/>
                    <a:lumOff val="10000"/>
                  </a:srgbClr>
                </a:gs>
                <a:gs pos="50000">
                  <a:srgbClr val="00004C">
                    <a:lumMod val="50000"/>
                    <a:lumOff val="50000"/>
                  </a:srgbClr>
                </a:gs>
                <a:gs pos="100000">
                  <a:schemeClr val="bg1">
                    <a:lumMod val="90000"/>
                    <a:lumOff val="10000"/>
                  </a:schemeClr>
                </a:gs>
              </a:gsLst>
              <a:lin ang="10800000" scaled="1"/>
              <a:tileRect/>
            </a:gradFill>
            <a:ln>
              <a:solidFill>
                <a:srgbClr val="000000"/>
              </a:solidFill>
            </a:ln>
          </c:spPr>
          <c:cat>
            <c:strRef>
              <c:f>Sheet1!$B$1:$D$1</c:f>
              <c:strCache>
                <c:ptCount val="3"/>
                <c:pt idx="0">
                  <c:v>Year 1 (N = 1,393)</c:v>
                </c:pt>
                <c:pt idx="1">
                  <c:v>Year 5 (N = 1,393)</c:v>
                </c:pt>
                <c:pt idx="2">
                  <c:v>Column2</c:v>
                </c:pt>
              </c:strCache>
            </c:strRef>
          </c:cat>
          <c:val>
            <c:numRef>
              <c:f>Sheet1!$B$6:$D$6</c:f>
              <c:numCache>
                <c:formatCode>General</c:formatCode>
                <c:ptCount val="3"/>
                <c:pt idx="0">
                  <c:v>513</c:v>
                </c:pt>
                <c:pt idx="1">
                  <c:v>504</c:v>
                </c:pt>
              </c:numCache>
            </c:numRef>
          </c:val>
        </c:ser>
        <c:ser>
          <c:idx val="5"/>
          <c:order val="5"/>
          <c:tx>
            <c:strRef>
              <c:f>Sheet1!$A$7</c:f>
              <c:strCache>
                <c:ptCount val="1"/>
                <c:pt idx="0">
                  <c:v>Tacrolimus</c:v>
                </c:pt>
              </c:strCache>
            </c:strRef>
          </c:tx>
          <c:spPr>
            <a:gradFill>
              <a:gsLst>
                <a:gs pos="0">
                  <a:srgbClr val="B8B400"/>
                </a:gs>
                <a:gs pos="50000">
                  <a:srgbClr val="FFFF00"/>
                </a:gs>
                <a:gs pos="100000">
                  <a:srgbClr val="B8B400"/>
                </a:gs>
              </a:gsLst>
              <a:lin ang="10800000" scaled="1"/>
            </a:gradFill>
            <a:ln>
              <a:solidFill>
                <a:srgbClr val="000000"/>
              </a:solidFill>
            </a:ln>
          </c:spPr>
          <c:cat>
            <c:strRef>
              <c:f>Sheet1!$B$1:$D$1</c:f>
              <c:strCache>
                <c:ptCount val="3"/>
                <c:pt idx="0">
                  <c:v>Year 1 (N = 1,393)</c:v>
                </c:pt>
                <c:pt idx="1">
                  <c:v>Year 5 (N = 1,393)</c:v>
                </c:pt>
                <c:pt idx="2">
                  <c:v>Column2</c:v>
                </c:pt>
              </c:strCache>
            </c:strRef>
          </c:cat>
          <c:val>
            <c:numRef>
              <c:f>Sheet1!$B$7:$D$7</c:f>
              <c:numCache>
                <c:formatCode>General</c:formatCode>
                <c:ptCount val="3"/>
                <c:pt idx="0">
                  <c:v>76</c:v>
                </c:pt>
                <c:pt idx="1">
                  <c:v>146</c:v>
                </c:pt>
              </c:numCache>
            </c:numRef>
          </c:val>
        </c:ser>
        <c:ser>
          <c:idx val="6"/>
          <c:order val="6"/>
          <c:tx>
            <c:strRef>
              <c:f>Sheet1!$A$8</c:f>
              <c:strCache>
                <c:ptCount val="1"/>
                <c:pt idx="0">
                  <c:v>Tacrolimus + Sirolimus/Everolimus</c:v>
                </c:pt>
              </c:strCache>
            </c:strRef>
          </c:tx>
          <c:spPr>
            <a:gradFill>
              <a:gsLst>
                <a:gs pos="0">
                  <a:srgbClr val="CC6600"/>
                </a:gs>
                <a:gs pos="50000">
                  <a:srgbClr val="FFC000"/>
                </a:gs>
                <a:gs pos="100000">
                  <a:srgbClr val="CC6600"/>
                </a:gs>
              </a:gsLst>
              <a:lin ang="10800000" scaled="1"/>
            </a:gradFill>
            <a:ln>
              <a:solidFill>
                <a:srgbClr val="000000"/>
              </a:solidFill>
            </a:ln>
          </c:spPr>
          <c:cat>
            <c:strRef>
              <c:f>Sheet1!$B$1:$D$1</c:f>
              <c:strCache>
                <c:ptCount val="3"/>
                <c:pt idx="0">
                  <c:v>Year 1 (N = 1,393)</c:v>
                </c:pt>
                <c:pt idx="1">
                  <c:v>Year 5 (N = 1,393)</c:v>
                </c:pt>
                <c:pt idx="2">
                  <c:v>Column2</c:v>
                </c:pt>
              </c:strCache>
            </c:strRef>
          </c:cat>
          <c:val>
            <c:numRef>
              <c:f>Sheet1!$B$8:$D$8</c:f>
              <c:numCache>
                <c:formatCode>General</c:formatCode>
                <c:ptCount val="3"/>
                <c:pt idx="0">
                  <c:v>37</c:v>
                </c:pt>
                <c:pt idx="1">
                  <c:v>97</c:v>
                </c:pt>
              </c:numCache>
            </c:numRef>
          </c:val>
        </c:ser>
        <c:ser>
          <c:idx val="7"/>
          <c:order val="7"/>
          <c:tx>
            <c:strRef>
              <c:f>Sheet1!$A$9</c:f>
              <c:strCache>
                <c:ptCount val="1"/>
                <c:pt idx="0">
                  <c:v>Tacrolimus + MMF/MPA +  Sirolimus/Everolimus</c:v>
                </c:pt>
              </c:strCache>
            </c:strRef>
          </c:tx>
          <c:spPr>
            <a:gradFill flip="none" rotWithShape="1">
              <a:gsLst>
                <a:gs pos="0">
                  <a:srgbClr val="008080"/>
                </a:gs>
                <a:gs pos="50000">
                  <a:srgbClr val="66FFFF"/>
                </a:gs>
                <a:gs pos="100000">
                  <a:srgbClr val="008080"/>
                </a:gs>
              </a:gsLst>
              <a:lin ang="10800000" scaled="1"/>
              <a:tileRect/>
            </a:gradFill>
            <a:ln>
              <a:solidFill>
                <a:schemeClr val="bg2"/>
              </a:solidFill>
            </a:ln>
          </c:spPr>
          <c:cat>
            <c:strRef>
              <c:f>Sheet1!$B$1:$D$1</c:f>
              <c:strCache>
                <c:ptCount val="3"/>
                <c:pt idx="0">
                  <c:v>Year 1 (N = 1,393)</c:v>
                </c:pt>
                <c:pt idx="1">
                  <c:v>Year 5 (N = 1,393)</c:v>
                </c:pt>
                <c:pt idx="2">
                  <c:v>Column2</c:v>
                </c:pt>
              </c:strCache>
            </c:strRef>
          </c:cat>
          <c:val>
            <c:numRef>
              <c:f>Sheet1!$B$9:$D$9</c:f>
              <c:numCache>
                <c:formatCode>General</c:formatCode>
                <c:ptCount val="3"/>
                <c:pt idx="0">
                  <c:v>39</c:v>
                </c:pt>
                <c:pt idx="1">
                  <c:v>69</c:v>
                </c:pt>
              </c:numCache>
            </c:numRef>
          </c:val>
        </c:ser>
        <c:ser>
          <c:idx val="8"/>
          <c:order val="8"/>
          <c:tx>
            <c:strRef>
              <c:f>Sheet1!$A$10</c:f>
              <c:strCache>
                <c:ptCount val="1"/>
                <c:pt idx="0">
                  <c:v>Other</c:v>
                </c:pt>
              </c:strCache>
            </c:strRef>
          </c:tx>
          <c:spPr>
            <a:gradFill flip="none" rotWithShape="1">
              <a:gsLst>
                <a:gs pos="0">
                  <a:srgbClr val="FF9999"/>
                </a:gs>
                <a:gs pos="50000">
                  <a:srgbClr val="FFCCCC"/>
                </a:gs>
                <a:gs pos="100000">
                  <a:srgbClr val="FF9999"/>
                </a:gs>
              </a:gsLst>
              <a:lin ang="0" scaled="1"/>
              <a:tileRect/>
            </a:gradFill>
            <a:ln>
              <a:solidFill>
                <a:srgbClr val="000000"/>
              </a:solidFill>
            </a:ln>
          </c:spPr>
          <c:cat>
            <c:strRef>
              <c:f>Sheet1!$B$1:$D$1</c:f>
              <c:strCache>
                <c:ptCount val="3"/>
                <c:pt idx="0">
                  <c:v>Year 1 (N = 1,393)</c:v>
                </c:pt>
                <c:pt idx="1">
                  <c:v>Year 5 (N = 1,393)</c:v>
                </c:pt>
                <c:pt idx="2">
                  <c:v>Column2</c:v>
                </c:pt>
              </c:strCache>
            </c:strRef>
          </c:cat>
          <c:val>
            <c:numRef>
              <c:f>Sheet1!$B$10:$D$10</c:f>
              <c:numCache>
                <c:formatCode>General</c:formatCode>
                <c:ptCount val="3"/>
                <c:pt idx="0">
                  <c:v>95</c:v>
                </c:pt>
                <c:pt idx="1">
                  <c:v>114</c:v>
                </c:pt>
              </c:numCache>
            </c:numRef>
          </c:val>
        </c:ser>
        <c:ser>
          <c:idx val="9"/>
          <c:order val="9"/>
          <c:tx>
            <c:strRef>
              <c:f>Sheet1!$A$11</c:f>
              <c:strCache>
                <c:ptCount val="1"/>
                <c:pt idx="0">
                  <c:v>None</c:v>
                </c:pt>
              </c:strCache>
            </c:strRef>
          </c:tx>
          <c:spPr>
            <a:gradFill>
              <a:gsLst>
                <a:gs pos="0">
                  <a:srgbClr val="C00000"/>
                </a:gs>
                <a:gs pos="50000">
                  <a:srgbClr val="FF0000"/>
                </a:gs>
                <a:gs pos="100000">
                  <a:srgbClr val="C00000"/>
                </a:gs>
              </a:gsLst>
              <a:lin ang="10800000" scaled="1"/>
            </a:gradFill>
            <a:ln>
              <a:solidFill>
                <a:srgbClr val="000000"/>
              </a:solidFill>
            </a:ln>
          </c:spPr>
          <c:cat>
            <c:strRef>
              <c:f>Sheet1!$B$1:$D$1</c:f>
              <c:strCache>
                <c:ptCount val="3"/>
                <c:pt idx="0">
                  <c:v>Year 1 (N = 1,393)</c:v>
                </c:pt>
                <c:pt idx="1">
                  <c:v>Year 5 (N = 1,393)</c:v>
                </c:pt>
                <c:pt idx="2">
                  <c:v>Column2</c:v>
                </c:pt>
              </c:strCache>
            </c:strRef>
          </c:cat>
          <c:val>
            <c:numRef>
              <c:f>Sheet1!$B$11:$D$11</c:f>
              <c:numCache>
                <c:formatCode>General</c:formatCode>
                <c:ptCount val="3"/>
                <c:pt idx="0">
                  <c:v>7</c:v>
                </c:pt>
                <c:pt idx="1">
                  <c:v>14</c:v>
                </c:pt>
              </c:numCache>
            </c:numRef>
          </c:val>
        </c:ser>
        <c:gapWidth val="62"/>
        <c:overlap val="100"/>
        <c:axId val="113416064"/>
        <c:axId val="113417600"/>
      </c:barChart>
      <c:catAx>
        <c:axId val="113416064"/>
        <c:scaling>
          <c:orientation val="minMax"/>
        </c:scaling>
        <c:delete val="1"/>
        <c:axPos val="b"/>
        <c:tickLblPos val="none"/>
        <c:crossAx val="113417600"/>
        <c:crosses val="autoZero"/>
        <c:auto val="1"/>
        <c:lblAlgn val="ctr"/>
        <c:lblOffset val="100"/>
      </c:catAx>
      <c:valAx>
        <c:axId val="113417600"/>
        <c:scaling>
          <c:orientation val="minMax"/>
          <c:min val="0"/>
        </c:scaling>
        <c:axPos val="l"/>
        <c:majorGridlines>
          <c:spPr>
            <a:ln w="6350">
              <a:solidFill>
                <a:schemeClr val="tx1"/>
              </a:solidFill>
              <a:prstDash val="sysDash"/>
            </a:ln>
          </c:spPr>
        </c:majorGridlines>
        <c:numFmt formatCode="0%" sourceLinked="1"/>
        <c:tickLblPos val="nextTo"/>
        <c:txPr>
          <a:bodyPr/>
          <a:lstStyle/>
          <a:p>
            <a:pPr>
              <a:defRPr sz="1500" b="1"/>
            </a:pPr>
            <a:endParaRPr lang="en-US"/>
          </a:p>
        </c:txPr>
        <c:crossAx val="113416064"/>
        <c:crosses val="autoZero"/>
        <c:crossBetween val="between"/>
        <c:majorUnit val="0.2"/>
      </c:valAx>
      <c:spPr>
        <a:solidFill>
          <a:srgbClr val="000000"/>
        </a:solidFill>
        <a:ln>
          <a:solidFill>
            <a:srgbClr val="FFFFFF"/>
          </a:solidFill>
        </a:ln>
      </c:spPr>
    </c:plotArea>
    <c:legend>
      <c:legendPos val="r"/>
      <c:layout>
        <c:manualLayout>
          <c:xMode val="edge"/>
          <c:yMode val="edge"/>
          <c:x val="0.65959260527216712"/>
          <c:y val="1.6437563948574281E-3"/>
          <c:w val="0.31382768458291288"/>
          <c:h val="0.93984518884291957"/>
        </c:manualLayout>
      </c:layout>
      <c:spPr>
        <a:solidFill>
          <a:schemeClr val="bg2"/>
        </a:solidFill>
        <a:ln w="12700">
          <a:solidFill>
            <a:srgbClr val="FFFFFF"/>
          </a:solidFill>
        </a:ln>
      </c:spPr>
      <c:txPr>
        <a:bodyPr/>
        <a:lstStyle/>
        <a:p>
          <a:pPr>
            <a:defRPr sz="1200" b="1"/>
          </a:pPr>
          <a:endParaRPr lang="en-US"/>
        </a:p>
      </c:txPr>
    </c:legend>
    <c:plotVisOnly val="1"/>
  </c:chart>
  <c:txPr>
    <a:bodyPr/>
    <a:lstStyle/>
    <a:p>
      <a:pPr>
        <a:defRPr sz="1800"/>
      </a:pPr>
      <a:endParaRPr lang="en-US"/>
    </a:p>
  </c:txPr>
  <c:externalData r:id="rId1"/>
</c:chartSpace>
</file>

<file path=ppt/charts/chart7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9.4987903685952363E-2"/>
          <c:y val="3.6402642466303654E-2"/>
          <c:w val="0.89292662330252193"/>
          <c:h val="0.81128675652831561"/>
        </c:manualLayout>
      </c:layout>
      <c:barChart>
        <c:barDir val="col"/>
        <c:grouping val="percentStacked"/>
        <c:ser>
          <c:idx val="0"/>
          <c:order val="0"/>
          <c:tx>
            <c:strRef>
              <c:f>Sheet1!$A$2</c:f>
              <c:strCache>
                <c:ptCount val="1"/>
                <c:pt idx="0">
                  <c:v>Cyclosporine + AZA</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dLbls>
            <c:dLbl>
              <c:idx val="0"/>
              <c:layout>
                <c:manualLayout>
                  <c:x val="-1.4492753623188421E-3"/>
                  <c:y val="8.2664931714044224E-2"/>
                </c:manualLayout>
              </c:layout>
              <c:dLblPos val="ctr"/>
              <c:showCatName val="1"/>
            </c:dLbl>
            <c:dLbl>
              <c:idx val="1"/>
              <c:layout>
                <c:manualLayout>
                  <c:x val="-4.3478260869565313E-3"/>
                  <c:y val="9.209317585301835E-2"/>
                </c:manualLayout>
              </c:layout>
              <c:dLblPos val="ctr"/>
              <c:showCatName val="1"/>
            </c:dLbl>
            <c:dLbl>
              <c:idx val="2"/>
              <c:layout>
                <c:manualLayout>
                  <c:x val="0"/>
                  <c:y val="0.23129209484408203"/>
                </c:manualLayout>
              </c:layout>
              <c:dLblPos val="ctr"/>
              <c:showCatName val="1"/>
            </c:dLbl>
            <c:txPr>
              <a:bodyPr/>
              <a:lstStyle/>
              <a:p>
                <a:pPr>
                  <a:defRPr sz="1500" b="1"/>
                </a:pPr>
                <a:endParaRPr lang="en-US"/>
              </a:p>
            </c:txPr>
            <c:dLblPos val="inBase"/>
            <c:showCatName val="1"/>
          </c:dLbls>
          <c:cat>
            <c:strRef>
              <c:f>Sheet1!$B$1:$D$1</c:f>
              <c:strCache>
                <c:ptCount val="3"/>
                <c:pt idx="0">
                  <c:v>Year 1 (N = 3,236)</c:v>
                </c:pt>
                <c:pt idx="1">
                  <c:v>Year 5 (N = 2,067)</c:v>
                </c:pt>
                <c:pt idx="2">
                  <c:v>Column2</c:v>
                </c:pt>
              </c:strCache>
            </c:strRef>
          </c:cat>
          <c:val>
            <c:numRef>
              <c:f>Sheet1!$B$2:$D$2</c:f>
              <c:numCache>
                <c:formatCode>General</c:formatCode>
                <c:ptCount val="3"/>
                <c:pt idx="0">
                  <c:v>254</c:v>
                </c:pt>
                <c:pt idx="1">
                  <c:v>224</c:v>
                </c:pt>
              </c:numCache>
            </c:numRef>
          </c:val>
        </c:ser>
        <c:ser>
          <c:idx val="1"/>
          <c:order val="1"/>
          <c:tx>
            <c:strRef>
              <c:f>Sheet1!$A$3</c:f>
              <c:strCache>
                <c:ptCount val="1"/>
                <c:pt idx="0">
                  <c:v>Cyclosporine + MMF/MPA</c:v>
                </c:pt>
              </c:strCache>
            </c:strRef>
          </c:tx>
          <c:spPr>
            <a:gradFill flip="none" rotWithShape="1">
              <a:gsLst>
                <a:gs pos="0">
                  <a:srgbClr val="7030A0"/>
                </a:gs>
                <a:gs pos="50000">
                  <a:srgbClr val="9933FF"/>
                </a:gs>
                <a:gs pos="100000">
                  <a:srgbClr val="7030A0"/>
                </a:gs>
              </a:gsLst>
              <a:lin ang="10800000" scaled="1"/>
              <a:tileRect/>
            </a:gradFill>
            <a:ln>
              <a:solidFill>
                <a:schemeClr val="bg2"/>
              </a:solidFill>
            </a:ln>
          </c:spPr>
          <c:cat>
            <c:strRef>
              <c:f>Sheet1!$B$1:$D$1</c:f>
              <c:strCache>
                <c:ptCount val="3"/>
                <c:pt idx="0">
                  <c:v>Year 1 (N = 3,236)</c:v>
                </c:pt>
                <c:pt idx="1">
                  <c:v>Year 5 (N = 2,067)</c:v>
                </c:pt>
                <c:pt idx="2">
                  <c:v>Column2</c:v>
                </c:pt>
              </c:strCache>
            </c:strRef>
          </c:cat>
          <c:val>
            <c:numRef>
              <c:f>Sheet1!$B$3:$D$3</c:f>
              <c:numCache>
                <c:formatCode>General</c:formatCode>
                <c:ptCount val="3"/>
                <c:pt idx="0">
                  <c:v>532</c:v>
                </c:pt>
                <c:pt idx="1">
                  <c:v>280</c:v>
                </c:pt>
              </c:numCache>
            </c:numRef>
          </c:val>
        </c:ser>
        <c:ser>
          <c:idx val="2"/>
          <c:order val="2"/>
          <c:tx>
            <c:strRef>
              <c:f>Sheet1!$A$4</c:f>
              <c:strCache>
                <c:ptCount val="1"/>
                <c:pt idx="0">
                  <c:v>Cyclosporine</c:v>
                </c:pt>
              </c:strCache>
            </c:strRef>
          </c:tx>
          <c:spPr>
            <a:gradFill flip="none" rotWithShape="1">
              <a:gsLst>
                <a:gs pos="0">
                  <a:srgbClr val="CAE2B8">
                    <a:lumMod val="25000"/>
                  </a:srgbClr>
                </a:gs>
                <a:gs pos="50000">
                  <a:srgbClr val="00B050"/>
                </a:gs>
                <a:gs pos="100000">
                  <a:srgbClr val="CAE2B8">
                    <a:lumMod val="25000"/>
                  </a:srgbClr>
                </a:gs>
              </a:gsLst>
              <a:lin ang="10800000" scaled="1"/>
              <a:tileRect/>
            </a:gradFill>
            <a:ln>
              <a:solidFill>
                <a:srgbClr val="000000"/>
              </a:solidFill>
            </a:ln>
          </c:spPr>
          <c:cat>
            <c:strRef>
              <c:f>Sheet1!$B$1:$D$1</c:f>
              <c:strCache>
                <c:ptCount val="3"/>
                <c:pt idx="0">
                  <c:v>Year 1 (N = 3,236)</c:v>
                </c:pt>
                <c:pt idx="1">
                  <c:v>Year 5 (N = 2,067)</c:v>
                </c:pt>
                <c:pt idx="2">
                  <c:v>Column2</c:v>
                </c:pt>
              </c:strCache>
            </c:strRef>
          </c:cat>
          <c:val>
            <c:numRef>
              <c:f>Sheet1!$B$4:$D$4</c:f>
              <c:numCache>
                <c:formatCode>General</c:formatCode>
                <c:ptCount val="3"/>
                <c:pt idx="0">
                  <c:v>42</c:v>
                </c:pt>
                <c:pt idx="1">
                  <c:v>140</c:v>
                </c:pt>
              </c:numCache>
            </c:numRef>
          </c:val>
        </c:ser>
        <c:ser>
          <c:idx val="3"/>
          <c:order val="3"/>
          <c:tx>
            <c:strRef>
              <c:f>Sheet1!$A$5</c:f>
              <c:strCache>
                <c:ptCount val="1"/>
                <c:pt idx="0">
                  <c:v>Tacrolimus + AZA</c:v>
                </c:pt>
              </c:strCache>
            </c:strRef>
          </c:tx>
          <c:spPr>
            <a:gradFill flip="none" rotWithShape="1">
              <a:gsLst>
                <a:gs pos="0">
                  <a:srgbClr val="FFFFFF">
                    <a:lumMod val="50000"/>
                  </a:srgbClr>
                </a:gs>
                <a:gs pos="50000">
                  <a:schemeClr val="tx1"/>
                </a:gs>
                <a:gs pos="100000">
                  <a:srgbClr val="FFFFFF">
                    <a:lumMod val="50000"/>
                  </a:srgbClr>
                </a:gs>
              </a:gsLst>
              <a:lin ang="10800000" scaled="1"/>
              <a:tileRect/>
            </a:gradFill>
            <a:ln>
              <a:solidFill>
                <a:schemeClr val="bg2"/>
              </a:solidFill>
            </a:ln>
          </c:spPr>
          <c:cat>
            <c:strRef>
              <c:f>Sheet1!$B$1:$D$1</c:f>
              <c:strCache>
                <c:ptCount val="3"/>
                <c:pt idx="0">
                  <c:v>Year 1 (N = 3,236)</c:v>
                </c:pt>
                <c:pt idx="1">
                  <c:v>Year 5 (N = 2,067)</c:v>
                </c:pt>
                <c:pt idx="2">
                  <c:v>Column2</c:v>
                </c:pt>
              </c:strCache>
            </c:strRef>
          </c:cat>
          <c:val>
            <c:numRef>
              <c:f>Sheet1!$B$5:$D$5</c:f>
              <c:numCache>
                <c:formatCode>General</c:formatCode>
                <c:ptCount val="3"/>
                <c:pt idx="0">
                  <c:v>272</c:v>
                </c:pt>
                <c:pt idx="1">
                  <c:v>194</c:v>
                </c:pt>
              </c:numCache>
            </c:numRef>
          </c:val>
        </c:ser>
        <c:ser>
          <c:idx val="4"/>
          <c:order val="4"/>
          <c:tx>
            <c:strRef>
              <c:f>Sheet1!$A$6</c:f>
              <c:strCache>
                <c:ptCount val="1"/>
                <c:pt idx="0">
                  <c:v>Tacrolimus + MMF/MPA</c:v>
                </c:pt>
              </c:strCache>
            </c:strRef>
          </c:tx>
          <c:spPr>
            <a:gradFill flip="none" rotWithShape="1">
              <a:gsLst>
                <a:gs pos="0">
                  <a:srgbClr val="00004C">
                    <a:lumMod val="90000"/>
                    <a:lumOff val="10000"/>
                  </a:srgbClr>
                </a:gs>
                <a:gs pos="50000">
                  <a:srgbClr val="00004C">
                    <a:lumMod val="50000"/>
                    <a:lumOff val="50000"/>
                  </a:srgbClr>
                </a:gs>
                <a:gs pos="100000">
                  <a:schemeClr val="bg1">
                    <a:lumMod val="90000"/>
                    <a:lumOff val="10000"/>
                  </a:schemeClr>
                </a:gs>
              </a:gsLst>
              <a:lin ang="10800000" scaled="1"/>
              <a:tileRect/>
            </a:gradFill>
            <a:ln>
              <a:solidFill>
                <a:srgbClr val="000000"/>
              </a:solidFill>
            </a:ln>
          </c:spPr>
          <c:cat>
            <c:strRef>
              <c:f>Sheet1!$B$1:$D$1</c:f>
              <c:strCache>
                <c:ptCount val="3"/>
                <c:pt idx="0">
                  <c:v>Year 1 (N = 3,236)</c:v>
                </c:pt>
                <c:pt idx="1">
                  <c:v>Year 5 (N = 2,067)</c:v>
                </c:pt>
                <c:pt idx="2">
                  <c:v>Column2</c:v>
                </c:pt>
              </c:strCache>
            </c:strRef>
          </c:cat>
          <c:val>
            <c:numRef>
              <c:f>Sheet1!$B$6:$D$6</c:f>
              <c:numCache>
                <c:formatCode>General</c:formatCode>
                <c:ptCount val="3"/>
                <c:pt idx="0">
                  <c:v>1546</c:v>
                </c:pt>
                <c:pt idx="1">
                  <c:v>656</c:v>
                </c:pt>
              </c:numCache>
            </c:numRef>
          </c:val>
        </c:ser>
        <c:ser>
          <c:idx val="5"/>
          <c:order val="5"/>
          <c:tx>
            <c:strRef>
              <c:f>Sheet1!$A$7</c:f>
              <c:strCache>
                <c:ptCount val="1"/>
                <c:pt idx="0">
                  <c:v>Tacrolimus</c:v>
                </c:pt>
              </c:strCache>
            </c:strRef>
          </c:tx>
          <c:spPr>
            <a:gradFill>
              <a:gsLst>
                <a:gs pos="0">
                  <a:srgbClr val="B8B400"/>
                </a:gs>
                <a:gs pos="50000">
                  <a:srgbClr val="FFFF00"/>
                </a:gs>
                <a:gs pos="100000">
                  <a:srgbClr val="B8B400"/>
                </a:gs>
              </a:gsLst>
              <a:lin ang="10800000" scaled="1"/>
            </a:gradFill>
            <a:ln>
              <a:solidFill>
                <a:srgbClr val="000000"/>
              </a:solidFill>
            </a:ln>
          </c:spPr>
          <c:cat>
            <c:strRef>
              <c:f>Sheet1!$B$1:$D$1</c:f>
              <c:strCache>
                <c:ptCount val="3"/>
                <c:pt idx="0">
                  <c:v>Year 1 (N = 3,236)</c:v>
                </c:pt>
                <c:pt idx="1">
                  <c:v>Year 5 (N = 2,067)</c:v>
                </c:pt>
                <c:pt idx="2">
                  <c:v>Column2</c:v>
                </c:pt>
              </c:strCache>
            </c:strRef>
          </c:cat>
          <c:val>
            <c:numRef>
              <c:f>Sheet1!$B$7:$D$7</c:f>
              <c:numCache>
                <c:formatCode>General</c:formatCode>
                <c:ptCount val="3"/>
                <c:pt idx="0">
                  <c:v>171</c:v>
                </c:pt>
                <c:pt idx="1">
                  <c:v>225</c:v>
                </c:pt>
              </c:numCache>
            </c:numRef>
          </c:val>
        </c:ser>
        <c:ser>
          <c:idx val="6"/>
          <c:order val="6"/>
          <c:tx>
            <c:strRef>
              <c:f>Sheet1!$A$8</c:f>
              <c:strCache>
                <c:ptCount val="1"/>
                <c:pt idx="0">
                  <c:v>Tacrolimus + Sirolimus/Everolimus</c:v>
                </c:pt>
              </c:strCache>
            </c:strRef>
          </c:tx>
          <c:spPr>
            <a:gradFill>
              <a:gsLst>
                <a:gs pos="0">
                  <a:srgbClr val="CC6600"/>
                </a:gs>
                <a:gs pos="50000">
                  <a:srgbClr val="FFC000"/>
                </a:gs>
                <a:gs pos="100000">
                  <a:srgbClr val="CC6600"/>
                </a:gs>
              </a:gsLst>
              <a:lin ang="10800000" scaled="1"/>
            </a:gradFill>
            <a:ln>
              <a:solidFill>
                <a:srgbClr val="000000"/>
              </a:solidFill>
            </a:ln>
          </c:spPr>
          <c:cat>
            <c:strRef>
              <c:f>Sheet1!$B$1:$D$1</c:f>
              <c:strCache>
                <c:ptCount val="3"/>
                <c:pt idx="0">
                  <c:v>Year 1 (N = 3,236)</c:v>
                </c:pt>
                <c:pt idx="1">
                  <c:v>Year 5 (N = 2,067)</c:v>
                </c:pt>
                <c:pt idx="2">
                  <c:v>Column2</c:v>
                </c:pt>
              </c:strCache>
            </c:strRef>
          </c:cat>
          <c:val>
            <c:numRef>
              <c:f>Sheet1!$B$8:$D$8</c:f>
              <c:numCache>
                <c:formatCode>General</c:formatCode>
                <c:ptCount val="3"/>
                <c:pt idx="0">
                  <c:v>89</c:v>
                </c:pt>
                <c:pt idx="1">
                  <c:v>114</c:v>
                </c:pt>
              </c:numCache>
            </c:numRef>
          </c:val>
        </c:ser>
        <c:ser>
          <c:idx val="7"/>
          <c:order val="7"/>
          <c:tx>
            <c:strRef>
              <c:f>Sheet1!$A$9</c:f>
              <c:strCache>
                <c:ptCount val="1"/>
                <c:pt idx="0">
                  <c:v>Tacrolimus + MMF/MPA +  Sirolimus/Everolimus</c:v>
                </c:pt>
              </c:strCache>
            </c:strRef>
          </c:tx>
          <c:spPr>
            <a:gradFill flip="none" rotWithShape="1">
              <a:gsLst>
                <a:gs pos="0">
                  <a:srgbClr val="008080"/>
                </a:gs>
                <a:gs pos="50000">
                  <a:srgbClr val="66FFFF"/>
                </a:gs>
                <a:gs pos="100000">
                  <a:srgbClr val="008080"/>
                </a:gs>
              </a:gsLst>
              <a:lin ang="10800000" scaled="1"/>
              <a:tileRect/>
            </a:gradFill>
            <a:ln>
              <a:solidFill>
                <a:schemeClr val="bg2"/>
              </a:solidFill>
            </a:ln>
          </c:spPr>
          <c:cat>
            <c:strRef>
              <c:f>Sheet1!$B$1:$D$1</c:f>
              <c:strCache>
                <c:ptCount val="3"/>
                <c:pt idx="0">
                  <c:v>Year 1 (N = 3,236)</c:v>
                </c:pt>
                <c:pt idx="1">
                  <c:v>Year 5 (N = 2,067)</c:v>
                </c:pt>
                <c:pt idx="2">
                  <c:v>Column2</c:v>
                </c:pt>
              </c:strCache>
            </c:strRef>
          </c:cat>
          <c:val>
            <c:numRef>
              <c:f>Sheet1!$B$9:$D$9</c:f>
              <c:numCache>
                <c:formatCode>General</c:formatCode>
                <c:ptCount val="3"/>
                <c:pt idx="0">
                  <c:v>116</c:v>
                </c:pt>
                <c:pt idx="1">
                  <c:v>82</c:v>
                </c:pt>
              </c:numCache>
            </c:numRef>
          </c:val>
        </c:ser>
        <c:ser>
          <c:idx val="8"/>
          <c:order val="8"/>
          <c:tx>
            <c:strRef>
              <c:f>Sheet1!$A$10</c:f>
              <c:strCache>
                <c:ptCount val="1"/>
                <c:pt idx="0">
                  <c:v>Other</c:v>
                </c:pt>
              </c:strCache>
            </c:strRef>
          </c:tx>
          <c:spPr>
            <a:gradFill flip="none" rotWithShape="1">
              <a:gsLst>
                <a:gs pos="0">
                  <a:srgbClr val="FF9999"/>
                </a:gs>
                <a:gs pos="50000">
                  <a:srgbClr val="FFCCCC"/>
                </a:gs>
                <a:gs pos="100000">
                  <a:srgbClr val="FF9999"/>
                </a:gs>
              </a:gsLst>
              <a:lin ang="0" scaled="1"/>
              <a:tileRect/>
            </a:gradFill>
            <a:ln>
              <a:solidFill>
                <a:srgbClr val="000000"/>
              </a:solidFill>
            </a:ln>
          </c:spPr>
          <c:cat>
            <c:strRef>
              <c:f>Sheet1!$B$1:$D$1</c:f>
              <c:strCache>
                <c:ptCount val="3"/>
                <c:pt idx="0">
                  <c:v>Year 1 (N = 3,236)</c:v>
                </c:pt>
                <c:pt idx="1">
                  <c:v>Year 5 (N = 2,067)</c:v>
                </c:pt>
                <c:pt idx="2">
                  <c:v>Column2</c:v>
                </c:pt>
              </c:strCache>
            </c:strRef>
          </c:cat>
          <c:val>
            <c:numRef>
              <c:f>Sheet1!$B$10:$D$10</c:f>
              <c:numCache>
                <c:formatCode>General</c:formatCode>
                <c:ptCount val="3"/>
                <c:pt idx="0">
                  <c:v>182</c:v>
                </c:pt>
                <c:pt idx="1">
                  <c:v>132</c:v>
                </c:pt>
              </c:numCache>
            </c:numRef>
          </c:val>
        </c:ser>
        <c:ser>
          <c:idx val="9"/>
          <c:order val="9"/>
          <c:tx>
            <c:strRef>
              <c:f>Sheet1!$A$11</c:f>
              <c:strCache>
                <c:ptCount val="1"/>
                <c:pt idx="0">
                  <c:v>None</c:v>
                </c:pt>
              </c:strCache>
            </c:strRef>
          </c:tx>
          <c:spPr>
            <a:gradFill>
              <a:gsLst>
                <a:gs pos="0">
                  <a:srgbClr val="C00000"/>
                </a:gs>
                <a:gs pos="50000">
                  <a:srgbClr val="FF0000"/>
                </a:gs>
                <a:gs pos="100000">
                  <a:srgbClr val="C00000"/>
                </a:gs>
              </a:gsLst>
              <a:lin ang="10800000" scaled="1"/>
            </a:gradFill>
            <a:ln>
              <a:solidFill>
                <a:srgbClr val="000000"/>
              </a:solidFill>
            </a:ln>
          </c:spPr>
          <c:cat>
            <c:strRef>
              <c:f>Sheet1!$B$1:$D$1</c:f>
              <c:strCache>
                <c:ptCount val="3"/>
                <c:pt idx="0">
                  <c:v>Year 1 (N = 3,236)</c:v>
                </c:pt>
                <c:pt idx="1">
                  <c:v>Year 5 (N = 2,067)</c:v>
                </c:pt>
                <c:pt idx="2">
                  <c:v>Column2</c:v>
                </c:pt>
              </c:strCache>
            </c:strRef>
          </c:cat>
          <c:val>
            <c:numRef>
              <c:f>Sheet1!$B$11:$D$11</c:f>
              <c:numCache>
                <c:formatCode>General</c:formatCode>
                <c:ptCount val="3"/>
                <c:pt idx="0">
                  <c:v>32</c:v>
                </c:pt>
                <c:pt idx="1">
                  <c:v>20</c:v>
                </c:pt>
              </c:numCache>
            </c:numRef>
          </c:val>
        </c:ser>
        <c:gapWidth val="62"/>
        <c:overlap val="100"/>
        <c:axId val="113376640"/>
        <c:axId val="113525888"/>
      </c:barChart>
      <c:catAx>
        <c:axId val="113376640"/>
        <c:scaling>
          <c:orientation val="minMax"/>
        </c:scaling>
        <c:delete val="1"/>
        <c:axPos val="b"/>
        <c:tickLblPos val="none"/>
        <c:crossAx val="113525888"/>
        <c:crosses val="autoZero"/>
        <c:auto val="1"/>
        <c:lblAlgn val="ctr"/>
        <c:lblOffset val="100"/>
      </c:catAx>
      <c:valAx>
        <c:axId val="113525888"/>
        <c:scaling>
          <c:orientation val="minMax"/>
          <c:min val="0"/>
        </c:scaling>
        <c:axPos val="l"/>
        <c:majorGridlines>
          <c:spPr>
            <a:ln w="6350">
              <a:solidFill>
                <a:schemeClr val="tx1"/>
              </a:solidFill>
              <a:prstDash val="sysDash"/>
            </a:ln>
          </c:spPr>
        </c:majorGridlines>
        <c:numFmt formatCode="0%" sourceLinked="1"/>
        <c:tickLblPos val="nextTo"/>
        <c:txPr>
          <a:bodyPr/>
          <a:lstStyle/>
          <a:p>
            <a:pPr>
              <a:defRPr sz="1500" b="1"/>
            </a:pPr>
            <a:endParaRPr lang="en-US"/>
          </a:p>
        </c:txPr>
        <c:crossAx val="113376640"/>
        <c:crosses val="autoZero"/>
        <c:crossBetween val="between"/>
        <c:majorUnit val="0.2"/>
      </c:valAx>
      <c:spPr>
        <a:solidFill>
          <a:srgbClr val="000000"/>
        </a:solidFill>
        <a:ln>
          <a:solidFill>
            <a:srgbClr val="FFFFFF"/>
          </a:solidFill>
        </a:ln>
      </c:spPr>
    </c:plotArea>
    <c:legend>
      <c:legendPos val="r"/>
      <c:layout>
        <c:manualLayout>
          <c:xMode val="edge"/>
          <c:yMode val="edge"/>
          <c:x val="0.65959260527216712"/>
          <c:y val="1.6437563948574281E-3"/>
          <c:w val="0.31536825288143538"/>
          <c:h val="0.9195426842831087"/>
        </c:manualLayout>
      </c:layout>
      <c:spPr>
        <a:solidFill>
          <a:schemeClr val="bg2"/>
        </a:solidFill>
        <a:ln w="12700">
          <a:solidFill>
            <a:srgbClr val="FFFFFF"/>
          </a:solidFill>
        </a:ln>
      </c:spPr>
      <c:txPr>
        <a:bodyPr/>
        <a:lstStyle/>
        <a:p>
          <a:pPr>
            <a:defRPr sz="1200" b="1"/>
          </a:pPr>
          <a:endParaRPr lang="en-US"/>
        </a:p>
      </c:txPr>
    </c:legend>
    <c:plotVisOnly val="1"/>
  </c:chart>
  <c:txPr>
    <a:bodyPr/>
    <a:lstStyle/>
    <a:p>
      <a:pPr>
        <a:defRPr sz="1800"/>
      </a:pPr>
      <a:endParaRPr lang="en-US"/>
    </a:p>
  </c:txPr>
  <c:externalData r:id="rId1"/>
</c:chartSpace>
</file>

<file path=ppt/charts/chart7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6799293893573043E-2"/>
          <c:y val="3.3052930883639552E-2"/>
          <c:w val="0.88204654727893528"/>
          <c:h val="0.83427515310586264"/>
        </c:manualLayout>
      </c:layout>
      <c:scatterChart>
        <c:scatterStyle val="lineMarker"/>
        <c:ser>
          <c:idx val="0"/>
          <c:order val="0"/>
          <c:tx>
            <c:strRef>
              <c:f>Sheet1!$B$1</c:f>
              <c:strCache>
                <c:ptCount val="1"/>
                <c:pt idx="0">
                  <c:v>Prednisone use at discharge and 1 year (N = 1,820)</c:v>
                </c:pt>
              </c:strCache>
            </c:strRef>
          </c:tx>
          <c:spPr>
            <a:ln w="41275">
              <a:solidFill>
                <a:srgbClr val="66FFFF"/>
              </a:solidFill>
            </a:ln>
          </c:spPr>
          <c:marker>
            <c:symbol val="none"/>
          </c:marker>
          <c:xVal>
            <c:numRef>
              <c:f>Sheet1!$A$2:$A$42</c:f>
              <c:numCache>
                <c:formatCode>General</c:formatCode>
                <c:ptCount val="41"/>
                <c:pt idx="0">
                  <c:v>0</c:v>
                </c:pt>
                <c:pt idx="1">
                  <c:v>0.25</c:v>
                </c:pt>
                <c:pt idx="2">
                  <c:v>0.5</c:v>
                </c:pt>
                <c:pt idx="3">
                  <c:v>0.75000000000000389</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numCache>
            </c:numRef>
          </c:xVal>
          <c:yVal>
            <c:numRef>
              <c:f>Sheet1!$B$2:$B$42</c:f>
              <c:numCache>
                <c:formatCode>General</c:formatCode>
                <c:ptCount val="41"/>
                <c:pt idx="0">
                  <c:v>100</c:v>
                </c:pt>
                <c:pt idx="1">
                  <c:v>100</c:v>
                </c:pt>
                <c:pt idx="2">
                  <c:v>100</c:v>
                </c:pt>
                <c:pt idx="3">
                  <c:v>100</c:v>
                </c:pt>
                <c:pt idx="4">
                  <c:v>100</c:v>
                </c:pt>
                <c:pt idx="5">
                  <c:v>99.203000000000003</c:v>
                </c:pt>
                <c:pt idx="6">
                  <c:v>98.286000000000001</c:v>
                </c:pt>
                <c:pt idx="7">
                  <c:v>97.192999999999998</c:v>
                </c:pt>
                <c:pt idx="8">
                  <c:v>95.9</c:v>
                </c:pt>
                <c:pt idx="9">
                  <c:v>95.131</c:v>
                </c:pt>
                <c:pt idx="10">
                  <c:v>94.096999999999994</c:v>
                </c:pt>
                <c:pt idx="11">
                  <c:v>93.38</c:v>
                </c:pt>
                <c:pt idx="12">
                  <c:v>92.054999999999993</c:v>
                </c:pt>
                <c:pt idx="13">
                  <c:v>90.819000000000003</c:v>
                </c:pt>
                <c:pt idx="14">
                  <c:v>89.504000000000005</c:v>
                </c:pt>
                <c:pt idx="15">
                  <c:v>88.766999999999996</c:v>
                </c:pt>
                <c:pt idx="16">
                  <c:v>87.786000000000001</c:v>
                </c:pt>
                <c:pt idx="17">
                  <c:v>87.131999999999991</c:v>
                </c:pt>
                <c:pt idx="18">
                  <c:v>86.131</c:v>
                </c:pt>
                <c:pt idx="19">
                  <c:v>85.710000000000022</c:v>
                </c:pt>
                <c:pt idx="20">
                  <c:v>84.565000000000012</c:v>
                </c:pt>
                <c:pt idx="21">
                  <c:v>83.222999999999999</c:v>
                </c:pt>
                <c:pt idx="22">
                  <c:v>82.447000000000543</c:v>
                </c:pt>
                <c:pt idx="23">
                  <c:v>81.558999999999983</c:v>
                </c:pt>
                <c:pt idx="24">
                  <c:v>80.623999999999981</c:v>
                </c:pt>
                <c:pt idx="25">
                  <c:v>80.157999999999987</c:v>
                </c:pt>
                <c:pt idx="26">
                  <c:v>79.445000000000007</c:v>
                </c:pt>
                <c:pt idx="27">
                  <c:v>78.598000000000013</c:v>
                </c:pt>
                <c:pt idx="28">
                  <c:v>77.585999999999999</c:v>
                </c:pt>
                <c:pt idx="29">
                  <c:v>76.301999999999992</c:v>
                </c:pt>
                <c:pt idx="30">
                  <c:v>75.411000000000513</c:v>
                </c:pt>
                <c:pt idx="31">
                  <c:v>74.192999999999998</c:v>
                </c:pt>
                <c:pt idx="32">
                  <c:v>73.542000000000002</c:v>
                </c:pt>
                <c:pt idx="33">
                  <c:v>73.169999999999987</c:v>
                </c:pt>
                <c:pt idx="34">
                  <c:v>72.399000000000001</c:v>
                </c:pt>
                <c:pt idx="35">
                  <c:v>71.813000000000002</c:v>
                </c:pt>
                <c:pt idx="36">
                  <c:v>71.60599999999998</c:v>
                </c:pt>
                <c:pt idx="37">
                  <c:v>70.007999999999996</c:v>
                </c:pt>
                <c:pt idx="38">
                  <c:v>68.921999999999997</c:v>
                </c:pt>
                <c:pt idx="39">
                  <c:v>67.792000000000002</c:v>
                </c:pt>
                <c:pt idx="40">
                  <c:v>65.864000000000004</c:v>
                </c:pt>
              </c:numCache>
            </c:numRef>
          </c:yVal>
        </c:ser>
        <c:ser>
          <c:idx val="1"/>
          <c:order val="1"/>
          <c:tx>
            <c:strRef>
              <c:f>Sheet1!$C$1</c:f>
              <c:strCache>
                <c:ptCount val="1"/>
                <c:pt idx="0">
                  <c:v>No Prednisone at discharge or at 1 year (N = 577)</c:v>
                </c:pt>
              </c:strCache>
            </c:strRef>
          </c:tx>
          <c:spPr>
            <a:ln w="41275">
              <a:solidFill>
                <a:srgbClr val="FFFF00"/>
              </a:solidFill>
              <a:prstDash val="solid"/>
            </a:ln>
          </c:spPr>
          <c:marker>
            <c:symbol val="none"/>
          </c:marker>
          <c:xVal>
            <c:numRef>
              <c:f>Sheet1!$A$2:$A$42</c:f>
              <c:numCache>
                <c:formatCode>General</c:formatCode>
                <c:ptCount val="41"/>
                <c:pt idx="0">
                  <c:v>0</c:v>
                </c:pt>
                <c:pt idx="1">
                  <c:v>0.25</c:v>
                </c:pt>
                <c:pt idx="2">
                  <c:v>0.5</c:v>
                </c:pt>
                <c:pt idx="3">
                  <c:v>0.75000000000000389</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numCache>
            </c:numRef>
          </c:xVal>
          <c:yVal>
            <c:numRef>
              <c:f>Sheet1!$C$2:$C$42</c:f>
              <c:numCache>
                <c:formatCode>General</c:formatCode>
                <c:ptCount val="41"/>
                <c:pt idx="0">
                  <c:v>100</c:v>
                </c:pt>
                <c:pt idx="1">
                  <c:v>100</c:v>
                </c:pt>
                <c:pt idx="2">
                  <c:v>100</c:v>
                </c:pt>
                <c:pt idx="3">
                  <c:v>100</c:v>
                </c:pt>
                <c:pt idx="4">
                  <c:v>100</c:v>
                </c:pt>
                <c:pt idx="5">
                  <c:v>99.634</c:v>
                </c:pt>
                <c:pt idx="6">
                  <c:v>99.085999999999999</c:v>
                </c:pt>
                <c:pt idx="7">
                  <c:v>97.619</c:v>
                </c:pt>
                <c:pt idx="8">
                  <c:v>97.43</c:v>
                </c:pt>
                <c:pt idx="9">
                  <c:v>96.795000000000002</c:v>
                </c:pt>
                <c:pt idx="10">
                  <c:v>96.581999999999994</c:v>
                </c:pt>
                <c:pt idx="11">
                  <c:v>96.369</c:v>
                </c:pt>
                <c:pt idx="12">
                  <c:v>96.149999999999991</c:v>
                </c:pt>
                <c:pt idx="13">
                  <c:v>95.900999999999996</c:v>
                </c:pt>
                <c:pt idx="14">
                  <c:v>94.551000000000002</c:v>
                </c:pt>
                <c:pt idx="15">
                  <c:v>93.733000000000004</c:v>
                </c:pt>
                <c:pt idx="16">
                  <c:v>92.236999999999995</c:v>
                </c:pt>
                <c:pt idx="17">
                  <c:v>91.572000000000003</c:v>
                </c:pt>
                <c:pt idx="18">
                  <c:v>91.572000000000003</c:v>
                </c:pt>
                <c:pt idx="19">
                  <c:v>90.896000000000001</c:v>
                </c:pt>
                <c:pt idx="20">
                  <c:v>90.896000000000001</c:v>
                </c:pt>
                <c:pt idx="21">
                  <c:v>90.465000000000003</c:v>
                </c:pt>
                <c:pt idx="22">
                  <c:v>90.031999999999996</c:v>
                </c:pt>
                <c:pt idx="23">
                  <c:v>89.596999999999994</c:v>
                </c:pt>
                <c:pt idx="24">
                  <c:v>88.644000000000005</c:v>
                </c:pt>
                <c:pt idx="25">
                  <c:v>88.093000000000004</c:v>
                </c:pt>
                <c:pt idx="26">
                  <c:v>87.531999999999996</c:v>
                </c:pt>
                <c:pt idx="27">
                  <c:v>85.842000000000013</c:v>
                </c:pt>
                <c:pt idx="28">
                  <c:v>84.581000000000003</c:v>
                </c:pt>
                <c:pt idx="29">
                  <c:v>83.796999999999997</c:v>
                </c:pt>
                <c:pt idx="30">
                  <c:v>83.796999999999997</c:v>
                </c:pt>
                <c:pt idx="31">
                  <c:v>83.796999999999997</c:v>
                </c:pt>
                <c:pt idx="32">
                  <c:v>82.866</c:v>
                </c:pt>
                <c:pt idx="33">
                  <c:v>81.715000000000003</c:v>
                </c:pt>
                <c:pt idx="34">
                  <c:v>81.715000000000003</c:v>
                </c:pt>
                <c:pt idx="35">
                  <c:v>81.715000000000003</c:v>
                </c:pt>
                <c:pt idx="36">
                  <c:v>81.715000000000003</c:v>
                </c:pt>
                <c:pt idx="37">
                  <c:v>81.715000000000003</c:v>
                </c:pt>
                <c:pt idx="38">
                  <c:v>81.715000000000003</c:v>
                </c:pt>
                <c:pt idx="39">
                  <c:v>81.715000000000003</c:v>
                </c:pt>
                <c:pt idx="40">
                  <c:v>81.715000000000003</c:v>
                </c:pt>
              </c:numCache>
            </c:numRef>
          </c:yVal>
        </c:ser>
        <c:ser>
          <c:idx val="2"/>
          <c:order val="2"/>
          <c:tx>
            <c:strRef>
              <c:f>Sheet1!$D$1</c:f>
              <c:strCache>
                <c:ptCount val="1"/>
                <c:pt idx="0">
                  <c:v>Prednisone at discharge/not at 1 year (N = 525)</c:v>
                </c:pt>
              </c:strCache>
            </c:strRef>
          </c:tx>
          <c:spPr>
            <a:ln w="41275">
              <a:solidFill>
                <a:srgbClr val="00FF00"/>
              </a:solidFill>
            </a:ln>
          </c:spPr>
          <c:marker>
            <c:symbol val="none"/>
          </c:marker>
          <c:xVal>
            <c:numRef>
              <c:f>Sheet1!$A$2:$A$42</c:f>
              <c:numCache>
                <c:formatCode>General</c:formatCode>
                <c:ptCount val="41"/>
                <c:pt idx="0">
                  <c:v>0</c:v>
                </c:pt>
                <c:pt idx="1">
                  <c:v>0.25</c:v>
                </c:pt>
                <c:pt idx="2">
                  <c:v>0.5</c:v>
                </c:pt>
                <c:pt idx="3">
                  <c:v>0.75000000000000389</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numCache>
            </c:numRef>
          </c:xVal>
          <c:yVal>
            <c:numRef>
              <c:f>Sheet1!$D$2:$D$42</c:f>
              <c:numCache>
                <c:formatCode>General</c:formatCode>
                <c:ptCount val="41"/>
                <c:pt idx="0">
                  <c:v>100</c:v>
                </c:pt>
                <c:pt idx="1">
                  <c:v>100</c:v>
                </c:pt>
                <c:pt idx="2">
                  <c:v>100</c:v>
                </c:pt>
                <c:pt idx="3">
                  <c:v>100</c:v>
                </c:pt>
                <c:pt idx="4">
                  <c:v>100</c:v>
                </c:pt>
                <c:pt idx="5">
                  <c:v>99.194999999999993</c:v>
                </c:pt>
                <c:pt idx="6">
                  <c:v>98.186999999999998</c:v>
                </c:pt>
                <c:pt idx="7">
                  <c:v>97.168999999999983</c:v>
                </c:pt>
                <c:pt idx="8">
                  <c:v>96.540999999999997</c:v>
                </c:pt>
                <c:pt idx="9">
                  <c:v>95.397000000000006</c:v>
                </c:pt>
                <c:pt idx="10">
                  <c:v>94.702000000000012</c:v>
                </c:pt>
                <c:pt idx="11">
                  <c:v>93.512</c:v>
                </c:pt>
                <c:pt idx="12">
                  <c:v>92.495000000000005</c:v>
                </c:pt>
                <c:pt idx="13">
                  <c:v>91.909000000000006</c:v>
                </c:pt>
                <c:pt idx="14">
                  <c:v>91.909000000000006</c:v>
                </c:pt>
                <c:pt idx="15">
                  <c:v>90.710000000000022</c:v>
                </c:pt>
                <c:pt idx="16">
                  <c:v>90.085999999999999</c:v>
                </c:pt>
                <c:pt idx="17">
                  <c:v>90.085999999999999</c:v>
                </c:pt>
                <c:pt idx="18">
                  <c:v>89.269000000000005</c:v>
                </c:pt>
                <c:pt idx="19">
                  <c:v>89.269000000000005</c:v>
                </c:pt>
                <c:pt idx="20">
                  <c:v>87.521000000000001</c:v>
                </c:pt>
                <c:pt idx="21">
                  <c:v>87.037000000000006</c:v>
                </c:pt>
                <c:pt idx="22">
                  <c:v>87.037000000000006</c:v>
                </c:pt>
                <c:pt idx="23">
                  <c:v>86.521999999999991</c:v>
                </c:pt>
                <c:pt idx="24">
                  <c:v>85.453999999999994</c:v>
                </c:pt>
                <c:pt idx="25">
                  <c:v>85.453999999999994</c:v>
                </c:pt>
                <c:pt idx="26">
                  <c:v>84.838999999999999</c:v>
                </c:pt>
                <c:pt idx="27">
                  <c:v>84.838999999999999</c:v>
                </c:pt>
                <c:pt idx="28">
                  <c:v>83.524000000000001</c:v>
                </c:pt>
                <c:pt idx="29">
                  <c:v>83.524000000000001</c:v>
                </c:pt>
                <c:pt idx="30">
                  <c:v>83.524000000000001</c:v>
                </c:pt>
                <c:pt idx="31">
                  <c:v>81.998000000000005</c:v>
                </c:pt>
                <c:pt idx="32">
                  <c:v>81.202000000000012</c:v>
                </c:pt>
                <c:pt idx="33">
                  <c:v>80.346999999999994</c:v>
                </c:pt>
                <c:pt idx="34">
                  <c:v>80.346999999999994</c:v>
                </c:pt>
                <c:pt idx="35">
                  <c:v>80.346999999999994</c:v>
                </c:pt>
                <c:pt idx="36">
                  <c:v>80.346999999999994</c:v>
                </c:pt>
                <c:pt idx="37">
                  <c:v>80.346999999999994</c:v>
                </c:pt>
                <c:pt idx="38">
                  <c:v>80.346999999999994</c:v>
                </c:pt>
                <c:pt idx="39">
                  <c:v>78.986000000000004</c:v>
                </c:pt>
                <c:pt idx="40">
                  <c:v>77.522999999999982</c:v>
                </c:pt>
              </c:numCache>
            </c:numRef>
          </c:yVal>
        </c:ser>
        <c:axId val="113697920"/>
        <c:axId val="113699840"/>
      </c:scatterChart>
      <c:valAx>
        <c:axId val="113697920"/>
        <c:scaling>
          <c:orientation val="minMax"/>
          <c:max val="10"/>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113699840"/>
        <c:crosses val="autoZero"/>
        <c:crossBetween val="midCat"/>
        <c:majorUnit val="1"/>
      </c:valAx>
      <c:valAx>
        <c:axId val="113699840"/>
        <c:scaling>
          <c:orientation val="minMax"/>
          <c:max val="100"/>
          <c:min val="5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113697920"/>
        <c:crosses val="autoZero"/>
        <c:crossBetween val="midCat"/>
        <c:majorUnit val="10"/>
      </c:valAx>
      <c:spPr>
        <a:solidFill>
          <a:schemeClr val="bg2"/>
        </a:solidFill>
        <a:ln>
          <a:solidFill>
            <a:schemeClr val="tx1"/>
          </a:solidFill>
        </a:ln>
      </c:spPr>
    </c:plotArea>
    <c:legend>
      <c:legendPos val="r"/>
      <c:layout>
        <c:manualLayout>
          <c:xMode val="edge"/>
          <c:yMode val="edge"/>
          <c:x val="0.10602501567835022"/>
          <c:y val="0.58873133315232151"/>
          <c:w val="0.57415929203540395"/>
          <c:h val="0.26121187437777182"/>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7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6799293893573043E-2"/>
          <c:y val="4.9719541105749124E-2"/>
          <c:w val="0.87737962511323264"/>
          <c:h val="0.81644145288290582"/>
        </c:manualLayout>
      </c:layout>
      <c:scatterChart>
        <c:scatterStyle val="lineMarker"/>
        <c:ser>
          <c:idx val="0"/>
          <c:order val="0"/>
          <c:tx>
            <c:strRef>
              <c:f>Sheet1!$B$1</c:f>
              <c:strCache>
                <c:ptCount val="1"/>
                <c:pt idx="0">
                  <c:v>Prednisone use at discharge and 1 year (N = 376)</c:v>
                </c:pt>
              </c:strCache>
            </c:strRef>
          </c:tx>
          <c:spPr>
            <a:ln w="41275">
              <a:solidFill>
                <a:srgbClr val="66FFFF"/>
              </a:solidFill>
            </a:ln>
          </c:spPr>
          <c:marker>
            <c:symbol val="none"/>
          </c:marker>
          <c:xVal>
            <c:numRef>
              <c:f>Sheet1!$A$2:$A$42</c:f>
              <c:numCache>
                <c:formatCode>General</c:formatCode>
                <c:ptCount val="41"/>
                <c:pt idx="0">
                  <c:v>0</c:v>
                </c:pt>
                <c:pt idx="1">
                  <c:v>0.25</c:v>
                </c:pt>
                <c:pt idx="2">
                  <c:v>0.5</c:v>
                </c:pt>
                <c:pt idx="3">
                  <c:v>0.75000000000000389</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numCache>
            </c:numRef>
          </c:xVal>
          <c:yVal>
            <c:numRef>
              <c:f>Sheet1!$B$2:$B$42</c:f>
              <c:numCache>
                <c:formatCode>General</c:formatCode>
                <c:ptCount val="41"/>
                <c:pt idx="0">
                  <c:v>100</c:v>
                </c:pt>
                <c:pt idx="1">
                  <c:v>100</c:v>
                </c:pt>
                <c:pt idx="2">
                  <c:v>100</c:v>
                </c:pt>
                <c:pt idx="3">
                  <c:v>100</c:v>
                </c:pt>
                <c:pt idx="4">
                  <c:v>100</c:v>
                </c:pt>
                <c:pt idx="5">
                  <c:v>98.871999999999986</c:v>
                </c:pt>
                <c:pt idx="6">
                  <c:v>98.307000000000002</c:v>
                </c:pt>
                <c:pt idx="7">
                  <c:v>97.172999999999988</c:v>
                </c:pt>
                <c:pt idx="8">
                  <c:v>96.600999999999999</c:v>
                </c:pt>
                <c:pt idx="9">
                  <c:v>94.656999999999982</c:v>
                </c:pt>
                <c:pt idx="10">
                  <c:v>94.326999999999998</c:v>
                </c:pt>
                <c:pt idx="11">
                  <c:v>93.331000000000003</c:v>
                </c:pt>
                <c:pt idx="12">
                  <c:v>92.32</c:v>
                </c:pt>
                <c:pt idx="13">
                  <c:v>90.429000000000002</c:v>
                </c:pt>
                <c:pt idx="14">
                  <c:v>89.284000000000006</c:v>
                </c:pt>
                <c:pt idx="15">
                  <c:v>89.284000000000006</c:v>
                </c:pt>
                <c:pt idx="16">
                  <c:v>87.7</c:v>
                </c:pt>
                <c:pt idx="17">
                  <c:v>87.7</c:v>
                </c:pt>
                <c:pt idx="18">
                  <c:v>86.85299999999998</c:v>
                </c:pt>
                <c:pt idx="19">
                  <c:v>86.424999999999997</c:v>
                </c:pt>
                <c:pt idx="20">
                  <c:v>85.986999999999995</c:v>
                </c:pt>
                <c:pt idx="21">
                  <c:v>85.986999999999995</c:v>
                </c:pt>
                <c:pt idx="22">
                  <c:v>85.986999999999995</c:v>
                </c:pt>
                <c:pt idx="23">
                  <c:v>85.986999999999995</c:v>
                </c:pt>
                <c:pt idx="24">
                  <c:v>85.456000000000003</c:v>
                </c:pt>
                <c:pt idx="25">
                  <c:v>84.85</c:v>
                </c:pt>
                <c:pt idx="26">
                  <c:v>84.244000000000227</c:v>
                </c:pt>
                <c:pt idx="27">
                  <c:v>83.031000000000006</c:v>
                </c:pt>
                <c:pt idx="28">
                  <c:v>82.424999999999997</c:v>
                </c:pt>
                <c:pt idx="29">
                  <c:v>82.424999999999997</c:v>
                </c:pt>
                <c:pt idx="30">
                  <c:v>82.424999999999997</c:v>
                </c:pt>
                <c:pt idx="31">
                  <c:v>80.899000000000001</c:v>
                </c:pt>
                <c:pt idx="32">
                  <c:v>79.28</c:v>
                </c:pt>
                <c:pt idx="33">
                  <c:v>79.28</c:v>
                </c:pt>
                <c:pt idx="34">
                  <c:v>78.35799999999999</c:v>
                </c:pt>
                <c:pt idx="35">
                  <c:v>78.35799999999999</c:v>
                </c:pt>
                <c:pt idx="36">
                  <c:v>78.35799999999999</c:v>
                </c:pt>
                <c:pt idx="37">
                  <c:v>78.35799999999999</c:v>
                </c:pt>
                <c:pt idx="38">
                  <c:v>78.35799999999999</c:v>
                </c:pt>
                <c:pt idx="39">
                  <c:v>78.35799999999999</c:v>
                </c:pt>
                <c:pt idx="40">
                  <c:v>75.277999999999992</c:v>
                </c:pt>
              </c:numCache>
            </c:numRef>
          </c:yVal>
        </c:ser>
        <c:ser>
          <c:idx val="1"/>
          <c:order val="1"/>
          <c:tx>
            <c:strRef>
              <c:f>Sheet1!$C$1</c:f>
              <c:strCache>
                <c:ptCount val="1"/>
                <c:pt idx="0">
                  <c:v>No Prednisone at discharge or at 1 year (N = 218)</c:v>
                </c:pt>
              </c:strCache>
            </c:strRef>
          </c:tx>
          <c:spPr>
            <a:ln w="41275">
              <a:solidFill>
                <a:srgbClr val="FFFF00"/>
              </a:solidFill>
              <a:prstDash val="solid"/>
            </a:ln>
          </c:spPr>
          <c:marker>
            <c:symbol val="none"/>
          </c:marker>
          <c:xVal>
            <c:numRef>
              <c:f>Sheet1!$A$2:$A$42</c:f>
              <c:numCache>
                <c:formatCode>General</c:formatCode>
                <c:ptCount val="41"/>
                <c:pt idx="0">
                  <c:v>0</c:v>
                </c:pt>
                <c:pt idx="1">
                  <c:v>0.25</c:v>
                </c:pt>
                <c:pt idx="2">
                  <c:v>0.5</c:v>
                </c:pt>
                <c:pt idx="3">
                  <c:v>0.75000000000000389</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numCache>
            </c:numRef>
          </c:xVal>
          <c:yVal>
            <c:numRef>
              <c:f>Sheet1!$C$2:$C$42</c:f>
              <c:numCache>
                <c:formatCode>General</c:formatCode>
                <c:ptCount val="41"/>
                <c:pt idx="0">
                  <c:v>100</c:v>
                </c:pt>
                <c:pt idx="1">
                  <c:v>100</c:v>
                </c:pt>
                <c:pt idx="2">
                  <c:v>100</c:v>
                </c:pt>
                <c:pt idx="3">
                  <c:v>100</c:v>
                </c:pt>
                <c:pt idx="4">
                  <c:v>100</c:v>
                </c:pt>
                <c:pt idx="5">
                  <c:v>99.048000000000002</c:v>
                </c:pt>
                <c:pt idx="6">
                  <c:v>98.095000000000013</c:v>
                </c:pt>
                <c:pt idx="7">
                  <c:v>96.180999999999983</c:v>
                </c:pt>
                <c:pt idx="8">
                  <c:v>95.692999999999998</c:v>
                </c:pt>
                <c:pt idx="9">
                  <c:v>95.13</c:v>
                </c:pt>
                <c:pt idx="10">
                  <c:v>94.566999999999993</c:v>
                </c:pt>
                <c:pt idx="11">
                  <c:v>94.566999999999993</c:v>
                </c:pt>
                <c:pt idx="12">
                  <c:v>93.990000000000023</c:v>
                </c:pt>
                <c:pt idx="13">
                  <c:v>93.337999999999994</c:v>
                </c:pt>
                <c:pt idx="14">
                  <c:v>92.650999999999982</c:v>
                </c:pt>
                <c:pt idx="15">
                  <c:v>91.278999999999982</c:v>
                </c:pt>
                <c:pt idx="16">
                  <c:v>89.834999999999994</c:v>
                </c:pt>
                <c:pt idx="17">
                  <c:v>89.834999999999994</c:v>
                </c:pt>
                <c:pt idx="18">
                  <c:v>89.834999999999994</c:v>
                </c:pt>
                <c:pt idx="19">
                  <c:v>89.834999999999994</c:v>
                </c:pt>
                <c:pt idx="20">
                  <c:v>89.834999999999994</c:v>
                </c:pt>
                <c:pt idx="21">
                  <c:v>89.834999999999994</c:v>
                </c:pt>
                <c:pt idx="22">
                  <c:v>89.834999999999994</c:v>
                </c:pt>
                <c:pt idx="23">
                  <c:v>89.834999999999994</c:v>
                </c:pt>
                <c:pt idx="24">
                  <c:v>89.834999999999994</c:v>
                </c:pt>
                <c:pt idx="25">
                  <c:v>88.620999999999981</c:v>
                </c:pt>
                <c:pt idx="26">
                  <c:v>87.391000000000005</c:v>
                </c:pt>
                <c:pt idx="27">
                  <c:v>84.911000000000513</c:v>
                </c:pt>
                <c:pt idx="28">
                  <c:v>83.495999999999995</c:v>
                </c:pt>
                <c:pt idx="29">
                  <c:v>83.495999999999995</c:v>
                </c:pt>
                <c:pt idx="30">
                  <c:v>83.495999999999995</c:v>
                </c:pt>
                <c:pt idx="31">
                  <c:v>83.495999999999995</c:v>
                </c:pt>
                <c:pt idx="32">
                  <c:v>81.299000000000007</c:v>
                </c:pt>
                <c:pt idx="33">
                  <c:v>81.299000000000007</c:v>
                </c:pt>
                <c:pt idx="34">
                  <c:v>81.299000000000007</c:v>
                </c:pt>
                <c:pt idx="35">
                  <c:v>81.299000000000007</c:v>
                </c:pt>
                <c:pt idx="36">
                  <c:v>81.299000000000007</c:v>
                </c:pt>
                <c:pt idx="37">
                  <c:v>81.299000000000007</c:v>
                </c:pt>
                <c:pt idx="38">
                  <c:v>81.299000000000007</c:v>
                </c:pt>
                <c:pt idx="39">
                  <c:v>81.299000000000007</c:v>
                </c:pt>
                <c:pt idx="40">
                  <c:v>81.299000000000007</c:v>
                </c:pt>
              </c:numCache>
            </c:numRef>
          </c:yVal>
        </c:ser>
        <c:ser>
          <c:idx val="2"/>
          <c:order val="2"/>
          <c:tx>
            <c:strRef>
              <c:f>Sheet1!$D$1</c:f>
              <c:strCache>
                <c:ptCount val="1"/>
                <c:pt idx="0">
                  <c:v>Prednisone at discharge/not at 1 year (N = 176)</c:v>
                </c:pt>
              </c:strCache>
            </c:strRef>
          </c:tx>
          <c:spPr>
            <a:ln w="41275">
              <a:solidFill>
                <a:srgbClr val="00FF00"/>
              </a:solidFill>
            </a:ln>
          </c:spPr>
          <c:marker>
            <c:symbol val="none"/>
          </c:marker>
          <c:xVal>
            <c:numRef>
              <c:f>Sheet1!$A$2:$A$42</c:f>
              <c:numCache>
                <c:formatCode>General</c:formatCode>
                <c:ptCount val="41"/>
                <c:pt idx="0">
                  <c:v>0</c:v>
                </c:pt>
                <c:pt idx="1">
                  <c:v>0.25</c:v>
                </c:pt>
                <c:pt idx="2">
                  <c:v>0.5</c:v>
                </c:pt>
                <c:pt idx="3">
                  <c:v>0.75000000000000389</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numCache>
            </c:numRef>
          </c:xVal>
          <c:yVal>
            <c:numRef>
              <c:f>Sheet1!$D$2:$D$42</c:f>
              <c:numCache>
                <c:formatCode>General</c:formatCode>
                <c:ptCount val="41"/>
                <c:pt idx="0">
                  <c:v>100</c:v>
                </c:pt>
                <c:pt idx="1">
                  <c:v>100</c:v>
                </c:pt>
                <c:pt idx="2">
                  <c:v>100</c:v>
                </c:pt>
                <c:pt idx="3">
                  <c:v>100</c:v>
                </c:pt>
                <c:pt idx="4">
                  <c:v>100</c:v>
                </c:pt>
                <c:pt idx="5">
                  <c:v>98.822999999999979</c:v>
                </c:pt>
                <c:pt idx="6">
                  <c:v>98.235000000000014</c:v>
                </c:pt>
                <c:pt idx="7">
                  <c:v>97.647000000000006</c:v>
                </c:pt>
                <c:pt idx="8">
                  <c:v>97.016999999999996</c:v>
                </c:pt>
                <c:pt idx="9">
                  <c:v>97.016999999999996</c:v>
                </c:pt>
                <c:pt idx="10">
                  <c:v>96.356999999999999</c:v>
                </c:pt>
                <c:pt idx="11">
                  <c:v>94.349000000000004</c:v>
                </c:pt>
                <c:pt idx="12">
                  <c:v>93.649999999999991</c:v>
                </c:pt>
                <c:pt idx="13">
                  <c:v>92.822000000000003</c:v>
                </c:pt>
                <c:pt idx="14">
                  <c:v>92.822000000000003</c:v>
                </c:pt>
                <c:pt idx="15">
                  <c:v>91.149000000000001</c:v>
                </c:pt>
                <c:pt idx="16">
                  <c:v>90.296999999999997</c:v>
                </c:pt>
                <c:pt idx="17">
                  <c:v>90.296999999999997</c:v>
                </c:pt>
                <c:pt idx="18">
                  <c:v>90.296999999999997</c:v>
                </c:pt>
                <c:pt idx="19">
                  <c:v>90.296999999999997</c:v>
                </c:pt>
                <c:pt idx="20">
                  <c:v>87.949000000000026</c:v>
                </c:pt>
                <c:pt idx="21">
                  <c:v>87.949000000000026</c:v>
                </c:pt>
                <c:pt idx="22">
                  <c:v>87.949000000000026</c:v>
                </c:pt>
                <c:pt idx="23">
                  <c:v>87.949000000000026</c:v>
                </c:pt>
                <c:pt idx="24">
                  <c:v>86.483999999999995</c:v>
                </c:pt>
                <c:pt idx="25">
                  <c:v>86.483999999999995</c:v>
                </c:pt>
                <c:pt idx="26">
                  <c:v>86.483999999999995</c:v>
                </c:pt>
                <c:pt idx="27">
                  <c:v>86.483999999999995</c:v>
                </c:pt>
                <c:pt idx="28">
                  <c:v>84.754000000000005</c:v>
                </c:pt>
                <c:pt idx="29">
                  <c:v>84.754000000000005</c:v>
                </c:pt>
                <c:pt idx="30">
                  <c:v>84.754000000000005</c:v>
                </c:pt>
                <c:pt idx="31">
                  <c:v>82.686999999999998</c:v>
                </c:pt>
                <c:pt idx="32">
                  <c:v>82.686999999999998</c:v>
                </c:pt>
                <c:pt idx="33">
                  <c:v>82.686999999999998</c:v>
                </c:pt>
                <c:pt idx="34">
                  <c:v>82.686999999999998</c:v>
                </c:pt>
                <c:pt idx="35">
                  <c:v>82.686999999999998</c:v>
                </c:pt>
                <c:pt idx="36">
                  <c:v>82.686999999999998</c:v>
                </c:pt>
                <c:pt idx="37">
                  <c:v>82.686999999999998</c:v>
                </c:pt>
                <c:pt idx="38">
                  <c:v>82.686999999999998</c:v>
                </c:pt>
                <c:pt idx="39">
                  <c:v>79.378999999999948</c:v>
                </c:pt>
                <c:pt idx="40">
                  <c:v>79.378999999999948</c:v>
                </c:pt>
              </c:numCache>
            </c:numRef>
          </c:yVal>
        </c:ser>
        <c:axId val="113839488"/>
        <c:axId val="113849856"/>
      </c:scatterChart>
      <c:valAx>
        <c:axId val="113839488"/>
        <c:scaling>
          <c:orientation val="minMax"/>
          <c:max val="10"/>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113849856"/>
        <c:crosses val="autoZero"/>
        <c:crossBetween val="midCat"/>
        <c:majorUnit val="1"/>
      </c:valAx>
      <c:valAx>
        <c:axId val="113849856"/>
        <c:scaling>
          <c:orientation val="minMax"/>
          <c:max val="100"/>
          <c:min val="5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113839488"/>
        <c:crosses val="autoZero"/>
        <c:crossBetween val="midCat"/>
        <c:majorUnit val="10"/>
      </c:valAx>
      <c:spPr>
        <a:solidFill>
          <a:schemeClr val="bg2"/>
        </a:solidFill>
        <a:ln>
          <a:solidFill>
            <a:schemeClr val="tx1"/>
          </a:solidFill>
        </a:ln>
      </c:spPr>
    </c:plotArea>
    <c:legend>
      <c:legendPos val="r"/>
      <c:layout>
        <c:manualLayout>
          <c:xMode val="edge"/>
          <c:yMode val="edge"/>
          <c:x val="0.10602501567835022"/>
          <c:y val="0.58585776993392391"/>
          <c:w val="0.57415929203540395"/>
          <c:h val="0.24397049506742935"/>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74.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9.6799293893573043E-2"/>
          <c:y val="4.9719541105749124E-2"/>
          <c:w val="0.87737962511323264"/>
          <c:h val="0.81644145288290582"/>
        </c:manualLayout>
      </c:layout>
      <c:scatterChart>
        <c:scatterStyle val="lineMarker"/>
        <c:ser>
          <c:idx val="0"/>
          <c:order val="0"/>
          <c:tx>
            <c:strRef>
              <c:f>Sheet1!$B$1</c:f>
              <c:strCache>
                <c:ptCount val="1"/>
                <c:pt idx="0">
                  <c:v>Prednisone use at discharge and 1 year (N = 416)</c:v>
                </c:pt>
              </c:strCache>
            </c:strRef>
          </c:tx>
          <c:spPr>
            <a:ln w="41275">
              <a:solidFill>
                <a:srgbClr val="66FFFF"/>
              </a:solidFill>
            </a:ln>
          </c:spPr>
          <c:marker>
            <c:symbol val="none"/>
          </c:marker>
          <c:xVal>
            <c:numRef>
              <c:f>Sheet1!$A$2:$A$38</c:f>
              <c:numCache>
                <c:formatCode>General</c:formatCode>
                <c:ptCount val="37"/>
                <c:pt idx="0">
                  <c:v>0</c:v>
                </c:pt>
                <c:pt idx="1">
                  <c:v>0.25</c:v>
                </c:pt>
                <c:pt idx="2">
                  <c:v>0.5</c:v>
                </c:pt>
                <c:pt idx="3">
                  <c:v>0.75000000000000389</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numCache>
            </c:numRef>
          </c:xVal>
          <c:yVal>
            <c:numRef>
              <c:f>Sheet1!$B$2:$B$38</c:f>
              <c:numCache>
                <c:formatCode>General</c:formatCode>
                <c:ptCount val="37"/>
                <c:pt idx="0">
                  <c:v>100</c:v>
                </c:pt>
                <c:pt idx="1">
                  <c:v>100</c:v>
                </c:pt>
                <c:pt idx="2">
                  <c:v>100</c:v>
                </c:pt>
                <c:pt idx="3">
                  <c:v>100</c:v>
                </c:pt>
                <c:pt idx="4">
                  <c:v>100</c:v>
                </c:pt>
                <c:pt idx="5">
                  <c:v>99.01</c:v>
                </c:pt>
                <c:pt idx="6">
                  <c:v>97.018000000000001</c:v>
                </c:pt>
                <c:pt idx="7">
                  <c:v>95.766000000000005</c:v>
                </c:pt>
                <c:pt idx="8">
                  <c:v>94.486000000000004</c:v>
                </c:pt>
                <c:pt idx="9">
                  <c:v>94.211000000000027</c:v>
                </c:pt>
                <c:pt idx="10">
                  <c:v>93.661000000000001</c:v>
                </c:pt>
                <c:pt idx="11">
                  <c:v>92.551999999999992</c:v>
                </c:pt>
                <c:pt idx="12">
                  <c:v>91.978999999999999</c:v>
                </c:pt>
                <c:pt idx="13">
                  <c:v>91.046999999999997</c:v>
                </c:pt>
                <c:pt idx="14">
                  <c:v>88.866</c:v>
                </c:pt>
                <c:pt idx="15">
                  <c:v>87.927000000000007</c:v>
                </c:pt>
                <c:pt idx="16">
                  <c:v>87.277000000000001</c:v>
                </c:pt>
                <c:pt idx="17">
                  <c:v>86.22</c:v>
                </c:pt>
                <c:pt idx="18">
                  <c:v>84.765000000000001</c:v>
                </c:pt>
                <c:pt idx="19">
                  <c:v>84.765000000000001</c:v>
                </c:pt>
                <c:pt idx="20">
                  <c:v>83.232000000000014</c:v>
                </c:pt>
                <c:pt idx="21">
                  <c:v>82.834000000000003</c:v>
                </c:pt>
                <c:pt idx="22">
                  <c:v>82.834000000000003</c:v>
                </c:pt>
                <c:pt idx="23">
                  <c:v>81.55</c:v>
                </c:pt>
                <c:pt idx="24">
                  <c:v>80.218000000000004</c:v>
                </c:pt>
                <c:pt idx="25">
                  <c:v>80.218000000000004</c:v>
                </c:pt>
                <c:pt idx="26">
                  <c:v>80.218000000000004</c:v>
                </c:pt>
                <c:pt idx="27">
                  <c:v>80.218000000000004</c:v>
                </c:pt>
                <c:pt idx="28">
                  <c:v>80.218000000000004</c:v>
                </c:pt>
                <c:pt idx="29">
                  <c:v>78.962000000000003</c:v>
                </c:pt>
                <c:pt idx="30">
                  <c:v>78.304000000000002</c:v>
                </c:pt>
                <c:pt idx="31">
                  <c:v>77.634999999999991</c:v>
                </c:pt>
                <c:pt idx="32">
                  <c:v>77.634999999999991</c:v>
                </c:pt>
                <c:pt idx="33">
                  <c:v>77.634999999999991</c:v>
                </c:pt>
                <c:pt idx="34">
                  <c:v>77.634999999999991</c:v>
                </c:pt>
                <c:pt idx="35">
                  <c:v>77.634999999999991</c:v>
                </c:pt>
                <c:pt idx="36">
                  <c:v>77.634999999999991</c:v>
                </c:pt>
              </c:numCache>
            </c:numRef>
          </c:yVal>
        </c:ser>
        <c:ser>
          <c:idx val="1"/>
          <c:order val="1"/>
          <c:tx>
            <c:strRef>
              <c:f>Sheet1!$C$1</c:f>
              <c:strCache>
                <c:ptCount val="1"/>
                <c:pt idx="0">
                  <c:v>No Prednisone at discharge or at 1 year (N = 137)</c:v>
                </c:pt>
              </c:strCache>
            </c:strRef>
          </c:tx>
          <c:spPr>
            <a:ln w="41275">
              <a:solidFill>
                <a:srgbClr val="FFFF00"/>
              </a:solidFill>
              <a:prstDash val="solid"/>
            </a:ln>
          </c:spPr>
          <c:marker>
            <c:symbol val="none"/>
          </c:marker>
          <c:xVal>
            <c:numRef>
              <c:f>Sheet1!$A$2:$A$38</c:f>
              <c:numCache>
                <c:formatCode>General</c:formatCode>
                <c:ptCount val="37"/>
                <c:pt idx="0">
                  <c:v>0</c:v>
                </c:pt>
                <c:pt idx="1">
                  <c:v>0.25</c:v>
                </c:pt>
                <c:pt idx="2">
                  <c:v>0.5</c:v>
                </c:pt>
                <c:pt idx="3">
                  <c:v>0.75000000000000389</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numCache>
            </c:numRef>
          </c:xVal>
          <c:yVal>
            <c:numRef>
              <c:f>Sheet1!$C$2:$C$38</c:f>
              <c:numCache>
                <c:formatCode>General</c:formatCode>
                <c:ptCount val="37"/>
                <c:pt idx="0">
                  <c:v>100</c:v>
                </c:pt>
                <c:pt idx="1">
                  <c:v>100</c:v>
                </c:pt>
                <c:pt idx="2">
                  <c:v>100</c:v>
                </c:pt>
                <c:pt idx="3">
                  <c:v>100</c:v>
                </c:pt>
                <c:pt idx="4">
                  <c:v>100</c:v>
                </c:pt>
                <c:pt idx="5">
                  <c:v>100</c:v>
                </c:pt>
                <c:pt idx="6">
                  <c:v>100</c:v>
                </c:pt>
                <c:pt idx="7">
                  <c:v>99.218999999999994</c:v>
                </c:pt>
                <c:pt idx="8">
                  <c:v>99.218999999999994</c:v>
                </c:pt>
                <c:pt idx="9">
                  <c:v>98.370999999999981</c:v>
                </c:pt>
                <c:pt idx="10">
                  <c:v>98.370999999999981</c:v>
                </c:pt>
                <c:pt idx="11">
                  <c:v>97.515000000000001</c:v>
                </c:pt>
                <c:pt idx="12">
                  <c:v>97.515000000000001</c:v>
                </c:pt>
                <c:pt idx="13">
                  <c:v>97.515000000000001</c:v>
                </c:pt>
                <c:pt idx="14">
                  <c:v>96.477999999999994</c:v>
                </c:pt>
                <c:pt idx="15">
                  <c:v>96.477999999999994</c:v>
                </c:pt>
                <c:pt idx="16">
                  <c:v>95.301000000000002</c:v>
                </c:pt>
                <c:pt idx="17">
                  <c:v>95.301000000000002</c:v>
                </c:pt>
                <c:pt idx="18">
                  <c:v>95.301000000000002</c:v>
                </c:pt>
                <c:pt idx="19">
                  <c:v>92.69</c:v>
                </c:pt>
                <c:pt idx="20">
                  <c:v>92.69</c:v>
                </c:pt>
                <c:pt idx="21">
                  <c:v>92.69</c:v>
                </c:pt>
                <c:pt idx="22">
                  <c:v>92.69</c:v>
                </c:pt>
                <c:pt idx="23">
                  <c:v>92.69</c:v>
                </c:pt>
                <c:pt idx="24">
                  <c:v>92.69</c:v>
                </c:pt>
                <c:pt idx="25">
                  <c:v>92.69</c:v>
                </c:pt>
                <c:pt idx="26">
                  <c:v>92.69</c:v>
                </c:pt>
                <c:pt idx="27">
                  <c:v>92.69</c:v>
                </c:pt>
                <c:pt idx="28">
                  <c:v>92.69</c:v>
                </c:pt>
                <c:pt idx="29">
                  <c:v>92.69</c:v>
                </c:pt>
                <c:pt idx="30">
                  <c:v>92.69</c:v>
                </c:pt>
                <c:pt idx="31">
                  <c:v>92.69</c:v>
                </c:pt>
                <c:pt idx="32">
                  <c:v>92.69</c:v>
                </c:pt>
                <c:pt idx="33">
                  <c:v>92.69</c:v>
                </c:pt>
                <c:pt idx="34">
                  <c:v>92.69</c:v>
                </c:pt>
                <c:pt idx="35">
                  <c:v>92.69</c:v>
                </c:pt>
                <c:pt idx="36">
                  <c:v>92.69</c:v>
                </c:pt>
              </c:numCache>
            </c:numRef>
          </c:yVal>
        </c:ser>
        <c:ser>
          <c:idx val="2"/>
          <c:order val="2"/>
          <c:tx>
            <c:strRef>
              <c:f>Sheet1!$D$1</c:f>
              <c:strCache>
                <c:ptCount val="1"/>
                <c:pt idx="0">
                  <c:v>Prednisone at discharge/not at 1 year (N = 126)</c:v>
                </c:pt>
              </c:strCache>
            </c:strRef>
          </c:tx>
          <c:spPr>
            <a:ln w="41275">
              <a:solidFill>
                <a:srgbClr val="00FF00"/>
              </a:solidFill>
            </a:ln>
          </c:spPr>
          <c:marker>
            <c:symbol val="none"/>
          </c:marker>
          <c:xVal>
            <c:numRef>
              <c:f>Sheet1!$A$2:$A$38</c:f>
              <c:numCache>
                <c:formatCode>General</c:formatCode>
                <c:ptCount val="37"/>
                <c:pt idx="0">
                  <c:v>0</c:v>
                </c:pt>
                <c:pt idx="1">
                  <c:v>0.25</c:v>
                </c:pt>
                <c:pt idx="2">
                  <c:v>0.5</c:v>
                </c:pt>
                <c:pt idx="3">
                  <c:v>0.75000000000000389</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numCache>
            </c:numRef>
          </c:xVal>
          <c:yVal>
            <c:numRef>
              <c:f>Sheet1!$D$2:$D$38</c:f>
              <c:numCache>
                <c:formatCode>General</c:formatCode>
                <c:ptCount val="37"/>
                <c:pt idx="0">
                  <c:v>100</c:v>
                </c:pt>
                <c:pt idx="1">
                  <c:v>100</c:v>
                </c:pt>
                <c:pt idx="2">
                  <c:v>100</c:v>
                </c:pt>
                <c:pt idx="3">
                  <c:v>100</c:v>
                </c:pt>
                <c:pt idx="4">
                  <c:v>100</c:v>
                </c:pt>
                <c:pt idx="5">
                  <c:v>99.137999999999991</c:v>
                </c:pt>
                <c:pt idx="6">
                  <c:v>99.137999999999991</c:v>
                </c:pt>
                <c:pt idx="7">
                  <c:v>97.399000000000001</c:v>
                </c:pt>
                <c:pt idx="8">
                  <c:v>97.399000000000001</c:v>
                </c:pt>
                <c:pt idx="9">
                  <c:v>93.55</c:v>
                </c:pt>
                <c:pt idx="10">
                  <c:v>93.55</c:v>
                </c:pt>
                <c:pt idx="11">
                  <c:v>92.521999999999991</c:v>
                </c:pt>
                <c:pt idx="12">
                  <c:v>92.521999999999991</c:v>
                </c:pt>
                <c:pt idx="13">
                  <c:v>91.271999999999991</c:v>
                </c:pt>
                <c:pt idx="14">
                  <c:v>91.271999999999991</c:v>
                </c:pt>
                <c:pt idx="15">
                  <c:v>89.968000000000004</c:v>
                </c:pt>
                <c:pt idx="16">
                  <c:v>89.968000000000004</c:v>
                </c:pt>
                <c:pt idx="17">
                  <c:v>89.968000000000004</c:v>
                </c:pt>
                <c:pt idx="18">
                  <c:v>89.968000000000004</c:v>
                </c:pt>
                <c:pt idx="19">
                  <c:v>89.968000000000004</c:v>
                </c:pt>
                <c:pt idx="20">
                  <c:v>89.968000000000004</c:v>
                </c:pt>
                <c:pt idx="21">
                  <c:v>89.968000000000004</c:v>
                </c:pt>
                <c:pt idx="22">
                  <c:v>89.968000000000004</c:v>
                </c:pt>
                <c:pt idx="23">
                  <c:v>89.968000000000004</c:v>
                </c:pt>
                <c:pt idx="24">
                  <c:v>89.968000000000004</c:v>
                </c:pt>
                <c:pt idx="25">
                  <c:v>89.968000000000004</c:v>
                </c:pt>
                <c:pt idx="26">
                  <c:v>89.968000000000004</c:v>
                </c:pt>
                <c:pt idx="27">
                  <c:v>89.968000000000004</c:v>
                </c:pt>
                <c:pt idx="28">
                  <c:v>89.968000000000004</c:v>
                </c:pt>
                <c:pt idx="29">
                  <c:v>89.968000000000004</c:v>
                </c:pt>
                <c:pt idx="30">
                  <c:v>89.968000000000004</c:v>
                </c:pt>
                <c:pt idx="31">
                  <c:v>89.968000000000004</c:v>
                </c:pt>
                <c:pt idx="32">
                  <c:v>86.864999999999995</c:v>
                </c:pt>
                <c:pt idx="33">
                  <c:v>86.864999999999995</c:v>
                </c:pt>
                <c:pt idx="34">
                  <c:v>86.864999999999995</c:v>
                </c:pt>
                <c:pt idx="35">
                  <c:v>86.864999999999995</c:v>
                </c:pt>
                <c:pt idx="36">
                  <c:v>86.864999999999995</c:v>
                </c:pt>
              </c:numCache>
            </c:numRef>
          </c:yVal>
        </c:ser>
        <c:axId val="133525504"/>
        <c:axId val="133527424"/>
      </c:scatterChart>
      <c:valAx>
        <c:axId val="133525504"/>
        <c:scaling>
          <c:orientation val="minMax"/>
          <c:max val="9"/>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133527424"/>
        <c:crosses val="autoZero"/>
        <c:crossBetween val="midCat"/>
        <c:majorUnit val="1"/>
      </c:valAx>
      <c:valAx>
        <c:axId val="133527424"/>
        <c:scaling>
          <c:orientation val="minMax"/>
          <c:max val="100"/>
          <c:min val="5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133525504"/>
        <c:crosses val="autoZero"/>
        <c:crossBetween val="midCat"/>
        <c:majorUnit val="10"/>
      </c:valAx>
      <c:spPr>
        <a:solidFill>
          <a:schemeClr val="bg2"/>
        </a:solidFill>
        <a:ln>
          <a:solidFill>
            <a:schemeClr val="tx1"/>
          </a:solidFill>
        </a:ln>
      </c:spPr>
    </c:plotArea>
    <c:legend>
      <c:legendPos val="r"/>
      <c:layout>
        <c:manualLayout>
          <c:xMode val="edge"/>
          <c:yMode val="edge"/>
          <c:x val="0.10602501567835022"/>
          <c:y val="0.58585776993392347"/>
          <c:w val="0.57415929203540428"/>
          <c:h val="0.24397049506742949"/>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7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6799293893573043E-2"/>
          <c:y val="4.9719541105749124E-2"/>
          <c:w val="0.87737962511323264"/>
          <c:h val="0.81644145288290582"/>
        </c:manualLayout>
      </c:layout>
      <c:scatterChart>
        <c:scatterStyle val="lineMarker"/>
        <c:ser>
          <c:idx val="0"/>
          <c:order val="0"/>
          <c:tx>
            <c:strRef>
              <c:f>Sheet1!$B$1</c:f>
              <c:strCache>
                <c:ptCount val="1"/>
                <c:pt idx="0">
                  <c:v>Prednisone use at discharge and 1 year (N = 291)</c:v>
                </c:pt>
              </c:strCache>
            </c:strRef>
          </c:tx>
          <c:spPr>
            <a:ln w="41275">
              <a:solidFill>
                <a:srgbClr val="66FFFF"/>
              </a:solidFill>
            </a:ln>
          </c:spPr>
          <c:marker>
            <c:symbol val="none"/>
          </c:marker>
          <c:xVal>
            <c:numRef>
              <c:f>Sheet1!$A$2:$A$38</c:f>
              <c:numCache>
                <c:formatCode>General</c:formatCode>
                <c:ptCount val="37"/>
                <c:pt idx="0">
                  <c:v>0</c:v>
                </c:pt>
                <c:pt idx="1">
                  <c:v>0.25</c:v>
                </c:pt>
                <c:pt idx="2">
                  <c:v>0.5</c:v>
                </c:pt>
                <c:pt idx="3">
                  <c:v>0.75000000000000389</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numCache>
            </c:numRef>
          </c:xVal>
          <c:yVal>
            <c:numRef>
              <c:f>Sheet1!$B$2:$B$38</c:f>
              <c:numCache>
                <c:formatCode>General</c:formatCode>
                <c:ptCount val="37"/>
                <c:pt idx="0">
                  <c:v>100</c:v>
                </c:pt>
                <c:pt idx="1">
                  <c:v>100</c:v>
                </c:pt>
                <c:pt idx="2">
                  <c:v>100</c:v>
                </c:pt>
                <c:pt idx="3">
                  <c:v>100</c:v>
                </c:pt>
                <c:pt idx="4">
                  <c:v>100</c:v>
                </c:pt>
                <c:pt idx="5">
                  <c:v>99.283000000000001</c:v>
                </c:pt>
                <c:pt idx="6">
                  <c:v>99.283000000000001</c:v>
                </c:pt>
                <c:pt idx="7">
                  <c:v>98.921999999999997</c:v>
                </c:pt>
                <c:pt idx="8">
                  <c:v>98.188000000000002</c:v>
                </c:pt>
                <c:pt idx="9">
                  <c:v>98.188000000000002</c:v>
                </c:pt>
                <c:pt idx="10">
                  <c:v>98.188000000000002</c:v>
                </c:pt>
                <c:pt idx="11">
                  <c:v>98.188000000000002</c:v>
                </c:pt>
                <c:pt idx="12">
                  <c:v>96.545000000000002</c:v>
                </c:pt>
                <c:pt idx="13">
                  <c:v>95.195999999999998</c:v>
                </c:pt>
                <c:pt idx="14">
                  <c:v>94.745000000000005</c:v>
                </c:pt>
                <c:pt idx="15">
                  <c:v>93.381</c:v>
                </c:pt>
                <c:pt idx="16">
                  <c:v>92.918000000000006</c:v>
                </c:pt>
                <c:pt idx="17">
                  <c:v>92.402000000000001</c:v>
                </c:pt>
                <c:pt idx="18">
                  <c:v>91.885999999999981</c:v>
                </c:pt>
                <c:pt idx="19">
                  <c:v>91.885999999999981</c:v>
                </c:pt>
                <c:pt idx="20">
                  <c:v>91.35199999999999</c:v>
                </c:pt>
                <c:pt idx="21">
                  <c:v>90.137999999999991</c:v>
                </c:pt>
                <c:pt idx="22">
                  <c:v>89.528999999999982</c:v>
                </c:pt>
                <c:pt idx="23">
                  <c:v>88.911000000000513</c:v>
                </c:pt>
                <c:pt idx="24">
                  <c:v>88.911000000000513</c:v>
                </c:pt>
                <c:pt idx="25">
                  <c:v>88.188000000000002</c:v>
                </c:pt>
                <c:pt idx="26">
                  <c:v>88.188000000000002</c:v>
                </c:pt>
                <c:pt idx="27">
                  <c:v>88.188000000000002</c:v>
                </c:pt>
                <c:pt idx="28">
                  <c:v>86.625999999999948</c:v>
                </c:pt>
                <c:pt idx="29">
                  <c:v>85.724000000000004</c:v>
                </c:pt>
                <c:pt idx="30">
                  <c:v>85.724000000000004</c:v>
                </c:pt>
                <c:pt idx="31">
                  <c:v>84.820999999999998</c:v>
                </c:pt>
                <c:pt idx="32">
                  <c:v>83.811000000000007</c:v>
                </c:pt>
                <c:pt idx="33">
                  <c:v>83.811000000000007</c:v>
                </c:pt>
                <c:pt idx="34">
                  <c:v>81.31</c:v>
                </c:pt>
                <c:pt idx="35">
                  <c:v>78.787999999999997</c:v>
                </c:pt>
                <c:pt idx="36">
                  <c:v>77.406000000000006</c:v>
                </c:pt>
              </c:numCache>
            </c:numRef>
          </c:yVal>
        </c:ser>
        <c:ser>
          <c:idx val="1"/>
          <c:order val="1"/>
          <c:tx>
            <c:strRef>
              <c:f>Sheet1!$C$1</c:f>
              <c:strCache>
                <c:ptCount val="1"/>
                <c:pt idx="0">
                  <c:v>No Prednisone at discharge or at 1 year (N = 67)</c:v>
                </c:pt>
              </c:strCache>
            </c:strRef>
          </c:tx>
          <c:spPr>
            <a:ln w="41275">
              <a:solidFill>
                <a:srgbClr val="FFFF00"/>
              </a:solidFill>
              <a:prstDash val="solid"/>
            </a:ln>
          </c:spPr>
          <c:marker>
            <c:symbol val="none"/>
          </c:marker>
          <c:xVal>
            <c:numRef>
              <c:f>Sheet1!$A$2:$A$38</c:f>
              <c:numCache>
                <c:formatCode>General</c:formatCode>
                <c:ptCount val="37"/>
                <c:pt idx="0">
                  <c:v>0</c:v>
                </c:pt>
                <c:pt idx="1">
                  <c:v>0.25</c:v>
                </c:pt>
                <c:pt idx="2">
                  <c:v>0.5</c:v>
                </c:pt>
                <c:pt idx="3">
                  <c:v>0.75000000000000389</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numCache>
            </c:numRef>
          </c:xVal>
          <c:yVal>
            <c:numRef>
              <c:f>Sheet1!$C$2:$C$38</c:f>
              <c:numCache>
                <c:formatCode>General</c:formatCode>
                <c:ptCount val="37"/>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94.736999999999995</c:v>
                </c:pt>
                <c:pt idx="17">
                  <c:v>92.10499999999999</c:v>
                </c:pt>
                <c:pt idx="18">
                  <c:v>92.10499999999999</c:v>
                </c:pt>
                <c:pt idx="19">
                  <c:v>92.10499999999999</c:v>
                </c:pt>
                <c:pt idx="20">
                  <c:v>92.10499999999999</c:v>
                </c:pt>
                <c:pt idx="21">
                  <c:v>88.694000000000003</c:v>
                </c:pt>
                <c:pt idx="22">
                  <c:v>85.283000000000001</c:v>
                </c:pt>
                <c:pt idx="23">
                  <c:v>85.283000000000001</c:v>
                </c:pt>
                <c:pt idx="24">
                  <c:v>81.728999999999999</c:v>
                </c:pt>
                <c:pt idx="25">
                  <c:v>81.728999999999999</c:v>
                </c:pt>
                <c:pt idx="26">
                  <c:v>81.728999999999999</c:v>
                </c:pt>
                <c:pt idx="27">
                  <c:v>81.728999999999999</c:v>
                </c:pt>
                <c:pt idx="28">
                  <c:v>81.728999999999999</c:v>
                </c:pt>
              </c:numCache>
            </c:numRef>
          </c:yVal>
        </c:ser>
        <c:ser>
          <c:idx val="2"/>
          <c:order val="2"/>
          <c:tx>
            <c:strRef>
              <c:f>Sheet1!$D$1</c:f>
              <c:strCache>
                <c:ptCount val="1"/>
                <c:pt idx="0">
                  <c:v>Prednisone at discharge/not at 1 year (N = 70)</c:v>
                </c:pt>
              </c:strCache>
            </c:strRef>
          </c:tx>
          <c:spPr>
            <a:ln w="41275">
              <a:solidFill>
                <a:srgbClr val="00FF00"/>
              </a:solidFill>
            </a:ln>
          </c:spPr>
          <c:marker>
            <c:symbol val="none"/>
          </c:marker>
          <c:xVal>
            <c:numRef>
              <c:f>Sheet1!$A$2:$A$38</c:f>
              <c:numCache>
                <c:formatCode>General</c:formatCode>
                <c:ptCount val="37"/>
                <c:pt idx="0">
                  <c:v>0</c:v>
                </c:pt>
                <c:pt idx="1">
                  <c:v>0.25</c:v>
                </c:pt>
                <c:pt idx="2">
                  <c:v>0.5</c:v>
                </c:pt>
                <c:pt idx="3">
                  <c:v>0.75000000000000389</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numCache>
            </c:numRef>
          </c:xVal>
          <c:yVal>
            <c:numRef>
              <c:f>Sheet1!$D$2:$D$38</c:f>
              <c:numCache>
                <c:formatCode>General</c:formatCode>
                <c:ptCount val="37"/>
                <c:pt idx="0">
                  <c:v>100</c:v>
                </c:pt>
                <c:pt idx="1">
                  <c:v>100</c:v>
                </c:pt>
                <c:pt idx="2">
                  <c:v>100</c:v>
                </c:pt>
                <c:pt idx="3">
                  <c:v>100</c:v>
                </c:pt>
                <c:pt idx="4">
                  <c:v>100</c:v>
                </c:pt>
                <c:pt idx="5">
                  <c:v>100</c:v>
                </c:pt>
                <c:pt idx="6">
                  <c:v>98.485000000000014</c:v>
                </c:pt>
                <c:pt idx="7">
                  <c:v>96.97</c:v>
                </c:pt>
                <c:pt idx="8">
                  <c:v>96.97</c:v>
                </c:pt>
                <c:pt idx="9">
                  <c:v>96.97</c:v>
                </c:pt>
                <c:pt idx="10">
                  <c:v>96.97</c:v>
                </c:pt>
                <c:pt idx="11">
                  <c:v>96.97</c:v>
                </c:pt>
                <c:pt idx="12">
                  <c:v>96.97</c:v>
                </c:pt>
                <c:pt idx="13">
                  <c:v>96.97</c:v>
                </c:pt>
                <c:pt idx="14">
                  <c:v>96.97</c:v>
                </c:pt>
                <c:pt idx="15">
                  <c:v>96.97</c:v>
                </c:pt>
                <c:pt idx="16">
                  <c:v>96.97</c:v>
                </c:pt>
                <c:pt idx="17">
                  <c:v>96.97</c:v>
                </c:pt>
                <c:pt idx="18">
                  <c:v>93.938999999999993</c:v>
                </c:pt>
                <c:pt idx="19">
                  <c:v>93.938999999999993</c:v>
                </c:pt>
                <c:pt idx="20">
                  <c:v>90.7</c:v>
                </c:pt>
                <c:pt idx="21">
                  <c:v>90.7</c:v>
                </c:pt>
                <c:pt idx="22">
                  <c:v>90.7</c:v>
                </c:pt>
                <c:pt idx="23">
                  <c:v>86.576999999999998</c:v>
                </c:pt>
                <c:pt idx="24">
                  <c:v>86.576999999999998</c:v>
                </c:pt>
                <c:pt idx="25">
                  <c:v>86.576999999999998</c:v>
                </c:pt>
                <c:pt idx="26">
                  <c:v>86.576999999999998</c:v>
                </c:pt>
                <c:pt idx="27">
                  <c:v>86.576999999999998</c:v>
                </c:pt>
                <c:pt idx="28">
                  <c:v>86.576999999999998</c:v>
                </c:pt>
              </c:numCache>
            </c:numRef>
          </c:yVal>
        </c:ser>
        <c:axId val="133611904"/>
        <c:axId val="133613824"/>
      </c:scatterChart>
      <c:valAx>
        <c:axId val="133611904"/>
        <c:scaling>
          <c:orientation val="minMax"/>
          <c:max val="9"/>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133613824"/>
        <c:crosses val="autoZero"/>
        <c:crossBetween val="midCat"/>
        <c:majorUnit val="1"/>
      </c:valAx>
      <c:valAx>
        <c:axId val="133613824"/>
        <c:scaling>
          <c:orientation val="minMax"/>
          <c:max val="100"/>
          <c:min val="5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133611904"/>
        <c:crosses val="autoZero"/>
        <c:crossBetween val="midCat"/>
        <c:majorUnit val="10"/>
      </c:valAx>
      <c:spPr>
        <a:solidFill>
          <a:schemeClr val="bg2"/>
        </a:solidFill>
        <a:ln>
          <a:solidFill>
            <a:schemeClr val="tx1"/>
          </a:solidFill>
        </a:ln>
      </c:spPr>
    </c:plotArea>
    <c:legend>
      <c:legendPos val="r"/>
      <c:layout>
        <c:manualLayout>
          <c:xMode val="edge"/>
          <c:yMode val="edge"/>
          <c:x val="0.10602501567835022"/>
          <c:y val="0.58585776993392347"/>
          <c:w val="0.57415929203540428"/>
          <c:h val="0.24397049506742949"/>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7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6799293893573043E-2"/>
          <c:y val="4.9719541105749124E-2"/>
          <c:w val="0.87737962511323264"/>
          <c:h val="0.81644145288290582"/>
        </c:manualLayout>
      </c:layout>
      <c:scatterChart>
        <c:scatterStyle val="lineMarker"/>
        <c:ser>
          <c:idx val="0"/>
          <c:order val="0"/>
          <c:tx>
            <c:strRef>
              <c:f>Sheet1!$B$1</c:f>
              <c:strCache>
                <c:ptCount val="1"/>
                <c:pt idx="0">
                  <c:v>Prednisone use at discharge and 1 year (N = 737)</c:v>
                </c:pt>
              </c:strCache>
            </c:strRef>
          </c:tx>
          <c:spPr>
            <a:ln w="41275">
              <a:solidFill>
                <a:srgbClr val="66FFFF"/>
              </a:solidFill>
            </a:ln>
          </c:spPr>
          <c:marker>
            <c:symbol val="none"/>
          </c:marker>
          <c:xVal>
            <c:numRef>
              <c:f>Sheet1!$A$2:$A$38</c:f>
              <c:numCache>
                <c:formatCode>General</c:formatCode>
                <c:ptCount val="37"/>
                <c:pt idx="0">
                  <c:v>0</c:v>
                </c:pt>
                <c:pt idx="1">
                  <c:v>0.25</c:v>
                </c:pt>
                <c:pt idx="2">
                  <c:v>0.5</c:v>
                </c:pt>
                <c:pt idx="3">
                  <c:v>0.75000000000000389</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numCache>
            </c:numRef>
          </c:xVal>
          <c:yVal>
            <c:numRef>
              <c:f>Sheet1!$B$2:$B$38</c:f>
              <c:numCache>
                <c:formatCode>General</c:formatCode>
                <c:ptCount val="37"/>
                <c:pt idx="0">
                  <c:v>100</c:v>
                </c:pt>
                <c:pt idx="1">
                  <c:v>100</c:v>
                </c:pt>
                <c:pt idx="2">
                  <c:v>100</c:v>
                </c:pt>
                <c:pt idx="3">
                  <c:v>100</c:v>
                </c:pt>
                <c:pt idx="4">
                  <c:v>100</c:v>
                </c:pt>
                <c:pt idx="5">
                  <c:v>99.443000000000026</c:v>
                </c:pt>
                <c:pt idx="6">
                  <c:v>98.6</c:v>
                </c:pt>
                <c:pt idx="7">
                  <c:v>97.328999999999979</c:v>
                </c:pt>
                <c:pt idx="8">
                  <c:v>95.452000000000012</c:v>
                </c:pt>
                <c:pt idx="9">
                  <c:v>94.662999999999982</c:v>
                </c:pt>
                <c:pt idx="10">
                  <c:v>92.60499999999999</c:v>
                </c:pt>
                <c:pt idx="11">
                  <c:v>91.965999999999994</c:v>
                </c:pt>
                <c:pt idx="12">
                  <c:v>90.178999999999988</c:v>
                </c:pt>
                <c:pt idx="13">
                  <c:v>89.119</c:v>
                </c:pt>
                <c:pt idx="14">
                  <c:v>87.88</c:v>
                </c:pt>
                <c:pt idx="15">
                  <c:v>87.162999999999982</c:v>
                </c:pt>
                <c:pt idx="16">
                  <c:v>86.066999999999993</c:v>
                </c:pt>
                <c:pt idx="17">
                  <c:v>85.278999999999982</c:v>
                </c:pt>
                <c:pt idx="18">
                  <c:v>84.271000000000001</c:v>
                </c:pt>
                <c:pt idx="19">
                  <c:v>83.453999999999994</c:v>
                </c:pt>
                <c:pt idx="20">
                  <c:v>81.941000000000557</c:v>
                </c:pt>
                <c:pt idx="21">
                  <c:v>79.382999999999981</c:v>
                </c:pt>
                <c:pt idx="22">
                  <c:v>77.741000000000227</c:v>
                </c:pt>
                <c:pt idx="23">
                  <c:v>76.545000000000002</c:v>
                </c:pt>
                <c:pt idx="24">
                  <c:v>75.266000000000005</c:v>
                </c:pt>
                <c:pt idx="25">
                  <c:v>74.712999999999994</c:v>
                </c:pt>
                <c:pt idx="26">
                  <c:v>73.277999999999992</c:v>
                </c:pt>
                <c:pt idx="27">
                  <c:v>71.81</c:v>
                </c:pt>
                <c:pt idx="28">
                  <c:v>70.271000000000001</c:v>
                </c:pt>
                <c:pt idx="29">
                  <c:v>68.197999999999993</c:v>
                </c:pt>
                <c:pt idx="30">
                  <c:v>66.39</c:v>
                </c:pt>
                <c:pt idx="31">
                  <c:v>64.89</c:v>
                </c:pt>
                <c:pt idx="32">
                  <c:v>64.5</c:v>
                </c:pt>
                <c:pt idx="33">
                  <c:v>63.581000000000003</c:v>
                </c:pt>
                <c:pt idx="34">
                  <c:v>63.1</c:v>
                </c:pt>
                <c:pt idx="35">
                  <c:v>62.61</c:v>
                </c:pt>
                <c:pt idx="36">
                  <c:v>62.61</c:v>
                </c:pt>
              </c:numCache>
            </c:numRef>
          </c:yVal>
        </c:ser>
        <c:ser>
          <c:idx val="1"/>
          <c:order val="1"/>
          <c:tx>
            <c:strRef>
              <c:f>Sheet1!$C$1</c:f>
              <c:strCache>
                <c:ptCount val="1"/>
                <c:pt idx="0">
                  <c:v>No Prednisone at discharge or at 1 year (N = 155)</c:v>
                </c:pt>
              </c:strCache>
            </c:strRef>
          </c:tx>
          <c:spPr>
            <a:ln w="41275">
              <a:solidFill>
                <a:srgbClr val="FFFF00"/>
              </a:solidFill>
              <a:prstDash val="solid"/>
            </a:ln>
          </c:spPr>
          <c:marker>
            <c:symbol val="none"/>
          </c:marker>
          <c:xVal>
            <c:numRef>
              <c:f>Sheet1!$A$2:$A$38</c:f>
              <c:numCache>
                <c:formatCode>General</c:formatCode>
                <c:ptCount val="37"/>
                <c:pt idx="0">
                  <c:v>0</c:v>
                </c:pt>
                <c:pt idx="1">
                  <c:v>0.25</c:v>
                </c:pt>
                <c:pt idx="2">
                  <c:v>0.5</c:v>
                </c:pt>
                <c:pt idx="3">
                  <c:v>0.75000000000000389</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numCache>
            </c:numRef>
          </c:xVal>
          <c:yVal>
            <c:numRef>
              <c:f>Sheet1!$C$2:$C$38</c:f>
              <c:numCache>
                <c:formatCode>General</c:formatCode>
                <c:ptCount val="37"/>
                <c:pt idx="0">
                  <c:v>100</c:v>
                </c:pt>
                <c:pt idx="1">
                  <c:v>100</c:v>
                </c:pt>
                <c:pt idx="2">
                  <c:v>100</c:v>
                </c:pt>
                <c:pt idx="3">
                  <c:v>100</c:v>
                </c:pt>
                <c:pt idx="4">
                  <c:v>100</c:v>
                </c:pt>
                <c:pt idx="5">
                  <c:v>100</c:v>
                </c:pt>
                <c:pt idx="6">
                  <c:v>99.296000000000006</c:v>
                </c:pt>
                <c:pt idx="7">
                  <c:v>97.182999999999979</c:v>
                </c:pt>
                <c:pt idx="8">
                  <c:v>97.182999999999979</c:v>
                </c:pt>
                <c:pt idx="9">
                  <c:v>96.345000000000013</c:v>
                </c:pt>
                <c:pt idx="10">
                  <c:v>96.345000000000013</c:v>
                </c:pt>
                <c:pt idx="11">
                  <c:v>96.345000000000013</c:v>
                </c:pt>
                <c:pt idx="12">
                  <c:v>96.345000000000013</c:v>
                </c:pt>
                <c:pt idx="13">
                  <c:v>96.345000000000013</c:v>
                </c:pt>
                <c:pt idx="14">
                  <c:v>92.875999999999948</c:v>
                </c:pt>
                <c:pt idx="15">
                  <c:v>91.653999999999982</c:v>
                </c:pt>
                <c:pt idx="16">
                  <c:v>91.653999999999982</c:v>
                </c:pt>
                <c:pt idx="17">
                  <c:v>90.073999999999998</c:v>
                </c:pt>
                <c:pt idx="18">
                  <c:v>90.073999999999998</c:v>
                </c:pt>
                <c:pt idx="19">
                  <c:v>90.073999999999998</c:v>
                </c:pt>
                <c:pt idx="20">
                  <c:v>90.073999999999998</c:v>
                </c:pt>
                <c:pt idx="21">
                  <c:v>90.073999999999998</c:v>
                </c:pt>
                <c:pt idx="22">
                  <c:v>90.073999999999998</c:v>
                </c:pt>
                <c:pt idx="23">
                  <c:v>87.64</c:v>
                </c:pt>
                <c:pt idx="24">
                  <c:v>84.617999999999995</c:v>
                </c:pt>
                <c:pt idx="25">
                  <c:v>84.617999999999995</c:v>
                </c:pt>
                <c:pt idx="26">
                  <c:v>84.617999999999995</c:v>
                </c:pt>
                <c:pt idx="27">
                  <c:v>80.587999999999994</c:v>
                </c:pt>
                <c:pt idx="28">
                  <c:v>76.111000000000004</c:v>
                </c:pt>
                <c:pt idx="29">
                  <c:v>69.191999999999993</c:v>
                </c:pt>
                <c:pt idx="30">
                  <c:v>69.191999999999993</c:v>
                </c:pt>
                <c:pt idx="31">
                  <c:v>69.191999999999993</c:v>
                </c:pt>
                <c:pt idx="32">
                  <c:v>69.191999999999993</c:v>
                </c:pt>
              </c:numCache>
            </c:numRef>
          </c:yVal>
        </c:ser>
        <c:ser>
          <c:idx val="2"/>
          <c:order val="2"/>
          <c:tx>
            <c:strRef>
              <c:f>Sheet1!$D$1</c:f>
              <c:strCache>
                <c:ptCount val="1"/>
                <c:pt idx="0">
                  <c:v>Prednisone at discharge/not at 1 year (N = 153)</c:v>
                </c:pt>
              </c:strCache>
            </c:strRef>
          </c:tx>
          <c:spPr>
            <a:ln w="41275">
              <a:solidFill>
                <a:srgbClr val="00FF00"/>
              </a:solidFill>
            </a:ln>
          </c:spPr>
          <c:marker>
            <c:symbol val="none"/>
          </c:marker>
          <c:xVal>
            <c:numRef>
              <c:f>Sheet1!$A$2:$A$38</c:f>
              <c:numCache>
                <c:formatCode>General</c:formatCode>
                <c:ptCount val="37"/>
                <c:pt idx="0">
                  <c:v>0</c:v>
                </c:pt>
                <c:pt idx="1">
                  <c:v>0.25</c:v>
                </c:pt>
                <c:pt idx="2">
                  <c:v>0.5</c:v>
                </c:pt>
                <c:pt idx="3">
                  <c:v>0.75000000000000389</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numCache>
            </c:numRef>
          </c:xVal>
          <c:yVal>
            <c:numRef>
              <c:f>Sheet1!$D$2:$D$38</c:f>
              <c:numCache>
                <c:formatCode>General</c:formatCode>
                <c:ptCount val="37"/>
                <c:pt idx="0">
                  <c:v>100</c:v>
                </c:pt>
                <c:pt idx="1">
                  <c:v>100</c:v>
                </c:pt>
                <c:pt idx="2">
                  <c:v>100</c:v>
                </c:pt>
                <c:pt idx="3">
                  <c:v>100</c:v>
                </c:pt>
                <c:pt idx="4">
                  <c:v>100</c:v>
                </c:pt>
                <c:pt idx="5">
                  <c:v>99.305999999999983</c:v>
                </c:pt>
                <c:pt idx="6">
                  <c:v>97.217000000000027</c:v>
                </c:pt>
                <c:pt idx="7">
                  <c:v>96.507999999999996</c:v>
                </c:pt>
                <c:pt idx="8">
                  <c:v>95.072999999999979</c:v>
                </c:pt>
                <c:pt idx="9">
                  <c:v>94.26</c:v>
                </c:pt>
                <c:pt idx="10">
                  <c:v>92.634999999999991</c:v>
                </c:pt>
                <c:pt idx="11">
                  <c:v>91.822000000000003</c:v>
                </c:pt>
                <c:pt idx="12">
                  <c:v>89.155999999999949</c:v>
                </c:pt>
                <c:pt idx="13">
                  <c:v>89.155999999999949</c:v>
                </c:pt>
                <c:pt idx="14">
                  <c:v>89.155999999999949</c:v>
                </c:pt>
                <c:pt idx="15">
                  <c:v>88.106999999999999</c:v>
                </c:pt>
                <c:pt idx="16">
                  <c:v>86.992000000000004</c:v>
                </c:pt>
                <c:pt idx="17">
                  <c:v>86.992000000000004</c:v>
                </c:pt>
                <c:pt idx="18">
                  <c:v>85.492000000000004</c:v>
                </c:pt>
                <c:pt idx="19">
                  <c:v>85.492000000000004</c:v>
                </c:pt>
                <c:pt idx="20">
                  <c:v>83.815000000000012</c:v>
                </c:pt>
                <c:pt idx="21">
                  <c:v>82.031999999999996</c:v>
                </c:pt>
                <c:pt idx="22">
                  <c:v>82.031999999999996</c:v>
                </c:pt>
                <c:pt idx="23">
                  <c:v>82.031999999999996</c:v>
                </c:pt>
                <c:pt idx="24">
                  <c:v>79.872999999999948</c:v>
                </c:pt>
                <c:pt idx="25">
                  <c:v>79.872999999999948</c:v>
                </c:pt>
                <c:pt idx="26">
                  <c:v>77.376999999999981</c:v>
                </c:pt>
                <c:pt idx="27">
                  <c:v>77.376999999999981</c:v>
                </c:pt>
                <c:pt idx="28">
                  <c:v>74.614000000000004</c:v>
                </c:pt>
                <c:pt idx="29">
                  <c:v>74.614000000000004</c:v>
                </c:pt>
                <c:pt idx="30">
                  <c:v>74.614000000000004</c:v>
                </c:pt>
                <c:pt idx="31">
                  <c:v>71.221999999999994</c:v>
                </c:pt>
                <c:pt idx="32">
                  <c:v>71.221999999999994</c:v>
                </c:pt>
                <c:pt idx="33">
                  <c:v>67.831000000000003</c:v>
                </c:pt>
                <c:pt idx="34">
                  <c:v>67.831000000000003</c:v>
                </c:pt>
                <c:pt idx="35">
                  <c:v>67.831000000000003</c:v>
                </c:pt>
                <c:pt idx="36">
                  <c:v>67.831000000000003</c:v>
                </c:pt>
              </c:numCache>
            </c:numRef>
          </c:yVal>
        </c:ser>
        <c:axId val="156336896"/>
        <c:axId val="156338816"/>
      </c:scatterChart>
      <c:valAx>
        <c:axId val="156336896"/>
        <c:scaling>
          <c:orientation val="minMax"/>
          <c:max val="9"/>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156338816"/>
        <c:crosses val="autoZero"/>
        <c:crossBetween val="midCat"/>
        <c:majorUnit val="1"/>
      </c:valAx>
      <c:valAx>
        <c:axId val="156338816"/>
        <c:scaling>
          <c:orientation val="minMax"/>
          <c:max val="100"/>
          <c:min val="5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156336896"/>
        <c:crosses val="autoZero"/>
        <c:crossBetween val="midCat"/>
        <c:majorUnit val="10"/>
      </c:valAx>
      <c:spPr>
        <a:solidFill>
          <a:schemeClr val="bg2"/>
        </a:solidFill>
        <a:ln>
          <a:solidFill>
            <a:schemeClr val="tx1"/>
          </a:solidFill>
        </a:ln>
      </c:spPr>
    </c:plotArea>
    <c:legend>
      <c:legendPos val="r"/>
      <c:layout>
        <c:manualLayout>
          <c:xMode val="edge"/>
          <c:yMode val="edge"/>
          <c:x val="0.10602501567835022"/>
          <c:y val="0.58585776993392347"/>
          <c:w val="0.57415929203540428"/>
          <c:h val="0.24397049506742949"/>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7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6799293893573043E-2"/>
          <c:y val="4.9719541105749124E-2"/>
          <c:w val="0.88204654727893528"/>
          <c:h val="0.83080934926237671"/>
        </c:manualLayout>
      </c:layout>
      <c:scatterChart>
        <c:scatterStyle val="lineMarker"/>
        <c:ser>
          <c:idx val="0"/>
          <c:order val="0"/>
          <c:tx>
            <c:strRef>
              <c:f>Sheet1!$B$1</c:f>
              <c:strCache>
                <c:ptCount val="1"/>
                <c:pt idx="0">
                  <c:v>Cyclosporine use at discharge (N = 1,295)</c:v>
                </c:pt>
              </c:strCache>
            </c:strRef>
          </c:tx>
          <c:spPr>
            <a:ln w="41275">
              <a:solidFill>
                <a:srgbClr val="66FFFF"/>
              </a:solidFill>
            </a:ln>
          </c:spPr>
          <c:marker>
            <c:symbol val="none"/>
          </c:marker>
          <c:xVal>
            <c:numRef>
              <c:f>Sheet1!$A$2:$A$46</c:f>
              <c:numCache>
                <c:formatCode>General</c:formatCode>
                <c:ptCount val="45"/>
                <c:pt idx="0">
                  <c:v>0</c:v>
                </c:pt>
                <c:pt idx="1">
                  <c:v>0.25</c:v>
                </c:pt>
                <c:pt idx="2">
                  <c:v>0.5</c:v>
                </c:pt>
                <c:pt idx="3">
                  <c:v>0.75000000000000344</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numCache>
            </c:numRef>
          </c:xVal>
          <c:yVal>
            <c:numRef>
              <c:f>Sheet1!$B$2:$B$46</c:f>
              <c:numCache>
                <c:formatCode>General</c:formatCode>
                <c:ptCount val="45"/>
                <c:pt idx="0">
                  <c:v>100</c:v>
                </c:pt>
                <c:pt idx="1">
                  <c:v>99.07</c:v>
                </c:pt>
                <c:pt idx="2">
                  <c:v>97.667999999999992</c:v>
                </c:pt>
                <c:pt idx="3">
                  <c:v>96.259</c:v>
                </c:pt>
                <c:pt idx="4">
                  <c:v>94.762</c:v>
                </c:pt>
                <c:pt idx="5">
                  <c:v>93.793999999999997</c:v>
                </c:pt>
                <c:pt idx="6">
                  <c:v>92.978999999999999</c:v>
                </c:pt>
                <c:pt idx="7">
                  <c:v>91.995000000000005</c:v>
                </c:pt>
                <c:pt idx="8">
                  <c:v>91.253</c:v>
                </c:pt>
                <c:pt idx="9">
                  <c:v>90.478999999999999</c:v>
                </c:pt>
                <c:pt idx="10">
                  <c:v>90.046999999999997</c:v>
                </c:pt>
                <c:pt idx="11">
                  <c:v>89.525999999999982</c:v>
                </c:pt>
                <c:pt idx="12">
                  <c:v>88.816000000000003</c:v>
                </c:pt>
                <c:pt idx="13">
                  <c:v>87.79</c:v>
                </c:pt>
                <c:pt idx="14">
                  <c:v>87.040999999999997</c:v>
                </c:pt>
                <c:pt idx="15">
                  <c:v>86.664000000000001</c:v>
                </c:pt>
                <c:pt idx="16">
                  <c:v>85.598000000000013</c:v>
                </c:pt>
                <c:pt idx="17">
                  <c:v>85.19</c:v>
                </c:pt>
                <c:pt idx="18">
                  <c:v>84.364000000000004</c:v>
                </c:pt>
                <c:pt idx="19">
                  <c:v>83.840999999999994</c:v>
                </c:pt>
                <c:pt idx="20">
                  <c:v>82.672999999999988</c:v>
                </c:pt>
                <c:pt idx="21">
                  <c:v>82.22</c:v>
                </c:pt>
                <c:pt idx="22">
                  <c:v>81.647999999999996</c:v>
                </c:pt>
                <c:pt idx="23">
                  <c:v>80.956999999999994</c:v>
                </c:pt>
                <c:pt idx="24">
                  <c:v>80.233999999999995</c:v>
                </c:pt>
                <c:pt idx="25">
                  <c:v>79.974000000000004</c:v>
                </c:pt>
                <c:pt idx="26">
                  <c:v>79.062000000000012</c:v>
                </c:pt>
                <c:pt idx="27">
                  <c:v>78.144000000000005</c:v>
                </c:pt>
                <c:pt idx="28">
                  <c:v>77.051000000000002</c:v>
                </c:pt>
                <c:pt idx="29">
                  <c:v>76.021000000000001</c:v>
                </c:pt>
                <c:pt idx="30">
                  <c:v>74.97</c:v>
                </c:pt>
                <c:pt idx="31">
                  <c:v>74.356999999999999</c:v>
                </c:pt>
                <c:pt idx="32">
                  <c:v>74.028999999999982</c:v>
                </c:pt>
                <c:pt idx="33">
                  <c:v>73.132999999999981</c:v>
                </c:pt>
                <c:pt idx="34">
                  <c:v>72.943000000000026</c:v>
                </c:pt>
                <c:pt idx="35">
                  <c:v>72.364999999999995</c:v>
                </c:pt>
                <c:pt idx="36">
                  <c:v>72.364999999999995</c:v>
                </c:pt>
                <c:pt idx="37">
                  <c:v>71.073999999999998</c:v>
                </c:pt>
                <c:pt idx="38">
                  <c:v>70.021999999999991</c:v>
                </c:pt>
                <c:pt idx="39">
                  <c:v>68.9410000000005</c:v>
                </c:pt>
                <c:pt idx="40">
                  <c:v>68.650999999999982</c:v>
                </c:pt>
                <c:pt idx="41">
                  <c:v>68.281999999999996</c:v>
                </c:pt>
                <c:pt idx="42">
                  <c:v>67.823999999999998</c:v>
                </c:pt>
                <c:pt idx="43">
                  <c:v>66.881999999999991</c:v>
                </c:pt>
                <c:pt idx="44">
                  <c:v>65.637999999999991</c:v>
                </c:pt>
              </c:numCache>
            </c:numRef>
          </c:yVal>
        </c:ser>
        <c:ser>
          <c:idx val="1"/>
          <c:order val="1"/>
          <c:tx>
            <c:strRef>
              <c:f>Sheet1!$C$1</c:f>
              <c:strCache>
                <c:ptCount val="1"/>
                <c:pt idx="0">
                  <c:v>Tacrolimus use at discharge (N = 2,212)</c:v>
                </c:pt>
              </c:strCache>
            </c:strRef>
          </c:tx>
          <c:spPr>
            <a:ln w="41275">
              <a:solidFill>
                <a:srgbClr val="FFFF00"/>
              </a:solidFill>
              <a:prstDash val="solid"/>
            </a:ln>
          </c:spPr>
          <c:marker>
            <c:symbol val="none"/>
          </c:marker>
          <c:xVal>
            <c:numRef>
              <c:f>Sheet1!$A$2:$A$46</c:f>
              <c:numCache>
                <c:formatCode>General</c:formatCode>
                <c:ptCount val="45"/>
                <c:pt idx="0">
                  <c:v>0</c:v>
                </c:pt>
                <c:pt idx="1">
                  <c:v>0.25</c:v>
                </c:pt>
                <c:pt idx="2">
                  <c:v>0.5</c:v>
                </c:pt>
                <c:pt idx="3">
                  <c:v>0.75000000000000344</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numCache>
            </c:numRef>
          </c:xVal>
          <c:yVal>
            <c:numRef>
              <c:f>Sheet1!$C$2:$C$46</c:f>
              <c:numCache>
                <c:formatCode>General</c:formatCode>
                <c:ptCount val="45"/>
                <c:pt idx="0">
                  <c:v>100</c:v>
                </c:pt>
                <c:pt idx="1">
                  <c:v>99.262</c:v>
                </c:pt>
                <c:pt idx="2">
                  <c:v>97.956999999999994</c:v>
                </c:pt>
                <c:pt idx="3">
                  <c:v>96.83</c:v>
                </c:pt>
                <c:pt idx="4">
                  <c:v>96.072999999999979</c:v>
                </c:pt>
                <c:pt idx="5">
                  <c:v>94.929000000000002</c:v>
                </c:pt>
                <c:pt idx="6">
                  <c:v>93.983999999999995</c:v>
                </c:pt>
                <c:pt idx="7">
                  <c:v>92.66</c:v>
                </c:pt>
                <c:pt idx="8">
                  <c:v>91.61999999999999</c:v>
                </c:pt>
                <c:pt idx="9">
                  <c:v>90.632999999999981</c:v>
                </c:pt>
                <c:pt idx="10">
                  <c:v>89.566999999999993</c:v>
                </c:pt>
                <c:pt idx="11">
                  <c:v>88.930999999999997</c:v>
                </c:pt>
                <c:pt idx="12">
                  <c:v>87.819000000000003</c:v>
                </c:pt>
                <c:pt idx="13">
                  <c:v>86.903999999999996</c:v>
                </c:pt>
                <c:pt idx="14">
                  <c:v>85.652999999999949</c:v>
                </c:pt>
                <c:pt idx="15">
                  <c:v>84.542000000000002</c:v>
                </c:pt>
                <c:pt idx="16">
                  <c:v>83.626999999999981</c:v>
                </c:pt>
                <c:pt idx="17">
                  <c:v>83.057000000000002</c:v>
                </c:pt>
                <c:pt idx="18">
                  <c:v>82.371999999999986</c:v>
                </c:pt>
                <c:pt idx="19">
                  <c:v>81.876999999999981</c:v>
                </c:pt>
                <c:pt idx="20">
                  <c:v>80.721000000000004</c:v>
                </c:pt>
                <c:pt idx="21">
                  <c:v>79.388999999999982</c:v>
                </c:pt>
                <c:pt idx="22">
                  <c:v>78.89</c:v>
                </c:pt>
                <c:pt idx="23">
                  <c:v>78.377999999999986</c:v>
                </c:pt>
                <c:pt idx="24">
                  <c:v>77.432000000000002</c:v>
                </c:pt>
                <c:pt idx="25">
                  <c:v>77.114999999999995</c:v>
                </c:pt>
                <c:pt idx="26">
                  <c:v>76.449000000000026</c:v>
                </c:pt>
                <c:pt idx="27">
                  <c:v>76.274000000000001</c:v>
                </c:pt>
                <c:pt idx="28">
                  <c:v>75.545000000000002</c:v>
                </c:pt>
                <c:pt idx="29">
                  <c:v>74.429000000000002</c:v>
                </c:pt>
                <c:pt idx="30">
                  <c:v>73.971000000000004</c:v>
                </c:pt>
                <c:pt idx="31">
                  <c:v>72.325999999999979</c:v>
                </c:pt>
                <c:pt idx="32">
                  <c:v>71.569000000000003</c:v>
                </c:pt>
                <c:pt idx="33">
                  <c:v>70.971000000000004</c:v>
                </c:pt>
                <c:pt idx="34">
                  <c:v>69.412999999999997</c:v>
                </c:pt>
                <c:pt idx="35">
                  <c:v>68.778999999999982</c:v>
                </c:pt>
                <c:pt idx="36">
                  <c:v>68.432000000000002</c:v>
                </c:pt>
                <c:pt idx="37">
                  <c:v>68.432000000000002</c:v>
                </c:pt>
                <c:pt idx="38">
                  <c:v>68.432000000000002</c:v>
                </c:pt>
                <c:pt idx="39">
                  <c:v>67.933000000000007</c:v>
                </c:pt>
                <c:pt idx="40">
                  <c:v>64.946000000000026</c:v>
                </c:pt>
                <c:pt idx="41">
                  <c:v>63.513000000000005</c:v>
                </c:pt>
                <c:pt idx="42">
                  <c:v>62.738000000000063</c:v>
                </c:pt>
                <c:pt idx="43">
                  <c:v>62.738000000000063</c:v>
                </c:pt>
                <c:pt idx="44">
                  <c:v>62.738000000000063</c:v>
                </c:pt>
              </c:numCache>
            </c:numRef>
          </c:yVal>
        </c:ser>
        <c:axId val="156379008"/>
        <c:axId val="156426240"/>
      </c:scatterChart>
      <c:valAx>
        <c:axId val="156379008"/>
        <c:scaling>
          <c:orientation val="minMax"/>
          <c:max val="11"/>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156426240"/>
        <c:crosses val="autoZero"/>
        <c:crossBetween val="midCat"/>
        <c:majorUnit val="1"/>
      </c:valAx>
      <c:valAx>
        <c:axId val="156426240"/>
        <c:scaling>
          <c:orientation val="minMax"/>
          <c:max val="100"/>
          <c:min val="5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156379008"/>
        <c:crosses val="autoZero"/>
        <c:crossBetween val="midCat"/>
        <c:majorUnit val="10"/>
      </c:valAx>
      <c:spPr>
        <a:solidFill>
          <a:schemeClr val="bg2"/>
        </a:solidFill>
        <a:ln>
          <a:solidFill>
            <a:schemeClr val="tx1"/>
          </a:solidFill>
        </a:ln>
      </c:spPr>
    </c:plotArea>
    <c:legend>
      <c:legendPos val="r"/>
      <c:layout>
        <c:manualLayout>
          <c:xMode val="edge"/>
          <c:yMode val="edge"/>
          <c:x val="0.12372413072260112"/>
          <c:y val="0.62034052855462063"/>
          <c:w val="0.48566371681415932"/>
          <c:h val="0.21245542583039395"/>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7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6799293893573043E-2"/>
          <c:y val="4.9719541105749124E-2"/>
          <c:w val="0.88204654727893528"/>
          <c:h val="0.83080934926237671"/>
        </c:manualLayout>
      </c:layout>
      <c:scatterChart>
        <c:scatterStyle val="lineMarker"/>
        <c:ser>
          <c:idx val="0"/>
          <c:order val="0"/>
          <c:tx>
            <c:strRef>
              <c:f>Sheet1!$B$1</c:f>
              <c:strCache>
                <c:ptCount val="1"/>
                <c:pt idx="0">
                  <c:v>Cyclosporine + AZA (N = 379)</c:v>
                </c:pt>
              </c:strCache>
            </c:strRef>
          </c:tx>
          <c:spPr>
            <a:ln w="41275">
              <a:solidFill>
                <a:srgbClr val="66FFFF"/>
              </a:solidFill>
            </a:ln>
          </c:spPr>
          <c:marker>
            <c:symbol val="none"/>
          </c:marker>
          <c:xVal>
            <c:numRef>
              <c:f>Sheet1!$A$2:$A$46</c:f>
              <c:numCache>
                <c:formatCode>General</c:formatCode>
                <c:ptCount val="45"/>
                <c:pt idx="0">
                  <c:v>0</c:v>
                </c:pt>
                <c:pt idx="1">
                  <c:v>0.25</c:v>
                </c:pt>
                <c:pt idx="2">
                  <c:v>0.5</c:v>
                </c:pt>
                <c:pt idx="3">
                  <c:v>0.75000000000000344</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numCache>
            </c:numRef>
          </c:xVal>
          <c:yVal>
            <c:numRef>
              <c:f>Sheet1!$B$2:$B$46</c:f>
              <c:numCache>
                <c:formatCode>General</c:formatCode>
                <c:ptCount val="45"/>
                <c:pt idx="0">
                  <c:v>100</c:v>
                </c:pt>
                <c:pt idx="1">
                  <c:v>98.673999999999978</c:v>
                </c:pt>
                <c:pt idx="2">
                  <c:v>97.063999999999993</c:v>
                </c:pt>
                <c:pt idx="3">
                  <c:v>95.172999999999988</c:v>
                </c:pt>
                <c:pt idx="4">
                  <c:v>93.537999999999997</c:v>
                </c:pt>
                <c:pt idx="5">
                  <c:v>92.983000000000004</c:v>
                </c:pt>
                <c:pt idx="6">
                  <c:v>92.983000000000004</c:v>
                </c:pt>
                <c:pt idx="7">
                  <c:v>92.147999999999996</c:v>
                </c:pt>
                <c:pt idx="8">
                  <c:v>91.034000000000006</c:v>
                </c:pt>
                <c:pt idx="9">
                  <c:v>89.903999999999996</c:v>
                </c:pt>
                <c:pt idx="10">
                  <c:v>89.335999999999999</c:v>
                </c:pt>
                <c:pt idx="11">
                  <c:v>88.765000000000001</c:v>
                </c:pt>
                <c:pt idx="12">
                  <c:v>88.765000000000001</c:v>
                </c:pt>
                <c:pt idx="13">
                  <c:v>88.182000000000002</c:v>
                </c:pt>
                <c:pt idx="14">
                  <c:v>88.182000000000002</c:v>
                </c:pt>
                <c:pt idx="15">
                  <c:v>87.888999999999982</c:v>
                </c:pt>
                <c:pt idx="16">
                  <c:v>87.295000000000002</c:v>
                </c:pt>
                <c:pt idx="17">
                  <c:v>86.983999999999995</c:v>
                </c:pt>
                <c:pt idx="18">
                  <c:v>86.349000000000004</c:v>
                </c:pt>
                <c:pt idx="19">
                  <c:v>85.705000000000013</c:v>
                </c:pt>
                <c:pt idx="20">
                  <c:v>85.374999999999986</c:v>
                </c:pt>
                <c:pt idx="21">
                  <c:v>85.374999999999986</c:v>
                </c:pt>
                <c:pt idx="22">
                  <c:v>85.037000000000006</c:v>
                </c:pt>
                <c:pt idx="23">
                  <c:v>84.016999999999996</c:v>
                </c:pt>
                <c:pt idx="24">
                  <c:v>82.967000000000027</c:v>
                </c:pt>
                <c:pt idx="25">
                  <c:v>82.967000000000027</c:v>
                </c:pt>
                <c:pt idx="26">
                  <c:v>82.596000000000004</c:v>
                </c:pt>
                <c:pt idx="27">
                  <c:v>82.225999999999999</c:v>
                </c:pt>
                <c:pt idx="28">
                  <c:v>81.85199999999999</c:v>
                </c:pt>
                <c:pt idx="29">
                  <c:v>79.861000000000004</c:v>
                </c:pt>
                <c:pt idx="30">
                  <c:v>79.05</c:v>
                </c:pt>
                <c:pt idx="31">
                  <c:v>78.634</c:v>
                </c:pt>
                <c:pt idx="32">
                  <c:v>78.179999999999978</c:v>
                </c:pt>
                <c:pt idx="33">
                  <c:v>76.769000000000005</c:v>
                </c:pt>
                <c:pt idx="34">
                  <c:v>76.277000000000001</c:v>
                </c:pt>
                <c:pt idx="35">
                  <c:v>75.28</c:v>
                </c:pt>
                <c:pt idx="36">
                  <c:v>75.28</c:v>
                </c:pt>
                <c:pt idx="37">
                  <c:v>74.647999999999996</c:v>
                </c:pt>
                <c:pt idx="38">
                  <c:v>74.015000000000001</c:v>
                </c:pt>
                <c:pt idx="39">
                  <c:v>72.697999999999993</c:v>
                </c:pt>
                <c:pt idx="40">
                  <c:v>71.998999999999995</c:v>
                </c:pt>
                <c:pt idx="41">
                  <c:v>71.998999999999995</c:v>
                </c:pt>
                <c:pt idx="42">
                  <c:v>70.924999999999997</c:v>
                </c:pt>
                <c:pt idx="43">
                  <c:v>69.816000000000003</c:v>
                </c:pt>
                <c:pt idx="44">
                  <c:v>69.816000000000003</c:v>
                </c:pt>
              </c:numCache>
            </c:numRef>
          </c:yVal>
        </c:ser>
        <c:ser>
          <c:idx val="1"/>
          <c:order val="1"/>
          <c:tx>
            <c:strRef>
              <c:f>Sheet1!$C$1</c:f>
              <c:strCache>
                <c:ptCount val="1"/>
                <c:pt idx="0">
                  <c:v>Cyclosporine + MMF/MPA (N = 698)</c:v>
                </c:pt>
              </c:strCache>
            </c:strRef>
          </c:tx>
          <c:spPr>
            <a:ln w="41275">
              <a:solidFill>
                <a:srgbClr val="FFFF00"/>
              </a:solidFill>
              <a:prstDash val="solid"/>
            </a:ln>
          </c:spPr>
          <c:marker>
            <c:symbol val="none"/>
          </c:marker>
          <c:xVal>
            <c:numRef>
              <c:f>Sheet1!$A$2:$A$46</c:f>
              <c:numCache>
                <c:formatCode>General</c:formatCode>
                <c:ptCount val="45"/>
                <c:pt idx="0">
                  <c:v>0</c:v>
                </c:pt>
                <c:pt idx="1">
                  <c:v>0.25</c:v>
                </c:pt>
                <c:pt idx="2">
                  <c:v>0.5</c:v>
                </c:pt>
                <c:pt idx="3">
                  <c:v>0.75000000000000344</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numCache>
            </c:numRef>
          </c:xVal>
          <c:yVal>
            <c:numRef>
              <c:f>Sheet1!$C$2:$C$46</c:f>
              <c:numCache>
                <c:formatCode>General</c:formatCode>
                <c:ptCount val="45"/>
                <c:pt idx="0">
                  <c:v>100</c:v>
                </c:pt>
                <c:pt idx="1">
                  <c:v>99.57</c:v>
                </c:pt>
                <c:pt idx="2">
                  <c:v>98.275999999999982</c:v>
                </c:pt>
                <c:pt idx="3">
                  <c:v>97.414000000000456</c:v>
                </c:pt>
                <c:pt idx="4">
                  <c:v>95.968999999999994</c:v>
                </c:pt>
                <c:pt idx="5">
                  <c:v>95.221999999999994</c:v>
                </c:pt>
                <c:pt idx="6">
                  <c:v>94.164000000000001</c:v>
                </c:pt>
                <c:pt idx="7">
                  <c:v>93.554999999999993</c:v>
                </c:pt>
                <c:pt idx="8">
                  <c:v>92.787999999999997</c:v>
                </c:pt>
                <c:pt idx="9">
                  <c:v>92.132999999999981</c:v>
                </c:pt>
                <c:pt idx="10">
                  <c:v>91.802999999999983</c:v>
                </c:pt>
                <c:pt idx="11">
                  <c:v>91.304000000000002</c:v>
                </c:pt>
                <c:pt idx="12">
                  <c:v>90.45</c:v>
                </c:pt>
                <c:pt idx="13">
                  <c:v>89.157999999999987</c:v>
                </c:pt>
                <c:pt idx="14">
                  <c:v>88.043999999999997</c:v>
                </c:pt>
                <c:pt idx="15">
                  <c:v>87.856999999999999</c:v>
                </c:pt>
                <c:pt idx="16">
                  <c:v>86.872999999999948</c:v>
                </c:pt>
                <c:pt idx="17">
                  <c:v>86.244000000000227</c:v>
                </c:pt>
                <c:pt idx="18">
                  <c:v>85.185000000000002</c:v>
                </c:pt>
                <c:pt idx="19">
                  <c:v>84.756</c:v>
                </c:pt>
                <c:pt idx="20">
                  <c:v>82.783000000000001</c:v>
                </c:pt>
                <c:pt idx="21">
                  <c:v>81.807999999999993</c:v>
                </c:pt>
                <c:pt idx="22">
                  <c:v>80.816999999999993</c:v>
                </c:pt>
                <c:pt idx="23">
                  <c:v>80.072000000000003</c:v>
                </c:pt>
                <c:pt idx="24">
                  <c:v>79.536000000000001</c:v>
                </c:pt>
                <c:pt idx="25">
                  <c:v>79.241000000000227</c:v>
                </c:pt>
                <c:pt idx="26">
                  <c:v>77.465000000000003</c:v>
                </c:pt>
                <c:pt idx="27">
                  <c:v>76.563000000000002</c:v>
                </c:pt>
                <c:pt idx="28">
                  <c:v>74.942000000000007</c:v>
                </c:pt>
                <c:pt idx="29">
                  <c:v>74.581000000000003</c:v>
                </c:pt>
                <c:pt idx="30">
                  <c:v>72.777999999999992</c:v>
                </c:pt>
                <c:pt idx="31">
                  <c:v>72.046999999999997</c:v>
                </c:pt>
                <c:pt idx="32">
                  <c:v>72.046999999999997</c:v>
                </c:pt>
                <c:pt idx="33">
                  <c:v>71.55</c:v>
                </c:pt>
                <c:pt idx="34">
                  <c:v>71.55</c:v>
                </c:pt>
                <c:pt idx="35">
                  <c:v>71.039000000000001</c:v>
                </c:pt>
                <c:pt idx="36">
                  <c:v>71.039000000000001</c:v>
                </c:pt>
                <c:pt idx="37">
                  <c:v>68.968999999999994</c:v>
                </c:pt>
                <c:pt idx="38">
                  <c:v>66.828000000000003</c:v>
                </c:pt>
                <c:pt idx="39">
                  <c:v>66.10899999999998</c:v>
                </c:pt>
                <c:pt idx="40">
                  <c:v>66.10899999999998</c:v>
                </c:pt>
                <c:pt idx="41">
                  <c:v>66.10899999999998</c:v>
                </c:pt>
                <c:pt idx="42">
                  <c:v>66.10899999999998</c:v>
                </c:pt>
                <c:pt idx="43">
                  <c:v>64.64</c:v>
                </c:pt>
                <c:pt idx="44">
                  <c:v>64.64</c:v>
                </c:pt>
              </c:numCache>
            </c:numRef>
          </c:yVal>
        </c:ser>
        <c:ser>
          <c:idx val="2"/>
          <c:order val="2"/>
          <c:tx>
            <c:strRef>
              <c:f>Sheet1!$D$1</c:f>
              <c:strCache>
                <c:ptCount val="1"/>
                <c:pt idx="0">
                  <c:v>Tacrolimus + AZA (N = 233)</c:v>
                </c:pt>
              </c:strCache>
            </c:strRef>
          </c:tx>
          <c:spPr>
            <a:ln w="41275">
              <a:solidFill>
                <a:srgbClr val="FF0000"/>
              </a:solidFill>
            </a:ln>
          </c:spPr>
          <c:marker>
            <c:symbol val="none"/>
          </c:marker>
          <c:xVal>
            <c:numRef>
              <c:f>Sheet1!$A$2:$A$46</c:f>
              <c:numCache>
                <c:formatCode>General</c:formatCode>
                <c:ptCount val="45"/>
                <c:pt idx="0">
                  <c:v>0</c:v>
                </c:pt>
                <c:pt idx="1">
                  <c:v>0.25</c:v>
                </c:pt>
                <c:pt idx="2">
                  <c:v>0.5</c:v>
                </c:pt>
                <c:pt idx="3">
                  <c:v>0.75000000000000344</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numCache>
            </c:numRef>
          </c:xVal>
          <c:yVal>
            <c:numRef>
              <c:f>Sheet1!$D$2:$D$46</c:f>
              <c:numCache>
                <c:formatCode>General</c:formatCode>
                <c:ptCount val="45"/>
                <c:pt idx="0">
                  <c:v>100</c:v>
                </c:pt>
                <c:pt idx="1">
                  <c:v>97.843000000000004</c:v>
                </c:pt>
                <c:pt idx="2">
                  <c:v>94.364000000000004</c:v>
                </c:pt>
                <c:pt idx="3">
                  <c:v>93.482000000000014</c:v>
                </c:pt>
                <c:pt idx="4">
                  <c:v>91.257999999999996</c:v>
                </c:pt>
                <c:pt idx="5">
                  <c:v>90.325000000000003</c:v>
                </c:pt>
                <c:pt idx="6">
                  <c:v>89.856999999999999</c:v>
                </c:pt>
                <c:pt idx="7">
                  <c:v>87.960000000000022</c:v>
                </c:pt>
                <c:pt idx="8">
                  <c:v>87.960000000000022</c:v>
                </c:pt>
                <c:pt idx="9">
                  <c:v>87.433000000000007</c:v>
                </c:pt>
                <c:pt idx="10">
                  <c:v>86.38</c:v>
                </c:pt>
                <c:pt idx="11">
                  <c:v>85.286000000000001</c:v>
                </c:pt>
                <c:pt idx="12">
                  <c:v>84.724999999999994</c:v>
                </c:pt>
                <c:pt idx="13">
                  <c:v>82.881999999999991</c:v>
                </c:pt>
                <c:pt idx="14">
                  <c:v>82.259</c:v>
                </c:pt>
                <c:pt idx="15">
                  <c:v>80.36999999999999</c:v>
                </c:pt>
                <c:pt idx="16">
                  <c:v>80.36999999999999</c:v>
                </c:pt>
                <c:pt idx="17">
                  <c:v>80.36999999999999</c:v>
                </c:pt>
                <c:pt idx="18">
                  <c:v>79.658999999999978</c:v>
                </c:pt>
                <c:pt idx="19">
                  <c:v>78.9410000000005</c:v>
                </c:pt>
                <c:pt idx="20">
                  <c:v>78.9410000000005</c:v>
                </c:pt>
                <c:pt idx="21">
                  <c:v>78.174999999999983</c:v>
                </c:pt>
                <c:pt idx="22">
                  <c:v>77.408000000000001</c:v>
                </c:pt>
                <c:pt idx="23">
                  <c:v>77.408000000000001</c:v>
                </c:pt>
                <c:pt idx="24">
                  <c:v>76.566999999999993</c:v>
                </c:pt>
                <c:pt idx="25">
                  <c:v>76.566999999999993</c:v>
                </c:pt>
                <c:pt idx="26">
                  <c:v>74.675999999999988</c:v>
                </c:pt>
                <c:pt idx="27">
                  <c:v>74.675999999999988</c:v>
                </c:pt>
                <c:pt idx="28">
                  <c:v>73.694000000000003</c:v>
                </c:pt>
                <c:pt idx="29">
                  <c:v>72.593999999999994</c:v>
                </c:pt>
                <c:pt idx="30">
                  <c:v>72.593999999999994</c:v>
                </c:pt>
                <c:pt idx="31">
                  <c:v>72.593999999999994</c:v>
                </c:pt>
                <c:pt idx="32">
                  <c:v>72.593999999999994</c:v>
                </c:pt>
                <c:pt idx="33">
                  <c:v>71.081999999999994</c:v>
                </c:pt>
                <c:pt idx="34">
                  <c:v>71.081999999999994</c:v>
                </c:pt>
                <c:pt idx="35">
                  <c:v>71.081999999999994</c:v>
                </c:pt>
                <c:pt idx="36">
                  <c:v>71.081999999999994</c:v>
                </c:pt>
                <c:pt idx="37">
                  <c:v>71.081999999999994</c:v>
                </c:pt>
                <c:pt idx="38">
                  <c:v>71.081999999999994</c:v>
                </c:pt>
                <c:pt idx="39">
                  <c:v>68.712000000000003</c:v>
                </c:pt>
                <c:pt idx="40">
                  <c:v>62.383000000000003</c:v>
                </c:pt>
                <c:pt idx="41">
                  <c:v>62.383000000000003</c:v>
                </c:pt>
                <c:pt idx="42">
                  <c:v>62.383000000000003</c:v>
                </c:pt>
                <c:pt idx="43">
                  <c:v>62.383000000000003</c:v>
                </c:pt>
                <c:pt idx="44">
                  <c:v>62.383000000000003</c:v>
                </c:pt>
              </c:numCache>
            </c:numRef>
          </c:yVal>
        </c:ser>
        <c:ser>
          <c:idx val="3"/>
          <c:order val="3"/>
          <c:tx>
            <c:strRef>
              <c:f>Sheet1!$E$1</c:f>
              <c:strCache>
                <c:ptCount val="1"/>
                <c:pt idx="0">
                  <c:v>Tacrolimus + MMF/MPA (N = 1,686)</c:v>
                </c:pt>
              </c:strCache>
            </c:strRef>
          </c:tx>
          <c:spPr>
            <a:ln w="41275">
              <a:solidFill>
                <a:srgbClr val="CC99FF"/>
              </a:solidFill>
            </a:ln>
          </c:spPr>
          <c:marker>
            <c:symbol val="none"/>
          </c:marker>
          <c:xVal>
            <c:numRef>
              <c:f>Sheet1!$A$2:$A$46</c:f>
              <c:numCache>
                <c:formatCode>General</c:formatCode>
                <c:ptCount val="45"/>
                <c:pt idx="0">
                  <c:v>0</c:v>
                </c:pt>
                <c:pt idx="1">
                  <c:v>0.25</c:v>
                </c:pt>
                <c:pt idx="2">
                  <c:v>0.5</c:v>
                </c:pt>
                <c:pt idx="3">
                  <c:v>0.75000000000000344</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numCache>
            </c:numRef>
          </c:xVal>
          <c:yVal>
            <c:numRef>
              <c:f>Sheet1!$E$2:$E$46</c:f>
              <c:numCache>
                <c:formatCode>General</c:formatCode>
                <c:ptCount val="45"/>
                <c:pt idx="0">
                  <c:v>100</c:v>
                </c:pt>
                <c:pt idx="1">
                  <c:v>99.512</c:v>
                </c:pt>
                <c:pt idx="2">
                  <c:v>98.406000000000006</c:v>
                </c:pt>
                <c:pt idx="3">
                  <c:v>97.23</c:v>
                </c:pt>
                <c:pt idx="4">
                  <c:v>96.730999999999995</c:v>
                </c:pt>
                <c:pt idx="5">
                  <c:v>95.685999999999979</c:v>
                </c:pt>
                <c:pt idx="6">
                  <c:v>94.625999999999948</c:v>
                </c:pt>
                <c:pt idx="7">
                  <c:v>93.202000000000012</c:v>
                </c:pt>
                <c:pt idx="8">
                  <c:v>91.877999999999986</c:v>
                </c:pt>
                <c:pt idx="9">
                  <c:v>90.771999999999991</c:v>
                </c:pt>
                <c:pt idx="10">
                  <c:v>89.472999999999999</c:v>
                </c:pt>
                <c:pt idx="11">
                  <c:v>89.033000000000001</c:v>
                </c:pt>
                <c:pt idx="12">
                  <c:v>87.669999999999987</c:v>
                </c:pt>
                <c:pt idx="13">
                  <c:v>87.015000000000001</c:v>
                </c:pt>
                <c:pt idx="14">
                  <c:v>85.558999999999983</c:v>
                </c:pt>
                <c:pt idx="15">
                  <c:v>84.531000000000006</c:v>
                </c:pt>
                <c:pt idx="16">
                  <c:v>83.319000000000003</c:v>
                </c:pt>
                <c:pt idx="17">
                  <c:v>82.603999999999999</c:v>
                </c:pt>
                <c:pt idx="18">
                  <c:v>82.007999999999996</c:v>
                </c:pt>
                <c:pt idx="19">
                  <c:v>81.554999999999993</c:v>
                </c:pt>
                <c:pt idx="20">
                  <c:v>79.910000000000025</c:v>
                </c:pt>
                <c:pt idx="21">
                  <c:v>77.935000000000002</c:v>
                </c:pt>
                <c:pt idx="22">
                  <c:v>77.52</c:v>
                </c:pt>
                <c:pt idx="23">
                  <c:v>76.882999999999981</c:v>
                </c:pt>
                <c:pt idx="24">
                  <c:v>75.757000000000005</c:v>
                </c:pt>
                <c:pt idx="25">
                  <c:v>75.206000000000003</c:v>
                </c:pt>
                <c:pt idx="26">
                  <c:v>75.206000000000003</c:v>
                </c:pt>
                <c:pt idx="27">
                  <c:v>74.894999999999996</c:v>
                </c:pt>
                <c:pt idx="28">
                  <c:v>74.245000000000005</c:v>
                </c:pt>
                <c:pt idx="29">
                  <c:v>73.396000000000001</c:v>
                </c:pt>
                <c:pt idx="30">
                  <c:v>72.953000000000003</c:v>
                </c:pt>
                <c:pt idx="31">
                  <c:v>69.790000000000006</c:v>
                </c:pt>
                <c:pt idx="32">
                  <c:v>68.807000000000002</c:v>
                </c:pt>
                <c:pt idx="33">
                  <c:v>68.186999999999998</c:v>
                </c:pt>
                <c:pt idx="34">
                  <c:v>66.206999999999994</c:v>
                </c:pt>
                <c:pt idx="35">
                  <c:v>65.531000000000006</c:v>
                </c:pt>
                <c:pt idx="36">
                  <c:v>65.531000000000006</c:v>
                </c:pt>
                <c:pt idx="37">
                  <c:v>65.531000000000006</c:v>
                </c:pt>
                <c:pt idx="38">
                  <c:v>65.531000000000006</c:v>
                </c:pt>
                <c:pt idx="39">
                  <c:v>65.531000000000006</c:v>
                </c:pt>
                <c:pt idx="40">
                  <c:v>62.879000000000005</c:v>
                </c:pt>
                <c:pt idx="41">
                  <c:v>59.556000000000004</c:v>
                </c:pt>
                <c:pt idx="42">
                  <c:v>57.751000000000005</c:v>
                </c:pt>
                <c:pt idx="43">
                  <c:v>57.751000000000005</c:v>
                </c:pt>
                <c:pt idx="44">
                  <c:v>57.751000000000005</c:v>
                </c:pt>
              </c:numCache>
            </c:numRef>
          </c:yVal>
        </c:ser>
        <c:ser>
          <c:idx val="4"/>
          <c:order val="4"/>
          <c:tx>
            <c:strRef>
              <c:f>Sheet1!$F$1</c:f>
              <c:strCache>
                <c:ptCount val="1"/>
                <c:pt idx="0">
                  <c:v>TAC Alone (N = 247)</c:v>
                </c:pt>
              </c:strCache>
            </c:strRef>
          </c:tx>
          <c:spPr>
            <a:ln w="41275">
              <a:solidFill>
                <a:srgbClr val="00FF00"/>
              </a:solidFill>
            </a:ln>
          </c:spPr>
          <c:marker>
            <c:symbol val="none"/>
          </c:marker>
          <c:xVal>
            <c:numRef>
              <c:f>Sheet1!$A$2:$A$46</c:f>
              <c:numCache>
                <c:formatCode>General</c:formatCode>
                <c:ptCount val="45"/>
                <c:pt idx="0">
                  <c:v>0</c:v>
                </c:pt>
                <c:pt idx="1">
                  <c:v>0.25</c:v>
                </c:pt>
                <c:pt idx="2">
                  <c:v>0.5</c:v>
                </c:pt>
                <c:pt idx="3">
                  <c:v>0.75000000000000344</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numCache>
            </c:numRef>
          </c:xVal>
          <c:yVal>
            <c:numRef>
              <c:f>Sheet1!$F$2:$F$46</c:f>
              <c:numCache>
                <c:formatCode>General</c:formatCode>
                <c:ptCount val="45"/>
                <c:pt idx="0">
                  <c:v>100</c:v>
                </c:pt>
                <c:pt idx="1">
                  <c:v>99.185000000000002</c:v>
                </c:pt>
                <c:pt idx="2">
                  <c:v>98.366</c:v>
                </c:pt>
                <c:pt idx="3">
                  <c:v>97.539000000000001</c:v>
                </c:pt>
                <c:pt idx="4">
                  <c:v>96.287000000000006</c:v>
                </c:pt>
                <c:pt idx="5">
                  <c:v>94.131999999999991</c:v>
                </c:pt>
                <c:pt idx="6">
                  <c:v>93.268000000000001</c:v>
                </c:pt>
                <c:pt idx="7">
                  <c:v>92.831999999999994</c:v>
                </c:pt>
                <c:pt idx="8">
                  <c:v>92.378999999999948</c:v>
                </c:pt>
                <c:pt idx="9">
                  <c:v>91.912999999999997</c:v>
                </c:pt>
                <c:pt idx="10">
                  <c:v>91.912999999999997</c:v>
                </c:pt>
                <c:pt idx="11">
                  <c:v>90.478999999999999</c:v>
                </c:pt>
                <c:pt idx="12">
                  <c:v>90</c:v>
                </c:pt>
                <c:pt idx="13">
                  <c:v>88.43</c:v>
                </c:pt>
                <c:pt idx="14">
                  <c:v>87.900999999999996</c:v>
                </c:pt>
                <c:pt idx="15">
                  <c:v>86.834999999999994</c:v>
                </c:pt>
                <c:pt idx="16">
                  <c:v>86.834999999999994</c:v>
                </c:pt>
                <c:pt idx="17">
                  <c:v>86.263999999999996</c:v>
                </c:pt>
                <c:pt idx="18">
                  <c:v>85.117999999999995</c:v>
                </c:pt>
                <c:pt idx="19">
                  <c:v>84.534999999999997</c:v>
                </c:pt>
                <c:pt idx="20">
                  <c:v>83.952000000000012</c:v>
                </c:pt>
                <c:pt idx="21">
                  <c:v>83.952000000000012</c:v>
                </c:pt>
                <c:pt idx="22">
                  <c:v>83.296000000000006</c:v>
                </c:pt>
                <c:pt idx="23">
                  <c:v>82.623999999999981</c:v>
                </c:pt>
                <c:pt idx="24">
                  <c:v>81.9410000000005</c:v>
                </c:pt>
                <c:pt idx="25">
                  <c:v>81.9410000000005</c:v>
                </c:pt>
                <c:pt idx="26">
                  <c:v>80.251999999999995</c:v>
                </c:pt>
                <c:pt idx="27">
                  <c:v>80.251999999999995</c:v>
                </c:pt>
                <c:pt idx="28">
                  <c:v>80.251999999999995</c:v>
                </c:pt>
                <c:pt idx="29">
                  <c:v>78.14</c:v>
                </c:pt>
                <c:pt idx="30">
                  <c:v>77.069000000000003</c:v>
                </c:pt>
                <c:pt idx="31">
                  <c:v>77.069000000000003</c:v>
                </c:pt>
                <c:pt idx="32">
                  <c:v>75.918999999999997</c:v>
                </c:pt>
                <c:pt idx="33">
                  <c:v>75.918999999999997</c:v>
                </c:pt>
                <c:pt idx="34">
                  <c:v>73.230999999999995</c:v>
                </c:pt>
                <c:pt idx="35">
                  <c:v>71.849000000000004</c:v>
                </c:pt>
                <c:pt idx="36">
                  <c:v>70.35199999999999</c:v>
                </c:pt>
                <c:pt idx="37">
                  <c:v>70.35199999999999</c:v>
                </c:pt>
                <c:pt idx="38">
                  <c:v>70.35199999999999</c:v>
                </c:pt>
                <c:pt idx="39">
                  <c:v>70.35199999999999</c:v>
                </c:pt>
                <c:pt idx="40">
                  <c:v>70.35199999999999</c:v>
                </c:pt>
                <c:pt idx="41">
                  <c:v>70.35199999999999</c:v>
                </c:pt>
                <c:pt idx="42">
                  <c:v>70.35199999999999</c:v>
                </c:pt>
                <c:pt idx="43">
                  <c:v>70.35199999999999</c:v>
                </c:pt>
                <c:pt idx="44">
                  <c:v>70.35199999999999</c:v>
                </c:pt>
              </c:numCache>
            </c:numRef>
          </c:yVal>
        </c:ser>
        <c:axId val="156672000"/>
        <c:axId val="156673920"/>
      </c:scatterChart>
      <c:valAx>
        <c:axId val="156672000"/>
        <c:scaling>
          <c:orientation val="minMax"/>
          <c:max val="11"/>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156673920"/>
        <c:crosses val="autoZero"/>
        <c:crossBetween val="midCat"/>
        <c:majorUnit val="1"/>
      </c:valAx>
      <c:valAx>
        <c:axId val="156673920"/>
        <c:scaling>
          <c:orientation val="minMax"/>
          <c:max val="100"/>
          <c:min val="5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156672000"/>
        <c:crosses val="autoZero"/>
        <c:crossBetween val="midCat"/>
        <c:majorUnit val="10"/>
      </c:valAx>
      <c:spPr>
        <a:solidFill>
          <a:schemeClr val="bg2"/>
        </a:solidFill>
        <a:ln>
          <a:solidFill>
            <a:schemeClr val="tx1"/>
          </a:solidFill>
        </a:ln>
      </c:spPr>
    </c:plotArea>
    <c:legend>
      <c:legendPos val="r"/>
      <c:layout>
        <c:manualLayout>
          <c:xMode val="edge"/>
          <c:yMode val="edge"/>
          <c:x val="0.11487457320047392"/>
          <c:y val="0.48528305729025439"/>
          <c:w val="0.49409297842194538"/>
          <c:h val="0.37883971400126731"/>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79.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6799293893573043E-2"/>
          <c:y val="3.5351615530817282E-2"/>
          <c:w val="0.87737962511323264"/>
          <c:h val="0.83080934926237671"/>
        </c:manualLayout>
      </c:layout>
      <c:scatterChart>
        <c:scatterStyle val="lineMarker"/>
        <c:ser>
          <c:idx val="0"/>
          <c:order val="0"/>
          <c:tx>
            <c:strRef>
              <c:f>Sheet1!$B$1</c:f>
              <c:strCache>
                <c:ptCount val="1"/>
                <c:pt idx="0">
                  <c:v>Cyclosporine use at discharge and 1 year (N = 832)</c:v>
                </c:pt>
              </c:strCache>
            </c:strRef>
          </c:tx>
          <c:spPr>
            <a:ln w="41275">
              <a:solidFill>
                <a:srgbClr val="FF0000"/>
              </a:solidFill>
            </a:ln>
          </c:spPr>
          <c:marker>
            <c:symbol val="none"/>
          </c:marker>
          <c:xVal>
            <c:numRef>
              <c:f>Sheet1!$A$2:$A$42</c:f>
              <c:numCache>
                <c:formatCode>General</c:formatCode>
                <c:ptCount val="41"/>
                <c:pt idx="0">
                  <c:v>0</c:v>
                </c:pt>
                <c:pt idx="1">
                  <c:v>0.25</c:v>
                </c:pt>
                <c:pt idx="2">
                  <c:v>0.5</c:v>
                </c:pt>
                <c:pt idx="3">
                  <c:v>0.75000000000000344</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numCache>
            </c:numRef>
          </c:xVal>
          <c:yVal>
            <c:numRef>
              <c:f>Sheet1!$B$2:$B$42</c:f>
              <c:numCache>
                <c:formatCode>General</c:formatCode>
                <c:ptCount val="41"/>
                <c:pt idx="0">
                  <c:v>100</c:v>
                </c:pt>
                <c:pt idx="1">
                  <c:v>100</c:v>
                </c:pt>
                <c:pt idx="2">
                  <c:v>100</c:v>
                </c:pt>
                <c:pt idx="3">
                  <c:v>100</c:v>
                </c:pt>
                <c:pt idx="4">
                  <c:v>100</c:v>
                </c:pt>
                <c:pt idx="5">
                  <c:v>99.384999999999991</c:v>
                </c:pt>
                <c:pt idx="6">
                  <c:v>98.766000000000005</c:v>
                </c:pt>
                <c:pt idx="7">
                  <c:v>97.771999999999991</c:v>
                </c:pt>
                <c:pt idx="8">
                  <c:v>97.147999999999996</c:v>
                </c:pt>
                <c:pt idx="9">
                  <c:v>96.233999999999995</c:v>
                </c:pt>
                <c:pt idx="10">
                  <c:v>95.711000000000027</c:v>
                </c:pt>
                <c:pt idx="11">
                  <c:v>94.921999999999997</c:v>
                </c:pt>
                <c:pt idx="12">
                  <c:v>94.119</c:v>
                </c:pt>
                <c:pt idx="13">
                  <c:v>93.128999999999948</c:v>
                </c:pt>
                <c:pt idx="14">
                  <c:v>92.137</c:v>
                </c:pt>
                <c:pt idx="15">
                  <c:v>91.85299999999998</c:v>
                </c:pt>
                <c:pt idx="16">
                  <c:v>90.974999999999994</c:v>
                </c:pt>
                <c:pt idx="17">
                  <c:v>90.361999999999995</c:v>
                </c:pt>
                <c:pt idx="18">
                  <c:v>89.587999999999994</c:v>
                </c:pt>
                <c:pt idx="19">
                  <c:v>89.119</c:v>
                </c:pt>
                <c:pt idx="20">
                  <c:v>87.846000000000004</c:v>
                </c:pt>
                <c:pt idx="21">
                  <c:v>87.335999999999999</c:v>
                </c:pt>
                <c:pt idx="22">
                  <c:v>86.819000000000003</c:v>
                </c:pt>
                <c:pt idx="23">
                  <c:v>86.124999999999986</c:v>
                </c:pt>
                <c:pt idx="24">
                  <c:v>85.388999999999982</c:v>
                </c:pt>
                <c:pt idx="25">
                  <c:v>85.19</c:v>
                </c:pt>
                <c:pt idx="26">
                  <c:v>84.394000000000005</c:v>
                </c:pt>
                <c:pt idx="27">
                  <c:v>83.19</c:v>
                </c:pt>
                <c:pt idx="28">
                  <c:v>81.942000000000007</c:v>
                </c:pt>
                <c:pt idx="29">
                  <c:v>81.03</c:v>
                </c:pt>
                <c:pt idx="30">
                  <c:v>80.332999999999998</c:v>
                </c:pt>
                <c:pt idx="31">
                  <c:v>79.388999999999982</c:v>
                </c:pt>
                <c:pt idx="32">
                  <c:v>78.878999999999948</c:v>
                </c:pt>
                <c:pt idx="33">
                  <c:v>78.045000000000002</c:v>
                </c:pt>
                <c:pt idx="34">
                  <c:v>77.751000000000005</c:v>
                </c:pt>
                <c:pt idx="35">
                  <c:v>77.149000000000001</c:v>
                </c:pt>
                <c:pt idx="36">
                  <c:v>77.149000000000001</c:v>
                </c:pt>
                <c:pt idx="37">
                  <c:v>75.95</c:v>
                </c:pt>
                <c:pt idx="38">
                  <c:v>74.322999999999979</c:v>
                </c:pt>
                <c:pt idx="39">
                  <c:v>73.062000000000012</c:v>
                </c:pt>
                <c:pt idx="40">
                  <c:v>72.611000000000004</c:v>
                </c:pt>
              </c:numCache>
            </c:numRef>
          </c:yVal>
        </c:ser>
        <c:ser>
          <c:idx val="1"/>
          <c:order val="1"/>
          <c:tx>
            <c:strRef>
              <c:f>Sheet1!$C$1</c:f>
              <c:strCache>
                <c:ptCount val="1"/>
                <c:pt idx="0">
                  <c:v>Tacrolimus use at discharge and 1 year (N = 1,729)</c:v>
                </c:pt>
              </c:strCache>
            </c:strRef>
          </c:tx>
          <c:spPr>
            <a:ln w="41275">
              <a:solidFill>
                <a:srgbClr val="00FF00"/>
              </a:solidFill>
              <a:prstDash val="solid"/>
            </a:ln>
          </c:spPr>
          <c:marker>
            <c:symbol val="none"/>
          </c:marker>
          <c:xVal>
            <c:numRef>
              <c:f>Sheet1!$A$2:$A$42</c:f>
              <c:numCache>
                <c:formatCode>General</c:formatCode>
                <c:ptCount val="41"/>
                <c:pt idx="0">
                  <c:v>0</c:v>
                </c:pt>
                <c:pt idx="1">
                  <c:v>0.25</c:v>
                </c:pt>
                <c:pt idx="2">
                  <c:v>0.5</c:v>
                </c:pt>
                <c:pt idx="3">
                  <c:v>0.75000000000000344</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numCache>
            </c:numRef>
          </c:xVal>
          <c:yVal>
            <c:numRef>
              <c:f>Sheet1!$C$2:$C$42</c:f>
              <c:numCache>
                <c:formatCode>General</c:formatCode>
                <c:ptCount val="41"/>
                <c:pt idx="0">
                  <c:v>100</c:v>
                </c:pt>
                <c:pt idx="1">
                  <c:v>100</c:v>
                </c:pt>
                <c:pt idx="2">
                  <c:v>100</c:v>
                </c:pt>
                <c:pt idx="3">
                  <c:v>100</c:v>
                </c:pt>
                <c:pt idx="4">
                  <c:v>100</c:v>
                </c:pt>
                <c:pt idx="5">
                  <c:v>99.075000000000003</c:v>
                </c:pt>
                <c:pt idx="6">
                  <c:v>98.268000000000001</c:v>
                </c:pt>
                <c:pt idx="7">
                  <c:v>96.831999999999994</c:v>
                </c:pt>
                <c:pt idx="8">
                  <c:v>95.93</c:v>
                </c:pt>
                <c:pt idx="9">
                  <c:v>94.831999999999994</c:v>
                </c:pt>
                <c:pt idx="10">
                  <c:v>93.9410000000005</c:v>
                </c:pt>
                <c:pt idx="11">
                  <c:v>93.186999999999998</c:v>
                </c:pt>
                <c:pt idx="12">
                  <c:v>92.021999999999991</c:v>
                </c:pt>
                <c:pt idx="13">
                  <c:v>91.096000000000004</c:v>
                </c:pt>
                <c:pt idx="14">
                  <c:v>89.599000000000004</c:v>
                </c:pt>
                <c:pt idx="15">
                  <c:v>88.271000000000001</c:v>
                </c:pt>
                <c:pt idx="16">
                  <c:v>87.175999999999988</c:v>
                </c:pt>
                <c:pt idx="17">
                  <c:v>86.832999999999998</c:v>
                </c:pt>
                <c:pt idx="18">
                  <c:v>86.123999999999981</c:v>
                </c:pt>
                <c:pt idx="19">
                  <c:v>85.644000000000005</c:v>
                </c:pt>
                <c:pt idx="20">
                  <c:v>84.495999999999995</c:v>
                </c:pt>
                <c:pt idx="21">
                  <c:v>83.024000000000001</c:v>
                </c:pt>
                <c:pt idx="22">
                  <c:v>82.568000000000012</c:v>
                </c:pt>
                <c:pt idx="23">
                  <c:v>81.943000000000026</c:v>
                </c:pt>
                <c:pt idx="24">
                  <c:v>80.958000000000013</c:v>
                </c:pt>
                <c:pt idx="25">
                  <c:v>80.566000000000003</c:v>
                </c:pt>
                <c:pt idx="26">
                  <c:v>79.946000000000026</c:v>
                </c:pt>
                <c:pt idx="27">
                  <c:v>79.73</c:v>
                </c:pt>
                <c:pt idx="28">
                  <c:v>79.274999999999991</c:v>
                </c:pt>
                <c:pt idx="29">
                  <c:v>78.156999999999982</c:v>
                </c:pt>
                <c:pt idx="30">
                  <c:v>77.870999999999981</c:v>
                </c:pt>
                <c:pt idx="31">
                  <c:v>76.10799999999999</c:v>
                </c:pt>
                <c:pt idx="32">
                  <c:v>75.161000000000001</c:v>
                </c:pt>
                <c:pt idx="33">
                  <c:v>74.418999999999997</c:v>
                </c:pt>
                <c:pt idx="34">
                  <c:v>72.85799999999999</c:v>
                </c:pt>
                <c:pt idx="35">
                  <c:v>72.061000000000007</c:v>
                </c:pt>
                <c:pt idx="36">
                  <c:v>72.061000000000007</c:v>
                </c:pt>
                <c:pt idx="37">
                  <c:v>72.061000000000007</c:v>
                </c:pt>
                <c:pt idx="38">
                  <c:v>72.061000000000007</c:v>
                </c:pt>
                <c:pt idx="39">
                  <c:v>71.440000000000026</c:v>
                </c:pt>
                <c:pt idx="40">
                  <c:v>67.835999999999999</c:v>
                </c:pt>
              </c:numCache>
            </c:numRef>
          </c:yVal>
        </c:ser>
        <c:ser>
          <c:idx val="2"/>
          <c:order val="2"/>
          <c:tx>
            <c:strRef>
              <c:f>Sheet1!$D$1</c:f>
              <c:strCache>
                <c:ptCount val="1"/>
                <c:pt idx="0">
                  <c:v>Cyclosporine use at discharge/Tacrolimus at 1 year (N = 252)</c:v>
                </c:pt>
              </c:strCache>
            </c:strRef>
          </c:tx>
          <c:spPr>
            <a:ln w="41275">
              <a:solidFill>
                <a:srgbClr val="00FFFF"/>
              </a:solidFill>
            </a:ln>
          </c:spPr>
          <c:marker>
            <c:symbol val="none"/>
          </c:marker>
          <c:xVal>
            <c:numRef>
              <c:f>Sheet1!$A$2:$A$42</c:f>
              <c:numCache>
                <c:formatCode>General</c:formatCode>
                <c:ptCount val="41"/>
                <c:pt idx="0">
                  <c:v>0</c:v>
                </c:pt>
                <c:pt idx="1">
                  <c:v>0.25</c:v>
                </c:pt>
                <c:pt idx="2">
                  <c:v>0.5</c:v>
                </c:pt>
                <c:pt idx="3">
                  <c:v>0.75000000000000344</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numCache>
            </c:numRef>
          </c:xVal>
          <c:yVal>
            <c:numRef>
              <c:f>Sheet1!$D$2:$D$42</c:f>
              <c:numCache>
                <c:formatCode>General</c:formatCode>
                <c:ptCount val="41"/>
                <c:pt idx="0">
                  <c:v>100</c:v>
                </c:pt>
                <c:pt idx="1">
                  <c:v>100</c:v>
                </c:pt>
                <c:pt idx="2">
                  <c:v>100</c:v>
                </c:pt>
                <c:pt idx="3">
                  <c:v>100</c:v>
                </c:pt>
                <c:pt idx="4">
                  <c:v>100</c:v>
                </c:pt>
                <c:pt idx="5">
                  <c:v>99.595000000000013</c:v>
                </c:pt>
                <c:pt idx="6">
                  <c:v>97.975999999999999</c:v>
                </c:pt>
                <c:pt idx="7">
                  <c:v>97.161000000000001</c:v>
                </c:pt>
                <c:pt idx="8">
                  <c:v>95.930999999999997</c:v>
                </c:pt>
                <c:pt idx="9">
                  <c:v>95.498999999999995</c:v>
                </c:pt>
                <c:pt idx="10">
                  <c:v>95.065000000000012</c:v>
                </c:pt>
                <c:pt idx="11">
                  <c:v>95.065000000000012</c:v>
                </c:pt>
                <c:pt idx="12">
                  <c:v>94.617999999999995</c:v>
                </c:pt>
                <c:pt idx="13">
                  <c:v>93.664999999999992</c:v>
                </c:pt>
                <c:pt idx="14">
                  <c:v>93.185000000000002</c:v>
                </c:pt>
                <c:pt idx="15">
                  <c:v>92.209000000000003</c:v>
                </c:pt>
                <c:pt idx="16">
                  <c:v>90.210000000000022</c:v>
                </c:pt>
                <c:pt idx="17">
                  <c:v>90.210000000000022</c:v>
                </c:pt>
                <c:pt idx="18">
                  <c:v>88.575999999999979</c:v>
                </c:pt>
                <c:pt idx="19">
                  <c:v>88.019000000000005</c:v>
                </c:pt>
                <c:pt idx="20">
                  <c:v>86.332999999999998</c:v>
                </c:pt>
                <c:pt idx="21">
                  <c:v>85.724999999999994</c:v>
                </c:pt>
                <c:pt idx="22">
                  <c:v>84.509</c:v>
                </c:pt>
                <c:pt idx="23">
                  <c:v>83.897000000000006</c:v>
                </c:pt>
                <c:pt idx="24">
                  <c:v>83.274999999999991</c:v>
                </c:pt>
                <c:pt idx="25">
                  <c:v>82.598000000000013</c:v>
                </c:pt>
                <c:pt idx="26">
                  <c:v>80.55</c:v>
                </c:pt>
                <c:pt idx="27">
                  <c:v>79.861999999999995</c:v>
                </c:pt>
                <c:pt idx="28">
                  <c:v>78.403000000000006</c:v>
                </c:pt>
                <c:pt idx="29">
                  <c:v>76.095000000000013</c:v>
                </c:pt>
                <c:pt idx="30">
                  <c:v>73.724999999999994</c:v>
                </c:pt>
                <c:pt idx="31">
                  <c:v>73.724999999999994</c:v>
                </c:pt>
                <c:pt idx="32">
                  <c:v>73.724999999999994</c:v>
                </c:pt>
                <c:pt idx="33">
                  <c:v>72.727999999999994</c:v>
                </c:pt>
                <c:pt idx="34">
                  <c:v>72.727999999999994</c:v>
                </c:pt>
                <c:pt idx="35">
                  <c:v>72.727999999999994</c:v>
                </c:pt>
                <c:pt idx="36">
                  <c:v>72.727999999999994</c:v>
                </c:pt>
                <c:pt idx="37">
                  <c:v>69.631</c:v>
                </c:pt>
                <c:pt idx="38">
                  <c:v>69.631</c:v>
                </c:pt>
                <c:pt idx="39">
                  <c:v>69.631</c:v>
                </c:pt>
                <c:pt idx="40">
                  <c:v>69.631</c:v>
                </c:pt>
              </c:numCache>
            </c:numRef>
          </c:yVal>
        </c:ser>
        <c:axId val="156846720"/>
        <c:axId val="156869376"/>
      </c:scatterChart>
      <c:valAx>
        <c:axId val="156846720"/>
        <c:scaling>
          <c:orientation val="minMax"/>
          <c:max val="10"/>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156869376"/>
        <c:crosses val="autoZero"/>
        <c:crossBetween val="midCat"/>
        <c:majorUnit val="1"/>
      </c:valAx>
      <c:valAx>
        <c:axId val="156869376"/>
        <c:scaling>
          <c:orientation val="minMax"/>
          <c:max val="100"/>
          <c:min val="5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156846720"/>
        <c:crosses val="autoZero"/>
        <c:crossBetween val="midCat"/>
        <c:majorUnit val="10"/>
      </c:valAx>
      <c:spPr>
        <a:solidFill>
          <a:schemeClr val="bg2"/>
        </a:solidFill>
        <a:ln>
          <a:solidFill>
            <a:schemeClr val="tx1"/>
          </a:solidFill>
        </a:ln>
      </c:spPr>
    </c:plotArea>
    <c:legend>
      <c:legendPos val="r"/>
      <c:layout>
        <c:manualLayout>
          <c:xMode val="edge"/>
          <c:yMode val="edge"/>
          <c:x val="0.14142324576684659"/>
          <c:y val="0.54228324942988682"/>
          <c:w val="0.65651185747799634"/>
          <c:h val="0.27738888171766035"/>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1246549461489355"/>
          <c:y val="0.1442028617390568"/>
          <c:w val="0.85181045796000165"/>
          <c:h val="0.75766834473559663"/>
        </c:manualLayout>
      </c:layout>
      <c:barChart>
        <c:barDir val="col"/>
        <c:grouping val="percentStacked"/>
        <c:ser>
          <c:idx val="0"/>
          <c:order val="0"/>
          <c:tx>
            <c:strRef>
              <c:f>Sheet1!$A$2</c:f>
              <c:strCache>
                <c:ptCount val="1"/>
                <c:pt idx="0">
                  <c:v>&lt;1 years</c:v>
                </c:pt>
              </c:strCache>
            </c:strRef>
          </c:tx>
          <c:spPr>
            <a:gradFill flip="none" rotWithShape="1">
              <a:gsLst>
                <a:gs pos="0">
                  <a:srgbClr val="7030A0"/>
                </a:gs>
                <a:gs pos="50000">
                  <a:srgbClr val="9933FF"/>
                </a:gs>
                <a:gs pos="100000">
                  <a:srgbClr val="7030A0"/>
                </a:gs>
              </a:gsLst>
              <a:lin ang="10800000" scaled="1"/>
              <a:tileRect/>
            </a:gradFill>
            <a:ln>
              <a:solidFill>
                <a:schemeClr val="bg2"/>
              </a:solidFill>
            </a:ln>
          </c:spPr>
          <c:cat>
            <c:strRef>
              <c:f>Sheet1!$B$1:$D$1</c:f>
              <c:strCache>
                <c:ptCount val="3"/>
                <c:pt idx="0">
                  <c:v>Europe</c:v>
                </c:pt>
                <c:pt idx="1">
                  <c:v>North America</c:v>
                </c:pt>
                <c:pt idx="2">
                  <c:v>Other</c:v>
                </c:pt>
              </c:strCache>
            </c:strRef>
          </c:cat>
          <c:val>
            <c:numRef>
              <c:f>Sheet1!$B$2:$D$2</c:f>
              <c:numCache>
                <c:formatCode>General</c:formatCode>
                <c:ptCount val="3"/>
                <c:pt idx="0">
                  <c:v>185</c:v>
                </c:pt>
                <c:pt idx="1">
                  <c:v>1225</c:v>
                </c:pt>
                <c:pt idx="2">
                  <c:v>11</c:v>
                </c:pt>
              </c:numCache>
            </c:numRef>
          </c:val>
        </c:ser>
        <c:ser>
          <c:idx val="1"/>
          <c:order val="1"/>
          <c:tx>
            <c:strRef>
              <c:f>Sheet1!$A$3</c:f>
              <c:strCache>
                <c:ptCount val="1"/>
                <c:pt idx="0">
                  <c:v>1-5 years</c:v>
                </c:pt>
              </c:strCache>
            </c:strRef>
          </c:tx>
          <c:spPr>
            <a:gradFill flip="none" rotWithShape="1">
              <a:gsLst>
                <a:gs pos="0">
                  <a:srgbClr val="CCCC00"/>
                </a:gs>
                <a:gs pos="50000">
                  <a:srgbClr val="FFFF00"/>
                </a:gs>
                <a:gs pos="100000">
                  <a:srgbClr val="CCCC00"/>
                </a:gs>
              </a:gsLst>
              <a:lin ang="10800000" scaled="1"/>
              <a:tileRect/>
            </a:gradFill>
            <a:ln>
              <a:solidFill>
                <a:schemeClr val="bg2"/>
              </a:solidFill>
            </a:ln>
          </c:spPr>
          <c:cat>
            <c:strRef>
              <c:f>Sheet1!$B$1:$D$1</c:f>
              <c:strCache>
                <c:ptCount val="3"/>
                <c:pt idx="0">
                  <c:v>Europe</c:v>
                </c:pt>
                <c:pt idx="1">
                  <c:v>North America</c:v>
                </c:pt>
                <c:pt idx="2">
                  <c:v>Other</c:v>
                </c:pt>
              </c:strCache>
            </c:strRef>
          </c:cat>
          <c:val>
            <c:numRef>
              <c:f>Sheet1!$B$3:$D$3</c:f>
              <c:numCache>
                <c:formatCode>General</c:formatCode>
                <c:ptCount val="3"/>
                <c:pt idx="0">
                  <c:v>316</c:v>
                </c:pt>
                <c:pt idx="1">
                  <c:v>1007</c:v>
                </c:pt>
                <c:pt idx="2">
                  <c:v>34</c:v>
                </c:pt>
              </c:numCache>
            </c:numRef>
          </c:val>
        </c:ser>
        <c:ser>
          <c:idx val="2"/>
          <c:order val="2"/>
          <c:tx>
            <c:strRef>
              <c:f>Sheet1!$A$4</c:f>
              <c:strCache>
                <c:ptCount val="1"/>
                <c:pt idx="0">
                  <c:v>6-10 years</c:v>
                </c:pt>
              </c:strCache>
            </c:strRef>
          </c:tx>
          <c:spPr>
            <a:gradFill flip="none" rotWithShape="1">
              <a:gsLst>
                <a:gs pos="0">
                  <a:srgbClr val="C00000"/>
                </a:gs>
                <a:gs pos="50000">
                  <a:srgbClr val="FF0000"/>
                </a:gs>
                <a:gs pos="100000">
                  <a:srgbClr val="C00000"/>
                </a:gs>
              </a:gsLst>
              <a:lin ang="10800000" scaled="1"/>
              <a:tileRect/>
            </a:gradFill>
            <a:ln>
              <a:solidFill>
                <a:srgbClr val="000000"/>
              </a:solidFill>
            </a:ln>
          </c:spPr>
          <c:cat>
            <c:strRef>
              <c:f>Sheet1!$B$1:$D$1</c:f>
              <c:strCache>
                <c:ptCount val="3"/>
                <c:pt idx="0">
                  <c:v>Europe</c:v>
                </c:pt>
                <c:pt idx="1">
                  <c:v>North America</c:v>
                </c:pt>
                <c:pt idx="2">
                  <c:v>Other</c:v>
                </c:pt>
              </c:strCache>
            </c:strRef>
          </c:cat>
          <c:val>
            <c:numRef>
              <c:f>Sheet1!$B$4:$D$4</c:f>
              <c:numCache>
                <c:formatCode>General</c:formatCode>
                <c:ptCount val="3"/>
                <c:pt idx="0">
                  <c:v>249</c:v>
                </c:pt>
                <c:pt idx="1">
                  <c:v>595</c:v>
                </c:pt>
                <c:pt idx="2">
                  <c:v>39</c:v>
                </c:pt>
              </c:numCache>
            </c:numRef>
          </c:val>
        </c:ser>
        <c:ser>
          <c:idx val="3"/>
          <c:order val="3"/>
          <c:tx>
            <c:strRef>
              <c:f>Sheet1!$A$5</c:f>
              <c:strCache>
                <c:ptCount val="1"/>
                <c:pt idx="0">
                  <c:v>11-17 years</c:v>
                </c:pt>
              </c:strCache>
            </c:strRef>
          </c:tx>
          <c:spPr>
            <a:gradFill flip="none" rotWithShape="1">
              <a:gsLst>
                <a:gs pos="0">
                  <a:srgbClr val="00B050"/>
                </a:gs>
                <a:gs pos="50000">
                  <a:srgbClr val="00FF00"/>
                </a:gs>
                <a:gs pos="100000">
                  <a:srgbClr val="00B050"/>
                </a:gs>
              </a:gsLst>
              <a:lin ang="0" scaled="1"/>
              <a:tileRect/>
            </a:gradFill>
            <a:ln>
              <a:solidFill>
                <a:srgbClr val="000000"/>
              </a:solidFill>
            </a:ln>
          </c:spPr>
          <c:cat>
            <c:strRef>
              <c:f>Sheet1!$B$1:$D$1</c:f>
              <c:strCache>
                <c:ptCount val="3"/>
                <c:pt idx="0">
                  <c:v>Europe</c:v>
                </c:pt>
                <c:pt idx="1">
                  <c:v>North America</c:v>
                </c:pt>
                <c:pt idx="2">
                  <c:v>Other</c:v>
                </c:pt>
              </c:strCache>
            </c:strRef>
          </c:cat>
          <c:val>
            <c:numRef>
              <c:f>Sheet1!$B$5:$D$5</c:f>
              <c:numCache>
                <c:formatCode>General</c:formatCode>
                <c:ptCount val="3"/>
                <c:pt idx="0">
                  <c:v>757</c:v>
                </c:pt>
                <c:pt idx="1">
                  <c:v>1489</c:v>
                </c:pt>
                <c:pt idx="2">
                  <c:v>122</c:v>
                </c:pt>
              </c:numCache>
            </c:numRef>
          </c:val>
        </c:ser>
        <c:gapWidth val="45"/>
        <c:overlap val="100"/>
        <c:axId val="139229824"/>
        <c:axId val="139243904"/>
      </c:barChart>
      <c:catAx>
        <c:axId val="139229824"/>
        <c:scaling>
          <c:orientation val="minMax"/>
        </c:scaling>
        <c:axPos val="b"/>
        <c:tickLblPos val="nextTo"/>
        <c:txPr>
          <a:bodyPr/>
          <a:lstStyle/>
          <a:p>
            <a:pPr>
              <a:defRPr sz="1500" b="1"/>
            </a:pPr>
            <a:endParaRPr lang="en-US"/>
          </a:p>
        </c:txPr>
        <c:crossAx val="139243904"/>
        <c:crosses val="autoZero"/>
        <c:auto val="1"/>
        <c:lblAlgn val="ctr"/>
        <c:lblOffset val="100"/>
      </c:catAx>
      <c:valAx>
        <c:axId val="139243904"/>
        <c:scaling>
          <c:orientation val="minMax"/>
        </c:scaling>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manualLayout>
              <c:xMode val="edge"/>
              <c:yMode val="edge"/>
              <c:x val="9.2878314779618106E-3"/>
              <c:y val="0.31176160597112862"/>
            </c:manualLayout>
          </c:layout>
        </c:title>
        <c:numFmt formatCode="0%" sourceLinked="1"/>
        <c:tickLblPos val="nextTo"/>
        <c:txPr>
          <a:bodyPr/>
          <a:lstStyle/>
          <a:p>
            <a:pPr>
              <a:defRPr sz="1500" b="1"/>
            </a:pPr>
            <a:endParaRPr lang="en-US"/>
          </a:p>
        </c:txPr>
        <c:crossAx val="139229824"/>
        <c:crosses val="autoZero"/>
        <c:crossBetween val="between"/>
        <c:majorUnit val="0.2"/>
      </c:valAx>
      <c:spPr>
        <a:solidFill>
          <a:srgbClr val="000000"/>
        </a:solidFill>
        <a:ln w="12700">
          <a:solidFill>
            <a:srgbClr val="FFFFFF"/>
          </a:solidFill>
        </a:ln>
      </c:spPr>
    </c:plotArea>
    <c:legend>
      <c:legendPos val="t"/>
      <c:layout>
        <c:manualLayout>
          <c:xMode val="edge"/>
          <c:yMode val="edge"/>
          <c:x val="0.21489263734274594"/>
          <c:y val="4.6874999999999986E-2"/>
          <c:w val="0.58636347180739445"/>
          <c:h val="6.1727550449636834E-2"/>
        </c:manualLayout>
      </c:layout>
      <c:spPr>
        <a:solidFill>
          <a:schemeClr val="bg2"/>
        </a:solidFill>
        <a:ln w="12700">
          <a:solidFill>
            <a:srgbClr val="FFFFFF"/>
          </a:solidFill>
        </a:ln>
      </c:spPr>
      <c:txPr>
        <a:bodyPr/>
        <a:lstStyle/>
        <a:p>
          <a:pPr>
            <a:defRPr sz="1500" b="1"/>
          </a:pPr>
          <a:endParaRPr lang="en-US"/>
        </a:p>
      </c:txPr>
    </c:legend>
    <c:plotVisOnly val="1"/>
  </c:chart>
  <c:txPr>
    <a:bodyPr/>
    <a:lstStyle/>
    <a:p>
      <a:pPr>
        <a:defRPr sz="1800"/>
      </a:pPr>
      <a:endParaRPr lang="en-US"/>
    </a:p>
  </c:txPr>
  <c:externalData r:id="rId1"/>
</c:chartSpace>
</file>

<file path=ppt/charts/chart80.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6799293893573043E-2"/>
          <c:y val="4.9719541105749124E-2"/>
          <c:w val="0.88204654727893528"/>
          <c:h val="0.81692038495188102"/>
        </c:manualLayout>
      </c:layout>
      <c:scatterChart>
        <c:scatterStyle val="lineMarker"/>
        <c:ser>
          <c:idx val="0"/>
          <c:order val="0"/>
          <c:tx>
            <c:strRef>
              <c:f>Sheet1!$B$1</c:f>
              <c:strCache>
                <c:ptCount val="1"/>
                <c:pt idx="0">
                  <c:v>Cyclosporine use at discharge and 5 years (N = 290)</c:v>
                </c:pt>
              </c:strCache>
            </c:strRef>
          </c:tx>
          <c:spPr>
            <a:ln w="41275">
              <a:solidFill>
                <a:srgbClr val="FF0000"/>
              </a:solidFill>
            </a:ln>
          </c:spPr>
          <c:marker>
            <c:symbol val="none"/>
          </c:marker>
          <c:xVal>
            <c:numRef>
              <c:f>Sheet1!$A$2:$A$46</c:f>
              <c:numCache>
                <c:formatCode>General</c:formatCode>
                <c:ptCount val="45"/>
                <c:pt idx="0">
                  <c:v>0</c:v>
                </c:pt>
                <c:pt idx="1">
                  <c:v>0.25</c:v>
                </c:pt>
                <c:pt idx="2">
                  <c:v>0.5</c:v>
                </c:pt>
                <c:pt idx="3">
                  <c:v>0.75000000000000344</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numCache>
            </c:numRef>
          </c:xVal>
          <c:yVal>
            <c:numRef>
              <c:f>Sheet1!$B$2:$B$46</c:f>
              <c:numCache>
                <c:formatCode>General</c:formatCode>
                <c:ptCount val="45"/>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pt idx="21">
                  <c:v>100</c:v>
                </c:pt>
                <c:pt idx="22">
                  <c:v>100</c:v>
                </c:pt>
                <c:pt idx="23">
                  <c:v>99.649999999999991</c:v>
                </c:pt>
                <c:pt idx="24">
                  <c:v>98.940000000000026</c:v>
                </c:pt>
                <c:pt idx="25">
                  <c:v>98.563999999999993</c:v>
                </c:pt>
                <c:pt idx="26">
                  <c:v>98.186999999999998</c:v>
                </c:pt>
                <c:pt idx="27">
                  <c:v>97.429000000000002</c:v>
                </c:pt>
                <c:pt idx="28">
                  <c:v>96.26</c:v>
                </c:pt>
                <c:pt idx="29">
                  <c:v>94.558999999999983</c:v>
                </c:pt>
                <c:pt idx="30">
                  <c:v>94.558999999999983</c:v>
                </c:pt>
                <c:pt idx="31">
                  <c:v>93.680999999999983</c:v>
                </c:pt>
                <c:pt idx="32">
                  <c:v>93.206000000000003</c:v>
                </c:pt>
                <c:pt idx="33">
                  <c:v>93.206000000000003</c:v>
                </c:pt>
                <c:pt idx="34">
                  <c:v>93.206000000000003</c:v>
                </c:pt>
                <c:pt idx="35">
                  <c:v>92.119</c:v>
                </c:pt>
                <c:pt idx="36">
                  <c:v>92.119</c:v>
                </c:pt>
                <c:pt idx="37">
                  <c:v>91.415999999999997</c:v>
                </c:pt>
                <c:pt idx="38">
                  <c:v>90.695999999999998</c:v>
                </c:pt>
                <c:pt idx="39">
                  <c:v>87.712000000000003</c:v>
                </c:pt>
                <c:pt idx="40">
                  <c:v>87.712000000000003</c:v>
                </c:pt>
                <c:pt idx="41">
                  <c:v>87.712000000000003</c:v>
                </c:pt>
                <c:pt idx="42">
                  <c:v>87.712000000000003</c:v>
                </c:pt>
                <c:pt idx="43">
                  <c:v>87.712000000000003</c:v>
                </c:pt>
                <c:pt idx="44">
                  <c:v>87.712000000000003</c:v>
                </c:pt>
              </c:numCache>
            </c:numRef>
          </c:yVal>
        </c:ser>
        <c:ser>
          <c:idx val="1"/>
          <c:order val="1"/>
          <c:tx>
            <c:strRef>
              <c:f>Sheet1!$C$1</c:f>
              <c:strCache>
                <c:ptCount val="1"/>
                <c:pt idx="0">
                  <c:v>Tacrolimus use at discharge and 5 years (N = 432)</c:v>
                </c:pt>
              </c:strCache>
            </c:strRef>
          </c:tx>
          <c:spPr>
            <a:ln w="41275">
              <a:solidFill>
                <a:srgbClr val="00FF00"/>
              </a:solidFill>
              <a:prstDash val="solid"/>
            </a:ln>
          </c:spPr>
          <c:marker>
            <c:symbol val="none"/>
          </c:marker>
          <c:xVal>
            <c:numRef>
              <c:f>Sheet1!$A$2:$A$46</c:f>
              <c:numCache>
                <c:formatCode>General</c:formatCode>
                <c:ptCount val="45"/>
                <c:pt idx="0">
                  <c:v>0</c:v>
                </c:pt>
                <c:pt idx="1">
                  <c:v>0.25</c:v>
                </c:pt>
                <c:pt idx="2">
                  <c:v>0.5</c:v>
                </c:pt>
                <c:pt idx="3">
                  <c:v>0.75000000000000344</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numCache>
            </c:numRef>
          </c:xVal>
          <c:yVal>
            <c:numRef>
              <c:f>Sheet1!$C$2:$C$46</c:f>
              <c:numCache>
                <c:formatCode>General</c:formatCode>
                <c:ptCount val="45"/>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pt idx="21">
                  <c:v>98.834000000000003</c:v>
                </c:pt>
                <c:pt idx="22">
                  <c:v>98.366</c:v>
                </c:pt>
                <c:pt idx="23">
                  <c:v>97.411000000000456</c:v>
                </c:pt>
                <c:pt idx="24">
                  <c:v>95.933999999999997</c:v>
                </c:pt>
                <c:pt idx="25">
                  <c:v>95.64</c:v>
                </c:pt>
                <c:pt idx="26">
                  <c:v>94.757000000000005</c:v>
                </c:pt>
                <c:pt idx="27">
                  <c:v>94.449000000000026</c:v>
                </c:pt>
                <c:pt idx="28">
                  <c:v>93.818000000000012</c:v>
                </c:pt>
                <c:pt idx="29">
                  <c:v>92.286000000000001</c:v>
                </c:pt>
                <c:pt idx="30">
                  <c:v>91.896000000000001</c:v>
                </c:pt>
                <c:pt idx="31">
                  <c:v>89.122999999999948</c:v>
                </c:pt>
                <c:pt idx="32">
                  <c:v>88.275999999999982</c:v>
                </c:pt>
                <c:pt idx="33">
                  <c:v>87.29</c:v>
                </c:pt>
                <c:pt idx="34">
                  <c:v>85.748999999999995</c:v>
                </c:pt>
                <c:pt idx="35">
                  <c:v>85.232000000000014</c:v>
                </c:pt>
                <c:pt idx="36">
                  <c:v>84.667999999999992</c:v>
                </c:pt>
                <c:pt idx="37">
                  <c:v>84.667999999999992</c:v>
                </c:pt>
                <c:pt idx="38">
                  <c:v>84.667999999999992</c:v>
                </c:pt>
                <c:pt idx="39">
                  <c:v>83.897999999999996</c:v>
                </c:pt>
                <c:pt idx="40">
                  <c:v>81.293999999999997</c:v>
                </c:pt>
                <c:pt idx="41">
                  <c:v>80.194999999999993</c:v>
                </c:pt>
                <c:pt idx="42">
                  <c:v>79.066000000000003</c:v>
                </c:pt>
                <c:pt idx="43">
                  <c:v>79.066000000000003</c:v>
                </c:pt>
                <c:pt idx="44">
                  <c:v>79.066000000000003</c:v>
                </c:pt>
              </c:numCache>
            </c:numRef>
          </c:yVal>
        </c:ser>
        <c:ser>
          <c:idx val="2"/>
          <c:order val="2"/>
          <c:tx>
            <c:strRef>
              <c:f>Sheet1!$D$1</c:f>
              <c:strCache>
                <c:ptCount val="1"/>
                <c:pt idx="0">
                  <c:v>Cyclosporine use at discharge/Tacrolimus at 5 years (N = 252)</c:v>
                </c:pt>
              </c:strCache>
            </c:strRef>
          </c:tx>
          <c:spPr>
            <a:ln w="41275">
              <a:solidFill>
                <a:srgbClr val="00FFFF"/>
              </a:solidFill>
            </a:ln>
          </c:spPr>
          <c:marker>
            <c:symbol val="none"/>
          </c:marker>
          <c:xVal>
            <c:numRef>
              <c:f>Sheet1!$A$2:$A$46</c:f>
              <c:numCache>
                <c:formatCode>General</c:formatCode>
                <c:ptCount val="45"/>
                <c:pt idx="0">
                  <c:v>0</c:v>
                </c:pt>
                <c:pt idx="1">
                  <c:v>0.25</c:v>
                </c:pt>
                <c:pt idx="2">
                  <c:v>0.5</c:v>
                </c:pt>
                <c:pt idx="3">
                  <c:v>0.75000000000000344</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numCache>
            </c:numRef>
          </c:xVal>
          <c:yVal>
            <c:numRef>
              <c:f>Sheet1!$D$2:$D$46</c:f>
              <c:numCache>
                <c:formatCode>General</c:formatCode>
                <c:ptCount val="45"/>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pt idx="21">
                  <c:v>99</c:v>
                </c:pt>
                <c:pt idx="22">
                  <c:v>98</c:v>
                </c:pt>
                <c:pt idx="23">
                  <c:v>97</c:v>
                </c:pt>
                <c:pt idx="24">
                  <c:v>95.972999999999999</c:v>
                </c:pt>
                <c:pt idx="25">
                  <c:v>95.613</c:v>
                </c:pt>
                <c:pt idx="26">
                  <c:v>94.169999999999987</c:v>
                </c:pt>
                <c:pt idx="27">
                  <c:v>92.36</c:v>
                </c:pt>
                <c:pt idx="28">
                  <c:v>90.843999999999994</c:v>
                </c:pt>
                <c:pt idx="29">
                  <c:v>89.631999999999991</c:v>
                </c:pt>
                <c:pt idx="30">
                  <c:v>87.572000000000003</c:v>
                </c:pt>
                <c:pt idx="31">
                  <c:v>87.149000000000001</c:v>
                </c:pt>
                <c:pt idx="32">
                  <c:v>86.705000000000013</c:v>
                </c:pt>
                <c:pt idx="33">
                  <c:v>85.192999999999998</c:v>
                </c:pt>
                <c:pt idx="34">
                  <c:v>84.656999999999982</c:v>
                </c:pt>
                <c:pt idx="35">
                  <c:v>84.656999999999982</c:v>
                </c:pt>
                <c:pt idx="36">
                  <c:v>84.656999999999982</c:v>
                </c:pt>
                <c:pt idx="37">
                  <c:v>83.117000000000004</c:v>
                </c:pt>
                <c:pt idx="38">
                  <c:v>80.742999999999995</c:v>
                </c:pt>
                <c:pt idx="39">
                  <c:v>80.742999999999995</c:v>
                </c:pt>
                <c:pt idx="40">
                  <c:v>79.884</c:v>
                </c:pt>
                <c:pt idx="41">
                  <c:v>78.774000000000001</c:v>
                </c:pt>
                <c:pt idx="42">
                  <c:v>77.367999999999995</c:v>
                </c:pt>
                <c:pt idx="43">
                  <c:v>74.474999999999994</c:v>
                </c:pt>
                <c:pt idx="44">
                  <c:v>70.712999999999994</c:v>
                </c:pt>
              </c:numCache>
            </c:numRef>
          </c:yVal>
        </c:ser>
        <c:axId val="156919296"/>
        <c:axId val="156921216"/>
      </c:scatterChart>
      <c:valAx>
        <c:axId val="156919296"/>
        <c:scaling>
          <c:orientation val="minMax"/>
          <c:max val="11"/>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156921216"/>
        <c:crosses val="autoZero"/>
        <c:crossBetween val="midCat"/>
        <c:majorUnit val="1"/>
      </c:valAx>
      <c:valAx>
        <c:axId val="156921216"/>
        <c:scaling>
          <c:orientation val="minMax"/>
          <c:max val="100"/>
          <c:min val="5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156919296"/>
        <c:crosses val="autoZero"/>
        <c:crossBetween val="midCat"/>
        <c:majorUnit val="10"/>
      </c:valAx>
      <c:spPr>
        <a:solidFill>
          <a:schemeClr val="bg2"/>
        </a:solidFill>
        <a:ln>
          <a:solidFill>
            <a:schemeClr val="tx1"/>
          </a:solidFill>
        </a:ln>
      </c:spPr>
    </c:plotArea>
    <c:legend>
      <c:legendPos val="r"/>
      <c:layout>
        <c:manualLayout>
          <c:xMode val="edge"/>
          <c:yMode val="edge"/>
          <c:x val="0.11487457320047392"/>
          <c:y val="0.6059727124626666"/>
          <c:w val="0.6799557522123969"/>
          <c:h val="0.245080927384077"/>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8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6799293893573043E-2"/>
          <c:y val="4.9719541105749124E-2"/>
          <c:w val="0.87737962511323264"/>
          <c:h val="0.79304968457890812"/>
        </c:manualLayout>
      </c:layout>
      <c:scatterChart>
        <c:scatterStyle val="lineMarker"/>
        <c:ser>
          <c:idx val="0"/>
          <c:order val="0"/>
          <c:tx>
            <c:strRef>
              <c:f>Sheet1!$B$1</c:f>
              <c:strCache>
                <c:ptCount val="1"/>
                <c:pt idx="0">
                  <c:v>Free from Rejection during 1 year (N = 1,180)</c:v>
                </c:pt>
              </c:strCache>
            </c:strRef>
          </c:tx>
          <c:spPr>
            <a:ln w="41275">
              <a:solidFill>
                <a:srgbClr val="66FFFF"/>
              </a:solidFill>
            </a:ln>
          </c:spPr>
          <c:marker>
            <c:symbol val="none"/>
          </c:marker>
          <c:xVal>
            <c:numRef>
              <c:f>Sheet1!$A$2:$A$30</c:f>
              <c:numCache>
                <c:formatCode>General</c:formatCode>
                <c:ptCount val="29"/>
                <c:pt idx="0">
                  <c:v>0</c:v>
                </c:pt>
                <c:pt idx="1">
                  <c:v>0.25</c:v>
                </c:pt>
                <c:pt idx="2">
                  <c:v>0.5</c:v>
                </c:pt>
                <c:pt idx="3">
                  <c:v>0.75000000000000377</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numCache>
            </c:numRef>
          </c:xVal>
          <c:yVal>
            <c:numRef>
              <c:f>Sheet1!$B$2:$B$30</c:f>
              <c:numCache>
                <c:formatCode>General</c:formatCode>
                <c:ptCount val="29"/>
                <c:pt idx="0">
                  <c:v>100</c:v>
                </c:pt>
                <c:pt idx="1">
                  <c:v>100</c:v>
                </c:pt>
                <c:pt idx="2">
                  <c:v>100</c:v>
                </c:pt>
                <c:pt idx="3">
                  <c:v>100</c:v>
                </c:pt>
                <c:pt idx="4">
                  <c:v>100</c:v>
                </c:pt>
                <c:pt idx="5">
                  <c:v>99.146000000000001</c:v>
                </c:pt>
                <c:pt idx="6">
                  <c:v>98.548000000000002</c:v>
                </c:pt>
                <c:pt idx="7">
                  <c:v>97.946000000000026</c:v>
                </c:pt>
                <c:pt idx="8">
                  <c:v>97.332999999999998</c:v>
                </c:pt>
                <c:pt idx="9">
                  <c:v>96.443000000000026</c:v>
                </c:pt>
                <c:pt idx="10">
                  <c:v>95.843000000000004</c:v>
                </c:pt>
                <c:pt idx="11">
                  <c:v>95.127999999999986</c:v>
                </c:pt>
                <c:pt idx="12">
                  <c:v>94.272999999999982</c:v>
                </c:pt>
                <c:pt idx="13">
                  <c:v>93.235000000000014</c:v>
                </c:pt>
                <c:pt idx="14">
                  <c:v>92.443000000000026</c:v>
                </c:pt>
                <c:pt idx="15">
                  <c:v>91.774000000000001</c:v>
                </c:pt>
                <c:pt idx="16">
                  <c:v>90.754000000000005</c:v>
                </c:pt>
                <c:pt idx="17">
                  <c:v>90.399000000000001</c:v>
                </c:pt>
                <c:pt idx="18">
                  <c:v>89.465999999999994</c:v>
                </c:pt>
                <c:pt idx="19">
                  <c:v>89.274999999999991</c:v>
                </c:pt>
                <c:pt idx="20">
                  <c:v>88.290999999999997</c:v>
                </c:pt>
                <c:pt idx="21">
                  <c:v>86.5</c:v>
                </c:pt>
                <c:pt idx="22">
                  <c:v>85.424000000000007</c:v>
                </c:pt>
                <c:pt idx="23">
                  <c:v>84.590999999999994</c:v>
                </c:pt>
                <c:pt idx="24">
                  <c:v>83.679999999999978</c:v>
                </c:pt>
                <c:pt idx="25">
                  <c:v>83.298000000000002</c:v>
                </c:pt>
                <c:pt idx="26">
                  <c:v>81.894000000000005</c:v>
                </c:pt>
                <c:pt idx="27">
                  <c:v>80.897000000000006</c:v>
                </c:pt>
                <c:pt idx="28">
                  <c:v>80.897000000000006</c:v>
                </c:pt>
              </c:numCache>
            </c:numRef>
          </c:yVal>
        </c:ser>
        <c:ser>
          <c:idx val="1"/>
          <c:order val="1"/>
          <c:tx>
            <c:strRef>
              <c:f>Sheet1!$C$1</c:f>
              <c:strCache>
                <c:ptCount val="1"/>
                <c:pt idx="0">
                  <c:v>Treated Rejection within 1st Year  (N = 503)</c:v>
                </c:pt>
              </c:strCache>
            </c:strRef>
          </c:tx>
          <c:spPr>
            <a:ln w="41275">
              <a:solidFill>
                <a:srgbClr val="FFFF00"/>
              </a:solidFill>
              <a:prstDash val="solid"/>
            </a:ln>
          </c:spPr>
          <c:marker>
            <c:symbol val="none"/>
          </c:marker>
          <c:xVal>
            <c:numRef>
              <c:f>Sheet1!$A$2:$A$30</c:f>
              <c:numCache>
                <c:formatCode>General</c:formatCode>
                <c:ptCount val="29"/>
                <c:pt idx="0">
                  <c:v>0</c:v>
                </c:pt>
                <c:pt idx="1">
                  <c:v>0.25</c:v>
                </c:pt>
                <c:pt idx="2">
                  <c:v>0.5</c:v>
                </c:pt>
                <c:pt idx="3">
                  <c:v>0.75000000000000377</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numCache>
            </c:numRef>
          </c:xVal>
          <c:yVal>
            <c:numRef>
              <c:f>Sheet1!$C$2:$C$30</c:f>
              <c:numCache>
                <c:formatCode>General</c:formatCode>
                <c:ptCount val="29"/>
                <c:pt idx="0">
                  <c:v>100</c:v>
                </c:pt>
                <c:pt idx="1">
                  <c:v>100</c:v>
                </c:pt>
                <c:pt idx="2">
                  <c:v>100</c:v>
                </c:pt>
                <c:pt idx="3">
                  <c:v>100</c:v>
                </c:pt>
                <c:pt idx="4">
                  <c:v>100</c:v>
                </c:pt>
                <c:pt idx="5">
                  <c:v>98.202000000000012</c:v>
                </c:pt>
                <c:pt idx="6">
                  <c:v>96.600999999999999</c:v>
                </c:pt>
                <c:pt idx="7">
                  <c:v>94.391000000000005</c:v>
                </c:pt>
                <c:pt idx="8">
                  <c:v>93.168999999999983</c:v>
                </c:pt>
                <c:pt idx="9">
                  <c:v>92.290999999999997</c:v>
                </c:pt>
                <c:pt idx="10">
                  <c:v>91.403000000000006</c:v>
                </c:pt>
                <c:pt idx="11">
                  <c:v>91.175999999999988</c:v>
                </c:pt>
                <c:pt idx="12">
                  <c:v>90.239000000000004</c:v>
                </c:pt>
                <c:pt idx="13">
                  <c:v>89.694999999999993</c:v>
                </c:pt>
                <c:pt idx="14">
                  <c:v>88.046999999999997</c:v>
                </c:pt>
                <c:pt idx="15">
                  <c:v>86.655999999999949</c:v>
                </c:pt>
                <c:pt idx="16">
                  <c:v>85.203000000000003</c:v>
                </c:pt>
                <c:pt idx="17">
                  <c:v>83.181999999999988</c:v>
                </c:pt>
                <c:pt idx="18">
                  <c:v>82.84</c:v>
                </c:pt>
                <c:pt idx="19">
                  <c:v>82.13</c:v>
                </c:pt>
                <c:pt idx="20">
                  <c:v>80.217000000000027</c:v>
                </c:pt>
                <c:pt idx="21">
                  <c:v>79.251000000000005</c:v>
                </c:pt>
                <c:pt idx="22">
                  <c:v>79.251000000000005</c:v>
                </c:pt>
                <c:pt idx="23">
                  <c:v>78.763999999999996</c:v>
                </c:pt>
                <c:pt idx="24">
                  <c:v>77.057999999999993</c:v>
                </c:pt>
                <c:pt idx="25">
                  <c:v>77.057999999999993</c:v>
                </c:pt>
                <c:pt idx="26">
                  <c:v>76.22</c:v>
                </c:pt>
                <c:pt idx="27">
                  <c:v>75.313000000000002</c:v>
                </c:pt>
                <c:pt idx="28">
                  <c:v>73.11999999999999</c:v>
                </c:pt>
              </c:numCache>
            </c:numRef>
          </c:yVal>
        </c:ser>
        <c:axId val="157083520"/>
        <c:axId val="157208576"/>
      </c:scatterChart>
      <c:valAx>
        <c:axId val="157083520"/>
        <c:scaling>
          <c:orientation val="minMax"/>
          <c:max val="7"/>
          <c:min val="0"/>
        </c:scaling>
        <c:axPos val="b"/>
        <c:title>
          <c:tx>
            <c:rich>
              <a:bodyPr/>
              <a:lstStyle/>
              <a:p>
                <a:pPr>
                  <a:defRPr sz="1700"/>
                </a:pPr>
                <a:r>
                  <a:rPr lang="en-US" sz="1700" dirty="0" smtClean="0"/>
                  <a:t>Years</a:t>
                </a:r>
                <a:endParaRPr lang="en-US" sz="1700" dirty="0"/>
              </a:p>
            </c:rich>
          </c:tx>
          <c:layout>
            <c:manualLayout>
              <c:xMode val="edge"/>
              <c:yMode val="edge"/>
              <c:x val="0.46072503658281655"/>
              <c:y val="0.92991066906110431"/>
            </c:manualLayout>
          </c:layout>
        </c:title>
        <c:numFmt formatCode="#,##0" sourceLinked="0"/>
        <c:tickLblPos val="nextTo"/>
        <c:txPr>
          <a:bodyPr rot="0"/>
          <a:lstStyle/>
          <a:p>
            <a:pPr>
              <a:defRPr sz="1500" b="1"/>
            </a:pPr>
            <a:endParaRPr lang="en-US"/>
          </a:p>
        </c:txPr>
        <c:crossAx val="157208576"/>
        <c:crosses val="autoZero"/>
        <c:crossBetween val="midCat"/>
        <c:majorUnit val="1"/>
      </c:valAx>
      <c:valAx>
        <c:axId val="157208576"/>
        <c:scaling>
          <c:orientation val="minMax"/>
          <c:max val="100"/>
          <c:min val="5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157083520"/>
        <c:crosses val="autoZero"/>
        <c:crossBetween val="midCat"/>
        <c:majorUnit val="10"/>
      </c:valAx>
      <c:spPr>
        <a:solidFill>
          <a:schemeClr val="bg2"/>
        </a:solidFill>
        <a:ln>
          <a:solidFill>
            <a:schemeClr val="tx1"/>
          </a:solidFill>
        </a:ln>
      </c:spPr>
    </c:plotArea>
    <c:legend>
      <c:legendPos val="r"/>
      <c:layout>
        <c:manualLayout>
          <c:xMode val="edge"/>
          <c:yMode val="edge"/>
          <c:x val="0.11487457320047392"/>
          <c:y val="0.61449256342957603"/>
          <c:w val="0.51221238938052538"/>
          <c:h val="0.18694294792098476"/>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8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6799293893573043E-2"/>
          <c:y val="5.2922888949226726E-2"/>
          <c:w val="0.87737962511323264"/>
          <c:h val="0.78984636618698523"/>
        </c:manualLayout>
      </c:layout>
      <c:scatterChart>
        <c:scatterStyle val="lineMarker"/>
        <c:ser>
          <c:idx val="0"/>
          <c:order val="0"/>
          <c:tx>
            <c:strRef>
              <c:f>Sheet1!$B$1</c:f>
              <c:strCache>
                <c:ptCount val="1"/>
                <c:pt idx="0">
                  <c:v>Free from Rejection during 1 year (N = 376)</c:v>
                </c:pt>
              </c:strCache>
            </c:strRef>
          </c:tx>
          <c:spPr>
            <a:ln w="41275">
              <a:solidFill>
                <a:srgbClr val="66FFFF"/>
              </a:solidFill>
            </a:ln>
          </c:spPr>
          <c:marker>
            <c:symbol val="none"/>
          </c:marker>
          <c:xVal>
            <c:numRef>
              <c:f>Sheet1!$A$2:$A$26</c:f>
              <c:numCache>
                <c:formatCode>General</c:formatCode>
                <c:ptCount val="25"/>
                <c:pt idx="0">
                  <c:v>0</c:v>
                </c:pt>
                <c:pt idx="1">
                  <c:v>0.25</c:v>
                </c:pt>
                <c:pt idx="2">
                  <c:v>0.5</c:v>
                </c:pt>
                <c:pt idx="3">
                  <c:v>0.75000000000000344</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numCache>
            </c:numRef>
          </c:xVal>
          <c:yVal>
            <c:numRef>
              <c:f>Sheet1!$B$2:$B$26</c:f>
              <c:numCache>
                <c:formatCode>General</c:formatCode>
                <c:ptCount val="25"/>
                <c:pt idx="0">
                  <c:v>100</c:v>
                </c:pt>
                <c:pt idx="1">
                  <c:v>100</c:v>
                </c:pt>
                <c:pt idx="2">
                  <c:v>100</c:v>
                </c:pt>
                <c:pt idx="3">
                  <c:v>100</c:v>
                </c:pt>
                <c:pt idx="4">
                  <c:v>100</c:v>
                </c:pt>
                <c:pt idx="5">
                  <c:v>98.651999999999987</c:v>
                </c:pt>
                <c:pt idx="6">
                  <c:v>98.382999999999981</c:v>
                </c:pt>
                <c:pt idx="7">
                  <c:v>97.57</c:v>
                </c:pt>
                <c:pt idx="8">
                  <c:v>97.293000000000006</c:v>
                </c:pt>
                <c:pt idx="9">
                  <c:v>96.671999999999983</c:v>
                </c:pt>
                <c:pt idx="10">
                  <c:v>96.35</c:v>
                </c:pt>
                <c:pt idx="11">
                  <c:v>95.043999999999997</c:v>
                </c:pt>
                <c:pt idx="12">
                  <c:v>94.361999999999995</c:v>
                </c:pt>
                <c:pt idx="13">
                  <c:v>93.088999999999999</c:v>
                </c:pt>
                <c:pt idx="14">
                  <c:v>92.202000000000012</c:v>
                </c:pt>
                <c:pt idx="15">
                  <c:v>91.754999999999995</c:v>
                </c:pt>
                <c:pt idx="16">
                  <c:v>89.848000000000013</c:v>
                </c:pt>
                <c:pt idx="17">
                  <c:v>89.848000000000013</c:v>
                </c:pt>
                <c:pt idx="18">
                  <c:v>88.649999999999991</c:v>
                </c:pt>
                <c:pt idx="19">
                  <c:v>88.649999999999991</c:v>
                </c:pt>
                <c:pt idx="20">
                  <c:v>88.649999999999991</c:v>
                </c:pt>
                <c:pt idx="21">
                  <c:v>88.649999999999991</c:v>
                </c:pt>
                <c:pt idx="22">
                  <c:v>88.649999999999991</c:v>
                </c:pt>
                <c:pt idx="23">
                  <c:v>88.649999999999991</c:v>
                </c:pt>
                <c:pt idx="24">
                  <c:v>87.717000000000027</c:v>
                </c:pt>
              </c:numCache>
            </c:numRef>
          </c:yVal>
        </c:ser>
        <c:ser>
          <c:idx val="1"/>
          <c:order val="1"/>
          <c:tx>
            <c:strRef>
              <c:f>Sheet1!$C$1</c:f>
              <c:strCache>
                <c:ptCount val="1"/>
                <c:pt idx="0">
                  <c:v>Treated Rejection within 1st Year  (N = 93)</c:v>
                </c:pt>
              </c:strCache>
            </c:strRef>
          </c:tx>
          <c:spPr>
            <a:ln w="41275">
              <a:solidFill>
                <a:srgbClr val="FFFF00"/>
              </a:solidFill>
              <a:prstDash val="solid"/>
            </a:ln>
          </c:spPr>
          <c:marker>
            <c:symbol val="none"/>
          </c:marker>
          <c:xVal>
            <c:numRef>
              <c:f>Sheet1!$A$2:$A$26</c:f>
              <c:numCache>
                <c:formatCode>General</c:formatCode>
                <c:ptCount val="25"/>
                <c:pt idx="0">
                  <c:v>0</c:v>
                </c:pt>
                <c:pt idx="1">
                  <c:v>0.25</c:v>
                </c:pt>
                <c:pt idx="2">
                  <c:v>0.5</c:v>
                </c:pt>
                <c:pt idx="3">
                  <c:v>0.75000000000000344</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numCache>
            </c:numRef>
          </c:xVal>
          <c:yVal>
            <c:numRef>
              <c:f>Sheet1!$C$2:$C$26</c:f>
              <c:numCache>
                <c:formatCode>General</c:formatCode>
                <c:ptCount val="25"/>
                <c:pt idx="0">
                  <c:v>100</c:v>
                </c:pt>
                <c:pt idx="1">
                  <c:v>100</c:v>
                </c:pt>
                <c:pt idx="2">
                  <c:v>100</c:v>
                </c:pt>
                <c:pt idx="3">
                  <c:v>100</c:v>
                </c:pt>
                <c:pt idx="4">
                  <c:v>100</c:v>
                </c:pt>
                <c:pt idx="5">
                  <c:v>97.849000000000004</c:v>
                </c:pt>
                <c:pt idx="6">
                  <c:v>95.698999999999998</c:v>
                </c:pt>
                <c:pt idx="7">
                  <c:v>92.472999999999999</c:v>
                </c:pt>
                <c:pt idx="8">
                  <c:v>91.397999999999996</c:v>
                </c:pt>
                <c:pt idx="9">
                  <c:v>87.940000000000026</c:v>
                </c:pt>
                <c:pt idx="10">
                  <c:v>87.940000000000026</c:v>
                </c:pt>
                <c:pt idx="11">
                  <c:v>87.940000000000026</c:v>
                </c:pt>
                <c:pt idx="12">
                  <c:v>86.682999999999979</c:v>
                </c:pt>
                <c:pt idx="13">
                  <c:v>85.284999999999997</c:v>
                </c:pt>
                <c:pt idx="14">
                  <c:v>83.864000000000004</c:v>
                </c:pt>
                <c:pt idx="15">
                  <c:v>83.864000000000004</c:v>
                </c:pt>
                <c:pt idx="16">
                  <c:v>83.864000000000004</c:v>
                </c:pt>
                <c:pt idx="17">
                  <c:v>83.864000000000004</c:v>
                </c:pt>
                <c:pt idx="18">
                  <c:v>83.864000000000004</c:v>
                </c:pt>
                <c:pt idx="19">
                  <c:v>83.864000000000004</c:v>
                </c:pt>
                <c:pt idx="20">
                  <c:v>83.864000000000004</c:v>
                </c:pt>
                <c:pt idx="21">
                  <c:v>83.864000000000004</c:v>
                </c:pt>
                <c:pt idx="22">
                  <c:v>83.864000000000004</c:v>
                </c:pt>
                <c:pt idx="23">
                  <c:v>83.864000000000004</c:v>
                </c:pt>
                <c:pt idx="24">
                  <c:v>83.864000000000004</c:v>
                </c:pt>
              </c:numCache>
            </c:numRef>
          </c:yVal>
        </c:ser>
        <c:axId val="157272704"/>
        <c:axId val="157352704"/>
      </c:scatterChart>
      <c:valAx>
        <c:axId val="157272704"/>
        <c:scaling>
          <c:orientation val="minMax"/>
          <c:max val="6"/>
          <c:min val="0"/>
        </c:scaling>
        <c:axPos val="b"/>
        <c:title>
          <c:tx>
            <c:rich>
              <a:bodyPr/>
              <a:lstStyle/>
              <a:p>
                <a:pPr>
                  <a:defRPr sz="1700"/>
                </a:pPr>
                <a:r>
                  <a:rPr lang="en-US" sz="1700" dirty="0" smtClean="0"/>
                  <a:t>Years</a:t>
                </a:r>
                <a:endParaRPr lang="en-US" sz="1700" dirty="0"/>
              </a:p>
            </c:rich>
          </c:tx>
          <c:layout>
            <c:manualLayout>
              <c:xMode val="edge"/>
              <c:yMode val="edge"/>
              <c:x val="0.46072503658281655"/>
              <c:y val="0.92991066906110431"/>
            </c:manualLayout>
          </c:layout>
        </c:title>
        <c:numFmt formatCode="#,##0" sourceLinked="0"/>
        <c:tickLblPos val="nextTo"/>
        <c:txPr>
          <a:bodyPr rot="0"/>
          <a:lstStyle/>
          <a:p>
            <a:pPr>
              <a:defRPr sz="1500" b="1"/>
            </a:pPr>
            <a:endParaRPr lang="en-US"/>
          </a:p>
        </c:txPr>
        <c:crossAx val="157352704"/>
        <c:crosses val="autoZero"/>
        <c:crossBetween val="midCat"/>
        <c:majorUnit val="1"/>
      </c:valAx>
      <c:valAx>
        <c:axId val="157352704"/>
        <c:scaling>
          <c:orientation val="minMax"/>
          <c:max val="100"/>
          <c:min val="5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157272704"/>
        <c:crosses val="autoZero"/>
        <c:crossBetween val="midCat"/>
        <c:majorUnit val="10"/>
      </c:valAx>
      <c:spPr>
        <a:solidFill>
          <a:schemeClr val="bg2"/>
        </a:solidFill>
        <a:ln>
          <a:solidFill>
            <a:schemeClr val="tx1"/>
          </a:solidFill>
        </a:ln>
      </c:spPr>
    </c:plotArea>
    <c:legend>
      <c:legendPos val="r"/>
      <c:layout>
        <c:manualLayout>
          <c:xMode val="edge"/>
          <c:yMode val="edge"/>
          <c:x val="0.11487457320047392"/>
          <c:y val="0.61449256342957626"/>
          <c:w val="0.51221238938052516"/>
          <c:h val="0.18694294792098481"/>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8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6799293893573043E-2"/>
          <c:y val="5.2922888949226768E-2"/>
          <c:w val="0.87737962511323264"/>
          <c:h val="0.78984636618698523"/>
        </c:manualLayout>
      </c:layout>
      <c:scatterChart>
        <c:scatterStyle val="lineMarker"/>
        <c:ser>
          <c:idx val="0"/>
          <c:order val="0"/>
          <c:tx>
            <c:strRef>
              <c:f>Sheet1!$B$1</c:f>
              <c:strCache>
                <c:ptCount val="1"/>
                <c:pt idx="0">
                  <c:v>Free from Rejection during 1 year (N = 261)</c:v>
                </c:pt>
              </c:strCache>
            </c:strRef>
          </c:tx>
          <c:spPr>
            <a:ln w="41275">
              <a:solidFill>
                <a:srgbClr val="66FFFF"/>
              </a:solidFill>
            </a:ln>
          </c:spPr>
          <c:marker>
            <c:symbol val="none"/>
          </c:marker>
          <c:xVal>
            <c:numRef>
              <c:f>Sheet1!$A$2:$A$26</c:f>
              <c:numCache>
                <c:formatCode>General</c:formatCode>
                <c:ptCount val="25"/>
                <c:pt idx="0">
                  <c:v>0</c:v>
                </c:pt>
                <c:pt idx="1">
                  <c:v>0.25</c:v>
                </c:pt>
                <c:pt idx="2">
                  <c:v>0.5</c:v>
                </c:pt>
                <c:pt idx="3">
                  <c:v>0.75000000000000344</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numCache>
            </c:numRef>
          </c:xVal>
          <c:yVal>
            <c:numRef>
              <c:f>Sheet1!$B$2:$B$26</c:f>
              <c:numCache>
                <c:formatCode>General</c:formatCode>
                <c:ptCount val="25"/>
                <c:pt idx="0">
                  <c:v>100</c:v>
                </c:pt>
                <c:pt idx="1">
                  <c:v>100</c:v>
                </c:pt>
                <c:pt idx="2">
                  <c:v>100</c:v>
                </c:pt>
                <c:pt idx="3">
                  <c:v>100</c:v>
                </c:pt>
                <c:pt idx="4">
                  <c:v>100</c:v>
                </c:pt>
                <c:pt idx="5">
                  <c:v>99.614999999999995</c:v>
                </c:pt>
                <c:pt idx="6">
                  <c:v>99.230999999999995</c:v>
                </c:pt>
                <c:pt idx="7">
                  <c:v>98.075000000000003</c:v>
                </c:pt>
                <c:pt idx="8">
                  <c:v>97.292000000000002</c:v>
                </c:pt>
                <c:pt idx="9">
                  <c:v>95.58</c:v>
                </c:pt>
                <c:pt idx="10">
                  <c:v>95.58</c:v>
                </c:pt>
                <c:pt idx="11">
                  <c:v>95.131</c:v>
                </c:pt>
                <c:pt idx="12">
                  <c:v>95.131</c:v>
                </c:pt>
                <c:pt idx="13">
                  <c:v>94.007999999999996</c:v>
                </c:pt>
                <c:pt idx="14">
                  <c:v>92.869</c:v>
                </c:pt>
                <c:pt idx="15">
                  <c:v>91.144999999999996</c:v>
                </c:pt>
                <c:pt idx="16">
                  <c:v>91.144999999999996</c:v>
                </c:pt>
                <c:pt idx="17">
                  <c:v>91.144999999999996</c:v>
                </c:pt>
                <c:pt idx="18">
                  <c:v>90.277000000000001</c:v>
                </c:pt>
                <c:pt idx="19">
                  <c:v>89.391999999999996</c:v>
                </c:pt>
                <c:pt idx="20">
                  <c:v>87.557000000000002</c:v>
                </c:pt>
                <c:pt idx="21">
                  <c:v>86.539000000000001</c:v>
                </c:pt>
                <c:pt idx="22">
                  <c:v>86.539000000000001</c:v>
                </c:pt>
                <c:pt idx="23">
                  <c:v>85.072000000000003</c:v>
                </c:pt>
                <c:pt idx="24">
                  <c:v>85.072000000000003</c:v>
                </c:pt>
              </c:numCache>
            </c:numRef>
          </c:yVal>
        </c:ser>
        <c:ser>
          <c:idx val="1"/>
          <c:order val="1"/>
          <c:tx>
            <c:strRef>
              <c:f>Sheet1!$C$1</c:f>
              <c:strCache>
                <c:ptCount val="1"/>
                <c:pt idx="0">
                  <c:v>Treated Rejection within 1st Year  (N = 116)</c:v>
                </c:pt>
              </c:strCache>
            </c:strRef>
          </c:tx>
          <c:spPr>
            <a:ln w="41275">
              <a:solidFill>
                <a:srgbClr val="FFFF00"/>
              </a:solidFill>
              <a:prstDash val="solid"/>
            </a:ln>
          </c:spPr>
          <c:marker>
            <c:symbol val="none"/>
          </c:marker>
          <c:xVal>
            <c:numRef>
              <c:f>Sheet1!$A$2:$A$26</c:f>
              <c:numCache>
                <c:formatCode>General</c:formatCode>
                <c:ptCount val="25"/>
                <c:pt idx="0">
                  <c:v>0</c:v>
                </c:pt>
                <c:pt idx="1">
                  <c:v>0.25</c:v>
                </c:pt>
                <c:pt idx="2">
                  <c:v>0.5</c:v>
                </c:pt>
                <c:pt idx="3">
                  <c:v>0.75000000000000344</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numCache>
            </c:numRef>
          </c:xVal>
          <c:yVal>
            <c:numRef>
              <c:f>Sheet1!$C$2:$C$26</c:f>
              <c:numCache>
                <c:formatCode>General</c:formatCode>
                <c:ptCount val="25"/>
                <c:pt idx="0">
                  <c:v>100</c:v>
                </c:pt>
                <c:pt idx="1">
                  <c:v>100</c:v>
                </c:pt>
                <c:pt idx="2">
                  <c:v>100</c:v>
                </c:pt>
                <c:pt idx="3">
                  <c:v>100</c:v>
                </c:pt>
                <c:pt idx="4">
                  <c:v>100</c:v>
                </c:pt>
                <c:pt idx="5">
                  <c:v>96.528999999999982</c:v>
                </c:pt>
                <c:pt idx="6">
                  <c:v>93.903999999999996</c:v>
                </c:pt>
                <c:pt idx="7">
                  <c:v>93.027000000000001</c:v>
                </c:pt>
                <c:pt idx="8">
                  <c:v>93.027000000000001</c:v>
                </c:pt>
                <c:pt idx="9">
                  <c:v>93.027000000000001</c:v>
                </c:pt>
                <c:pt idx="10">
                  <c:v>93.027000000000001</c:v>
                </c:pt>
                <c:pt idx="11">
                  <c:v>92.046999999999997</c:v>
                </c:pt>
                <c:pt idx="12">
                  <c:v>91.024999999999991</c:v>
                </c:pt>
                <c:pt idx="13">
                  <c:v>91.024999999999991</c:v>
                </c:pt>
                <c:pt idx="14">
                  <c:v>87.477999999999994</c:v>
                </c:pt>
                <c:pt idx="15">
                  <c:v>86.296000000000006</c:v>
                </c:pt>
                <c:pt idx="16">
                  <c:v>83.932000000000002</c:v>
                </c:pt>
                <c:pt idx="17">
                  <c:v>82.485000000000014</c:v>
                </c:pt>
                <c:pt idx="18">
                  <c:v>80.985000000000014</c:v>
                </c:pt>
                <c:pt idx="19">
                  <c:v>80.985000000000014</c:v>
                </c:pt>
                <c:pt idx="20">
                  <c:v>80.985000000000014</c:v>
                </c:pt>
                <c:pt idx="21">
                  <c:v>80.985000000000014</c:v>
                </c:pt>
                <c:pt idx="22">
                  <c:v>80.985000000000014</c:v>
                </c:pt>
                <c:pt idx="23">
                  <c:v>79.144000000000005</c:v>
                </c:pt>
                <c:pt idx="24">
                  <c:v>77.062000000000012</c:v>
                </c:pt>
              </c:numCache>
            </c:numRef>
          </c:yVal>
        </c:ser>
        <c:axId val="157513984"/>
        <c:axId val="157536640"/>
      </c:scatterChart>
      <c:valAx>
        <c:axId val="157513984"/>
        <c:scaling>
          <c:orientation val="minMax"/>
          <c:max val="6"/>
          <c:min val="0"/>
        </c:scaling>
        <c:axPos val="b"/>
        <c:title>
          <c:tx>
            <c:rich>
              <a:bodyPr/>
              <a:lstStyle/>
              <a:p>
                <a:pPr>
                  <a:defRPr sz="1700"/>
                </a:pPr>
                <a:r>
                  <a:rPr lang="en-US" sz="1700" dirty="0" smtClean="0"/>
                  <a:t>Years</a:t>
                </a:r>
                <a:endParaRPr lang="en-US" sz="1700" dirty="0"/>
              </a:p>
            </c:rich>
          </c:tx>
          <c:layout>
            <c:manualLayout>
              <c:xMode val="edge"/>
              <c:yMode val="edge"/>
              <c:x val="0.46072503658281655"/>
              <c:y val="0.92991066906110431"/>
            </c:manualLayout>
          </c:layout>
        </c:title>
        <c:numFmt formatCode="#,##0" sourceLinked="0"/>
        <c:tickLblPos val="nextTo"/>
        <c:txPr>
          <a:bodyPr rot="0"/>
          <a:lstStyle/>
          <a:p>
            <a:pPr>
              <a:defRPr sz="1500" b="1"/>
            </a:pPr>
            <a:endParaRPr lang="en-US"/>
          </a:p>
        </c:txPr>
        <c:crossAx val="157536640"/>
        <c:crosses val="autoZero"/>
        <c:crossBetween val="midCat"/>
        <c:majorUnit val="1"/>
      </c:valAx>
      <c:valAx>
        <c:axId val="157536640"/>
        <c:scaling>
          <c:orientation val="minMax"/>
          <c:max val="100"/>
          <c:min val="5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157513984"/>
        <c:crosses val="autoZero"/>
        <c:crossBetween val="midCat"/>
        <c:majorUnit val="10"/>
      </c:valAx>
      <c:spPr>
        <a:solidFill>
          <a:schemeClr val="bg2"/>
        </a:solidFill>
        <a:ln>
          <a:solidFill>
            <a:schemeClr val="tx1"/>
          </a:solidFill>
        </a:ln>
      </c:spPr>
    </c:plotArea>
    <c:legend>
      <c:legendPos val="r"/>
      <c:layout>
        <c:manualLayout>
          <c:xMode val="edge"/>
          <c:yMode val="edge"/>
          <c:x val="0.11487457320047392"/>
          <c:y val="0.6144925634295767"/>
          <c:w val="0.51221238938052482"/>
          <c:h val="0.18694294792098487"/>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84.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9.6799293893573043E-2"/>
          <c:y val="5.292288894922681E-2"/>
          <c:w val="0.87737962511323264"/>
          <c:h val="0.78984636618698523"/>
        </c:manualLayout>
      </c:layout>
      <c:scatterChart>
        <c:scatterStyle val="lineMarker"/>
        <c:ser>
          <c:idx val="0"/>
          <c:order val="0"/>
          <c:tx>
            <c:strRef>
              <c:f>Sheet1!$B$1</c:f>
              <c:strCache>
                <c:ptCount val="1"/>
                <c:pt idx="0">
                  <c:v>Free from Rejection during 1 year (N = 150)</c:v>
                </c:pt>
              </c:strCache>
            </c:strRef>
          </c:tx>
          <c:spPr>
            <a:ln w="41275">
              <a:solidFill>
                <a:srgbClr val="66FFFF"/>
              </a:solidFill>
            </a:ln>
          </c:spPr>
          <c:marker>
            <c:symbol val="none"/>
          </c:marker>
          <c:xVal>
            <c:numRef>
              <c:f>Sheet1!$A$2:$A$26</c:f>
              <c:numCache>
                <c:formatCode>General</c:formatCode>
                <c:ptCount val="25"/>
                <c:pt idx="0">
                  <c:v>0</c:v>
                </c:pt>
                <c:pt idx="1">
                  <c:v>0.25</c:v>
                </c:pt>
                <c:pt idx="2">
                  <c:v>0.5</c:v>
                </c:pt>
                <c:pt idx="3">
                  <c:v>0.75000000000000344</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numCache>
            </c:numRef>
          </c:xVal>
          <c:yVal>
            <c:numRef>
              <c:f>Sheet1!$B$2:$B$26</c:f>
              <c:numCache>
                <c:formatCode>General</c:formatCode>
                <c:ptCount val="25"/>
                <c:pt idx="0">
                  <c:v>100</c:v>
                </c:pt>
                <c:pt idx="1">
                  <c:v>100</c:v>
                </c:pt>
                <c:pt idx="2">
                  <c:v>100</c:v>
                </c:pt>
                <c:pt idx="3">
                  <c:v>100</c:v>
                </c:pt>
                <c:pt idx="4">
                  <c:v>100</c:v>
                </c:pt>
                <c:pt idx="5">
                  <c:v>98.667000000000002</c:v>
                </c:pt>
                <c:pt idx="6">
                  <c:v>98.667000000000002</c:v>
                </c:pt>
                <c:pt idx="7">
                  <c:v>98.667000000000002</c:v>
                </c:pt>
                <c:pt idx="8">
                  <c:v>98.667000000000002</c:v>
                </c:pt>
                <c:pt idx="9">
                  <c:v>98.667000000000002</c:v>
                </c:pt>
                <c:pt idx="10">
                  <c:v>98.667000000000002</c:v>
                </c:pt>
                <c:pt idx="11">
                  <c:v>98.667000000000002</c:v>
                </c:pt>
                <c:pt idx="12">
                  <c:v>97.884</c:v>
                </c:pt>
                <c:pt idx="13">
                  <c:v>95.906000000000006</c:v>
                </c:pt>
                <c:pt idx="14">
                  <c:v>94.917000000000456</c:v>
                </c:pt>
                <c:pt idx="15">
                  <c:v>94.917000000000456</c:v>
                </c:pt>
                <c:pt idx="16">
                  <c:v>93.813999999999993</c:v>
                </c:pt>
                <c:pt idx="17">
                  <c:v>93.813999999999993</c:v>
                </c:pt>
                <c:pt idx="18">
                  <c:v>93.813999999999993</c:v>
                </c:pt>
                <c:pt idx="19">
                  <c:v>93.813999999999993</c:v>
                </c:pt>
                <c:pt idx="20">
                  <c:v>92.301000000000002</c:v>
                </c:pt>
                <c:pt idx="21">
                  <c:v>88.194000000000003</c:v>
                </c:pt>
                <c:pt idx="22">
                  <c:v>86.093999999999994</c:v>
                </c:pt>
                <c:pt idx="23">
                  <c:v>86.093999999999994</c:v>
                </c:pt>
                <c:pt idx="24">
                  <c:v>86.093999999999994</c:v>
                </c:pt>
              </c:numCache>
            </c:numRef>
          </c:yVal>
        </c:ser>
        <c:ser>
          <c:idx val="1"/>
          <c:order val="1"/>
          <c:tx>
            <c:strRef>
              <c:f>Sheet1!$C$1</c:f>
              <c:strCache>
                <c:ptCount val="1"/>
                <c:pt idx="0">
                  <c:v>Treated Rejection within 1st Year  (N = 92)</c:v>
                </c:pt>
              </c:strCache>
            </c:strRef>
          </c:tx>
          <c:spPr>
            <a:ln w="41275">
              <a:solidFill>
                <a:srgbClr val="FFFF00"/>
              </a:solidFill>
              <a:prstDash val="solid"/>
            </a:ln>
          </c:spPr>
          <c:marker>
            <c:symbol val="none"/>
          </c:marker>
          <c:xVal>
            <c:numRef>
              <c:f>Sheet1!$A$2:$A$26</c:f>
              <c:numCache>
                <c:formatCode>General</c:formatCode>
                <c:ptCount val="25"/>
                <c:pt idx="0">
                  <c:v>0</c:v>
                </c:pt>
                <c:pt idx="1">
                  <c:v>0.25</c:v>
                </c:pt>
                <c:pt idx="2">
                  <c:v>0.5</c:v>
                </c:pt>
                <c:pt idx="3">
                  <c:v>0.75000000000000344</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numCache>
            </c:numRef>
          </c:xVal>
          <c:yVal>
            <c:numRef>
              <c:f>Sheet1!$C$2:$C$26</c:f>
              <c:numCache>
                <c:formatCode>General</c:formatCode>
                <c:ptCount val="25"/>
                <c:pt idx="0">
                  <c:v>100</c:v>
                </c:pt>
                <c:pt idx="1">
                  <c:v>100</c:v>
                </c:pt>
                <c:pt idx="2">
                  <c:v>100</c:v>
                </c:pt>
                <c:pt idx="3">
                  <c:v>100</c:v>
                </c:pt>
                <c:pt idx="4">
                  <c:v>100</c:v>
                </c:pt>
                <c:pt idx="5">
                  <c:v>100</c:v>
                </c:pt>
                <c:pt idx="6">
                  <c:v>100</c:v>
                </c:pt>
                <c:pt idx="7">
                  <c:v>98.900999999999996</c:v>
                </c:pt>
                <c:pt idx="8">
                  <c:v>97.777000000000001</c:v>
                </c:pt>
                <c:pt idx="9">
                  <c:v>96.524000000000001</c:v>
                </c:pt>
                <c:pt idx="10">
                  <c:v>96.524000000000001</c:v>
                </c:pt>
                <c:pt idx="11">
                  <c:v>96.524000000000001</c:v>
                </c:pt>
                <c:pt idx="12">
                  <c:v>96.524000000000001</c:v>
                </c:pt>
                <c:pt idx="13">
                  <c:v>96.524000000000001</c:v>
                </c:pt>
                <c:pt idx="14">
                  <c:v>96.524000000000001</c:v>
                </c:pt>
                <c:pt idx="15">
                  <c:v>94.9410000000005</c:v>
                </c:pt>
                <c:pt idx="16">
                  <c:v>93.275999999999982</c:v>
                </c:pt>
                <c:pt idx="17">
                  <c:v>91.447000000000486</c:v>
                </c:pt>
                <c:pt idx="18">
                  <c:v>91.447000000000486</c:v>
                </c:pt>
                <c:pt idx="19">
                  <c:v>91.447000000000486</c:v>
                </c:pt>
                <c:pt idx="20">
                  <c:v>89.415000000000006</c:v>
                </c:pt>
                <c:pt idx="21">
                  <c:v>86.784999999999997</c:v>
                </c:pt>
                <c:pt idx="22">
                  <c:v>86.784999999999997</c:v>
                </c:pt>
                <c:pt idx="23">
                  <c:v>86.784999999999997</c:v>
                </c:pt>
                <c:pt idx="24">
                  <c:v>86.784999999999997</c:v>
                </c:pt>
              </c:numCache>
            </c:numRef>
          </c:yVal>
        </c:ser>
        <c:axId val="157566848"/>
        <c:axId val="157605888"/>
      </c:scatterChart>
      <c:valAx>
        <c:axId val="157566848"/>
        <c:scaling>
          <c:orientation val="minMax"/>
          <c:max val="6"/>
          <c:min val="0"/>
        </c:scaling>
        <c:axPos val="b"/>
        <c:title>
          <c:tx>
            <c:rich>
              <a:bodyPr/>
              <a:lstStyle/>
              <a:p>
                <a:pPr>
                  <a:defRPr sz="1700"/>
                </a:pPr>
                <a:r>
                  <a:rPr lang="en-US" sz="1700" dirty="0" smtClean="0"/>
                  <a:t>Years</a:t>
                </a:r>
                <a:endParaRPr lang="en-US" sz="1700" dirty="0"/>
              </a:p>
            </c:rich>
          </c:tx>
          <c:layout>
            <c:manualLayout>
              <c:xMode val="edge"/>
              <c:yMode val="edge"/>
              <c:x val="0.46072503658281655"/>
              <c:y val="0.92991066906110431"/>
            </c:manualLayout>
          </c:layout>
        </c:title>
        <c:numFmt formatCode="#,##0" sourceLinked="0"/>
        <c:tickLblPos val="nextTo"/>
        <c:txPr>
          <a:bodyPr rot="0"/>
          <a:lstStyle/>
          <a:p>
            <a:pPr>
              <a:defRPr sz="1500" b="1"/>
            </a:pPr>
            <a:endParaRPr lang="en-US"/>
          </a:p>
        </c:txPr>
        <c:crossAx val="157605888"/>
        <c:crosses val="autoZero"/>
        <c:crossBetween val="midCat"/>
        <c:majorUnit val="1"/>
      </c:valAx>
      <c:valAx>
        <c:axId val="157605888"/>
        <c:scaling>
          <c:orientation val="minMax"/>
          <c:max val="100"/>
          <c:min val="5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157566848"/>
        <c:crosses val="autoZero"/>
        <c:crossBetween val="midCat"/>
        <c:majorUnit val="10"/>
      </c:valAx>
      <c:spPr>
        <a:solidFill>
          <a:schemeClr val="bg2"/>
        </a:solidFill>
        <a:ln>
          <a:solidFill>
            <a:schemeClr val="tx1"/>
          </a:solidFill>
        </a:ln>
      </c:spPr>
    </c:plotArea>
    <c:legend>
      <c:legendPos val="r"/>
      <c:layout>
        <c:manualLayout>
          <c:xMode val="edge"/>
          <c:yMode val="edge"/>
          <c:x val="0.11487457320047392"/>
          <c:y val="0.61449256342957692"/>
          <c:w val="0.51221238938052438"/>
          <c:h val="0.18694294792098495"/>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8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6799293893573043E-2"/>
          <c:y val="5.292288894922683E-2"/>
          <c:w val="0.87737962511323264"/>
          <c:h val="0.78984636618698523"/>
        </c:manualLayout>
      </c:layout>
      <c:scatterChart>
        <c:scatterStyle val="lineMarker"/>
        <c:ser>
          <c:idx val="0"/>
          <c:order val="0"/>
          <c:tx>
            <c:strRef>
              <c:f>Sheet1!$B$1</c:f>
              <c:strCache>
                <c:ptCount val="1"/>
                <c:pt idx="0">
                  <c:v>Free from Rejection during 1 year (N = 393)</c:v>
                </c:pt>
              </c:strCache>
            </c:strRef>
          </c:tx>
          <c:spPr>
            <a:ln w="41275">
              <a:solidFill>
                <a:srgbClr val="66FFFF"/>
              </a:solidFill>
            </a:ln>
          </c:spPr>
          <c:marker>
            <c:symbol val="none"/>
          </c:marker>
          <c:xVal>
            <c:numRef>
              <c:f>Sheet1!$A$2:$A$26</c:f>
              <c:numCache>
                <c:formatCode>General</c:formatCode>
                <c:ptCount val="25"/>
                <c:pt idx="0">
                  <c:v>0</c:v>
                </c:pt>
                <c:pt idx="1">
                  <c:v>0.25</c:v>
                </c:pt>
                <c:pt idx="2">
                  <c:v>0.5</c:v>
                </c:pt>
                <c:pt idx="3">
                  <c:v>0.75000000000000344</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numCache>
            </c:numRef>
          </c:xVal>
          <c:yVal>
            <c:numRef>
              <c:f>Sheet1!$B$2:$B$26</c:f>
              <c:numCache>
                <c:formatCode>General</c:formatCode>
                <c:ptCount val="25"/>
                <c:pt idx="0">
                  <c:v>100</c:v>
                </c:pt>
                <c:pt idx="1">
                  <c:v>100</c:v>
                </c:pt>
                <c:pt idx="2">
                  <c:v>100</c:v>
                </c:pt>
                <c:pt idx="3">
                  <c:v>100</c:v>
                </c:pt>
                <c:pt idx="4">
                  <c:v>100</c:v>
                </c:pt>
                <c:pt idx="5">
                  <c:v>99.486999999999995</c:v>
                </c:pt>
                <c:pt idx="6">
                  <c:v>98.200999999999993</c:v>
                </c:pt>
                <c:pt idx="7">
                  <c:v>97.943000000000026</c:v>
                </c:pt>
                <c:pt idx="8">
                  <c:v>96.881</c:v>
                </c:pt>
                <c:pt idx="9">
                  <c:v>95.968000000000004</c:v>
                </c:pt>
                <c:pt idx="10">
                  <c:v>94.438999999999993</c:v>
                </c:pt>
                <c:pt idx="11">
                  <c:v>93.819000000000003</c:v>
                </c:pt>
                <c:pt idx="12">
                  <c:v>92.197999999999993</c:v>
                </c:pt>
                <c:pt idx="13">
                  <c:v>91.807999999999993</c:v>
                </c:pt>
                <c:pt idx="14">
                  <c:v>91.414000000000456</c:v>
                </c:pt>
                <c:pt idx="15">
                  <c:v>91.007000000000005</c:v>
                </c:pt>
                <c:pt idx="16">
                  <c:v>90.149999999999991</c:v>
                </c:pt>
                <c:pt idx="17">
                  <c:v>89.13</c:v>
                </c:pt>
                <c:pt idx="18">
                  <c:v>88.049000000000007</c:v>
                </c:pt>
                <c:pt idx="19">
                  <c:v>88.049000000000007</c:v>
                </c:pt>
                <c:pt idx="20">
                  <c:v>86.882999999999981</c:v>
                </c:pt>
                <c:pt idx="21">
                  <c:v>83.940000000000026</c:v>
                </c:pt>
                <c:pt idx="22">
                  <c:v>81.657999999999987</c:v>
                </c:pt>
                <c:pt idx="23">
                  <c:v>80.063999999999993</c:v>
                </c:pt>
                <c:pt idx="24">
                  <c:v>78.295000000000002</c:v>
                </c:pt>
              </c:numCache>
            </c:numRef>
          </c:yVal>
        </c:ser>
        <c:ser>
          <c:idx val="1"/>
          <c:order val="1"/>
          <c:tx>
            <c:strRef>
              <c:f>Sheet1!$C$1</c:f>
              <c:strCache>
                <c:ptCount val="1"/>
                <c:pt idx="0">
                  <c:v>Treated Rejection within 1st Year  (N = 202)</c:v>
                </c:pt>
              </c:strCache>
            </c:strRef>
          </c:tx>
          <c:spPr>
            <a:ln w="41275">
              <a:solidFill>
                <a:srgbClr val="FFFF00"/>
              </a:solidFill>
              <a:prstDash val="solid"/>
            </a:ln>
          </c:spPr>
          <c:marker>
            <c:symbol val="none"/>
          </c:marker>
          <c:xVal>
            <c:numRef>
              <c:f>Sheet1!$A$2:$A$26</c:f>
              <c:numCache>
                <c:formatCode>General</c:formatCode>
                <c:ptCount val="25"/>
                <c:pt idx="0">
                  <c:v>0</c:v>
                </c:pt>
                <c:pt idx="1">
                  <c:v>0.25</c:v>
                </c:pt>
                <c:pt idx="2">
                  <c:v>0.5</c:v>
                </c:pt>
                <c:pt idx="3">
                  <c:v>0.75000000000000344</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numCache>
            </c:numRef>
          </c:xVal>
          <c:yVal>
            <c:numRef>
              <c:f>Sheet1!$C$2:$C$26</c:f>
              <c:numCache>
                <c:formatCode>General</c:formatCode>
                <c:ptCount val="25"/>
                <c:pt idx="0">
                  <c:v>100</c:v>
                </c:pt>
                <c:pt idx="1">
                  <c:v>100</c:v>
                </c:pt>
                <c:pt idx="2">
                  <c:v>100</c:v>
                </c:pt>
                <c:pt idx="3">
                  <c:v>100</c:v>
                </c:pt>
                <c:pt idx="4">
                  <c:v>100</c:v>
                </c:pt>
                <c:pt idx="5">
                  <c:v>98.507000000000005</c:v>
                </c:pt>
                <c:pt idx="6">
                  <c:v>97.015000000000001</c:v>
                </c:pt>
                <c:pt idx="7">
                  <c:v>94.013999999999996</c:v>
                </c:pt>
                <c:pt idx="8">
                  <c:v>91.982000000000014</c:v>
                </c:pt>
                <c:pt idx="9">
                  <c:v>91.982000000000014</c:v>
                </c:pt>
                <c:pt idx="10">
                  <c:v>89.765000000000001</c:v>
                </c:pt>
                <c:pt idx="11">
                  <c:v>89.765000000000001</c:v>
                </c:pt>
                <c:pt idx="12">
                  <c:v>88.606999999999999</c:v>
                </c:pt>
                <c:pt idx="13">
                  <c:v>87.936000000000007</c:v>
                </c:pt>
                <c:pt idx="14">
                  <c:v>86.562000000000012</c:v>
                </c:pt>
                <c:pt idx="15">
                  <c:v>84.462000000000003</c:v>
                </c:pt>
                <c:pt idx="16">
                  <c:v>82.992999999999995</c:v>
                </c:pt>
                <c:pt idx="17">
                  <c:v>79.595000000000013</c:v>
                </c:pt>
                <c:pt idx="18">
                  <c:v>79.595000000000013</c:v>
                </c:pt>
                <c:pt idx="19">
                  <c:v>77.805999999999983</c:v>
                </c:pt>
                <c:pt idx="20">
                  <c:v>73.864000000000004</c:v>
                </c:pt>
                <c:pt idx="21">
                  <c:v>72.545000000000002</c:v>
                </c:pt>
                <c:pt idx="22">
                  <c:v>72.545000000000002</c:v>
                </c:pt>
                <c:pt idx="23">
                  <c:v>72.545000000000002</c:v>
                </c:pt>
                <c:pt idx="24">
                  <c:v>69.316999999999993</c:v>
                </c:pt>
              </c:numCache>
            </c:numRef>
          </c:yVal>
        </c:ser>
        <c:axId val="157742208"/>
        <c:axId val="157744128"/>
      </c:scatterChart>
      <c:valAx>
        <c:axId val="157742208"/>
        <c:scaling>
          <c:orientation val="minMax"/>
          <c:max val="6"/>
          <c:min val="0"/>
        </c:scaling>
        <c:axPos val="b"/>
        <c:title>
          <c:tx>
            <c:rich>
              <a:bodyPr/>
              <a:lstStyle/>
              <a:p>
                <a:pPr>
                  <a:defRPr sz="1700"/>
                </a:pPr>
                <a:r>
                  <a:rPr lang="en-US" sz="1700" dirty="0" smtClean="0"/>
                  <a:t>Years</a:t>
                </a:r>
                <a:endParaRPr lang="en-US" sz="1700" dirty="0"/>
              </a:p>
            </c:rich>
          </c:tx>
          <c:layout>
            <c:manualLayout>
              <c:xMode val="edge"/>
              <c:yMode val="edge"/>
              <c:x val="0.46072503658281655"/>
              <c:y val="0.92991066906110431"/>
            </c:manualLayout>
          </c:layout>
        </c:title>
        <c:numFmt formatCode="#,##0" sourceLinked="0"/>
        <c:tickLblPos val="nextTo"/>
        <c:txPr>
          <a:bodyPr rot="0"/>
          <a:lstStyle/>
          <a:p>
            <a:pPr>
              <a:defRPr sz="1500" b="1"/>
            </a:pPr>
            <a:endParaRPr lang="en-US"/>
          </a:p>
        </c:txPr>
        <c:crossAx val="157744128"/>
        <c:crosses val="autoZero"/>
        <c:crossBetween val="midCat"/>
        <c:majorUnit val="1"/>
      </c:valAx>
      <c:valAx>
        <c:axId val="157744128"/>
        <c:scaling>
          <c:orientation val="minMax"/>
          <c:max val="100"/>
          <c:min val="5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157742208"/>
        <c:crosses val="autoZero"/>
        <c:crossBetween val="midCat"/>
        <c:majorUnit val="10"/>
      </c:valAx>
      <c:spPr>
        <a:solidFill>
          <a:schemeClr val="bg2"/>
        </a:solidFill>
        <a:ln>
          <a:solidFill>
            <a:schemeClr val="tx1"/>
          </a:solidFill>
        </a:ln>
      </c:spPr>
    </c:plotArea>
    <c:legend>
      <c:legendPos val="r"/>
      <c:layout>
        <c:manualLayout>
          <c:xMode val="edge"/>
          <c:yMode val="edge"/>
          <c:x val="0.11487457320047392"/>
          <c:y val="0.61449256342957714"/>
          <c:w val="0.51221238938052416"/>
          <c:h val="0.18694294792098501"/>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8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6799293893573043E-2"/>
          <c:y val="4.9719541105749124E-2"/>
          <c:w val="0.87737962511323264"/>
          <c:h val="0.79304968457890812"/>
        </c:manualLayout>
      </c:layout>
      <c:scatterChart>
        <c:scatterStyle val="lineMarker"/>
        <c:ser>
          <c:idx val="0"/>
          <c:order val="0"/>
          <c:tx>
            <c:strRef>
              <c:f>Sheet1!$B$1</c:f>
              <c:strCache>
                <c:ptCount val="1"/>
                <c:pt idx="0">
                  <c:v>CyA: Free from Rejection during 1 year (N = 272)</c:v>
                </c:pt>
              </c:strCache>
            </c:strRef>
          </c:tx>
          <c:spPr>
            <a:ln w="41275">
              <a:solidFill>
                <a:srgbClr val="66FFFF"/>
              </a:solidFill>
            </a:ln>
          </c:spPr>
          <c:marker>
            <c:symbol val="none"/>
          </c:marker>
          <c:xVal>
            <c:numRef>
              <c:f>Sheet1!$A$2:$A$30</c:f>
              <c:numCache>
                <c:formatCode>General</c:formatCode>
                <c:ptCount val="29"/>
                <c:pt idx="0">
                  <c:v>0</c:v>
                </c:pt>
                <c:pt idx="1">
                  <c:v>0.25</c:v>
                </c:pt>
                <c:pt idx="2">
                  <c:v>0.5</c:v>
                </c:pt>
                <c:pt idx="3">
                  <c:v>0.75000000000000377</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numCache>
            </c:numRef>
          </c:xVal>
          <c:yVal>
            <c:numRef>
              <c:f>Sheet1!$B$2:$B$30</c:f>
              <c:numCache>
                <c:formatCode>General</c:formatCode>
                <c:ptCount val="29"/>
                <c:pt idx="0">
                  <c:v>100</c:v>
                </c:pt>
                <c:pt idx="1">
                  <c:v>100</c:v>
                </c:pt>
                <c:pt idx="2">
                  <c:v>100</c:v>
                </c:pt>
                <c:pt idx="3">
                  <c:v>100</c:v>
                </c:pt>
                <c:pt idx="4">
                  <c:v>100</c:v>
                </c:pt>
                <c:pt idx="5">
                  <c:v>99.631</c:v>
                </c:pt>
                <c:pt idx="6">
                  <c:v>98.891999999999996</c:v>
                </c:pt>
                <c:pt idx="7">
                  <c:v>98.891999999999996</c:v>
                </c:pt>
                <c:pt idx="8">
                  <c:v>98.518000000000001</c:v>
                </c:pt>
                <c:pt idx="9">
                  <c:v>97.708000000000013</c:v>
                </c:pt>
                <c:pt idx="10">
                  <c:v>96.893000000000001</c:v>
                </c:pt>
                <c:pt idx="11">
                  <c:v>96.480999999999995</c:v>
                </c:pt>
                <c:pt idx="12">
                  <c:v>95.183999999999983</c:v>
                </c:pt>
                <c:pt idx="13">
                  <c:v>93.157999999999987</c:v>
                </c:pt>
                <c:pt idx="14">
                  <c:v>92.649000000000001</c:v>
                </c:pt>
                <c:pt idx="15">
                  <c:v>92.649000000000001</c:v>
                </c:pt>
                <c:pt idx="16">
                  <c:v>90.421000000000006</c:v>
                </c:pt>
                <c:pt idx="17">
                  <c:v>89.798000000000002</c:v>
                </c:pt>
                <c:pt idx="18">
                  <c:v>89.127999999999986</c:v>
                </c:pt>
                <c:pt idx="19">
                  <c:v>89.127999999999986</c:v>
                </c:pt>
                <c:pt idx="20">
                  <c:v>87.048000000000002</c:v>
                </c:pt>
                <c:pt idx="21">
                  <c:v>86.211000000000027</c:v>
                </c:pt>
                <c:pt idx="22">
                  <c:v>84.433999999999997</c:v>
                </c:pt>
                <c:pt idx="23">
                  <c:v>82.647000000000006</c:v>
                </c:pt>
                <c:pt idx="24">
                  <c:v>82.647000000000006</c:v>
                </c:pt>
                <c:pt idx="25">
                  <c:v>82.647000000000006</c:v>
                </c:pt>
                <c:pt idx="26">
                  <c:v>79.937000000000026</c:v>
                </c:pt>
                <c:pt idx="27">
                  <c:v>78.581999999999994</c:v>
                </c:pt>
                <c:pt idx="28">
                  <c:v>78.581999999999994</c:v>
                </c:pt>
              </c:numCache>
            </c:numRef>
          </c:yVal>
        </c:ser>
        <c:ser>
          <c:idx val="1"/>
          <c:order val="1"/>
          <c:tx>
            <c:strRef>
              <c:f>Sheet1!$C$1</c:f>
              <c:strCache>
                <c:ptCount val="1"/>
                <c:pt idx="0">
                  <c:v>CyA: Treated Rejection within 1st Year  (N = 151)</c:v>
                </c:pt>
              </c:strCache>
            </c:strRef>
          </c:tx>
          <c:spPr>
            <a:ln w="41275">
              <a:solidFill>
                <a:srgbClr val="FFFF00"/>
              </a:solidFill>
              <a:prstDash val="solid"/>
            </a:ln>
          </c:spPr>
          <c:marker>
            <c:symbol val="none"/>
          </c:marker>
          <c:xVal>
            <c:numRef>
              <c:f>Sheet1!$A$2:$A$30</c:f>
              <c:numCache>
                <c:formatCode>General</c:formatCode>
                <c:ptCount val="29"/>
                <c:pt idx="0">
                  <c:v>0</c:v>
                </c:pt>
                <c:pt idx="1">
                  <c:v>0.25</c:v>
                </c:pt>
                <c:pt idx="2">
                  <c:v>0.5</c:v>
                </c:pt>
                <c:pt idx="3">
                  <c:v>0.75000000000000377</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numCache>
            </c:numRef>
          </c:xVal>
          <c:yVal>
            <c:numRef>
              <c:f>Sheet1!$C$2:$C$30</c:f>
              <c:numCache>
                <c:formatCode>General</c:formatCode>
                <c:ptCount val="29"/>
                <c:pt idx="0">
                  <c:v>100</c:v>
                </c:pt>
                <c:pt idx="1">
                  <c:v>100</c:v>
                </c:pt>
                <c:pt idx="2">
                  <c:v>100</c:v>
                </c:pt>
                <c:pt idx="3">
                  <c:v>100</c:v>
                </c:pt>
                <c:pt idx="4">
                  <c:v>100</c:v>
                </c:pt>
                <c:pt idx="5">
                  <c:v>98.667000000000002</c:v>
                </c:pt>
                <c:pt idx="6">
                  <c:v>97.319000000000003</c:v>
                </c:pt>
                <c:pt idx="7">
                  <c:v>95.968000000000004</c:v>
                </c:pt>
                <c:pt idx="8">
                  <c:v>95.292000000000002</c:v>
                </c:pt>
                <c:pt idx="9">
                  <c:v>95.292000000000002</c:v>
                </c:pt>
                <c:pt idx="10">
                  <c:v>95.292000000000002</c:v>
                </c:pt>
                <c:pt idx="11">
                  <c:v>94.558999999999983</c:v>
                </c:pt>
                <c:pt idx="12">
                  <c:v>94.558999999999983</c:v>
                </c:pt>
                <c:pt idx="13">
                  <c:v>94.558999999999983</c:v>
                </c:pt>
                <c:pt idx="14">
                  <c:v>93.751000000000005</c:v>
                </c:pt>
                <c:pt idx="15">
                  <c:v>92.943000000000026</c:v>
                </c:pt>
                <c:pt idx="16">
                  <c:v>91.268000000000001</c:v>
                </c:pt>
                <c:pt idx="17">
                  <c:v>89.405000000000001</c:v>
                </c:pt>
                <c:pt idx="18">
                  <c:v>88.474000000000004</c:v>
                </c:pt>
                <c:pt idx="19">
                  <c:v>88.474000000000004</c:v>
                </c:pt>
                <c:pt idx="20">
                  <c:v>86.397000000000006</c:v>
                </c:pt>
                <c:pt idx="21">
                  <c:v>85.126999999999981</c:v>
                </c:pt>
                <c:pt idx="22">
                  <c:v>85.126999999999981</c:v>
                </c:pt>
                <c:pt idx="23">
                  <c:v>85.126999999999981</c:v>
                </c:pt>
                <c:pt idx="24">
                  <c:v>83.424000000000007</c:v>
                </c:pt>
                <c:pt idx="25">
                  <c:v>83.424000000000007</c:v>
                </c:pt>
                <c:pt idx="26">
                  <c:v>83.424000000000007</c:v>
                </c:pt>
                <c:pt idx="27">
                  <c:v>81.284999999999997</c:v>
                </c:pt>
                <c:pt idx="28">
                  <c:v>75.986999999999995</c:v>
                </c:pt>
              </c:numCache>
            </c:numRef>
          </c:yVal>
        </c:ser>
        <c:ser>
          <c:idx val="2"/>
          <c:order val="2"/>
          <c:tx>
            <c:strRef>
              <c:f>Sheet1!$D$1</c:f>
              <c:strCache>
                <c:ptCount val="1"/>
                <c:pt idx="0">
                  <c:v>TAC: Free from Rejection during 1 year (N = 841)</c:v>
                </c:pt>
              </c:strCache>
            </c:strRef>
          </c:tx>
          <c:spPr>
            <a:ln w="41275">
              <a:solidFill>
                <a:srgbClr val="FF00FF"/>
              </a:solidFill>
            </a:ln>
          </c:spPr>
          <c:marker>
            <c:symbol val="none"/>
          </c:marker>
          <c:xVal>
            <c:numRef>
              <c:f>Sheet1!$A$2:$A$30</c:f>
              <c:numCache>
                <c:formatCode>General</c:formatCode>
                <c:ptCount val="29"/>
                <c:pt idx="0">
                  <c:v>0</c:v>
                </c:pt>
                <c:pt idx="1">
                  <c:v>0.25</c:v>
                </c:pt>
                <c:pt idx="2">
                  <c:v>0.5</c:v>
                </c:pt>
                <c:pt idx="3">
                  <c:v>0.75000000000000377</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numCache>
            </c:numRef>
          </c:xVal>
          <c:yVal>
            <c:numRef>
              <c:f>Sheet1!$D$2:$D$30</c:f>
              <c:numCache>
                <c:formatCode>General</c:formatCode>
                <c:ptCount val="29"/>
                <c:pt idx="0">
                  <c:v>100</c:v>
                </c:pt>
                <c:pt idx="1">
                  <c:v>100</c:v>
                </c:pt>
                <c:pt idx="2">
                  <c:v>100</c:v>
                </c:pt>
                <c:pt idx="3">
                  <c:v>100</c:v>
                </c:pt>
                <c:pt idx="4">
                  <c:v>100</c:v>
                </c:pt>
                <c:pt idx="5">
                  <c:v>98.92</c:v>
                </c:pt>
                <c:pt idx="6">
                  <c:v>98.319000000000003</c:v>
                </c:pt>
                <c:pt idx="7">
                  <c:v>97.472999999999999</c:v>
                </c:pt>
                <c:pt idx="8">
                  <c:v>96.853999999999999</c:v>
                </c:pt>
                <c:pt idx="9">
                  <c:v>95.861000000000004</c:v>
                </c:pt>
                <c:pt idx="10">
                  <c:v>95.427999999999997</c:v>
                </c:pt>
                <c:pt idx="11">
                  <c:v>94.543999999999997</c:v>
                </c:pt>
                <c:pt idx="12">
                  <c:v>93.774000000000001</c:v>
                </c:pt>
                <c:pt idx="13">
                  <c:v>93.013000000000005</c:v>
                </c:pt>
                <c:pt idx="14">
                  <c:v>92.034000000000006</c:v>
                </c:pt>
                <c:pt idx="15">
                  <c:v>91.034000000000006</c:v>
                </c:pt>
                <c:pt idx="16">
                  <c:v>90.384999999999991</c:v>
                </c:pt>
                <c:pt idx="17">
                  <c:v>90.106999999999999</c:v>
                </c:pt>
                <c:pt idx="18">
                  <c:v>88.982000000000014</c:v>
                </c:pt>
                <c:pt idx="19">
                  <c:v>88.691999999999993</c:v>
                </c:pt>
                <c:pt idx="20">
                  <c:v>88.100999999999999</c:v>
                </c:pt>
                <c:pt idx="21">
                  <c:v>85.661000000000001</c:v>
                </c:pt>
                <c:pt idx="22">
                  <c:v>85.233000000000004</c:v>
                </c:pt>
                <c:pt idx="23">
                  <c:v>84.78</c:v>
                </c:pt>
                <c:pt idx="24">
                  <c:v>83.31</c:v>
                </c:pt>
                <c:pt idx="25">
                  <c:v>82.673999999999978</c:v>
                </c:pt>
                <c:pt idx="26">
                  <c:v>82.673999999999978</c:v>
                </c:pt>
                <c:pt idx="27">
                  <c:v>81.735000000000014</c:v>
                </c:pt>
                <c:pt idx="28">
                  <c:v>81.735000000000014</c:v>
                </c:pt>
              </c:numCache>
            </c:numRef>
          </c:yVal>
        </c:ser>
        <c:ser>
          <c:idx val="3"/>
          <c:order val="3"/>
          <c:tx>
            <c:strRef>
              <c:f>Sheet1!$E$1</c:f>
              <c:strCache>
                <c:ptCount val="1"/>
                <c:pt idx="0">
                  <c:v>TAC: Treated Rejection within 1st Year  (N = 310)</c:v>
                </c:pt>
              </c:strCache>
            </c:strRef>
          </c:tx>
          <c:spPr>
            <a:ln w="41275">
              <a:solidFill>
                <a:srgbClr val="00FF00"/>
              </a:solidFill>
            </a:ln>
          </c:spPr>
          <c:marker>
            <c:symbol val="none"/>
          </c:marker>
          <c:xVal>
            <c:numRef>
              <c:f>Sheet1!$A$2:$A$30</c:f>
              <c:numCache>
                <c:formatCode>General</c:formatCode>
                <c:ptCount val="29"/>
                <c:pt idx="0">
                  <c:v>0</c:v>
                </c:pt>
                <c:pt idx="1">
                  <c:v>0.25</c:v>
                </c:pt>
                <c:pt idx="2">
                  <c:v>0.5</c:v>
                </c:pt>
                <c:pt idx="3">
                  <c:v>0.75000000000000377</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numCache>
            </c:numRef>
          </c:xVal>
          <c:yVal>
            <c:numRef>
              <c:f>Sheet1!$E$2:$E$30</c:f>
              <c:numCache>
                <c:formatCode>General</c:formatCode>
                <c:ptCount val="29"/>
                <c:pt idx="0">
                  <c:v>100</c:v>
                </c:pt>
                <c:pt idx="1">
                  <c:v>100</c:v>
                </c:pt>
                <c:pt idx="2">
                  <c:v>100</c:v>
                </c:pt>
                <c:pt idx="3">
                  <c:v>100</c:v>
                </c:pt>
                <c:pt idx="4">
                  <c:v>100</c:v>
                </c:pt>
                <c:pt idx="5">
                  <c:v>97.736000000000004</c:v>
                </c:pt>
                <c:pt idx="6">
                  <c:v>96.117000000000004</c:v>
                </c:pt>
                <c:pt idx="7">
                  <c:v>93.205000000000013</c:v>
                </c:pt>
                <c:pt idx="8">
                  <c:v>91.551000000000002</c:v>
                </c:pt>
                <c:pt idx="9">
                  <c:v>90.10899999999998</c:v>
                </c:pt>
                <c:pt idx="10">
                  <c:v>89.007000000000005</c:v>
                </c:pt>
                <c:pt idx="11">
                  <c:v>89.007000000000005</c:v>
                </c:pt>
                <c:pt idx="12">
                  <c:v>87.450999999999993</c:v>
                </c:pt>
                <c:pt idx="13">
                  <c:v>86.965999999999994</c:v>
                </c:pt>
                <c:pt idx="14">
                  <c:v>84.524999999999991</c:v>
                </c:pt>
                <c:pt idx="15">
                  <c:v>82.527000000000001</c:v>
                </c:pt>
                <c:pt idx="16">
                  <c:v>80.956999999999994</c:v>
                </c:pt>
                <c:pt idx="17">
                  <c:v>79.684999999999988</c:v>
                </c:pt>
                <c:pt idx="18">
                  <c:v>79.684999999999988</c:v>
                </c:pt>
                <c:pt idx="19">
                  <c:v>78.292000000000002</c:v>
                </c:pt>
                <c:pt idx="20">
                  <c:v>76.007999999999996</c:v>
                </c:pt>
                <c:pt idx="21">
                  <c:v>75.021000000000001</c:v>
                </c:pt>
                <c:pt idx="22">
                  <c:v>75.021000000000001</c:v>
                </c:pt>
                <c:pt idx="23">
                  <c:v>75.021000000000001</c:v>
                </c:pt>
                <c:pt idx="24">
                  <c:v>72.748000000000005</c:v>
                </c:pt>
                <c:pt idx="25">
                  <c:v>72.748000000000005</c:v>
                </c:pt>
                <c:pt idx="26">
                  <c:v>70.929000000000002</c:v>
                </c:pt>
                <c:pt idx="27">
                  <c:v>70.929000000000002</c:v>
                </c:pt>
                <c:pt idx="28">
                  <c:v>70.929000000000002</c:v>
                </c:pt>
              </c:numCache>
            </c:numRef>
          </c:yVal>
        </c:ser>
        <c:axId val="157919104"/>
        <c:axId val="157933568"/>
      </c:scatterChart>
      <c:valAx>
        <c:axId val="157919104"/>
        <c:scaling>
          <c:orientation val="minMax"/>
          <c:max val="7"/>
          <c:min val="0"/>
        </c:scaling>
        <c:axPos val="b"/>
        <c:title>
          <c:tx>
            <c:rich>
              <a:bodyPr/>
              <a:lstStyle/>
              <a:p>
                <a:pPr>
                  <a:defRPr sz="1700"/>
                </a:pPr>
                <a:r>
                  <a:rPr lang="en-US" sz="1700" dirty="0" smtClean="0"/>
                  <a:t>Years</a:t>
                </a:r>
                <a:endParaRPr lang="en-US" sz="1700" dirty="0"/>
              </a:p>
            </c:rich>
          </c:tx>
          <c:layout>
            <c:manualLayout>
              <c:xMode val="edge"/>
              <c:yMode val="edge"/>
              <c:x val="0.45187547906069714"/>
              <c:y val="0.92991066906110431"/>
            </c:manualLayout>
          </c:layout>
        </c:title>
        <c:numFmt formatCode="#,##0" sourceLinked="0"/>
        <c:tickLblPos val="nextTo"/>
        <c:txPr>
          <a:bodyPr rot="0"/>
          <a:lstStyle/>
          <a:p>
            <a:pPr>
              <a:defRPr sz="1500" b="1"/>
            </a:pPr>
            <a:endParaRPr lang="en-US"/>
          </a:p>
        </c:txPr>
        <c:crossAx val="157933568"/>
        <c:crosses val="autoZero"/>
        <c:crossBetween val="midCat"/>
        <c:majorUnit val="1"/>
      </c:valAx>
      <c:valAx>
        <c:axId val="157933568"/>
        <c:scaling>
          <c:orientation val="minMax"/>
          <c:max val="100"/>
          <c:min val="5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157919104"/>
        <c:crosses val="autoZero"/>
        <c:crossBetween val="midCat"/>
        <c:majorUnit val="10"/>
      </c:valAx>
      <c:spPr>
        <a:solidFill>
          <a:schemeClr val="bg2"/>
        </a:solidFill>
        <a:ln>
          <a:solidFill>
            <a:schemeClr val="tx1"/>
          </a:solidFill>
        </a:ln>
      </c:spPr>
    </c:plotArea>
    <c:legend>
      <c:legendPos val="r"/>
      <c:layout>
        <c:manualLayout>
          <c:xMode val="edge"/>
          <c:yMode val="edge"/>
          <c:x val="0.10602501567835022"/>
          <c:y val="0.54431712483307959"/>
          <c:w val="0.53876106194689999"/>
          <c:h val="0.29778813832481793"/>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8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6799293893573043E-2"/>
          <c:y val="4.9719541105749124E-2"/>
          <c:w val="0.88622918263535633"/>
          <c:h val="0.79304968457890812"/>
        </c:manualLayout>
      </c:layout>
      <c:scatterChart>
        <c:scatterStyle val="lineMarker"/>
        <c:ser>
          <c:idx val="0"/>
          <c:order val="0"/>
          <c:tx>
            <c:strRef>
              <c:f>Sheet1!$B$1</c:f>
              <c:strCache>
                <c:ptCount val="1"/>
                <c:pt idx="0">
                  <c:v>CyA: Free from Rejection during 1 year (N = 195)</c:v>
                </c:pt>
              </c:strCache>
            </c:strRef>
          </c:tx>
          <c:spPr>
            <a:ln w="41275">
              <a:solidFill>
                <a:srgbClr val="66FFFF"/>
              </a:solidFill>
            </a:ln>
          </c:spPr>
          <c:marker>
            <c:symbol val="none"/>
          </c:marker>
          <c:xVal>
            <c:numRef>
              <c:f>Sheet1!$A$2:$A$26</c:f>
              <c:numCache>
                <c:formatCode>General</c:formatCode>
                <c:ptCount val="25"/>
                <c:pt idx="0">
                  <c:v>0</c:v>
                </c:pt>
                <c:pt idx="1">
                  <c:v>0.25</c:v>
                </c:pt>
                <c:pt idx="2">
                  <c:v>0.5</c:v>
                </c:pt>
                <c:pt idx="3">
                  <c:v>0.75000000000000377</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numCache>
            </c:numRef>
          </c:xVal>
          <c:yVal>
            <c:numRef>
              <c:f>Sheet1!$B$2:$B$26</c:f>
              <c:numCache>
                <c:formatCode>General</c:formatCode>
                <c:ptCount val="25"/>
                <c:pt idx="0">
                  <c:v>100</c:v>
                </c:pt>
                <c:pt idx="1">
                  <c:v>100</c:v>
                </c:pt>
                <c:pt idx="2">
                  <c:v>100</c:v>
                </c:pt>
                <c:pt idx="3">
                  <c:v>100</c:v>
                </c:pt>
                <c:pt idx="4">
                  <c:v>100</c:v>
                </c:pt>
                <c:pt idx="5">
                  <c:v>99.486999999999995</c:v>
                </c:pt>
                <c:pt idx="6">
                  <c:v>98.974000000000004</c:v>
                </c:pt>
                <c:pt idx="7">
                  <c:v>98.974000000000004</c:v>
                </c:pt>
                <c:pt idx="8">
                  <c:v>98.459000000000003</c:v>
                </c:pt>
                <c:pt idx="9">
                  <c:v>97.899000000000001</c:v>
                </c:pt>
                <c:pt idx="10">
                  <c:v>97.899000000000001</c:v>
                </c:pt>
                <c:pt idx="11">
                  <c:v>97.332999999999998</c:v>
                </c:pt>
                <c:pt idx="12">
                  <c:v>96.167999999999992</c:v>
                </c:pt>
                <c:pt idx="13">
                  <c:v>94.076999999999998</c:v>
                </c:pt>
                <c:pt idx="14">
                  <c:v>93.374999999999986</c:v>
                </c:pt>
                <c:pt idx="15">
                  <c:v>93.374999999999986</c:v>
                </c:pt>
                <c:pt idx="16">
                  <c:v>90.316000000000003</c:v>
                </c:pt>
                <c:pt idx="17">
                  <c:v>90.316000000000003</c:v>
                </c:pt>
                <c:pt idx="18">
                  <c:v>89.374999999999986</c:v>
                </c:pt>
                <c:pt idx="19">
                  <c:v>89.374999999999986</c:v>
                </c:pt>
                <c:pt idx="20">
                  <c:v>88.370999999999981</c:v>
                </c:pt>
                <c:pt idx="21">
                  <c:v>88.370999999999981</c:v>
                </c:pt>
                <c:pt idx="22">
                  <c:v>88.370999999999981</c:v>
                </c:pt>
                <c:pt idx="23">
                  <c:v>88.370999999999981</c:v>
                </c:pt>
                <c:pt idx="24">
                  <c:v>88.370999999999981</c:v>
                </c:pt>
              </c:numCache>
            </c:numRef>
          </c:yVal>
        </c:ser>
        <c:ser>
          <c:idx val="1"/>
          <c:order val="1"/>
          <c:tx>
            <c:strRef>
              <c:f>Sheet1!$C$1</c:f>
              <c:strCache>
                <c:ptCount val="1"/>
                <c:pt idx="0">
                  <c:v>CyA: Treated Rejection within 1st Year  (N = 100)</c:v>
                </c:pt>
              </c:strCache>
            </c:strRef>
          </c:tx>
          <c:spPr>
            <a:ln w="41275">
              <a:solidFill>
                <a:srgbClr val="FFFF00"/>
              </a:solidFill>
              <a:prstDash val="solid"/>
            </a:ln>
          </c:spPr>
          <c:marker>
            <c:symbol val="none"/>
          </c:marker>
          <c:xVal>
            <c:numRef>
              <c:f>Sheet1!$A$2:$A$26</c:f>
              <c:numCache>
                <c:formatCode>General</c:formatCode>
                <c:ptCount val="25"/>
                <c:pt idx="0">
                  <c:v>0</c:v>
                </c:pt>
                <c:pt idx="1">
                  <c:v>0.25</c:v>
                </c:pt>
                <c:pt idx="2">
                  <c:v>0.5</c:v>
                </c:pt>
                <c:pt idx="3">
                  <c:v>0.75000000000000377</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numCache>
            </c:numRef>
          </c:xVal>
          <c:yVal>
            <c:numRef>
              <c:f>Sheet1!$C$2:$C$26</c:f>
              <c:numCache>
                <c:formatCode>General</c:formatCode>
                <c:ptCount val="25"/>
                <c:pt idx="0">
                  <c:v>100</c:v>
                </c:pt>
                <c:pt idx="1">
                  <c:v>100</c:v>
                </c:pt>
                <c:pt idx="2">
                  <c:v>100</c:v>
                </c:pt>
                <c:pt idx="3">
                  <c:v>100</c:v>
                </c:pt>
                <c:pt idx="4">
                  <c:v>100</c:v>
                </c:pt>
                <c:pt idx="5">
                  <c:v>97.990000000000023</c:v>
                </c:pt>
                <c:pt idx="6">
                  <c:v>95.959000000000003</c:v>
                </c:pt>
                <c:pt idx="7">
                  <c:v>94.938000000000002</c:v>
                </c:pt>
                <c:pt idx="8">
                  <c:v>93.917000000000499</c:v>
                </c:pt>
                <c:pt idx="9">
                  <c:v>93.917000000000499</c:v>
                </c:pt>
                <c:pt idx="10">
                  <c:v>93.917000000000499</c:v>
                </c:pt>
                <c:pt idx="11">
                  <c:v>92.799000000000007</c:v>
                </c:pt>
                <c:pt idx="12">
                  <c:v>92.799000000000007</c:v>
                </c:pt>
                <c:pt idx="13">
                  <c:v>92.799000000000007</c:v>
                </c:pt>
                <c:pt idx="14">
                  <c:v>91.593999999999994</c:v>
                </c:pt>
                <c:pt idx="15">
                  <c:v>91.593999999999994</c:v>
                </c:pt>
                <c:pt idx="16">
                  <c:v>90.338999999999999</c:v>
                </c:pt>
                <c:pt idx="17">
                  <c:v>88.97</c:v>
                </c:pt>
                <c:pt idx="18">
                  <c:v>87.60199999999999</c:v>
                </c:pt>
                <c:pt idx="19">
                  <c:v>87.60199999999999</c:v>
                </c:pt>
                <c:pt idx="20">
                  <c:v>87.60199999999999</c:v>
                </c:pt>
                <c:pt idx="21">
                  <c:v>85.775999999999982</c:v>
                </c:pt>
                <c:pt idx="22">
                  <c:v>85.775999999999982</c:v>
                </c:pt>
                <c:pt idx="23">
                  <c:v>85.775999999999982</c:v>
                </c:pt>
                <c:pt idx="24">
                  <c:v>85.775999999999982</c:v>
                </c:pt>
              </c:numCache>
            </c:numRef>
          </c:yVal>
        </c:ser>
        <c:ser>
          <c:idx val="2"/>
          <c:order val="2"/>
          <c:tx>
            <c:strRef>
              <c:f>Sheet1!$D$1</c:f>
              <c:strCache>
                <c:ptCount val="1"/>
                <c:pt idx="0">
                  <c:v>TAC: Free from Rejection during 1 year (N = 547)</c:v>
                </c:pt>
              </c:strCache>
            </c:strRef>
          </c:tx>
          <c:spPr>
            <a:ln w="41275">
              <a:solidFill>
                <a:srgbClr val="FF00FF"/>
              </a:solidFill>
            </a:ln>
          </c:spPr>
          <c:marker>
            <c:symbol val="none"/>
          </c:marker>
          <c:xVal>
            <c:numRef>
              <c:f>Sheet1!$A$2:$A$26</c:f>
              <c:numCache>
                <c:formatCode>General</c:formatCode>
                <c:ptCount val="25"/>
                <c:pt idx="0">
                  <c:v>0</c:v>
                </c:pt>
                <c:pt idx="1">
                  <c:v>0.25</c:v>
                </c:pt>
                <c:pt idx="2">
                  <c:v>0.5</c:v>
                </c:pt>
                <c:pt idx="3">
                  <c:v>0.75000000000000377</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numCache>
            </c:numRef>
          </c:xVal>
          <c:yVal>
            <c:numRef>
              <c:f>Sheet1!$D$2:$D$26</c:f>
              <c:numCache>
                <c:formatCode>General</c:formatCode>
                <c:ptCount val="25"/>
                <c:pt idx="0">
                  <c:v>100</c:v>
                </c:pt>
                <c:pt idx="1">
                  <c:v>100</c:v>
                </c:pt>
                <c:pt idx="2">
                  <c:v>100</c:v>
                </c:pt>
                <c:pt idx="3">
                  <c:v>100</c:v>
                </c:pt>
                <c:pt idx="4">
                  <c:v>100</c:v>
                </c:pt>
                <c:pt idx="5">
                  <c:v>98.706000000000003</c:v>
                </c:pt>
                <c:pt idx="6">
                  <c:v>98.521000000000001</c:v>
                </c:pt>
                <c:pt idx="7">
                  <c:v>97.405000000000001</c:v>
                </c:pt>
                <c:pt idx="8">
                  <c:v>97.024000000000001</c:v>
                </c:pt>
                <c:pt idx="9">
                  <c:v>95.948000000000022</c:v>
                </c:pt>
                <c:pt idx="10">
                  <c:v>95.727999999999994</c:v>
                </c:pt>
                <c:pt idx="11">
                  <c:v>94.825999999999979</c:v>
                </c:pt>
                <c:pt idx="12">
                  <c:v>94.587000000000003</c:v>
                </c:pt>
                <c:pt idx="13">
                  <c:v>93.406000000000006</c:v>
                </c:pt>
                <c:pt idx="14">
                  <c:v>92.185999999999979</c:v>
                </c:pt>
                <c:pt idx="15">
                  <c:v>90.953000000000003</c:v>
                </c:pt>
                <c:pt idx="16">
                  <c:v>90.611000000000004</c:v>
                </c:pt>
                <c:pt idx="17">
                  <c:v>90.611000000000004</c:v>
                </c:pt>
                <c:pt idx="18">
                  <c:v>89.718000000000004</c:v>
                </c:pt>
                <c:pt idx="19">
                  <c:v>89.268000000000001</c:v>
                </c:pt>
                <c:pt idx="20">
                  <c:v>88.342000000000013</c:v>
                </c:pt>
                <c:pt idx="21">
                  <c:v>86.477999999999994</c:v>
                </c:pt>
                <c:pt idx="22">
                  <c:v>86.477999999999994</c:v>
                </c:pt>
                <c:pt idx="23">
                  <c:v>85.757000000000005</c:v>
                </c:pt>
                <c:pt idx="24">
                  <c:v>84.97</c:v>
                </c:pt>
              </c:numCache>
            </c:numRef>
          </c:yVal>
        </c:ser>
        <c:ser>
          <c:idx val="3"/>
          <c:order val="3"/>
          <c:tx>
            <c:strRef>
              <c:f>Sheet1!$E$1</c:f>
              <c:strCache>
                <c:ptCount val="1"/>
                <c:pt idx="0">
                  <c:v>TAC: Treated Rejection within 1st Year  (N = 176)</c:v>
                </c:pt>
              </c:strCache>
            </c:strRef>
          </c:tx>
          <c:spPr>
            <a:ln w="41275">
              <a:solidFill>
                <a:srgbClr val="00FF00"/>
              </a:solidFill>
            </a:ln>
          </c:spPr>
          <c:marker>
            <c:symbol val="none"/>
          </c:marker>
          <c:xVal>
            <c:numRef>
              <c:f>Sheet1!$A$2:$A$26</c:f>
              <c:numCache>
                <c:formatCode>General</c:formatCode>
                <c:ptCount val="25"/>
                <c:pt idx="0">
                  <c:v>0</c:v>
                </c:pt>
                <c:pt idx="1">
                  <c:v>0.25</c:v>
                </c:pt>
                <c:pt idx="2">
                  <c:v>0.5</c:v>
                </c:pt>
                <c:pt idx="3">
                  <c:v>0.75000000000000377</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numCache>
            </c:numRef>
          </c:xVal>
          <c:yVal>
            <c:numRef>
              <c:f>Sheet1!$E$2:$E$26</c:f>
              <c:numCache>
                <c:formatCode>General</c:formatCode>
                <c:ptCount val="25"/>
                <c:pt idx="0">
                  <c:v>100</c:v>
                </c:pt>
                <c:pt idx="1">
                  <c:v>100</c:v>
                </c:pt>
                <c:pt idx="2">
                  <c:v>100</c:v>
                </c:pt>
                <c:pt idx="3">
                  <c:v>100</c:v>
                </c:pt>
                <c:pt idx="4">
                  <c:v>100</c:v>
                </c:pt>
                <c:pt idx="5">
                  <c:v>97.717000000000027</c:v>
                </c:pt>
                <c:pt idx="6">
                  <c:v>96.003</c:v>
                </c:pt>
                <c:pt idx="7">
                  <c:v>93.717000000000027</c:v>
                </c:pt>
                <c:pt idx="8">
                  <c:v>93.131999999999991</c:v>
                </c:pt>
                <c:pt idx="9">
                  <c:v>90.6</c:v>
                </c:pt>
                <c:pt idx="10">
                  <c:v>90.6</c:v>
                </c:pt>
                <c:pt idx="11">
                  <c:v>90.6</c:v>
                </c:pt>
                <c:pt idx="12">
                  <c:v>89.2</c:v>
                </c:pt>
                <c:pt idx="13">
                  <c:v>88.325999999999979</c:v>
                </c:pt>
                <c:pt idx="14">
                  <c:v>85.684999999999988</c:v>
                </c:pt>
                <c:pt idx="15">
                  <c:v>83.9</c:v>
                </c:pt>
                <c:pt idx="16">
                  <c:v>82.045000000000002</c:v>
                </c:pt>
                <c:pt idx="17">
                  <c:v>80.820999999999998</c:v>
                </c:pt>
                <c:pt idx="18">
                  <c:v>80.820999999999998</c:v>
                </c:pt>
                <c:pt idx="19">
                  <c:v>80.820999999999998</c:v>
                </c:pt>
                <c:pt idx="20">
                  <c:v>79.427000000000007</c:v>
                </c:pt>
                <c:pt idx="21">
                  <c:v>79.427000000000007</c:v>
                </c:pt>
                <c:pt idx="22">
                  <c:v>79.427000000000007</c:v>
                </c:pt>
                <c:pt idx="23">
                  <c:v>79.427000000000007</c:v>
                </c:pt>
                <c:pt idx="24">
                  <c:v>77.442000000000007</c:v>
                </c:pt>
              </c:numCache>
            </c:numRef>
          </c:yVal>
        </c:ser>
        <c:axId val="158166400"/>
        <c:axId val="158189056"/>
      </c:scatterChart>
      <c:valAx>
        <c:axId val="158166400"/>
        <c:scaling>
          <c:orientation val="minMax"/>
          <c:max val="6"/>
          <c:min val="0"/>
        </c:scaling>
        <c:axPos val="b"/>
        <c:title>
          <c:tx>
            <c:rich>
              <a:bodyPr/>
              <a:lstStyle/>
              <a:p>
                <a:pPr>
                  <a:defRPr sz="1700"/>
                </a:pPr>
                <a:r>
                  <a:rPr lang="en-US" sz="1700" dirty="0" smtClean="0"/>
                  <a:t>Years</a:t>
                </a:r>
                <a:endParaRPr lang="en-US" sz="1700" dirty="0"/>
              </a:p>
            </c:rich>
          </c:tx>
          <c:layout>
            <c:manualLayout>
              <c:xMode val="edge"/>
              <c:yMode val="edge"/>
              <c:x val="0.45187547906069714"/>
              <c:y val="0.92991066906110431"/>
            </c:manualLayout>
          </c:layout>
        </c:title>
        <c:numFmt formatCode="#,##0" sourceLinked="0"/>
        <c:tickLblPos val="nextTo"/>
        <c:txPr>
          <a:bodyPr rot="0"/>
          <a:lstStyle/>
          <a:p>
            <a:pPr>
              <a:defRPr sz="1500" b="1"/>
            </a:pPr>
            <a:endParaRPr lang="en-US"/>
          </a:p>
        </c:txPr>
        <c:crossAx val="158189056"/>
        <c:crosses val="autoZero"/>
        <c:crossBetween val="midCat"/>
        <c:majorUnit val="1"/>
      </c:valAx>
      <c:valAx>
        <c:axId val="158189056"/>
        <c:scaling>
          <c:orientation val="minMax"/>
          <c:max val="100"/>
          <c:min val="5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158166400"/>
        <c:crosses val="autoZero"/>
        <c:crossBetween val="midCat"/>
        <c:majorUnit val="10"/>
      </c:valAx>
      <c:spPr>
        <a:solidFill>
          <a:schemeClr val="bg2"/>
        </a:solidFill>
        <a:ln>
          <a:solidFill>
            <a:schemeClr val="tx1"/>
          </a:solidFill>
        </a:ln>
      </c:spPr>
    </c:plotArea>
    <c:legend>
      <c:legendPos val="r"/>
      <c:layout>
        <c:manualLayout>
          <c:xMode val="edge"/>
          <c:yMode val="edge"/>
          <c:x val="0.11487457320047392"/>
          <c:y val="0.56186098448220256"/>
          <c:w val="0.59185840707964599"/>
          <c:h val="0.24515655937744624"/>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8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6799293893573043E-2"/>
          <c:y val="4.9719541105749124E-2"/>
          <c:w val="0.8883322972786295"/>
          <c:h val="0.800505905511811"/>
        </c:manualLayout>
      </c:layout>
      <c:scatterChart>
        <c:scatterStyle val="lineMarker"/>
        <c:ser>
          <c:idx val="0"/>
          <c:order val="0"/>
          <c:tx>
            <c:strRef>
              <c:f>Sheet1!$B$1</c:f>
              <c:strCache>
                <c:ptCount val="1"/>
                <c:pt idx="0">
                  <c:v>CyA: Free from Rejection during 1st Year (N = 77)</c:v>
                </c:pt>
              </c:strCache>
            </c:strRef>
          </c:tx>
          <c:spPr>
            <a:ln w="41275">
              <a:solidFill>
                <a:srgbClr val="66FFFF"/>
              </a:solidFill>
            </a:ln>
          </c:spPr>
          <c:marker>
            <c:symbol val="none"/>
          </c:marker>
          <c:xVal>
            <c:numRef>
              <c:f>Sheet1!$A$2:$A$22</c:f>
              <c:numCache>
                <c:formatCode>General</c:formatCode>
                <c:ptCount val="21"/>
                <c:pt idx="0">
                  <c:v>0</c:v>
                </c:pt>
                <c:pt idx="1">
                  <c:v>0.25</c:v>
                </c:pt>
                <c:pt idx="2">
                  <c:v>0.5</c:v>
                </c:pt>
                <c:pt idx="3">
                  <c:v>0.75000000000000377</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numCache>
            </c:numRef>
          </c:xVal>
          <c:yVal>
            <c:numRef>
              <c:f>Sheet1!$B$2:$B$22</c:f>
              <c:numCache>
                <c:formatCode>General</c:formatCode>
                <c:ptCount val="21"/>
                <c:pt idx="0">
                  <c:v>100</c:v>
                </c:pt>
                <c:pt idx="1">
                  <c:v>100</c:v>
                </c:pt>
                <c:pt idx="2">
                  <c:v>100</c:v>
                </c:pt>
                <c:pt idx="3">
                  <c:v>100</c:v>
                </c:pt>
                <c:pt idx="4">
                  <c:v>100</c:v>
                </c:pt>
                <c:pt idx="5">
                  <c:v>100</c:v>
                </c:pt>
                <c:pt idx="6">
                  <c:v>98.667000000000002</c:v>
                </c:pt>
                <c:pt idx="7">
                  <c:v>98.667000000000002</c:v>
                </c:pt>
                <c:pt idx="8">
                  <c:v>98.667000000000002</c:v>
                </c:pt>
                <c:pt idx="9">
                  <c:v>97.194000000000003</c:v>
                </c:pt>
                <c:pt idx="10">
                  <c:v>94.248999999999995</c:v>
                </c:pt>
                <c:pt idx="11">
                  <c:v>94.248999999999995</c:v>
                </c:pt>
                <c:pt idx="12">
                  <c:v>92.650999999999982</c:v>
                </c:pt>
                <c:pt idx="13">
                  <c:v>90.798000000000002</c:v>
                </c:pt>
                <c:pt idx="14">
                  <c:v>90.798000000000002</c:v>
                </c:pt>
                <c:pt idx="15">
                  <c:v>90.798000000000002</c:v>
                </c:pt>
                <c:pt idx="16">
                  <c:v>90.798000000000002</c:v>
                </c:pt>
                <c:pt idx="17">
                  <c:v>88.527999999999992</c:v>
                </c:pt>
                <c:pt idx="18">
                  <c:v>88.527999999999992</c:v>
                </c:pt>
                <c:pt idx="19">
                  <c:v>88.527999999999992</c:v>
                </c:pt>
                <c:pt idx="20">
                  <c:v>83.804000000000002</c:v>
                </c:pt>
              </c:numCache>
            </c:numRef>
          </c:yVal>
        </c:ser>
        <c:ser>
          <c:idx val="1"/>
          <c:order val="1"/>
          <c:tx>
            <c:strRef>
              <c:f>Sheet1!$C$1</c:f>
              <c:strCache>
                <c:ptCount val="1"/>
                <c:pt idx="0">
                  <c:v>CyA: Treated Rejection within 1st Year  (N = 51)</c:v>
                </c:pt>
              </c:strCache>
            </c:strRef>
          </c:tx>
          <c:spPr>
            <a:ln w="41275">
              <a:solidFill>
                <a:srgbClr val="FFFF00"/>
              </a:solidFill>
              <a:prstDash val="solid"/>
            </a:ln>
          </c:spPr>
          <c:marker>
            <c:symbol val="none"/>
          </c:marker>
          <c:xVal>
            <c:numRef>
              <c:f>Sheet1!$A$2:$A$22</c:f>
              <c:numCache>
                <c:formatCode>General</c:formatCode>
                <c:ptCount val="21"/>
                <c:pt idx="0">
                  <c:v>0</c:v>
                </c:pt>
                <c:pt idx="1">
                  <c:v>0.25</c:v>
                </c:pt>
                <c:pt idx="2">
                  <c:v>0.5</c:v>
                </c:pt>
                <c:pt idx="3">
                  <c:v>0.75000000000000377</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numCache>
            </c:numRef>
          </c:xVal>
          <c:yVal>
            <c:numRef>
              <c:f>Sheet1!$C$2:$C$22</c:f>
              <c:numCache>
                <c:formatCode>General</c:formatCode>
                <c:ptCount val="21"/>
                <c:pt idx="0">
                  <c:v>100</c:v>
                </c:pt>
                <c:pt idx="1">
                  <c:v>100</c:v>
                </c:pt>
                <c:pt idx="2">
                  <c:v>100</c:v>
                </c:pt>
                <c:pt idx="3">
                  <c:v>100</c:v>
                </c:pt>
                <c:pt idx="4">
                  <c:v>100</c:v>
                </c:pt>
                <c:pt idx="5">
                  <c:v>100</c:v>
                </c:pt>
                <c:pt idx="6">
                  <c:v>100</c:v>
                </c:pt>
                <c:pt idx="7">
                  <c:v>98</c:v>
                </c:pt>
                <c:pt idx="8">
                  <c:v>98</c:v>
                </c:pt>
                <c:pt idx="9">
                  <c:v>98</c:v>
                </c:pt>
                <c:pt idx="10">
                  <c:v>98</c:v>
                </c:pt>
                <c:pt idx="11">
                  <c:v>98</c:v>
                </c:pt>
                <c:pt idx="12">
                  <c:v>98</c:v>
                </c:pt>
                <c:pt idx="13">
                  <c:v>98</c:v>
                </c:pt>
                <c:pt idx="14">
                  <c:v>98</c:v>
                </c:pt>
                <c:pt idx="15">
                  <c:v>95.55</c:v>
                </c:pt>
                <c:pt idx="16">
                  <c:v>93.036000000000001</c:v>
                </c:pt>
                <c:pt idx="17">
                  <c:v>90.127999999999986</c:v>
                </c:pt>
                <c:pt idx="18">
                  <c:v>90.127999999999986</c:v>
                </c:pt>
                <c:pt idx="19">
                  <c:v>90.127999999999986</c:v>
                </c:pt>
                <c:pt idx="20">
                  <c:v>83.287999999999997</c:v>
                </c:pt>
              </c:numCache>
            </c:numRef>
          </c:yVal>
        </c:ser>
        <c:ser>
          <c:idx val="2"/>
          <c:order val="2"/>
          <c:tx>
            <c:strRef>
              <c:f>Sheet1!$D$1</c:f>
              <c:strCache>
                <c:ptCount val="1"/>
                <c:pt idx="0">
                  <c:v>TAC: Free from Rejection during 1st Year (N = 294)</c:v>
                </c:pt>
              </c:strCache>
            </c:strRef>
          </c:tx>
          <c:spPr>
            <a:ln w="41275">
              <a:solidFill>
                <a:srgbClr val="FF00FF"/>
              </a:solidFill>
            </a:ln>
          </c:spPr>
          <c:marker>
            <c:symbol val="none"/>
          </c:marker>
          <c:xVal>
            <c:numRef>
              <c:f>Sheet1!$A$2:$A$22</c:f>
              <c:numCache>
                <c:formatCode>General</c:formatCode>
                <c:ptCount val="21"/>
                <c:pt idx="0">
                  <c:v>0</c:v>
                </c:pt>
                <c:pt idx="1">
                  <c:v>0.25</c:v>
                </c:pt>
                <c:pt idx="2">
                  <c:v>0.5</c:v>
                </c:pt>
                <c:pt idx="3">
                  <c:v>0.75000000000000377</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numCache>
            </c:numRef>
          </c:xVal>
          <c:yVal>
            <c:numRef>
              <c:f>Sheet1!$D$2:$D$22</c:f>
              <c:numCache>
                <c:formatCode>General</c:formatCode>
                <c:ptCount val="21"/>
                <c:pt idx="0">
                  <c:v>100</c:v>
                </c:pt>
                <c:pt idx="1">
                  <c:v>100</c:v>
                </c:pt>
                <c:pt idx="2">
                  <c:v>100</c:v>
                </c:pt>
                <c:pt idx="3">
                  <c:v>100</c:v>
                </c:pt>
                <c:pt idx="4">
                  <c:v>100</c:v>
                </c:pt>
                <c:pt idx="5">
                  <c:v>99.315000000000012</c:v>
                </c:pt>
                <c:pt idx="6">
                  <c:v>97.944000000000543</c:v>
                </c:pt>
                <c:pt idx="7">
                  <c:v>97.6</c:v>
                </c:pt>
                <c:pt idx="8">
                  <c:v>96.531000000000006</c:v>
                </c:pt>
                <c:pt idx="9">
                  <c:v>95.695999999999998</c:v>
                </c:pt>
                <c:pt idx="10">
                  <c:v>94.85299999999998</c:v>
                </c:pt>
                <c:pt idx="11">
                  <c:v>94</c:v>
                </c:pt>
                <c:pt idx="12">
                  <c:v>92.228999999999999</c:v>
                </c:pt>
                <c:pt idx="13">
                  <c:v>92.228999999999999</c:v>
                </c:pt>
                <c:pt idx="14">
                  <c:v>91.679999999999978</c:v>
                </c:pt>
                <c:pt idx="15">
                  <c:v>91.106999999999999</c:v>
                </c:pt>
                <c:pt idx="16">
                  <c:v>89.912000000000006</c:v>
                </c:pt>
                <c:pt idx="17">
                  <c:v>89.168999999999983</c:v>
                </c:pt>
                <c:pt idx="18">
                  <c:v>87.649999999999991</c:v>
                </c:pt>
                <c:pt idx="19">
                  <c:v>87.649999999999991</c:v>
                </c:pt>
                <c:pt idx="20">
                  <c:v>87.649999999999991</c:v>
                </c:pt>
              </c:numCache>
            </c:numRef>
          </c:yVal>
        </c:ser>
        <c:ser>
          <c:idx val="3"/>
          <c:order val="3"/>
          <c:tx>
            <c:strRef>
              <c:f>Sheet1!$E$1</c:f>
              <c:strCache>
                <c:ptCount val="1"/>
                <c:pt idx="0">
                  <c:v>TAC: Treated Rejection within 1st Year  (N = 134)</c:v>
                </c:pt>
              </c:strCache>
            </c:strRef>
          </c:tx>
          <c:spPr>
            <a:ln w="41275">
              <a:solidFill>
                <a:srgbClr val="00FF00"/>
              </a:solidFill>
            </a:ln>
          </c:spPr>
          <c:marker>
            <c:symbol val="none"/>
          </c:marker>
          <c:xVal>
            <c:numRef>
              <c:f>Sheet1!$A$2:$A$22</c:f>
              <c:numCache>
                <c:formatCode>General</c:formatCode>
                <c:ptCount val="21"/>
                <c:pt idx="0">
                  <c:v>0</c:v>
                </c:pt>
                <c:pt idx="1">
                  <c:v>0.25</c:v>
                </c:pt>
                <c:pt idx="2">
                  <c:v>0.5</c:v>
                </c:pt>
                <c:pt idx="3">
                  <c:v>0.75000000000000377</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numCache>
            </c:numRef>
          </c:xVal>
          <c:yVal>
            <c:numRef>
              <c:f>Sheet1!$E$2:$E$22</c:f>
              <c:numCache>
                <c:formatCode>General</c:formatCode>
                <c:ptCount val="21"/>
                <c:pt idx="0">
                  <c:v>100</c:v>
                </c:pt>
                <c:pt idx="1">
                  <c:v>100</c:v>
                </c:pt>
                <c:pt idx="2">
                  <c:v>100</c:v>
                </c:pt>
                <c:pt idx="3">
                  <c:v>100</c:v>
                </c:pt>
                <c:pt idx="4">
                  <c:v>100</c:v>
                </c:pt>
                <c:pt idx="5">
                  <c:v>97.760999999999996</c:v>
                </c:pt>
                <c:pt idx="6">
                  <c:v>96.269000000000005</c:v>
                </c:pt>
                <c:pt idx="7">
                  <c:v>92.537000000000006</c:v>
                </c:pt>
                <c:pt idx="8">
                  <c:v>89.477999999999994</c:v>
                </c:pt>
                <c:pt idx="9">
                  <c:v>89.477999999999994</c:v>
                </c:pt>
                <c:pt idx="10">
                  <c:v>86.921999999999997</c:v>
                </c:pt>
                <c:pt idx="11">
                  <c:v>86.921999999999997</c:v>
                </c:pt>
                <c:pt idx="12">
                  <c:v>85.165999999999983</c:v>
                </c:pt>
                <c:pt idx="13">
                  <c:v>85.165999999999983</c:v>
                </c:pt>
                <c:pt idx="14">
                  <c:v>82.982000000000014</c:v>
                </c:pt>
                <c:pt idx="15">
                  <c:v>80.724000000000004</c:v>
                </c:pt>
                <c:pt idx="16">
                  <c:v>79.536000000000001</c:v>
                </c:pt>
                <c:pt idx="17">
                  <c:v>78.187999999999988</c:v>
                </c:pt>
                <c:pt idx="18">
                  <c:v>78.187999999999988</c:v>
                </c:pt>
                <c:pt idx="19">
                  <c:v>75.236000000000004</c:v>
                </c:pt>
                <c:pt idx="20">
                  <c:v>71.881999999999991</c:v>
                </c:pt>
              </c:numCache>
            </c:numRef>
          </c:yVal>
        </c:ser>
        <c:axId val="158068096"/>
        <c:axId val="158201344"/>
      </c:scatterChart>
      <c:valAx>
        <c:axId val="158068096"/>
        <c:scaling>
          <c:orientation val="minMax"/>
          <c:max val="5"/>
          <c:min val="0"/>
        </c:scaling>
        <c:axPos val="b"/>
        <c:title>
          <c:tx>
            <c:rich>
              <a:bodyPr/>
              <a:lstStyle/>
              <a:p>
                <a:pPr>
                  <a:defRPr sz="1700"/>
                </a:pPr>
                <a:r>
                  <a:rPr lang="en-US" sz="1700" dirty="0" smtClean="0"/>
                  <a:t>Years</a:t>
                </a:r>
                <a:endParaRPr lang="en-US" sz="1700" dirty="0"/>
              </a:p>
            </c:rich>
          </c:tx>
          <c:layout>
            <c:manualLayout>
              <c:xMode val="edge"/>
              <c:yMode val="edge"/>
              <c:x val="0.45808036926419227"/>
              <c:y val="0.92991066906110431"/>
            </c:manualLayout>
          </c:layout>
        </c:title>
        <c:numFmt formatCode="#,##0" sourceLinked="0"/>
        <c:tickLblPos val="nextTo"/>
        <c:txPr>
          <a:bodyPr rot="0"/>
          <a:lstStyle/>
          <a:p>
            <a:pPr>
              <a:defRPr sz="1500" b="1"/>
            </a:pPr>
            <a:endParaRPr lang="en-US"/>
          </a:p>
        </c:txPr>
        <c:crossAx val="158201344"/>
        <c:crosses val="autoZero"/>
        <c:crossBetween val="midCat"/>
        <c:majorUnit val="1"/>
      </c:valAx>
      <c:valAx>
        <c:axId val="158201344"/>
        <c:scaling>
          <c:orientation val="minMax"/>
          <c:max val="100"/>
          <c:min val="5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158068096"/>
        <c:crosses val="autoZero"/>
        <c:crossBetween val="midCat"/>
        <c:majorUnit val="10"/>
      </c:valAx>
      <c:spPr>
        <a:solidFill>
          <a:schemeClr val="bg2"/>
        </a:solidFill>
        <a:ln>
          <a:solidFill>
            <a:schemeClr val="tx1"/>
          </a:solidFill>
        </a:ln>
      </c:spPr>
    </c:plotArea>
    <c:legend>
      <c:legendPos val="r"/>
      <c:layout>
        <c:manualLayout>
          <c:xMode val="edge"/>
          <c:yMode val="edge"/>
          <c:x val="0.10469102546392331"/>
          <c:y val="0.56186107033231014"/>
          <c:w val="0.63840919556108489"/>
          <c:h val="0.26799145869478175"/>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89.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233972383886795"/>
          <c:y val="3.1852034120734896E-2"/>
          <c:w val="0.85298961542851515"/>
          <c:h val="0.77965202591863503"/>
        </c:manualLayout>
      </c:layout>
      <c:barChart>
        <c:barDir val="col"/>
        <c:grouping val="clustered"/>
        <c:ser>
          <c:idx val="0"/>
          <c:order val="0"/>
          <c:tx>
            <c:strRef>
              <c:f>Sheet1!$B$1</c:f>
              <c:strCache>
                <c:ptCount val="1"/>
                <c:pt idx="0">
                  <c:v>7/2004-6/2008</c:v>
                </c:pt>
              </c:strCache>
            </c:strRef>
          </c:tx>
          <c:spPr>
            <a:gradFill flip="none" rotWithShape="1">
              <a:gsLst>
                <a:gs pos="0">
                  <a:srgbClr val="00B050"/>
                </a:gs>
                <a:gs pos="50000">
                  <a:srgbClr val="00FF00"/>
                </a:gs>
                <a:gs pos="100000">
                  <a:srgbClr val="00B050"/>
                </a:gs>
              </a:gsLst>
              <a:lin ang="0" scaled="1"/>
              <a:tileRect/>
            </a:gradFill>
            <a:ln>
              <a:solidFill>
                <a:schemeClr val="bg2"/>
              </a:solidFill>
            </a:ln>
          </c:spPr>
          <c:cat>
            <c:strRef>
              <c:f>Sheet1!$A$2:$A$10</c:f>
              <c:strCache>
                <c:ptCount val="9"/>
                <c:pt idx="0">
                  <c:v>Overall</c:v>
                </c:pt>
                <c:pt idx="2">
                  <c:v>&lt;1</c:v>
                </c:pt>
                <c:pt idx="3">
                  <c:v>1-5</c:v>
                </c:pt>
                <c:pt idx="4">
                  <c:v>6-10</c:v>
                </c:pt>
                <c:pt idx="5">
                  <c:v>11-17</c:v>
                </c:pt>
                <c:pt idx="7">
                  <c:v>Female</c:v>
                </c:pt>
                <c:pt idx="8">
                  <c:v>Male</c:v>
                </c:pt>
              </c:strCache>
            </c:strRef>
          </c:cat>
          <c:val>
            <c:numRef>
              <c:f>Sheet1!$B$2:$B$10</c:f>
              <c:numCache>
                <c:formatCode>General</c:formatCode>
                <c:ptCount val="9"/>
                <c:pt idx="0">
                  <c:v>27.2</c:v>
                </c:pt>
                <c:pt idx="2">
                  <c:v>18.7</c:v>
                </c:pt>
                <c:pt idx="3">
                  <c:v>26.9</c:v>
                </c:pt>
                <c:pt idx="4">
                  <c:v>32.9</c:v>
                </c:pt>
                <c:pt idx="5">
                  <c:v>30.8</c:v>
                </c:pt>
                <c:pt idx="7">
                  <c:v>28.4</c:v>
                </c:pt>
                <c:pt idx="8">
                  <c:v>26.1</c:v>
                </c:pt>
              </c:numCache>
            </c:numRef>
          </c:val>
        </c:ser>
        <c:ser>
          <c:idx val="1"/>
          <c:order val="1"/>
          <c:tx>
            <c:strRef>
              <c:f>Sheet1!$C$1</c:f>
              <c:strCache>
                <c:ptCount val="1"/>
                <c:pt idx="0">
                  <c:v>7/2008-6/2012</c:v>
                </c:pt>
              </c:strCache>
            </c:strRef>
          </c:tx>
          <c:spPr>
            <a:gradFill>
              <a:gsLst>
                <a:gs pos="0">
                  <a:srgbClr val="7030A0"/>
                </a:gs>
                <a:gs pos="50000">
                  <a:srgbClr val="9933FF"/>
                </a:gs>
                <a:gs pos="100000">
                  <a:srgbClr val="7030A0"/>
                </a:gs>
              </a:gsLst>
              <a:lin ang="0" scaled="1"/>
            </a:gradFill>
            <a:ln>
              <a:solidFill>
                <a:schemeClr val="bg2"/>
              </a:solidFill>
            </a:ln>
          </c:spPr>
          <c:cat>
            <c:strRef>
              <c:f>Sheet1!$A$2:$A$10</c:f>
              <c:strCache>
                <c:ptCount val="9"/>
                <c:pt idx="0">
                  <c:v>Overall</c:v>
                </c:pt>
                <c:pt idx="2">
                  <c:v>&lt;1</c:v>
                </c:pt>
                <c:pt idx="3">
                  <c:v>1-5</c:v>
                </c:pt>
                <c:pt idx="4">
                  <c:v>6-10</c:v>
                </c:pt>
                <c:pt idx="5">
                  <c:v>11-17</c:v>
                </c:pt>
                <c:pt idx="7">
                  <c:v>Female</c:v>
                </c:pt>
                <c:pt idx="8">
                  <c:v>Male</c:v>
                </c:pt>
              </c:strCache>
            </c:strRef>
          </c:cat>
          <c:val>
            <c:numRef>
              <c:f>Sheet1!$C$2:$C$10</c:f>
              <c:numCache>
                <c:formatCode>General</c:formatCode>
                <c:ptCount val="9"/>
                <c:pt idx="0">
                  <c:v>16.899999999999999</c:v>
                </c:pt>
                <c:pt idx="2">
                  <c:v>10.5</c:v>
                </c:pt>
                <c:pt idx="3">
                  <c:v>18.600000000000001</c:v>
                </c:pt>
                <c:pt idx="4">
                  <c:v>22.6</c:v>
                </c:pt>
                <c:pt idx="5">
                  <c:v>18.2</c:v>
                </c:pt>
                <c:pt idx="7">
                  <c:v>17.600000000000001</c:v>
                </c:pt>
                <c:pt idx="8">
                  <c:v>16.2</c:v>
                </c:pt>
              </c:numCache>
            </c:numRef>
          </c:val>
        </c:ser>
        <c:gapWidth val="50"/>
        <c:axId val="158473600"/>
        <c:axId val="158700672"/>
      </c:barChart>
      <c:catAx>
        <c:axId val="158473600"/>
        <c:scaling>
          <c:orientation val="minMax"/>
        </c:scaling>
        <c:axPos val="b"/>
        <c:numFmt formatCode="General" sourceLinked="1"/>
        <c:tickLblPos val="nextTo"/>
        <c:txPr>
          <a:bodyPr/>
          <a:lstStyle/>
          <a:p>
            <a:pPr>
              <a:defRPr sz="1500" b="1"/>
            </a:pPr>
            <a:endParaRPr lang="en-US"/>
          </a:p>
        </c:txPr>
        <c:crossAx val="158700672"/>
        <c:crosses val="autoZero"/>
        <c:auto val="1"/>
        <c:lblAlgn val="ctr"/>
        <c:lblOffset val="100"/>
        <c:tickLblSkip val="1"/>
      </c:catAx>
      <c:valAx>
        <c:axId val="158700672"/>
        <c:scaling>
          <c:orientation val="minMax"/>
          <c:max val="50"/>
        </c:scaling>
        <c:axPos val="l"/>
        <c:majorGridlines>
          <c:spPr>
            <a:ln>
              <a:prstDash val="sysDash"/>
            </a:ln>
          </c:spPr>
        </c:majorGridlines>
        <c:numFmt formatCode="General" sourceLinked="1"/>
        <c:tickLblPos val="nextTo"/>
        <c:txPr>
          <a:bodyPr/>
          <a:lstStyle/>
          <a:p>
            <a:pPr>
              <a:defRPr sz="1400" b="1"/>
            </a:pPr>
            <a:endParaRPr lang="en-US"/>
          </a:p>
        </c:txPr>
        <c:crossAx val="158473600"/>
        <c:crosses val="autoZero"/>
        <c:crossBetween val="between"/>
        <c:majorUnit val="10"/>
      </c:valAx>
      <c:spPr>
        <a:solidFill>
          <a:schemeClr val="bg2"/>
        </a:solidFill>
        <a:ln>
          <a:solidFill>
            <a:schemeClr val="tx1"/>
          </a:solidFill>
        </a:ln>
      </c:spPr>
    </c:plotArea>
    <c:legend>
      <c:legendPos val="b"/>
      <c:layout>
        <c:manualLayout>
          <c:xMode val="edge"/>
          <c:yMode val="edge"/>
          <c:x val="0.12815200273878699"/>
          <c:y val="6.2136441929134527E-2"/>
          <c:w val="0.36301232454638821"/>
          <c:h val="9.5009432414698225E-2"/>
        </c:manualLayout>
      </c:layout>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3271618702530097"/>
          <c:y val="3.7226668387763256E-2"/>
          <c:w val="0.8510596241841627"/>
          <c:h val="0.78256400327008313"/>
        </c:manualLayout>
      </c:layout>
      <c:barChart>
        <c:barDir val="col"/>
        <c:grouping val="stacked"/>
        <c:ser>
          <c:idx val="0"/>
          <c:order val="0"/>
          <c:tx>
            <c:strRef>
              <c:f>Sheet1!$B$1</c:f>
              <c:strCache>
                <c:ptCount val="1"/>
                <c:pt idx="0">
                  <c:v>Number</c:v>
                </c:pt>
              </c:strCache>
            </c:strRef>
          </c:tx>
          <c:spPr>
            <a:gradFill flip="none" rotWithShape="1">
              <a:gsLst>
                <a:gs pos="0">
                  <a:srgbClr val="208C03"/>
                </a:gs>
                <a:gs pos="50000">
                  <a:srgbClr val="20F703"/>
                </a:gs>
                <a:gs pos="100000">
                  <a:srgbClr val="208C03"/>
                </a:gs>
              </a:gsLst>
              <a:lin ang="10800000" scaled="1"/>
              <a:tileRect/>
            </a:gradFill>
          </c:spPr>
          <c:cat>
            <c:strRef>
              <c:f>Sheet1!$A$2:$A$22</c:f>
              <c:strCache>
                <c:ptCount val="2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18-25</c:v>
                </c:pt>
                <c:pt idx="19">
                  <c:v>26-30</c:v>
                </c:pt>
                <c:pt idx="20">
                  <c:v>31+</c:v>
                </c:pt>
              </c:strCache>
            </c:strRef>
          </c:cat>
          <c:val>
            <c:numRef>
              <c:f>Sheet1!$B$2:$B$22</c:f>
              <c:numCache>
                <c:formatCode>General</c:formatCode>
                <c:ptCount val="21"/>
                <c:pt idx="0">
                  <c:v>1026</c:v>
                </c:pt>
                <c:pt idx="1">
                  <c:v>552</c:v>
                </c:pt>
                <c:pt idx="2">
                  <c:v>333</c:v>
                </c:pt>
                <c:pt idx="3">
                  <c:v>247</c:v>
                </c:pt>
                <c:pt idx="4">
                  <c:v>195</c:v>
                </c:pt>
                <c:pt idx="5">
                  <c:v>181</c:v>
                </c:pt>
                <c:pt idx="6">
                  <c:v>159</c:v>
                </c:pt>
                <c:pt idx="7">
                  <c:v>146</c:v>
                </c:pt>
                <c:pt idx="8">
                  <c:v>141</c:v>
                </c:pt>
                <c:pt idx="9">
                  <c:v>154</c:v>
                </c:pt>
                <c:pt idx="10">
                  <c:v>163</c:v>
                </c:pt>
                <c:pt idx="11">
                  <c:v>142</c:v>
                </c:pt>
                <c:pt idx="12">
                  <c:v>173</c:v>
                </c:pt>
                <c:pt idx="13">
                  <c:v>138</c:v>
                </c:pt>
                <c:pt idx="14">
                  <c:v>174</c:v>
                </c:pt>
                <c:pt idx="15">
                  <c:v>162</c:v>
                </c:pt>
                <c:pt idx="16">
                  <c:v>204</c:v>
                </c:pt>
                <c:pt idx="17">
                  <c:v>208</c:v>
                </c:pt>
                <c:pt idx="18">
                  <c:v>698</c:v>
                </c:pt>
                <c:pt idx="19">
                  <c:v>196</c:v>
                </c:pt>
                <c:pt idx="20">
                  <c:v>593</c:v>
                </c:pt>
              </c:numCache>
            </c:numRef>
          </c:val>
        </c:ser>
        <c:gapWidth val="25"/>
        <c:overlap val="100"/>
        <c:axId val="139383936"/>
        <c:axId val="139385856"/>
      </c:barChart>
      <c:catAx>
        <c:axId val="139383936"/>
        <c:scaling>
          <c:orientation val="minMax"/>
        </c:scaling>
        <c:axPos val="b"/>
        <c:title>
          <c:tx>
            <c:rich>
              <a:bodyPr/>
              <a:lstStyle/>
              <a:p>
                <a:pPr>
                  <a:defRPr sz="1700"/>
                </a:pPr>
                <a:r>
                  <a:rPr lang="en-US" sz="1700" dirty="0" smtClean="0"/>
                  <a:t>Donor Age (Years)</a:t>
                </a:r>
                <a:endParaRPr lang="en-US" sz="1700" dirty="0"/>
              </a:p>
            </c:rich>
          </c:tx>
          <c:layout>
            <c:manualLayout>
              <c:xMode val="edge"/>
              <c:yMode val="edge"/>
              <c:x val="0.44343773953034626"/>
              <c:y val="0.91653005464480874"/>
            </c:manualLayout>
          </c:layout>
        </c:title>
        <c:numFmt formatCode="General" sourceLinked="1"/>
        <c:tickLblPos val="nextTo"/>
        <c:txPr>
          <a:bodyPr rot="0"/>
          <a:lstStyle/>
          <a:p>
            <a:pPr>
              <a:defRPr sz="1500" b="1"/>
            </a:pPr>
            <a:endParaRPr lang="en-US"/>
          </a:p>
        </c:txPr>
        <c:crossAx val="139385856"/>
        <c:crosses val="autoZero"/>
        <c:auto val="1"/>
        <c:lblAlgn val="ctr"/>
        <c:lblOffset val="100"/>
        <c:tickLblSkip val="1"/>
      </c:catAx>
      <c:valAx>
        <c:axId val="139385856"/>
        <c:scaling>
          <c:orientation val="minMax"/>
        </c:scaling>
        <c:axPos val="l"/>
        <c:majorGridlines>
          <c:spPr>
            <a:ln>
              <a:prstDash val="sysDash"/>
            </a:ln>
          </c:spPr>
        </c:majorGridlines>
        <c:title>
          <c:tx>
            <c:rich>
              <a:bodyPr rot="-5400000" vert="horz"/>
              <a:lstStyle/>
              <a:p>
                <a:pPr>
                  <a:defRPr sz="1700"/>
                </a:pPr>
                <a:r>
                  <a:rPr lang="en-US" sz="1700" dirty="0" smtClean="0"/>
                  <a:t>Number of Transplants</a:t>
                </a:r>
                <a:endParaRPr lang="en-US" sz="1700" dirty="0"/>
              </a:p>
            </c:rich>
          </c:tx>
          <c:layout/>
        </c:title>
        <c:numFmt formatCode="#,##0" sourceLinked="0"/>
        <c:tickLblPos val="nextTo"/>
        <c:txPr>
          <a:bodyPr/>
          <a:lstStyle/>
          <a:p>
            <a:pPr>
              <a:defRPr sz="1500" b="1"/>
            </a:pPr>
            <a:endParaRPr lang="en-US"/>
          </a:p>
        </c:txPr>
        <c:crossAx val="139383936"/>
        <c:crosses val="autoZero"/>
        <c:crossBetween val="between"/>
      </c:valAx>
      <c:spPr>
        <a:solidFill>
          <a:schemeClr val="bg2"/>
        </a:solidFill>
        <a:ln>
          <a:solidFill>
            <a:schemeClr val="tx1"/>
          </a:solidFill>
        </a:ln>
      </c:spPr>
    </c:plotArea>
    <c:plotVisOnly val="1"/>
  </c:chart>
  <c:txPr>
    <a:bodyPr/>
    <a:lstStyle/>
    <a:p>
      <a:pPr>
        <a:defRPr sz="1800"/>
      </a:pPr>
      <a:endParaRPr lang="en-US"/>
    </a:p>
  </c:txPr>
  <c:externalData r:id="rId1"/>
</c:chartSpace>
</file>

<file path=ppt/charts/chart90.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6252767317128831E-2"/>
          <c:y val="3.1852034120734909E-2"/>
          <c:w val="0.89646787629807578"/>
          <c:h val="0.77965202591863503"/>
        </c:manualLayout>
      </c:layout>
      <c:barChart>
        <c:barDir val="col"/>
        <c:grouping val="clustered"/>
        <c:ser>
          <c:idx val="0"/>
          <c:order val="0"/>
          <c:tx>
            <c:strRef>
              <c:f>Sheet1!$B$1</c:f>
              <c:strCache>
                <c:ptCount val="1"/>
                <c:pt idx="0">
                  <c:v>7/2004-6/2008</c:v>
                </c:pt>
              </c:strCache>
            </c:strRef>
          </c:tx>
          <c:spPr>
            <a:gradFill flip="none" rotWithShape="1">
              <a:gsLst>
                <a:gs pos="0">
                  <a:srgbClr val="00B050"/>
                </a:gs>
                <a:gs pos="50000">
                  <a:srgbClr val="00FF00"/>
                </a:gs>
                <a:gs pos="100000">
                  <a:srgbClr val="00B050"/>
                </a:gs>
              </a:gsLst>
              <a:lin ang="0" scaled="1"/>
              <a:tileRect/>
            </a:gradFill>
            <a:ln>
              <a:solidFill>
                <a:schemeClr val="bg2"/>
              </a:solidFill>
            </a:ln>
          </c:spPr>
          <c:cat>
            <c:strRef>
              <c:f>Sheet1!$A$2:$A$10</c:f>
              <c:strCache>
                <c:ptCount val="9"/>
                <c:pt idx="0">
                  <c:v>Overall</c:v>
                </c:pt>
                <c:pt idx="2">
                  <c:v>&lt;1</c:v>
                </c:pt>
                <c:pt idx="3">
                  <c:v>1-5</c:v>
                </c:pt>
                <c:pt idx="4">
                  <c:v>6-10</c:v>
                </c:pt>
                <c:pt idx="5">
                  <c:v>11-17</c:v>
                </c:pt>
                <c:pt idx="7">
                  <c:v>Female</c:v>
                </c:pt>
                <c:pt idx="8">
                  <c:v>Male</c:v>
                </c:pt>
              </c:strCache>
            </c:strRef>
          </c:cat>
          <c:val>
            <c:numRef>
              <c:f>Sheet1!$B$2:$B$10</c:f>
              <c:numCache>
                <c:formatCode>General</c:formatCode>
                <c:ptCount val="9"/>
                <c:pt idx="0">
                  <c:v>34.1</c:v>
                </c:pt>
                <c:pt idx="2">
                  <c:v>22.5</c:v>
                </c:pt>
                <c:pt idx="3">
                  <c:v>34.700000000000003</c:v>
                </c:pt>
                <c:pt idx="4">
                  <c:v>41.9</c:v>
                </c:pt>
                <c:pt idx="5">
                  <c:v>38.4</c:v>
                </c:pt>
                <c:pt idx="7">
                  <c:v>34.5</c:v>
                </c:pt>
                <c:pt idx="8">
                  <c:v>33.700000000000003</c:v>
                </c:pt>
              </c:numCache>
            </c:numRef>
          </c:val>
        </c:ser>
        <c:ser>
          <c:idx val="1"/>
          <c:order val="1"/>
          <c:tx>
            <c:strRef>
              <c:f>Sheet1!$C$1</c:f>
              <c:strCache>
                <c:ptCount val="1"/>
                <c:pt idx="0">
                  <c:v>7/2008-6/2012</c:v>
                </c:pt>
              </c:strCache>
            </c:strRef>
          </c:tx>
          <c:spPr>
            <a:gradFill>
              <a:gsLst>
                <a:gs pos="0">
                  <a:srgbClr val="7030A0"/>
                </a:gs>
                <a:gs pos="50000">
                  <a:srgbClr val="9933FF"/>
                </a:gs>
                <a:gs pos="100000">
                  <a:srgbClr val="7030A0"/>
                </a:gs>
              </a:gsLst>
              <a:lin ang="0" scaled="1"/>
            </a:gradFill>
            <a:ln>
              <a:solidFill>
                <a:schemeClr val="bg2"/>
              </a:solidFill>
            </a:ln>
          </c:spPr>
          <c:cat>
            <c:strRef>
              <c:f>Sheet1!$A$2:$A$10</c:f>
              <c:strCache>
                <c:ptCount val="9"/>
                <c:pt idx="0">
                  <c:v>Overall</c:v>
                </c:pt>
                <c:pt idx="2">
                  <c:v>&lt;1</c:v>
                </c:pt>
                <c:pt idx="3">
                  <c:v>1-5</c:v>
                </c:pt>
                <c:pt idx="4">
                  <c:v>6-10</c:v>
                </c:pt>
                <c:pt idx="5">
                  <c:v>11-17</c:v>
                </c:pt>
                <c:pt idx="7">
                  <c:v>Female</c:v>
                </c:pt>
                <c:pt idx="8">
                  <c:v>Male</c:v>
                </c:pt>
              </c:strCache>
            </c:strRef>
          </c:cat>
          <c:val>
            <c:numRef>
              <c:f>Sheet1!$C$2:$C$10</c:f>
              <c:numCache>
                <c:formatCode>General</c:formatCode>
                <c:ptCount val="9"/>
                <c:pt idx="0">
                  <c:v>22.4</c:v>
                </c:pt>
                <c:pt idx="2">
                  <c:v>14.1</c:v>
                </c:pt>
                <c:pt idx="3">
                  <c:v>24.8</c:v>
                </c:pt>
                <c:pt idx="4">
                  <c:v>29.7</c:v>
                </c:pt>
                <c:pt idx="5">
                  <c:v>24.2</c:v>
                </c:pt>
                <c:pt idx="7">
                  <c:v>22.3</c:v>
                </c:pt>
                <c:pt idx="8">
                  <c:v>22.6</c:v>
                </c:pt>
              </c:numCache>
            </c:numRef>
          </c:val>
        </c:ser>
        <c:gapWidth val="50"/>
        <c:axId val="158820608"/>
        <c:axId val="158842880"/>
      </c:barChart>
      <c:catAx>
        <c:axId val="158820608"/>
        <c:scaling>
          <c:orientation val="minMax"/>
        </c:scaling>
        <c:axPos val="b"/>
        <c:numFmt formatCode="General" sourceLinked="1"/>
        <c:tickLblPos val="nextTo"/>
        <c:txPr>
          <a:bodyPr/>
          <a:lstStyle/>
          <a:p>
            <a:pPr>
              <a:defRPr sz="1500" b="1"/>
            </a:pPr>
            <a:endParaRPr lang="en-US"/>
          </a:p>
        </c:txPr>
        <c:crossAx val="158842880"/>
        <c:crosses val="autoZero"/>
        <c:auto val="1"/>
        <c:lblAlgn val="ctr"/>
        <c:lblOffset val="100"/>
        <c:tickLblSkip val="1"/>
      </c:catAx>
      <c:valAx>
        <c:axId val="158842880"/>
        <c:scaling>
          <c:orientation val="minMax"/>
          <c:max val="50"/>
        </c:scaling>
        <c:axPos val="l"/>
        <c:majorGridlines>
          <c:spPr>
            <a:ln>
              <a:prstDash val="sysDash"/>
            </a:ln>
          </c:spPr>
        </c:majorGridlines>
        <c:numFmt formatCode="General" sourceLinked="1"/>
        <c:tickLblPos val="nextTo"/>
        <c:txPr>
          <a:bodyPr/>
          <a:lstStyle/>
          <a:p>
            <a:pPr>
              <a:defRPr sz="1400" b="1"/>
            </a:pPr>
            <a:endParaRPr lang="en-US"/>
          </a:p>
        </c:txPr>
        <c:crossAx val="158820608"/>
        <c:crosses val="autoZero"/>
        <c:crossBetween val="between"/>
        <c:majorUnit val="10"/>
      </c:valAx>
      <c:spPr>
        <a:solidFill>
          <a:schemeClr val="bg2"/>
        </a:solidFill>
        <a:ln>
          <a:solidFill>
            <a:schemeClr val="tx1"/>
          </a:solidFill>
        </a:ln>
      </c:spPr>
    </c:plotArea>
    <c:legend>
      <c:legendPos val="b"/>
      <c:layout>
        <c:manualLayout>
          <c:xMode val="edge"/>
          <c:yMode val="edge"/>
          <c:x val="0.12815200273878688"/>
          <c:y val="6.2136441929134562E-2"/>
          <c:w val="0.36301232454638821"/>
          <c:h val="9.5009432414698225E-2"/>
        </c:manualLayout>
      </c:layout>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9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233972383886795"/>
          <c:y val="3.1852034120734896E-2"/>
          <c:w val="0.8529896154285157"/>
          <c:h val="0.76402702591863503"/>
        </c:manualLayout>
      </c:layout>
      <c:barChart>
        <c:barDir val="col"/>
        <c:grouping val="clustered"/>
        <c:ser>
          <c:idx val="0"/>
          <c:order val="0"/>
          <c:tx>
            <c:strRef>
              <c:f>Sheet1!$B$1</c:f>
              <c:strCache>
                <c:ptCount val="1"/>
                <c:pt idx="0">
                  <c:v>No Induction</c:v>
                </c:pt>
              </c:strCache>
            </c:strRef>
          </c:tx>
          <c:spPr>
            <a:gradFill flip="none" rotWithShape="1">
              <a:gsLst>
                <a:gs pos="0">
                  <a:srgbClr val="00B050"/>
                </a:gs>
                <a:gs pos="50000">
                  <a:srgbClr val="00FF00"/>
                </a:gs>
                <a:gs pos="100000">
                  <a:srgbClr val="00B050"/>
                </a:gs>
              </a:gsLst>
              <a:lin ang="0" scaled="1"/>
              <a:tileRect/>
            </a:gradFill>
            <a:ln>
              <a:solidFill>
                <a:schemeClr val="bg2"/>
              </a:solidFill>
            </a:ln>
          </c:spPr>
          <c:cat>
            <c:strRef>
              <c:f>Sheet1!$A$2:$A$10</c:f>
              <c:strCache>
                <c:ptCount val="9"/>
                <c:pt idx="0">
                  <c:v>Overall</c:v>
                </c:pt>
                <c:pt idx="2">
                  <c:v>&lt;1</c:v>
                </c:pt>
                <c:pt idx="3">
                  <c:v>1-5</c:v>
                </c:pt>
                <c:pt idx="4">
                  <c:v>6-10</c:v>
                </c:pt>
                <c:pt idx="5">
                  <c:v>11-17</c:v>
                </c:pt>
                <c:pt idx="7">
                  <c:v>Female</c:v>
                </c:pt>
                <c:pt idx="8">
                  <c:v>Male</c:v>
                </c:pt>
              </c:strCache>
            </c:strRef>
          </c:cat>
          <c:val>
            <c:numRef>
              <c:f>Sheet1!$B$2:$B$10</c:f>
              <c:numCache>
                <c:formatCode>General</c:formatCode>
                <c:ptCount val="9"/>
                <c:pt idx="0">
                  <c:v>20.3</c:v>
                </c:pt>
                <c:pt idx="2">
                  <c:v>14</c:v>
                </c:pt>
                <c:pt idx="3">
                  <c:v>18.600000000000001</c:v>
                </c:pt>
                <c:pt idx="4">
                  <c:v>28.3</c:v>
                </c:pt>
                <c:pt idx="5">
                  <c:v>22.7</c:v>
                </c:pt>
                <c:pt idx="7">
                  <c:v>22.6</c:v>
                </c:pt>
                <c:pt idx="8">
                  <c:v>18.5</c:v>
                </c:pt>
              </c:numCache>
            </c:numRef>
          </c:val>
        </c:ser>
        <c:ser>
          <c:idx val="1"/>
          <c:order val="1"/>
          <c:tx>
            <c:strRef>
              <c:f>Sheet1!$C$1</c:f>
              <c:strCache>
                <c:ptCount val="1"/>
                <c:pt idx="0">
                  <c:v>Induction</c:v>
                </c:pt>
              </c:strCache>
            </c:strRef>
          </c:tx>
          <c:spPr>
            <a:gradFill>
              <a:gsLst>
                <a:gs pos="0">
                  <a:srgbClr val="7030A0"/>
                </a:gs>
                <a:gs pos="50000">
                  <a:srgbClr val="9933FF"/>
                </a:gs>
                <a:gs pos="100000">
                  <a:srgbClr val="7030A0"/>
                </a:gs>
              </a:gsLst>
              <a:lin ang="0" scaled="1"/>
            </a:gradFill>
            <a:ln>
              <a:solidFill>
                <a:schemeClr val="bg2"/>
              </a:solidFill>
            </a:ln>
          </c:spPr>
          <c:cat>
            <c:strRef>
              <c:f>Sheet1!$A$2:$A$10</c:f>
              <c:strCache>
                <c:ptCount val="9"/>
                <c:pt idx="0">
                  <c:v>Overall</c:v>
                </c:pt>
                <c:pt idx="2">
                  <c:v>&lt;1</c:v>
                </c:pt>
                <c:pt idx="3">
                  <c:v>1-5</c:v>
                </c:pt>
                <c:pt idx="4">
                  <c:v>6-10</c:v>
                </c:pt>
                <c:pt idx="5">
                  <c:v>11-17</c:v>
                </c:pt>
                <c:pt idx="7">
                  <c:v>Female</c:v>
                </c:pt>
                <c:pt idx="8">
                  <c:v>Male</c:v>
                </c:pt>
              </c:strCache>
            </c:strRef>
          </c:cat>
          <c:val>
            <c:numRef>
              <c:f>Sheet1!$C$2:$C$10</c:f>
              <c:numCache>
                <c:formatCode>General</c:formatCode>
                <c:ptCount val="9"/>
                <c:pt idx="0">
                  <c:v>23.3</c:v>
                </c:pt>
                <c:pt idx="2">
                  <c:v>14.5</c:v>
                </c:pt>
                <c:pt idx="3">
                  <c:v>25.1</c:v>
                </c:pt>
                <c:pt idx="4">
                  <c:v>28.4</c:v>
                </c:pt>
                <c:pt idx="5">
                  <c:v>26.8</c:v>
                </c:pt>
                <c:pt idx="7">
                  <c:v>23.8</c:v>
                </c:pt>
                <c:pt idx="8">
                  <c:v>22.8</c:v>
                </c:pt>
              </c:numCache>
            </c:numRef>
          </c:val>
        </c:ser>
        <c:gapWidth val="50"/>
        <c:axId val="159011584"/>
        <c:axId val="159013120"/>
      </c:barChart>
      <c:catAx>
        <c:axId val="159011584"/>
        <c:scaling>
          <c:orientation val="minMax"/>
        </c:scaling>
        <c:axPos val="b"/>
        <c:numFmt formatCode="General" sourceLinked="1"/>
        <c:tickLblPos val="nextTo"/>
        <c:txPr>
          <a:bodyPr/>
          <a:lstStyle/>
          <a:p>
            <a:pPr>
              <a:defRPr sz="1500" b="1"/>
            </a:pPr>
            <a:endParaRPr lang="en-US"/>
          </a:p>
        </c:txPr>
        <c:crossAx val="159013120"/>
        <c:crosses val="autoZero"/>
        <c:auto val="1"/>
        <c:lblAlgn val="ctr"/>
        <c:lblOffset val="100"/>
        <c:tickLblSkip val="1"/>
      </c:catAx>
      <c:valAx>
        <c:axId val="159013120"/>
        <c:scaling>
          <c:orientation val="minMax"/>
          <c:max val="50"/>
        </c:scaling>
        <c:axPos val="l"/>
        <c:majorGridlines>
          <c:spPr>
            <a:ln>
              <a:prstDash val="sysDash"/>
            </a:ln>
          </c:spPr>
        </c:majorGridlines>
        <c:numFmt formatCode="General" sourceLinked="1"/>
        <c:tickLblPos val="nextTo"/>
        <c:txPr>
          <a:bodyPr/>
          <a:lstStyle/>
          <a:p>
            <a:pPr>
              <a:defRPr sz="1400" b="1"/>
            </a:pPr>
            <a:endParaRPr lang="en-US"/>
          </a:p>
        </c:txPr>
        <c:crossAx val="159011584"/>
        <c:crosses val="autoZero"/>
        <c:crossBetween val="between"/>
        <c:majorUnit val="10"/>
      </c:valAx>
      <c:spPr>
        <a:solidFill>
          <a:schemeClr val="bg2"/>
        </a:solidFill>
        <a:ln>
          <a:solidFill>
            <a:schemeClr val="tx1"/>
          </a:solidFill>
        </a:ln>
      </c:spPr>
    </c:plotArea>
    <c:legend>
      <c:legendPos val="b"/>
      <c:layout>
        <c:manualLayout>
          <c:xMode val="edge"/>
          <c:yMode val="edge"/>
          <c:x val="0.12815200273878688"/>
          <c:y val="6.2136441929134562E-2"/>
          <c:w val="0.36301232454638821"/>
          <c:h val="9.5009432414698225E-2"/>
        </c:manualLayout>
      </c:layout>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9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6252767317128831E-2"/>
          <c:y val="3.1852034120734909E-2"/>
          <c:w val="0.89646787629807601"/>
          <c:h val="0.80653373973414277"/>
        </c:manualLayout>
      </c:layout>
      <c:barChart>
        <c:barDir val="col"/>
        <c:grouping val="clustered"/>
        <c:ser>
          <c:idx val="0"/>
          <c:order val="0"/>
          <c:tx>
            <c:strRef>
              <c:f>Sheet1!$B$1</c:f>
              <c:strCache>
                <c:ptCount val="1"/>
                <c:pt idx="0">
                  <c:v>No Induction</c:v>
                </c:pt>
              </c:strCache>
            </c:strRef>
          </c:tx>
          <c:spPr>
            <a:gradFill flip="none" rotWithShape="1">
              <a:gsLst>
                <a:gs pos="0">
                  <a:srgbClr val="00B050"/>
                </a:gs>
                <a:gs pos="50000">
                  <a:srgbClr val="00FF00"/>
                </a:gs>
                <a:gs pos="100000">
                  <a:srgbClr val="00B050"/>
                </a:gs>
              </a:gsLst>
              <a:lin ang="0" scaled="1"/>
              <a:tileRect/>
            </a:gradFill>
            <a:ln>
              <a:solidFill>
                <a:schemeClr val="bg2"/>
              </a:solidFill>
            </a:ln>
          </c:spPr>
          <c:cat>
            <c:strRef>
              <c:f>Sheet1!$A$2:$A$10</c:f>
              <c:strCache>
                <c:ptCount val="9"/>
                <c:pt idx="0">
                  <c:v>Overall</c:v>
                </c:pt>
                <c:pt idx="2">
                  <c:v>&lt;1</c:v>
                </c:pt>
                <c:pt idx="3">
                  <c:v>1-5</c:v>
                </c:pt>
                <c:pt idx="4">
                  <c:v>6-10</c:v>
                </c:pt>
                <c:pt idx="5">
                  <c:v>11-17</c:v>
                </c:pt>
                <c:pt idx="7">
                  <c:v>Female</c:v>
                </c:pt>
                <c:pt idx="8">
                  <c:v>Male</c:v>
                </c:pt>
              </c:strCache>
            </c:strRef>
          </c:cat>
          <c:val>
            <c:numRef>
              <c:f>Sheet1!$B$2:$B$10</c:f>
              <c:numCache>
                <c:formatCode>General</c:formatCode>
                <c:ptCount val="9"/>
                <c:pt idx="0">
                  <c:v>27.1</c:v>
                </c:pt>
                <c:pt idx="2">
                  <c:v>18</c:v>
                </c:pt>
                <c:pt idx="3">
                  <c:v>27.1</c:v>
                </c:pt>
                <c:pt idx="4">
                  <c:v>37.800000000000004</c:v>
                </c:pt>
                <c:pt idx="5">
                  <c:v>29.3</c:v>
                </c:pt>
                <c:pt idx="7">
                  <c:v>28.1</c:v>
                </c:pt>
                <c:pt idx="8">
                  <c:v>26.3</c:v>
                </c:pt>
              </c:numCache>
            </c:numRef>
          </c:val>
        </c:ser>
        <c:ser>
          <c:idx val="1"/>
          <c:order val="1"/>
          <c:tx>
            <c:strRef>
              <c:f>Sheet1!$C$1</c:f>
              <c:strCache>
                <c:ptCount val="1"/>
                <c:pt idx="0">
                  <c:v>Induction</c:v>
                </c:pt>
              </c:strCache>
            </c:strRef>
          </c:tx>
          <c:spPr>
            <a:gradFill>
              <a:gsLst>
                <a:gs pos="0">
                  <a:srgbClr val="7030A0"/>
                </a:gs>
                <a:gs pos="50000">
                  <a:srgbClr val="9933FF"/>
                </a:gs>
                <a:gs pos="100000">
                  <a:srgbClr val="7030A0"/>
                </a:gs>
              </a:gsLst>
              <a:lin ang="0" scaled="1"/>
            </a:gradFill>
            <a:ln>
              <a:solidFill>
                <a:schemeClr val="bg2"/>
              </a:solidFill>
            </a:ln>
          </c:spPr>
          <c:cat>
            <c:strRef>
              <c:f>Sheet1!$A$2:$A$10</c:f>
              <c:strCache>
                <c:ptCount val="9"/>
                <c:pt idx="0">
                  <c:v>Overall</c:v>
                </c:pt>
                <c:pt idx="2">
                  <c:v>&lt;1</c:v>
                </c:pt>
                <c:pt idx="3">
                  <c:v>1-5</c:v>
                </c:pt>
                <c:pt idx="4">
                  <c:v>6-10</c:v>
                </c:pt>
                <c:pt idx="5">
                  <c:v>11-17</c:v>
                </c:pt>
                <c:pt idx="7">
                  <c:v>Female</c:v>
                </c:pt>
                <c:pt idx="8">
                  <c:v>Male</c:v>
                </c:pt>
              </c:strCache>
            </c:strRef>
          </c:cat>
          <c:val>
            <c:numRef>
              <c:f>Sheet1!$C$2:$C$10</c:f>
              <c:numCache>
                <c:formatCode>General</c:formatCode>
                <c:ptCount val="9"/>
                <c:pt idx="0">
                  <c:v>29</c:v>
                </c:pt>
                <c:pt idx="2">
                  <c:v>18</c:v>
                </c:pt>
                <c:pt idx="3">
                  <c:v>30.8</c:v>
                </c:pt>
                <c:pt idx="4">
                  <c:v>35.800000000000004</c:v>
                </c:pt>
                <c:pt idx="5">
                  <c:v>33.6</c:v>
                </c:pt>
                <c:pt idx="7">
                  <c:v>28.8</c:v>
                </c:pt>
                <c:pt idx="8">
                  <c:v>29.2</c:v>
                </c:pt>
              </c:numCache>
            </c:numRef>
          </c:val>
        </c:ser>
        <c:gapWidth val="50"/>
        <c:axId val="159128960"/>
        <c:axId val="159159808"/>
      </c:barChart>
      <c:catAx>
        <c:axId val="159128960"/>
        <c:scaling>
          <c:orientation val="minMax"/>
        </c:scaling>
        <c:axPos val="b"/>
        <c:numFmt formatCode="General" sourceLinked="1"/>
        <c:tickLblPos val="nextTo"/>
        <c:txPr>
          <a:bodyPr/>
          <a:lstStyle/>
          <a:p>
            <a:pPr>
              <a:defRPr sz="1500" b="1"/>
            </a:pPr>
            <a:endParaRPr lang="en-US"/>
          </a:p>
        </c:txPr>
        <c:crossAx val="159159808"/>
        <c:crosses val="autoZero"/>
        <c:auto val="1"/>
        <c:lblAlgn val="ctr"/>
        <c:lblOffset val="100"/>
        <c:tickLblSkip val="1"/>
      </c:catAx>
      <c:valAx>
        <c:axId val="159159808"/>
        <c:scaling>
          <c:orientation val="minMax"/>
          <c:max val="50"/>
        </c:scaling>
        <c:axPos val="l"/>
        <c:majorGridlines>
          <c:spPr>
            <a:ln>
              <a:prstDash val="sysDash"/>
            </a:ln>
          </c:spPr>
        </c:majorGridlines>
        <c:numFmt formatCode="General" sourceLinked="1"/>
        <c:tickLblPos val="nextTo"/>
        <c:txPr>
          <a:bodyPr/>
          <a:lstStyle/>
          <a:p>
            <a:pPr>
              <a:defRPr sz="1400" b="1"/>
            </a:pPr>
            <a:endParaRPr lang="en-US"/>
          </a:p>
        </c:txPr>
        <c:crossAx val="159128960"/>
        <c:crosses val="autoZero"/>
        <c:crossBetween val="between"/>
        <c:majorUnit val="10"/>
      </c:valAx>
      <c:spPr>
        <a:solidFill>
          <a:schemeClr val="bg2"/>
        </a:solidFill>
        <a:ln>
          <a:solidFill>
            <a:schemeClr val="tx1"/>
          </a:solidFill>
        </a:ln>
      </c:spPr>
    </c:plotArea>
    <c:legend>
      <c:legendPos val="b"/>
      <c:layout>
        <c:manualLayout>
          <c:xMode val="edge"/>
          <c:yMode val="edge"/>
          <c:x val="0.12815200273878682"/>
          <c:y val="6.2136441929134596E-2"/>
          <c:w val="0.36301232454638821"/>
          <c:h val="9.5009432414698225E-2"/>
        </c:manualLayout>
      </c:layout>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9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233972383886795"/>
          <c:y val="3.1852034120734896E-2"/>
          <c:w val="0.85298961542851615"/>
          <c:h val="0.79527702591863458"/>
        </c:manualLayout>
      </c:layout>
      <c:barChart>
        <c:barDir val="col"/>
        <c:grouping val="clustered"/>
        <c:ser>
          <c:idx val="0"/>
          <c:order val="0"/>
          <c:tx>
            <c:strRef>
              <c:f>Sheet1!$B$1</c:f>
              <c:strCache>
                <c:ptCount val="1"/>
                <c:pt idx="0">
                  <c:v>No Induction</c:v>
                </c:pt>
              </c:strCache>
            </c:strRef>
          </c:tx>
          <c:spPr>
            <a:gradFill flip="none" rotWithShape="1">
              <a:gsLst>
                <a:gs pos="0">
                  <a:srgbClr val="00B050"/>
                </a:gs>
                <a:gs pos="50000">
                  <a:srgbClr val="00FF00"/>
                </a:gs>
                <a:gs pos="100000">
                  <a:srgbClr val="00B050"/>
                </a:gs>
              </a:gsLst>
              <a:lin ang="0" scaled="1"/>
              <a:tileRect/>
            </a:gradFill>
            <a:ln>
              <a:solidFill>
                <a:schemeClr val="bg2"/>
              </a:solidFill>
            </a:ln>
          </c:spPr>
          <c:cat>
            <c:strRef>
              <c:f>Sheet1!$A$2:$A$10</c:f>
              <c:strCache>
                <c:ptCount val="9"/>
                <c:pt idx="0">
                  <c:v>Overall</c:v>
                </c:pt>
                <c:pt idx="2">
                  <c:v>&lt;1</c:v>
                </c:pt>
                <c:pt idx="3">
                  <c:v>1-5</c:v>
                </c:pt>
                <c:pt idx="4">
                  <c:v>6-10</c:v>
                </c:pt>
                <c:pt idx="5">
                  <c:v>11-17</c:v>
                </c:pt>
                <c:pt idx="7">
                  <c:v>Female</c:v>
                </c:pt>
                <c:pt idx="8">
                  <c:v>Male</c:v>
                </c:pt>
              </c:strCache>
            </c:strRef>
          </c:cat>
          <c:val>
            <c:numRef>
              <c:f>Sheet1!$B$2:$B$10</c:f>
              <c:numCache>
                <c:formatCode>General</c:formatCode>
                <c:ptCount val="9"/>
                <c:pt idx="0">
                  <c:v>20.3</c:v>
                </c:pt>
                <c:pt idx="2">
                  <c:v>14</c:v>
                </c:pt>
                <c:pt idx="3">
                  <c:v>18.600000000000001</c:v>
                </c:pt>
                <c:pt idx="4">
                  <c:v>28.3</c:v>
                </c:pt>
                <c:pt idx="5">
                  <c:v>22.7</c:v>
                </c:pt>
                <c:pt idx="7">
                  <c:v>22.6</c:v>
                </c:pt>
                <c:pt idx="8">
                  <c:v>18.5</c:v>
                </c:pt>
              </c:numCache>
            </c:numRef>
          </c:val>
        </c:ser>
        <c:ser>
          <c:idx val="1"/>
          <c:order val="1"/>
          <c:tx>
            <c:strRef>
              <c:f>Sheet1!$C$1</c:f>
              <c:strCache>
                <c:ptCount val="1"/>
                <c:pt idx="0">
                  <c:v>Polyclonal</c:v>
                </c:pt>
              </c:strCache>
            </c:strRef>
          </c:tx>
          <c:spPr>
            <a:gradFill>
              <a:gsLst>
                <a:gs pos="0">
                  <a:srgbClr val="C00000"/>
                </a:gs>
                <a:gs pos="50000">
                  <a:srgbClr val="FF0000"/>
                </a:gs>
                <a:gs pos="100000">
                  <a:srgbClr val="C00000"/>
                </a:gs>
              </a:gsLst>
              <a:lin ang="0" scaled="1"/>
            </a:gradFill>
            <a:ln>
              <a:solidFill>
                <a:schemeClr val="bg2"/>
              </a:solidFill>
            </a:ln>
          </c:spPr>
          <c:cat>
            <c:strRef>
              <c:f>Sheet1!$A$2:$A$10</c:f>
              <c:strCache>
                <c:ptCount val="9"/>
                <c:pt idx="0">
                  <c:v>Overall</c:v>
                </c:pt>
                <c:pt idx="2">
                  <c:v>&lt;1</c:v>
                </c:pt>
                <c:pt idx="3">
                  <c:v>1-5</c:v>
                </c:pt>
                <c:pt idx="4">
                  <c:v>6-10</c:v>
                </c:pt>
                <c:pt idx="5">
                  <c:v>11-17</c:v>
                </c:pt>
                <c:pt idx="7">
                  <c:v>Female</c:v>
                </c:pt>
                <c:pt idx="8">
                  <c:v>Male</c:v>
                </c:pt>
              </c:strCache>
            </c:strRef>
          </c:cat>
          <c:val>
            <c:numRef>
              <c:f>Sheet1!$C$2:$C$10</c:f>
              <c:numCache>
                <c:formatCode>General</c:formatCode>
                <c:ptCount val="9"/>
                <c:pt idx="0">
                  <c:v>22.6</c:v>
                </c:pt>
                <c:pt idx="2">
                  <c:v>15.6</c:v>
                </c:pt>
                <c:pt idx="3">
                  <c:v>23.5</c:v>
                </c:pt>
                <c:pt idx="4">
                  <c:v>29.2</c:v>
                </c:pt>
                <c:pt idx="5">
                  <c:v>26.3</c:v>
                </c:pt>
                <c:pt idx="7">
                  <c:v>22.4</c:v>
                </c:pt>
                <c:pt idx="8">
                  <c:v>22.8</c:v>
                </c:pt>
              </c:numCache>
            </c:numRef>
          </c:val>
        </c:ser>
        <c:ser>
          <c:idx val="2"/>
          <c:order val="2"/>
          <c:tx>
            <c:strRef>
              <c:f>Sheet1!$D$1</c:f>
              <c:strCache>
                <c:ptCount val="1"/>
                <c:pt idx="0">
                  <c:v>IL-2R antagonist</c:v>
                </c:pt>
              </c:strCache>
            </c:strRef>
          </c:tx>
          <c:spPr>
            <a:gradFill>
              <a:gsLst>
                <a:gs pos="0">
                  <a:srgbClr val="CCCC00"/>
                </a:gs>
                <a:gs pos="50000">
                  <a:srgbClr val="FFFF00"/>
                </a:gs>
                <a:gs pos="100000">
                  <a:srgbClr val="CCCC00"/>
                </a:gs>
              </a:gsLst>
              <a:lin ang="0" scaled="1"/>
            </a:gradFill>
            <a:ln>
              <a:solidFill>
                <a:srgbClr val="000000"/>
              </a:solidFill>
            </a:ln>
          </c:spPr>
          <c:cat>
            <c:strRef>
              <c:f>Sheet1!$A$2:$A$10</c:f>
              <c:strCache>
                <c:ptCount val="9"/>
                <c:pt idx="0">
                  <c:v>Overall</c:v>
                </c:pt>
                <c:pt idx="2">
                  <c:v>&lt;1</c:v>
                </c:pt>
                <c:pt idx="3">
                  <c:v>1-5</c:v>
                </c:pt>
                <c:pt idx="4">
                  <c:v>6-10</c:v>
                </c:pt>
                <c:pt idx="5">
                  <c:v>11-17</c:v>
                </c:pt>
                <c:pt idx="7">
                  <c:v>Female</c:v>
                </c:pt>
                <c:pt idx="8">
                  <c:v>Male</c:v>
                </c:pt>
              </c:strCache>
            </c:strRef>
          </c:cat>
          <c:val>
            <c:numRef>
              <c:f>Sheet1!$D$2:$D$10</c:f>
              <c:numCache>
                <c:formatCode>General</c:formatCode>
                <c:ptCount val="9"/>
                <c:pt idx="0">
                  <c:v>24.5</c:v>
                </c:pt>
                <c:pt idx="2">
                  <c:v>9.9</c:v>
                </c:pt>
                <c:pt idx="3">
                  <c:v>28.4</c:v>
                </c:pt>
                <c:pt idx="4">
                  <c:v>25.6</c:v>
                </c:pt>
                <c:pt idx="5">
                  <c:v>27.7</c:v>
                </c:pt>
                <c:pt idx="7">
                  <c:v>26.6</c:v>
                </c:pt>
                <c:pt idx="8">
                  <c:v>22.6</c:v>
                </c:pt>
              </c:numCache>
            </c:numRef>
          </c:val>
        </c:ser>
        <c:gapWidth val="50"/>
        <c:axId val="159398912"/>
        <c:axId val="40108800"/>
      </c:barChart>
      <c:catAx>
        <c:axId val="159398912"/>
        <c:scaling>
          <c:orientation val="minMax"/>
        </c:scaling>
        <c:axPos val="b"/>
        <c:numFmt formatCode="General" sourceLinked="1"/>
        <c:tickLblPos val="nextTo"/>
        <c:txPr>
          <a:bodyPr/>
          <a:lstStyle/>
          <a:p>
            <a:pPr>
              <a:defRPr sz="1500" b="1"/>
            </a:pPr>
            <a:endParaRPr lang="en-US"/>
          </a:p>
        </c:txPr>
        <c:crossAx val="40108800"/>
        <c:crosses val="autoZero"/>
        <c:auto val="1"/>
        <c:lblAlgn val="ctr"/>
        <c:lblOffset val="100"/>
        <c:tickLblSkip val="1"/>
      </c:catAx>
      <c:valAx>
        <c:axId val="40108800"/>
        <c:scaling>
          <c:orientation val="minMax"/>
          <c:max val="50"/>
        </c:scaling>
        <c:axPos val="l"/>
        <c:majorGridlines>
          <c:spPr>
            <a:ln>
              <a:prstDash val="sysDash"/>
            </a:ln>
          </c:spPr>
        </c:majorGridlines>
        <c:numFmt formatCode="General" sourceLinked="1"/>
        <c:tickLblPos val="nextTo"/>
        <c:txPr>
          <a:bodyPr/>
          <a:lstStyle/>
          <a:p>
            <a:pPr>
              <a:defRPr sz="1400" b="1"/>
            </a:pPr>
            <a:endParaRPr lang="en-US"/>
          </a:p>
        </c:txPr>
        <c:crossAx val="159398912"/>
        <c:crosses val="autoZero"/>
        <c:crossBetween val="between"/>
        <c:majorUnit val="10"/>
      </c:valAx>
      <c:spPr>
        <a:solidFill>
          <a:schemeClr val="bg2"/>
        </a:solidFill>
        <a:ln>
          <a:solidFill>
            <a:schemeClr val="tx1"/>
          </a:solidFill>
        </a:ln>
      </c:spPr>
    </c:plotArea>
    <c:legend>
      <c:legendPos val="b"/>
      <c:layout>
        <c:manualLayout>
          <c:xMode val="edge"/>
          <c:yMode val="edge"/>
          <c:x val="0.12815200273878682"/>
          <c:y val="6.2136441929134596E-2"/>
          <c:w val="0.53464041994751021"/>
          <c:h val="5.5946932414698183E-2"/>
        </c:manualLayout>
      </c:layout>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9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6252767317128831E-2"/>
          <c:y val="3.1852034120734909E-2"/>
          <c:w val="0.89646787629807623"/>
          <c:h val="0.82266277199220583"/>
        </c:manualLayout>
      </c:layout>
      <c:barChart>
        <c:barDir val="col"/>
        <c:grouping val="clustered"/>
        <c:ser>
          <c:idx val="0"/>
          <c:order val="0"/>
          <c:tx>
            <c:strRef>
              <c:f>Sheet1!$B$1</c:f>
              <c:strCache>
                <c:ptCount val="1"/>
                <c:pt idx="0">
                  <c:v>No Induction</c:v>
                </c:pt>
              </c:strCache>
            </c:strRef>
          </c:tx>
          <c:spPr>
            <a:gradFill flip="none" rotWithShape="1">
              <a:gsLst>
                <a:gs pos="0">
                  <a:srgbClr val="00B050"/>
                </a:gs>
                <a:gs pos="50000">
                  <a:srgbClr val="00FF00"/>
                </a:gs>
                <a:gs pos="100000">
                  <a:srgbClr val="00B050"/>
                </a:gs>
              </a:gsLst>
              <a:lin ang="0" scaled="1"/>
              <a:tileRect/>
            </a:gradFill>
            <a:ln>
              <a:solidFill>
                <a:schemeClr val="bg2"/>
              </a:solidFill>
            </a:ln>
          </c:spPr>
          <c:cat>
            <c:strRef>
              <c:f>Sheet1!$A$2:$A$10</c:f>
              <c:strCache>
                <c:ptCount val="9"/>
                <c:pt idx="0">
                  <c:v>Overall</c:v>
                </c:pt>
                <c:pt idx="2">
                  <c:v>&lt;1</c:v>
                </c:pt>
                <c:pt idx="3">
                  <c:v>1-5</c:v>
                </c:pt>
                <c:pt idx="4">
                  <c:v>6-10</c:v>
                </c:pt>
                <c:pt idx="5">
                  <c:v>11-17</c:v>
                </c:pt>
                <c:pt idx="7">
                  <c:v>Female</c:v>
                </c:pt>
                <c:pt idx="8">
                  <c:v>Male</c:v>
                </c:pt>
              </c:strCache>
            </c:strRef>
          </c:cat>
          <c:val>
            <c:numRef>
              <c:f>Sheet1!$B$2:$B$10</c:f>
              <c:numCache>
                <c:formatCode>General</c:formatCode>
                <c:ptCount val="9"/>
                <c:pt idx="0">
                  <c:v>27.1</c:v>
                </c:pt>
                <c:pt idx="2">
                  <c:v>18</c:v>
                </c:pt>
                <c:pt idx="3">
                  <c:v>27.1</c:v>
                </c:pt>
                <c:pt idx="4">
                  <c:v>37.800000000000004</c:v>
                </c:pt>
                <c:pt idx="5">
                  <c:v>29.3</c:v>
                </c:pt>
                <c:pt idx="7">
                  <c:v>28.1</c:v>
                </c:pt>
                <c:pt idx="8">
                  <c:v>26.3</c:v>
                </c:pt>
              </c:numCache>
            </c:numRef>
          </c:val>
        </c:ser>
        <c:ser>
          <c:idx val="1"/>
          <c:order val="1"/>
          <c:tx>
            <c:strRef>
              <c:f>Sheet1!$C$1</c:f>
              <c:strCache>
                <c:ptCount val="1"/>
                <c:pt idx="0">
                  <c:v>Polyclonal</c:v>
                </c:pt>
              </c:strCache>
            </c:strRef>
          </c:tx>
          <c:spPr>
            <a:gradFill>
              <a:gsLst>
                <a:gs pos="0">
                  <a:srgbClr val="C00000"/>
                </a:gs>
                <a:gs pos="50000">
                  <a:srgbClr val="FF0000"/>
                </a:gs>
                <a:gs pos="100000">
                  <a:srgbClr val="C00000"/>
                </a:gs>
              </a:gsLst>
              <a:lin ang="0" scaled="1"/>
            </a:gradFill>
            <a:ln>
              <a:solidFill>
                <a:schemeClr val="bg2"/>
              </a:solidFill>
            </a:ln>
          </c:spPr>
          <c:cat>
            <c:strRef>
              <c:f>Sheet1!$A$2:$A$10</c:f>
              <c:strCache>
                <c:ptCount val="9"/>
                <c:pt idx="0">
                  <c:v>Overall</c:v>
                </c:pt>
                <c:pt idx="2">
                  <c:v>&lt;1</c:v>
                </c:pt>
                <c:pt idx="3">
                  <c:v>1-5</c:v>
                </c:pt>
                <c:pt idx="4">
                  <c:v>6-10</c:v>
                </c:pt>
                <c:pt idx="5">
                  <c:v>11-17</c:v>
                </c:pt>
                <c:pt idx="7">
                  <c:v>Female</c:v>
                </c:pt>
                <c:pt idx="8">
                  <c:v>Male</c:v>
                </c:pt>
              </c:strCache>
            </c:strRef>
          </c:cat>
          <c:val>
            <c:numRef>
              <c:f>Sheet1!$C$2:$C$10</c:f>
              <c:numCache>
                <c:formatCode>General</c:formatCode>
                <c:ptCount val="9"/>
                <c:pt idx="0">
                  <c:v>27.2</c:v>
                </c:pt>
                <c:pt idx="2">
                  <c:v>17.5</c:v>
                </c:pt>
                <c:pt idx="3">
                  <c:v>29</c:v>
                </c:pt>
                <c:pt idx="4">
                  <c:v>35.4</c:v>
                </c:pt>
                <c:pt idx="5">
                  <c:v>32.300000000000004</c:v>
                </c:pt>
                <c:pt idx="7">
                  <c:v>26.8</c:v>
                </c:pt>
                <c:pt idx="8">
                  <c:v>27.5</c:v>
                </c:pt>
              </c:numCache>
            </c:numRef>
          </c:val>
        </c:ser>
        <c:ser>
          <c:idx val="2"/>
          <c:order val="2"/>
          <c:tx>
            <c:strRef>
              <c:f>Sheet1!$D$1</c:f>
              <c:strCache>
                <c:ptCount val="1"/>
                <c:pt idx="0">
                  <c:v>IL-2R antagonist</c:v>
                </c:pt>
              </c:strCache>
            </c:strRef>
          </c:tx>
          <c:spPr>
            <a:gradFill>
              <a:gsLst>
                <a:gs pos="0">
                  <a:srgbClr val="CCCC00"/>
                </a:gs>
                <a:gs pos="50000">
                  <a:srgbClr val="FFFF00"/>
                </a:gs>
                <a:gs pos="100000">
                  <a:srgbClr val="CCCC00"/>
                </a:gs>
              </a:gsLst>
              <a:lin ang="0" scaled="1"/>
            </a:gradFill>
            <a:ln>
              <a:solidFill>
                <a:srgbClr val="000000"/>
              </a:solidFill>
            </a:ln>
          </c:spPr>
          <c:cat>
            <c:strRef>
              <c:f>Sheet1!$A$2:$A$10</c:f>
              <c:strCache>
                <c:ptCount val="9"/>
                <c:pt idx="0">
                  <c:v>Overall</c:v>
                </c:pt>
                <c:pt idx="2">
                  <c:v>&lt;1</c:v>
                </c:pt>
                <c:pt idx="3">
                  <c:v>1-5</c:v>
                </c:pt>
                <c:pt idx="4">
                  <c:v>6-10</c:v>
                </c:pt>
                <c:pt idx="5">
                  <c:v>11-17</c:v>
                </c:pt>
                <c:pt idx="7">
                  <c:v>Female</c:v>
                </c:pt>
                <c:pt idx="8">
                  <c:v>Male</c:v>
                </c:pt>
              </c:strCache>
            </c:strRef>
          </c:cat>
          <c:val>
            <c:numRef>
              <c:f>Sheet1!$D$2:$D$10</c:f>
              <c:numCache>
                <c:formatCode>General</c:formatCode>
                <c:ptCount val="9"/>
                <c:pt idx="0">
                  <c:v>32.700000000000003</c:v>
                </c:pt>
                <c:pt idx="2">
                  <c:v>19.8</c:v>
                </c:pt>
                <c:pt idx="3">
                  <c:v>34.5</c:v>
                </c:pt>
                <c:pt idx="4">
                  <c:v>35.4</c:v>
                </c:pt>
                <c:pt idx="5">
                  <c:v>35.9</c:v>
                </c:pt>
                <c:pt idx="7">
                  <c:v>32.9</c:v>
                </c:pt>
                <c:pt idx="8">
                  <c:v>32.5</c:v>
                </c:pt>
              </c:numCache>
            </c:numRef>
          </c:val>
        </c:ser>
        <c:gapWidth val="50"/>
        <c:axId val="159521792"/>
        <c:axId val="159535872"/>
      </c:barChart>
      <c:catAx>
        <c:axId val="159521792"/>
        <c:scaling>
          <c:orientation val="minMax"/>
        </c:scaling>
        <c:axPos val="b"/>
        <c:numFmt formatCode="General" sourceLinked="1"/>
        <c:tickLblPos val="nextTo"/>
        <c:txPr>
          <a:bodyPr/>
          <a:lstStyle/>
          <a:p>
            <a:pPr>
              <a:defRPr sz="1500" b="1"/>
            </a:pPr>
            <a:endParaRPr lang="en-US"/>
          </a:p>
        </c:txPr>
        <c:crossAx val="159535872"/>
        <c:crosses val="autoZero"/>
        <c:auto val="1"/>
        <c:lblAlgn val="ctr"/>
        <c:lblOffset val="100"/>
        <c:tickLblSkip val="1"/>
      </c:catAx>
      <c:valAx>
        <c:axId val="159535872"/>
        <c:scaling>
          <c:orientation val="minMax"/>
          <c:max val="50"/>
        </c:scaling>
        <c:axPos val="l"/>
        <c:majorGridlines>
          <c:spPr>
            <a:ln>
              <a:prstDash val="sysDash"/>
            </a:ln>
          </c:spPr>
        </c:majorGridlines>
        <c:numFmt formatCode="General" sourceLinked="1"/>
        <c:tickLblPos val="nextTo"/>
        <c:txPr>
          <a:bodyPr/>
          <a:lstStyle/>
          <a:p>
            <a:pPr>
              <a:defRPr sz="1400" b="1"/>
            </a:pPr>
            <a:endParaRPr lang="en-US"/>
          </a:p>
        </c:txPr>
        <c:crossAx val="159521792"/>
        <c:crosses val="autoZero"/>
        <c:crossBetween val="between"/>
        <c:majorUnit val="10"/>
      </c:valAx>
      <c:spPr>
        <a:solidFill>
          <a:schemeClr val="bg2"/>
        </a:solidFill>
        <a:ln>
          <a:solidFill>
            <a:schemeClr val="tx1"/>
          </a:solidFill>
        </a:ln>
      </c:spPr>
    </c:plotArea>
    <c:legend>
      <c:legendPos val="b"/>
      <c:layout>
        <c:manualLayout>
          <c:xMode val="edge"/>
          <c:yMode val="edge"/>
          <c:x val="0.12815200273878677"/>
          <c:y val="6.2136441929134638E-2"/>
          <c:w val="0.53464041994751021"/>
          <c:h val="5.7751672170011113E-2"/>
        </c:manualLayout>
      </c:layout>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9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233972383886795"/>
          <c:y val="3.1852034120734896E-2"/>
          <c:w val="0.87038091977633236"/>
          <c:h val="0.66784645669291987"/>
        </c:manualLayout>
      </c:layout>
      <c:barChart>
        <c:barDir val="col"/>
        <c:grouping val="clustered"/>
        <c:ser>
          <c:idx val="0"/>
          <c:order val="0"/>
          <c:tx>
            <c:strRef>
              <c:f>Sheet1!$B$1</c:f>
              <c:strCache>
                <c:ptCount val="1"/>
                <c:pt idx="0">
                  <c:v>CyA+No induction</c:v>
                </c:pt>
              </c:strCache>
            </c:strRef>
          </c:tx>
          <c:spPr>
            <a:gradFill flip="none" rotWithShape="1">
              <a:gsLst>
                <a:gs pos="0">
                  <a:srgbClr val="00B050"/>
                </a:gs>
                <a:gs pos="50000">
                  <a:srgbClr val="00FF00"/>
                </a:gs>
                <a:gs pos="100000">
                  <a:srgbClr val="00B050"/>
                </a:gs>
              </a:gsLst>
              <a:lin ang="0" scaled="1"/>
              <a:tileRect/>
            </a:gradFill>
            <a:ln>
              <a:solidFill>
                <a:schemeClr val="bg2"/>
              </a:solidFill>
            </a:ln>
          </c:spPr>
          <c:cat>
            <c:strRef>
              <c:f>Sheet1!$A$2:$A$7</c:f>
              <c:strCache>
                <c:ptCount val="6"/>
                <c:pt idx="0">
                  <c:v>Overall</c:v>
                </c:pt>
                <c:pt idx="2">
                  <c:v>&lt;1</c:v>
                </c:pt>
                <c:pt idx="3">
                  <c:v>1-5</c:v>
                </c:pt>
                <c:pt idx="4">
                  <c:v>6-10</c:v>
                </c:pt>
                <c:pt idx="5">
                  <c:v>11-17</c:v>
                </c:pt>
              </c:strCache>
            </c:strRef>
          </c:cat>
          <c:val>
            <c:numRef>
              <c:f>Sheet1!$B$2:$B$7</c:f>
              <c:numCache>
                <c:formatCode>General</c:formatCode>
                <c:ptCount val="6"/>
                <c:pt idx="0">
                  <c:v>30.3</c:v>
                </c:pt>
                <c:pt idx="2">
                  <c:v>23.5</c:v>
                </c:pt>
                <c:pt idx="3">
                  <c:v>29.2</c:v>
                </c:pt>
                <c:pt idx="4">
                  <c:v>45.2</c:v>
                </c:pt>
                <c:pt idx="5">
                  <c:v>29.5</c:v>
                </c:pt>
              </c:numCache>
            </c:numRef>
          </c:val>
        </c:ser>
        <c:ser>
          <c:idx val="1"/>
          <c:order val="1"/>
          <c:tx>
            <c:strRef>
              <c:f>Sheet1!$C$1</c:f>
              <c:strCache>
                <c:ptCount val="1"/>
                <c:pt idx="0">
                  <c:v>CyA+Induction (no OKT3)</c:v>
                </c:pt>
              </c:strCache>
            </c:strRef>
          </c:tx>
          <c:spPr>
            <a:gradFill>
              <a:gsLst>
                <a:gs pos="0">
                  <a:srgbClr val="C00000"/>
                </a:gs>
                <a:gs pos="50000">
                  <a:srgbClr val="FF0000"/>
                </a:gs>
                <a:gs pos="100000">
                  <a:srgbClr val="C00000"/>
                </a:gs>
              </a:gsLst>
              <a:lin ang="0" scaled="1"/>
            </a:gradFill>
            <a:ln>
              <a:solidFill>
                <a:schemeClr val="bg2"/>
              </a:solidFill>
            </a:ln>
          </c:spPr>
          <c:cat>
            <c:strRef>
              <c:f>Sheet1!$A$2:$A$7</c:f>
              <c:strCache>
                <c:ptCount val="6"/>
                <c:pt idx="0">
                  <c:v>Overall</c:v>
                </c:pt>
                <c:pt idx="2">
                  <c:v>&lt;1</c:v>
                </c:pt>
                <c:pt idx="3">
                  <c:v>1-5</c:v>
                </c:pt>
                <c:pt idx="4">
                  <c:v>6-10</c:v>
                </c:pt>
                <c:pt idx="5">
                  <c:v>11-17</c:v>
                </c:pt>
              </c:strCache>
            </c:strRef>
          </c:cat>
          <c:val>
            <c:numRef>
              <c:f>Sheet1!$C$2:$C$7</c:f>
              <c:numCache>
                <c:formatCode>General</c:formatCode>
                <c:ptCount val="6"/>
                <c:pt idx="0">
                  <c:v>28.6</c:v>
                </c:pt>
                <c:pt idx="2">
                  <c:v>17.5</c:v>
                </c:pt>
                <c:pt idx="3">
                  <c:v>27.5</c:v>
                </c:pt>
                <c:pt idx="4">
                  <c:v>39.6</c:v>
                </c:pt>
                <c:pt idx="5">
                  <c:v>37.5</c:v>
                </c:pt>
              </c:numCache>
            </c:numRef>
          </c:val>
        </c:ser>
        <c:ser>
          <c:idx val="2"/>
          <c:order val="2"/>
          <c:tx>
            <c:strRef>
              <c:f>Sheet1!$D$1</c:f>
              <c:strCache>
                <c:ptCount val="1"/>
                <c:pt idx="0">
                  <c:v>TAC+No induction</c:v>
                </c:pt>
              </c:strCache>
            </c:strRef>
          </c:tx>
          <c:spPr>
            <a:gradFill>
              <a:gsLst>
                <a:gs pos="0">
                  <a:srgbClr val="CCCC00"/>
                </a:gs>
                <a:gs pos="50000">
                  <a:srgbClr val="FFFF00"/>
                </a:gs>
                <a:gs pos="100000">
                  <a:srgbClr val="CCCC00"/>
                </a:gs>
              </a:gsLst>
              <a:lin ang="0" scaled="1"/>
            </a:gradFill>
            <a:ln>
              <a:solidFill>
                <a:srgbClr val="000000"/>
              </a:solidFill>
            </a:ln>
          </c:spPr>
          <c:cat>
            <c:strRef>
              <c:f>Sheet1!$A$2:$A$7</c:f>
              <c:strCache>
                <c:ptCount val="6"/>
                <c:pt idx="0">
                  <c:v>Overall</c:v>
                </c:pt>
                <c:pt idx="2">
                  <c:v>&lt;1</c:v>
                </c:pt>
                <c:pt idx="3">
                  <c:v>1-5</c:v>
                </c:pt>
                <c:pt idx="4">
                  <c:v>6-10</c:v>
                </c:pt>
                <c:pt idx="5">
                  <c:v>11-17</c:v>
                </c:pt>
              </c:strCache>
            </c:strRef>
          </c:cat>
          <c:val>
            <c:numRef>
              <c:f>Sheet1!$D$2:$D$7</c:f>
              <c:numCache>
                <c:formatCode>General</c:formatCode>
                <c:ptCount val="6"/>
                <c:pt idx="0">
                  <c:v>17.100000000000001</c:v>
                </c:pt>
                <c:pt idx="2">
                  <c:v>10.9</c:v>
                </c:pt>
                <c:pt idx="3">
                  <c:v>15.8</c:v>
                </c:pt>
                <c:pt idx="4">
                  <c:v>22.6</c:v>
                </c:pt>
                <c:pt idx="5">
                  <c:v>20.3</c:v>
                </c:pt>
              </c:numCache>
            </c:numRef>
          </c:val>
        </c:ser>
        <c:ser>
          <c:idx val="3"/>
          <c:order val="3"/>
          <c:tx>
            <c:strRef>
              <c:f>Sheet1!$E$1</c:f>
              <c:strCache>
                <c:ptCount val="1"/>
                <c:pt idx="0">
                  <c:v>TAC+Induction (no OKT3)</c:v>
                </c:pt>
              </c:strCache>
            </c:strRef>
          </c:tx>
          <c:spPr>
            <a:gradFill>
              <a:gsLst>
                <a:gs pos="0">
                  <a:srgbClr val="00004C">
                    <a:lumMod val="75000"/>
                    <a:lumOff val="25000"/>
                  </a:srgbClr>
                </a:gs>
                <a:gs pos="50000">
                  <a:schemeClr val="bg1">
                    <a:lumMod val="50000"/>
                    <a:lumOff val="50000"/>
                  </a:schemeClr>
                </a:gs>
                <a:gs pos="100000">
                  <a:srgbClr val="00004C">
                    <a:lumMod val="75000"/>
                    <a:lumOff val="25000"/>
                  </a:srgbClr>
                </a:gs>
              </a:gsLst>
              <a:lin ang="0" scaled="1"/>
            </a:gradFill>
            <a:ln>
              <a:solidFill>
                <a:srgbClr val="000000"/>
              </a:solidFill>
            </a:ln>
          </c:spPr>
          <c:cat>
            <c:strRef>
              <c:f>Sheet1!$A$2:$A$7</c:f>
              <c:strCache>
                <c:ptCount val="6"/>
                <c:pt idx="0">
                  <c:v>Overall</c:v>
                </c:pt>
                <c:pt idx="2">
                  <c:v>&lt;1</c:v>
                </c:pt>
                <c:pt idx="3">
                  <c:v>1-5</c:v>
                </c:pt>
                <c:pt idx="4">
                  <c:v>6-10</c:v>
                </c:pt>
                <c:pt idx="5">
                  <c:v>11-17</c:v>
                </c:pt>
              </c:strCache>
            </c:strRef>
          </c:cat>
          <c:val>
            <c:numRef>
              <c:f>Sheet1!$E$2:$E$7</c:f>
              <c:numCache>
                <c:formatCode>General</c:formatCode>
                <c:ptCount val="6"/>
                <c:pt idx="0">
                  <c:v>20.9</c:v>
                </c:pt>
                <c:pt idx="2">
                  <c:v>12.9</c:v>
                </c:pt>
                <c:pt idx="3">
                  <c:v>23.3</c:v>
                </c:pt>
                <c:pt idx="4">
                  <c:v>24.5</c:v>
                </c:pt>
                <c:pt idx="5">
                  <c:v>23.2</c:v>
                </c:pt>
              </c:numCache>
            </c:numRef>
          </c:val>
        </c:ser>
        <c:gapWidth val="50"/>
        <c:axId val="159739264"/>
        <c:axId val="159773824"/>
      </c:barChart>
      <c:catAx>
        <c:axId val="159739264"/>
        <c:scaling>
          <c:orientation val="minMax"/>
        </c:scaling>
        <c:axPos val="b"/>
        <c:numFmt formatCode="General" sourceLinked="1"/>
        <c:tickLblPos val="nextTo"/>
        <c:txPr>
          <a:bodyPr/>
          <a:lstStyle/>
          <a:p>
            <a:pPr>
              <a:defRPr sz="1500" b="1"/>
            </a:pPr>
            <a:endParaRPr lang="en-US"/>
          </a:p>
        </c:txPr>
        <c:crossAx val="159773824"/>
        <c:crosses val="autoZero"/>
        <c:auto val="1"/>
        <c:lblAlgn val="ctr"/>
        <c:lblOffset val="100"/>
        <c:tickLblSkip val="1"/>
      </c:catAx>
      <c:valAx>
        <c:axId val="159773824"/>
        <c:scaling>
          <c:orientation val="minMax"/>
          <c:max val="60"/>
        </c:scaling>
        <c:axPos val="l"/>
        <c:majorGridlines>
          <c:spPr>
            <a:ln>
              <a:prstDash val="sysDash"/>
            </a:ln>
          </c:spPr>
        </c:majorGridlines>
        <c:numFmt formatCode="General" sourceLinked="1"/>
        <c:tickLblPos val="nextTo"/>
        <c:txPr>
          <a:bodyPr/>
          <a:lstStyle/>
          <a:p>
            <a:pPr>
              <a:defRPr sz="1400" b="1"/>
            </a:pPr>
            <a:endParaRPr lang="en-US"/>
          </a:p>
        </c:txPr>
        <c:crossAx val="159739264"/>
        <c:crosses val="autoZero"/>
        <c:crossBetween val="between"/>
        <c:majorUnit val="10"/>
      </c:valAx>
      <c:spPr>
        <a:solidFill>
          <a:schemeClr val="bg2"/>
        </a:solidFill>
        <a:ln>
          <a:solidFill>
            <a:schemeClr val="tx1"/>
          </a:solidFill>
        </a:ln>
      </c:spPr>
    </c:plotArea>
    <c:legend>
      <c:legendPos val="b"/>
      <c:layout>
        <c:manualLayout>
          <c:xMode val="edge"/>
          <c:yMode val="edge"/>
          <c:x val="0.12815200273878677"/>
          <c:y val="6.2136441929134638E-2"/>
          <c:w val="0.59207554490471259"/>
          <c:h val="0.11518678915135609"/>
        </c:manualLayout>
      </c:layout>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9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6252767317128831E-2"/>
          <c:y val="3.1852034120734909E-2"/>
          <c:w val="0.89646787629807645"/>
          <c:h val="0.68520756780402436"/>
        </c:manualLayout>
      </c:layout>
      <c:barChart>
        <c:barDir val="col"/>
        <c:grouping val="clustered"/>
        <c:ser>
          <c:idx val="0"/>
          <c:order val="0"/>
          <c:tx>
            <c:strRef>
              <c:f>Sheet1!$B$1</c:f>
              <c:strCache>
                <c:ptCount val="1"/>
                <c:pt idx="0">
                  <c:v>CyA+No induction</c:v>
                </c:pt>
              </c:strCache>
            </c:strRef>
          </c:tx>
          <c:spPr>
            <a:gradFill flip="none" rotWithShape="1">
              <a:gsLst>
                <a:gs pos="0">
                  <a:srgbClr val="00B050"/>
                </a:gs>
                <a:gs pos="50000">
                  <a:srgbClr val="00FF00"/>
                </a:gs>
                <a:gs pos="100000">
                  <a:srgbClr val="00B050"/>
                </a:gs>
              </a:gsLst>
              <a:lin ang="0" scaled="1"/>
              <a:tileRect/>
            </a:gradFill>
            <a:ln>
              <a:solidFill>
                <a:schemeClr val="bg2"/>
              </a:solidFill>
            </a:ln>
          </c:spPr>
          <c:cat>
            <c:strRef>
              <c:f>Sheet1!$A$2:$A$7</c:f>
              <c:strCache>
                <c:ptCount val="6"/>
                <c:pt idx="0">
                  <c:v>Overall</c:v>
                </c:pt>
                <c:pt idx="2">
                  <c:v>&lt;1</c:v>
                </c:pt>
                <c:pt idx="3">
                  <c:v>1-5</c:v>
                </c:pt>
                <c:pt idx="4">
                  <c:v>6-10</c:v>
                </c:pt>
                <c:pt idx="5">
                  <c:v>11-17</c:v>
                </c:pt>
              </c:strCache>
            </c:strRef>
          </c:cat>
          <c:val>
            <c:numRef>
              <c:f>Sheet1!$B$2:$B$7</c:f>
              <c:numCache>
                <c:formatCode>General</c:formatCode>
                <c:ptCount val="6"/>
                <c:pt idx="0">
                  <c:v>41.3</c:v>
                </c:pt>
                <c:pt idx="2">
                  <c:v>27.5</c:v>
                </c:pt>
                <c:pt idx="3">
                  <c:v>35.4</c:v>
                </c:pt>
                <c:pt idx="4">
                  <c:v>58.1</c:v>
                </c:pt>
                <c:pt idx="5">
                  <c:v>47.4</c:v>
                </c:pt>
              </c:numCache>
            </c:numRef>
          </c:val>
        </c:ser>
        <c:ser>
          <c:idx val="1"/>
          <c:order val="1"/>
          <c:tx>
            <c:strRef>
              <c:f>Sheet1!$C$1</c:f>
              <c:strCache>
                <c:ptCount val="1"/>
                <c:pt idx="0">
                  <c:v>CyA+Induction (no OKT3)</c:v>
                </c:pt>
              </c:strCache>
            </c:strRef>
          </c:tx>
          <c:spPr>
            <a:gradFill>
              <a:gsLst>
                <a:gs pos="0">
                  <a:srgbClr val="C00000"/>
                </a:gs>
                <a:gs pos="50000">
                  <a:srgbClr val="FF0000"/>
                </a:gs>
                <a:gs pos="100000">
                  <a:srgbClr val="C00000"/>
                </a:gs>
              </a:gsLst>
              <a:lin ang="0" scaled="1"/>
            </a:gradFill>
            <a:ln>
              <a:solidFill>
                <a:schemeClr val="bg2"/>
              </a:solidFill>
            </a:ln>
          </c:spPr>
          <c:cat>
            <c:strRef>
              <c:f>Sheet1!$A$2:$A$7</c:f>
              <c:strCache>
                <c:ptCount val="6"/>
                <c:pt idx="0">
                  <c:v>Overall</c:v>
                </c:pt>
                <c:pt idx="2">
                  <c:v>&lt;1</c:v>
                </c:pt>
                <c:pt idx="3">
                  <c:v>1-5</c:v>
                </c:pt>
                <c:pt idx="4">
                  <c:v>6-10</c:v>
                </c:pt>
                <c:pt idx="5">
                  <c:v>11-17</c:v>
                </c:pt>
              </c:strCache>
            </c:strRef>
          </c:cat>
          <c:val>
            <c:numRef>
              <c:f>Sheet1!$C$2:$C$7</c:f>
              <c:numCache>
                <c:formatCode>General</c:formatCode>
                <c:ptCount val="6"/>
                <c:pt idx="0">
                  <c:v>37.1</c:v>
                </c:pt>
                <c:pt idx="2">
                  <c:v>21.7</c:v>
                </c:pt>
                <c:pt idx="3">
                  <c:v>35.300000000000004</c:v>
                </c:pt>
                <c:pt idx="4">
                  <c:v>58.5</c:v>
                </c:pt>
                <c:pt idx="5">
                  <c:v>46.9</c:v>
                </c:pt>
              </c:numCache>
            </c:numRef>
          </c:val>
        </c:ser>
        <c:ser>
          <c:idx val="2"/>
          <c:order val="2"/>
          <c:tx>
            <c:strRef>
              <c:f>Sheet1!$D$1</c:f>
              <c:strCache>
                <c:ptCount val="1"/>
                <c:pt idx="0">
                  <c:v>TAC+No induction</c:v>
                </c:pt>
              </c:strCache>
            </c:strRef>
          </c:tx>
          <c:spPr>
            <a:gradFill>
              <a:gsLst>
                <a:gs pos="0">
                  <a:srgbClr val="CCCC00"/>
                </a:gs>
                <a:gs pos="50000">
                  <a:srgbClr val="FFFF00"/>
                </a:gs>
                <a:gs pos="100000">
                  <a:srgbClr val="CCCC00"/>
                </a:gs>
              </a:gsLst>
              <a:lin ang="0" scaled="1"/>
            </a:gradFill>
            <a:ln>
              <a:solidFill>
                <a:srgbClr val="000000"/>
              </a:solidFill>
            </a:ln>
          </c:spPr>
          <c:cat>
            <c:strRef>
              <c:f>Sheet1!$A$2:$A$7</c:f>
              <c:strCache>
                <c:ptCount val="6"/>
                <c:pt idx="0">
                  <c:v>Overall</c:v>
                </c:pt>
                <c:pt idx="2">
                  <c:v>&lt;1</c:v>
                </c:pt>
                <c:pt idx="3">
                  <c:v>1-5</c:v>
                </c:pt>
                <c:pt idx="4">
                  <c:v>6-10</c:v>
                </c:pt>
                <c:pt idx="5">
                  <c:v>11-17</c:v>
                </c:pt>
              </c:strCache>
            </c:strRef>
          </c:cat>
          <c:val>
            <c:numRef>
              <c:f>Sheet1!$D$2:$D$7</c:f>
              <c:numCache>
                <c:formatCode>General</c:formatCode>
                <c:ptCount val="6"/>
                <c:pt idx="0">
                  <c:v>22.3</c:v>
                </c:pt>
                <c:pt idx="2">
                  <c:v>15.2</c:v>
                </c:pt>
                <c:pt idx="3">
                  <c:v>24.3</c:v>
                </c:pt>
                <c:pt idx="4">
                  <c:v>31</c:v>
                </c:pt>
                <c:pt idx="5">
                  <c:v>22.9</c:v>
                </c:pt>
              </c:numCache>
            </c:numRef>
          </c:val>
        </c:ser>
        <c:ser>
          <c:idx val="3"/>
          <c:order val="3"/>
          <c:tx>
            <c:strRef>
              <c:f>Sheet1!$E$1</c:f>
              <c:strCache>
                <c:ptCount val="1"/>
                <c:pt idx="0">
                  <c:v>TAC+Induction (no OKT3)</c:v>
                </c:pt>
              </c:strCache>
            </c:strRef>
          </c:tx>
          <c:spPr>
            <a:gradFill>
              <a:gsLst>
                <a:gs pos="0">
                  <a:srgbClr val="00004C">
                    <a:lumMod val="75000"/>
                    <a:lumOff val="25000"/>
                  </a:srgbClr>
                </a:gs>
                <a:gs pos="50000">
                  <a:srgbClr val="00004C">
                    <a:lumMod val="50000"/>
                    <a:lumOff val="50000"/>
                  </a:srgbClr>
                </a:gs>
                <a:gs pos="100000">
                  <a:srgbClr val="00004C">
                    <a:lumMod val="75000"/>
                    <a:lumOff val="25000"/>
                  </a:srgbClr>
                </a:gs>
              </a:gsLst>
              <a:lin ang="0" scaled="1"/>
            </a:gradFill>
            <a:ln>
              <a:solidFill>
                <a:srgbClr val="000000"/>
              </a:solidFill>
            </a:ln>
          </c:spPr>
          <c:cat>
            <c:strRef>
              <c:f>Sheet1!$A$2:$A$7</c:f>
              <c:strCache>
                <c:ptCount val="6"/>
                <c:pt idx="0">
                  <c:v>Overall</c:v>
                </c:pt>
                <c:pt idx="2">
                  <c:v>&lt;1</c:v>
                </c:pt>
                <c:pt idx="3">
                  <c:v>1-5</c:v>
                </c:pt>
                <c:pt idx="4">
                  <c:v>6-10</c:v>
                </c:pt>
                <c:pt idx="5">
                  <c:v>11-17</c:v>
                </c:pt>
              </c:strCache>
            </c:strRef>
          </c:cat>
          <c:val>
            <c:numRef>
              <c:f>Sheet1!$E$2:$E$7</c:f>
              <c:numCache>
                <c:formatCode>General</c:formatCode>
                <c:ptCount val="6"/>
                <c:pt idx="0">
                  <c:v>25.6</c:v>
                </c:pt>
                <c:pt idx="2">
                  <c:v>15.8</c:v>
                </c:pt>
                <c:pt idx="3">
                  <c:v>28.3</c:v>
                </c:pt>
                <c:pt idx="4">
                  <c:v>28.4</c:v>
                </c:pt>
                <c:pt idx="5">
                  <c:v>29.2</c:v>
                </c:pt>
              </c:numCache>
            </c:numRef>
          </c:val>
        </c:ser>
        <c:gapWidth val="50"/>
        <c:axId val="159836416"/>
        <c:axId val="159916032"/>
      </c:barChart>
      <c:catAx>
        <c:axId val="159836416"/>
        <c:scaling>
          <c:orientation val="minMax"/>
        </c:scaling>
        <c:axPos val="b"/>
        <c:numFmt formatCode="General" sourceLinked="1"/>
        <c:tickLblPos val="nextTo"/>
        <c:txPr>
          <a:bodyPr/>
          <a:lstStyle/>
          <a:p>
            <a:pPr>
              <a:defRPr sz="1500" b="1"/>
            </a:pPr>
            <a:endParaRPr lang="en-US"/>
          </a:p>
        </c:txPr>
        <c:crossAx val="159916032"/>
        <c:crosses val="autoZero"/>
        <c:auto val="1"/>
        <c:lblAlgn val="ctr"/>
        <c:lblOffset val="100"/>
        <c:tickLblSkip val="1"/>
      </c:catAx>
      <c:valAx>
        <c:axId val="159916032"/>
        <c:scaling>
          <c:orientation val="minMax"/>
          <c:max val="60"/>
        </c:scaling>
        <c:axPos val="l"/>
        <c:majorGridlines>
          <c:spPr>
            <a:ln>
              <a:prstDash val="sysDash"/>
            </a:ln>
          </c:spPr>
        </c:majorGridlines>
        <c:numFmt formatCode="General" sourceLinked="1"/>
        <c:tickLblPos val="nextTo"/>
        <c:txPr>
          <a:bodyPr/>
          <a:lstStyle/>
          <a:p>
            <a:pPr>
              <a:defRPr sz="1400" b="1"/>
            </a:pPr>
            <a:endParaRPr lang="en-US"/>
          </a:p>
        </c:txPr>
        <c:crossAx val="159836416"/>
        <c:crosses val="autoZero"/>
        <c:crossBetween val="between"/>
        <c:majorUnit val="10"/>
      </c:valAx>
      <c:spPr>
        <a:solidFill>
          <a:schemeClr val="bg2"/>
        </a:solidFill>
        <a:ln>
          <a:solidFill>
            <a:schemeClr val="tx1"/>
          </a:solidFill>
        </a:ln>
      </c:spPr>
    </c:plotArea>
    <c:legend>
      <c:legendPos val="b"/>
      <c:layout>
        <c:manualLayout>
          <c:xMode val="edge"/>
          <c:yMode val="edge"/>
          <c:x val="0.12815200273878669"/>
          <c:y val="6.2136441929134686E-2"/>
          <c:w val="0.54859728403514751"/>
          <c:h val="0.11518678915135609"/>
        </c:manualLayout>
      </c:layout>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9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233972383886795"/>
          <c:y val="3.1852034120734896E-2"/>
          <c:w val="0.87038091977633236"/>
          <c:h val="0.71784645669291736"/>
        </c:manualLayout>
      </c:layout>
      <c:barChart>
        <c:barDir val="col"/>
        <c:grouping val="clustered"/>
        <c:ser>
          <c:idx val="0"/>
          <c:order val="0"/>
          <c:tx>
            <c:strRef>
              <c:f>Sheet1!$B$1</c:f>
              <c:strCache>
                <c:ptCount val="1"/>
                <c:pt idx="0">
                  <c:v>Cyclosporine + MMF/MPA</c:v>
                </c:pt>
              </c:strCache>
            </c:strRef>
          </c:tx>
          <c:spPr>
            <a:gradFill flip="none" rotWithShape="1">
              <a:gsLst>
                <a:gs pos="0">
                  <a:srgbClr val="00B050"/>
                </a:gs>
                <a:gs pos="50000">
                  <a:srgbClr val="00FF00"/>
                </a:gs>
                <a:gs pos="100000">
                  <a:srgbClr val="00B050"/>
                </a:gs>
              </a:gsLst>
              <a:lin ang="0" scaled="1"/>
              <a:tileRect/>
            </a:gradFill>
            <a:ln>
              <a:solidFill>
                <a:schemeClr val="bg2"/>
              </a:solidFill>
            </a:ln>
          </c:spPr>
          <c:cat>
            <c:strRef>
              <c:f>Sheet1!$A$2:$A$7</c:f>
              <c:strCache>
                <c:ptCount val="6"/>
                <c:pt idx="0">
                  <c:v>Overall</c:v>
                </c:pt>
                <c:pt idx="2">
                  <c:v>&lt;1</c:v>
                </c:pt>
                <c:pt idx="3">
                  <c:v>1-5</c:v>
                </c:pt>
                <c:pt idx="4">
                  <c:v>6-10</c:v>
                </c:pt>
                <c:pt idx="5">
                  <c:v>11-17</c:v>
                </c:pt>
              </c:strCache>
            </c:strRef>
          </c:cat>
          <c:val>
            <c:numRef>
              <c:f>Sheet1!$B$2:$B$7</c:f>
              <c:numCache>
                <c:formatCode>General</c:formatCode>
                <c:ptCount val="6"/>
                <c:pt idx="0">
                  <c:v>30</c:v>
                </c:pt>
                <c:pt idx="2">
                  <c:v>21.1</c:v>
                </c:pt>
                <c:pt idx="3">
                  <c:v>29.1</c:v>
                </c:pt>
                <c:pt idx="4">
                  <c:v>38.300000000000004</c:v>
                </c:pt>
                <c:pt idx="5">
                  <c:v>35</c:v>
                </c:pt>
              </c:numCache>
            </c:numRef>
          </c:val>
        </c:ser>
        <c:ser>
          <c:idx val="1"/>
          <c:order val="1"/>
          <c:tx>
            <c:strRef>
              <c:f>Sheet1!$C$1</c:f>
              <c:strCache>
                <c:ptCount val="1"/>
                <c:pt idx="0">
                  <c:v>Cyclosporine + AZA</c:v>
                </c:pt>
              </c:strCache>
            </c:strRef>
          </c:tx>
          <c:spPr>
            <a:gradFill>
              <a:gsLst>
                <a:gs pos="0">
                  <a:srgbClr val="C00000"/>
                </a:gs>
                <a:gs pos="50000">
                  <a:srgbClr val="FF0000"/>
                </a:gs>
                <a:gs pos="100000">
                  <a:srgbClr val="C00000"/>
                </a:gs>
              </a:gsLst>
              <a:lin ang="0" scaled="1"/>
            </a:gradFill>
            <a:ln>
              <a:solidFill>
                <a:schemeClr val="bg2"/>
              </a:solidFill>
            </a:ln>
          </c:spPr>
          <c:cat>
            <c:strRef>
              <c:f>Sheet1!$A$2:$A$7</c:f>
              <c:strCache>
                <c:ptCount val="6"/>
                <c:pt idx="0">
                  <c:v>Overall</c:v>
                </c:pt>
                <c:pt idx="2">
                  <c:v>&lt;1</c:v>
                </c:pt>
                <c:pt idx="3">
                  <c:v>1-5</c:v>
                </c:pt>
                <c:pt idx="4">
                  <c:v>6-10</c:v>
                </c:pt>
                <c:pt idx="5">
                  <c:v>11-17</c:v>
                </c:pt>
              </c:strCache>
            </c:strRef>
          </c:cat>
          <c:val>
            <c:numRef>
              <c:f>Sheet1!$C$2:$C$7</c:f>
              <c:numCache>
                <c:formatCode>General</c:formatCode>
                <c:ptCount val="6"/>
                <c:pt idx="0">
                  <c:v>27</c:v>
                </c:pt>
                <c:pt idx="2">
                  <c:v>12.9</c:v>
                </c:pt>
                <c:pt idx="3">
                  <c:v>17.600000000000001</c:v>
                </c:pt>
                <c:pt idx="4">
                  <c:v>52.6</c:v>
                </c:pt>
                <c:pt idx="5">
                  <c:v>30.3</c:v>
                </c:pt>
              </c:numCache>
            </c:numRef>
          </c:val>
        </c:ser>
        <c:ser>
          <c:idx val="2"/>
          <c:order val="2"/>
          <c:tx>
            <c:strRef>
              <c:f>Sheet1!$D$1</c:f>
              <c:strCache>
                <c:ptCount val="1"/>
                <c:pt idx="0">
                  <c:v>Tacrolimus + MMF/MPA</c:v>
                </c:pt>
              </c:strCache>
            </c:strRef>
          </c:tx>
          <c:spPr>
            <a:gradFill>
              <a:gsLst>
                <a:gs pos="0">
                  <a:srgbClr val="CCCC00"/>
                </a:gs>
                <a:gs pos="50000">
                  <a:srgbClr val="FFFF00"/>
                </a:gs>
                <a:gs pos="100000">
                  <a:srgbClr val="CCCC00"/>
                </a:gs>
              </a:gsLst>
              <a:lin ang="0" scaled="1"/>
            </a:gradFill>
            <a:ln>
              <a:solidFill>
                <a:srgbClr val="000000"/>
              </a:solidFill>
            </a:ln>
          </c:spPr>
          <c:cat>
            <c:strRef>
              <c:f>Sheet1!$A$2:$A$7</c:f>
              <c:strCache>
                <c:ptCount val="6"/>
                <c:pt idx="0">
                  <c:v>Overall</c:v>
                </c:pt>
                <c:pt idx="2">
                  <c:v>&lt;1</c:v>
                </c:pt>
                <c:pt idx="3">
                  <c:v>1-5</c:v>
                </c:pt>
                <c:pt idx="4">
                  <c:v>6-10</c:v>
                </c:pt>
                <c:pt idx="5">
                  <c:v>11-17</c:v>
                </c:pt>
              </c:strCache>
            </c:strRef>
          </c:cat>
          <c:val>
            <c:numRef>
              <c:f>Sheet1!$D$2:$D$7</c:f>
              <c:numCache>
                <c:formatCode>General</c:formatCode>
                <c:ptCount val="6"/>
                <c:pt idx="0">
                  <c:v>19.399999999999999</c:v>
                </c:pt>
                <c:pt idx="2">
                  <c:v>9.8000000000000007</c:v>
                </c:pt>
                <c:pt idx="3">
                  <c:v>20.7</c:v>
                </c:pt>
                <c:pt idx="4">
                  <c:v>24</c:v>
                </c:pt>
                <c:pt idx="5">
                  <c:v>22.3</c:v>
                </c:pt>
              </c:numCache>
            </c:numRef>
          </c:val>
        </c:ser>
        <c:ser>
          <c:idx val="3"/>
          <c:order val="3"/>
          <c:tx>
            <c:strRef>
              <c:f>Sheet1!$E$1</c:f>
              <c:strCache>
                <c:ptCount val="1"/>
                <c:pt idx="0">
                  <c:v>Tacrolimus + AZA</c:v>
                </c:pt>
              </c:strCache>
            </c:strRef>
          </c:tx>
          <c:spPr>
            <a:gradFill>
              <a:gsLst>
                <a:gs pos="0">
                  <a:srgbClr val="00004C">
                    <a:lumMod val="75000"/>
                    <a:lumOff val="25000"/>
                  </a:srgbClr>
                </a:gs>
                <a:gs pos="50000">
                  <a:schemeClr val="bg1">
                    <a:lumMod val="50000"/>
                    <a:lumOff val="50000"/>
                  </a:schemeClr>
                </a:gs>
                <a:gs pos="100000">
                  <a:srgbClr val="00004C">
                    <a:lumMod val="75000"/>
                    <a:lumOff val="25000"/>
                  </a:srgbClr>
                </a:gs>
              </a:gsLst>
              <a:lin ang="0" scaled="1"/>
            </a:gradFill>
            <a:ln>
              <a:solidFill>
                <a:srgbClr val="000000"/>
              </a:solidFill>
            </a:ln>
          </c:spPr>
          <c:cat>
            <c:strRef>
              <c:f>Sheet1!$A$2:$A$7</c:f>
              <c:strCache>
                <c:ptCount val="6"/>
                <c:pt idx="0">
                  <c:v>Overall</c:v>
                </c:pt>
                <c:pt idx="2">
                  <c:v>&lt;1</c:v>
                </c:pt>
                <c:pt idx="3">
                  <c:v>1-5</c:v>
                </c:pt>
                <c:pt idx="4">
                  <c:v>6-10</c:v>
                </c:pt>
                <c:pt idx="5">
                  <c:v>11-17</c:v>
                </c:pt>
              </c:strCache>
            </c:strRef>
          </c:cat>
          <c:val>
            <c:numRef>
              <c:f>Sheet1!$E$2:$E$7</c:f>
              <c:numCache>
                <c:formatCode>General</c:formatCode>
                <c:ptCount val="6"/>
                <c:pt idx="0">
                  <c:v>18.7</c:v>
                </c:pt>
                <c:pt idx="2">
                  <c:v>15.6</c:v>
                </c:pt>
                <c:pt idx="3">
                  <c:v>26.7</c:v>
                </c:pt>
                <c:pt idx="4">
                  <c:v>7.7</c:v>
                </c:pt>
                <c:pt idx="5">
                  <c:v>22.2</c:v>
                </c:pt>
              </c:numCache>
            </c:numRef>
          </c:val>
        </c:ser>
        <c:gapWidth val="50"/>
        <c:axId val="160178176"/>
        <c:axId val="160179712"/>
      </c:barChart>
      <c:catAx>
        <c:axId val="160178176"/>
        <c:scaling>
          <c:orientation val="minMax"/>
        </c:scaling>
        <c:axPos val="b"/>
        <c:numFmt formatCode="General" sourceLinked="1"/>
        <c:tickLblPos val="nextTo"/>
        <c:txPr>
          <a:bodyPr/>
          <a:lstStyle/>
          <a:p>
            <a:pPr>
              <a:defRPr sz="1500" b="1"/>
            </a:pPr>
            <a:endParaRPr lang="en-US"/>
          </a:p>
        </c:txPr>
        <c:crossAx val="160179712"/>
        <c:crosses val="autoZero"/>
        <c:auto val="1"/>
        <c:lblAlgn val="ctr"/>
        <c:lblOffset val="100"/>
        <c:tickLblSkip val="1"/>
      </c:catAx>
      <c:valAx>
        <c:axId val="160179712"/>
        <c:scaling>
          <c:orientation val="minMax"/>
          <c:max val="70"/>
        </c:scaling>
        <c:axPos val="l"/>
        <c:majorGridlines>
          <c:spPr>
            <a:ln>
              <a:prstDash val="sysDash"/>
            </a:ln>
          </c:spPr>
        </c:majorGridlines>
        <c:numFmt formatCode="General" sourceLinked="1"/>
        <c:tickLblPos val="nextTo"/>
        <c:txPr>
          <a:bodyPr/>
          <a:lstStyle/>
          <a:p>
            <a:pPr>
              <a:defRPr sz="1400" b="1"/>
            </a:pPr>
            <a:endParaRPr lang="en-US"/>
          </a:p>
        </c:txPr>
        <c:crossAx val="160178176"/>
        <c:crosses val="autoZero"/>
        <c:crossBetween val="between"/>
        <c:majorUnit val="10"/>
      </c:valAx>
      <c:spPr>
        <a:solidFill>
          <a:schemeClr val="bg2"/>
        </a:solidFill>
        <a:ln>
          <a:solidFill>
            <a:schemeClr val="tx1"/>
          </a:solidFill>
        </a:ln>
      </c:spPr>
    </c:plotArea>
    <c:legend>
      <c:legendPos val="b"/>
      <c:layout>
        <c:manualLayout>
          <c:xMode val="edge"/>
          <c:yMode val="edge"/>
          <c:x val="0.12815200273878669"/>
          <c:y val="6.2136441929134686E-2"/>
          <c:w val="0.59207554490471259"/>
          <c:h val="0.11518678915135609"/>
        </c:manualLayout>
      </c:layout>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9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6252767317128831E-2"/>
          <c:y val="3.1852034120734909E-2"/>
          <c:w val="0.89646787629807678"/>
          <c:h val="0.68520756780402436"/>
        </c:manualLayout>
      </c:layout>
      <c:barChart>
        <c:barDir val="col"/>
        <c:grouping val="clustered"/>
        <c:ser>
          <c:idx val="0"/>
          <c:order val="0"/>
          <c:tx>
            <c:strRef>
              <c:f>Sheet1!$B$1</c:f>
              <c:strCache>
                <c:ptCount val="1"/>
                <c:pt idx="0">
                  <c:v>Cyclosporine + MMF/MPA</c:v>
                </c:pt>
              </c:strCache>
            </c:strRef>
          </c:tx>
          <c:spPr>
            <a:gradFill flip="none" rotWithShape="1">
              <a:gsLst>
                <a:gs pos="0">
                  <a:srgbClr val="00B050"/>
                </a:gs>
                <a:gs pos="50000">
                  <a:srgbClr val="00FF00"/>
                </a:gs>
                <a:gs pos="100000">
                  <a:srgbClr val="00B050"/>
                </a:gs>
              </a:gsLst>
              <a:lin ang="0" scaled="1"/>
              <a:tileRect/>
            </a:gradFill>
            <a:ln>
              <a:solidFill>
                <a:schemeClr val="bg2"/>
              </a:solidFill>
            </a:ln>
          </c:spPr>
          <c:cat>
            <c:strRef>
              <c:f>Sheet1!$A$2:$A$7</c:f>
              <c:strCache>
                <c:ptCount val="6"/>
                <c:pt idx="0">
                  <c:v>Overall</c:v>
                </c:pt>
                <c:pt idx="2">
                  <c:v>&lt;1</c:v>
                </c:pt>
                <c:pt idx="3">
                  <c:v>1-5</c:v>
                </c:pt>
                <c:pt idx="4">
                  <c:v>6-10</c:v>
                </c:pt>
                <c:pt idx="5">
                  <c:v>11-17</c:v>
                </c:pt>
              </c:strCache>
            </c:strRef>
          </c:cat>
          <c:val>
            <c:numRef>
              <c:f>Sheet1!$B$2:$B$7</c:f>
              <c:numCache>
                <c:formatCode>General</c:formatCode>
                <c:ptCount val="6"/>
                <c:pt idx="0">
                  <c:v>38.5</c:v>
                </c:pt>
                <c:pt idx="2">
                  <c:v>25.6</c:v>
                </c:pt>
                <c:pt idx="3">
                  <c:v>35.9</c:v>
                </c:pt>
                <c:pt idx="4">
                  <c:v>56.7</c:v>
                </c:pt>
                <c:pt idx="5">
                  <c:v>44.6</c:v>
                </c:pt>
              </c:numCache>
            </c:numRef>
          </c:val>
        </c:ser>
        <c:ser>
          <c:idx val="1"/>
          <c:order val="1"/>
          <c:tx>
            <c:strRef>
              <c:f>Sheet1!$C$1</c:f>
              <c:strCache>
                <c:ptCount val="1"/>
                <c:pt idx="0">
                  <c:v>Cyclosporine + AZA</c:v>
                </c:pt>
              </c:strCache>
            </c:strRef>
          </c:tx>
          <c:spPr>
            <a:gradFill>
              <a:gsLst>
                <a:gs pos="0">
                  <a:srgbClr val="C00000"/>
                </a:gs>
                <a:gs pos="50000">
                  <a:srgbClr val="FF0000"/>
                </a:gs>
                <a:gs pos="100000">
                  <a:srgbClr val="C00000"/>
                </a:gs>
              </a:gsLst>
              <a:lin ang="0" scaled="1"/>
            </a:gradFill>
            <a:ln>
              <a:solidFill>
                <a:schemeClr val="bg2"/>
              </a:solidFill>
            </a:ln>
          </c:spPr>
          <c:cat>
            <c:strRef>
              <c:f>Sheet1!$A$2:$A$7</c:f>
              <c:strCache>
                <c:ptCount val="6"/>
                <c:pt idx="0">
                  <c:v>Overall</c:v>
                </c:pt>
                <c:pt idx="2">
                  <c:v>&lt;1</c:v>
                </c:pt>
                <c:pt idx="3">
                  <c:v>1-5</c:v>
                </c:pt>
                <c:pt idx="4">
                  <c:v>6-10</c:v>
                </c:pt>
                <c:pt idx="5">
                  <c:v>11-17</c:v>
                </c:pt>
              </c:strCache>
            </c:strRef>
          </c:cat>
          <c:val>
            <c:numRef>
              <c:f>Sheet1!$C$2:$C$7</c:f>
              <c:numCache>
                <c:formatCode>General</c:formatCode>
                <c:ptCount val="6"/>
                <c:pt idx="0">
                  <c:v>42</c:v>
                </c:pt>
                <c:pt idx="2">
                  <c:v>16.100000000000001</c:v>
                </c:pt>
                <c:pt idx="3">
                  <c:v>35.300000000000004</c:v>
                </c:pt>
                <c:pt idx="4">
                  <c:v>68.400000000000006</c:v>
                </c:pt>
                <c:pt idx="5">
                  <c:v>54.5</c:v>
                </c:pt>
              </c:numCache>
            </c:numRef>
          </c:val>
        </c:ser>
        <c:ser>
          <c:idx val="2"/>
          <c:order val="2"/>
          <c:tx>
            <c:strRef>
              <c:f>Sheet1!$D$1</c:f>
              <c:strCache>
                <c:ptCount val="1"/>
                <c:pt idx="0">
                  <c:v>Tacrolimus + MMF/MPA</c:v>
                </c:pt>
              </c:strCache>
            </c:strRef>
          </c:tx>
          <c:spPr>
            <a:gradFill>
              <a:gsLst>
                <a:gs pos="0">
                  <a:srgbClr val="CCCC00"/>
                </a:gs>
                <a:gs pos="50000">
                  <a:srgbClr val="FFFF00"/>
                </a:gs>
                <a:gs pos="100000">
                  <a:srgbClr val="CCCC00"/>
                </a:gs>
              </a:gsLst>
              <a:lin ang="0" scaled="1"/>
            </a:gradFill>
            <a:ln>
              <a:solidFill>
                <a:srgbClr val="000000"/>
              </a:solidFill>
            </a:ln>
          </c:spPr>
          <c:cat>
            <c:strRef>
              <c:f>Sheet1!$A$2:$A$7</c:f>
              <c:strCache>
                <c:ptCount val="6"/>
                <c:pt idx="0">
                  <c:v>Overall</c:v>
                </c:pt>
                <c:pt idx="2">
                  <c:v>&lt;1</c:v>
                </c:pt>
                <c:pt idx="3">
                  <c:v>1-5</c:v>
                </c:pt>
                <c:pt idx="4">
                  <c:v>6-10</c:v>
                </c:pt>
                <c:pt idx="5">
                  <c:v>11-17</c:v>
                </c:pt>
              </c:strCache>
            </c:strRef>
          </c:cat>
          <c:val>
            <c:numRef>
              <c:f>Sheet1!$D$2:$D$7</c:f>
              <c:numCache>
                <c:formatCode>General</c:formatCode>
                <c:ptCount val="6"/>
                <c:pt idx="0">
                  <c:v>24</c:v>
                </c:pt>
                <c:pt idx="2">
                  <c:v>13.8</c:v>
                </c:pt>
                <c:pt idx="3">
                  <c:v>25.9</c:v>
                </c:pt>
                <c:pt idx="4">
                  <c:v>28.9</c:v>
                </c:pt>
                <c:pt idx="5">
                  <c:v>27</c:v>
                </c:pt>
              </c:numCache>
            </c:numRef>
          </c:val>
        </c:ser>
        <c:ser>
          <c:idx val="3"/>
          <c:order val="3"/>
          <c:tx>
            <c:strRef>
              <c:f>Sheet1!$E$1</c:f>
              <c:strCache>
                <c:ptCount val="1"/>
                <c:pt idx="0">
                  <c:v>Tacrolimus + AZA</c:v>
                </c:pt>
              </c:strCache>
            </c:strRef>
          </c:tx>
          <c:spPr>
            <a:gradFill>
              <a:gsLst>
                <a:gs pos="0">
                  <a:srgbClr val="00004C">
                    <a:lumMod val="75000"/>
                    <a:lumOff val="25000"/>
                  </a:srgbClr>
                </a:gs>
                <a:gs pos="50000">
                  <a:srgbClr val="00004C">
                    <a:lumMod val="50000"/>
                    <a:lumOff val="50000"/>
                  </a:srgbClr>
                </a:gs>
                <a:gs pos="100000">
                  <a:srgbClr val="00004C">
                    <a:lumMod val="75000"/>
                    <a:lumOff val="25000"/>
                  </a:srgbClr>
                </a:gs>
              </a:gsLst>
              <a:lin ang="0" scaled="1"/>
            </a:gradFill>
            <a:ln>
              <a:solidFill>
                <a:srgbClr val="000000"/>
              </a:solidFill>
            </a:ln>
          </c:spPr>
          <c:cat>
            <c:strRef>
              <c:f>Sheet1!$A$2:$A$7</c:f>
              <c:strCache>
                <c:ptCount val="6"/>
                <c:pt idx="0">
                  <c:v>Overall</c:v>
                </c:pt>
                <c:pt idx="2">
                  <c:v>&lt;1</c:v>
                </c:pt>
                <c:pt idx="3">
                  <c:v>1-5</c:v>
                </c:pt>
                <c:pt idx="4">
                  <c:v>6-10</c:v>
                </c:pt>
                <c:pt idx="5">
                  <c:v>11-17</c:v>
                </c:pt>
              </c:strCache>
            </c:strRef>
          </c:cat>
          <c:val>
            <c:numRef>
              <c:f>Sheet1!$E$2:$E$7</c:f>
              <c:numCache>
                <c:formatCode>General</c:formatCode>
                <c:ptCount val="6"/>
                <c:pt idx="0">
                  <c:v>23.9</c:v>
                </c:pt>
                <c:pt idx="2">
                  <c:v>18.8</c:v>
                </c:pt>
                <c:pt idx="3">
                  <c:v>40</c:v>
                </c:pt>
                <c:pt idx="4">
                  <c:v>15.4</c:v>
                </c:pt>
                <c:pt idx="5">
                  <c:v>22.2</c:v>
                </c:pt>
              </c:numCache>
            </c:numRef>
          </c:val>
        </c:ser>
        <c:gapWidth val="50"/>
        <c:axId val="160206208"/>
        <c:axId val="160339072"/>
      </c:barChart>
      <c:catAx>
        <c:axId val="160206208"/>
        <c:scaling>
          <c:orientation val="minMax"/>
        </c:scaling>
        <c:axPos val="b"/>
        <c:numFmt formatCode="General" sourceLinked="1"/>
        <c:tickLblPos val="nextTo"/>
        <c:txPr>
          <a:bodyPr/>
          <a:lstStyle/>
          <a:p>
            <a:pPr>
              <a:defRPr sz="1500" b="1"/>
            </a:pPr>
            <a:endParaRPr lang="en-US"/>
          </a:p>
        </c:txPr>
        <c:crossAx val="160339072"/>
        <c:crosses val="autoZero"/>
        <c:auto val="1"/>
        <c:lblAlgn val="ctr"/>
        <c:lblOffset val="100"/>
        <c:tickLblSkip val="1"/>
      </c:catAx>
      <c:valAx>
        <c:axId val="160339072"/>
        <c:scaling>
          <c:orientation val="minMax"/>
          <c:max val="70"/>
        </c:scaling>
        <c:axPos val="l"/>
        <c:majorGridlines>
          <c:spPr>
            <a:ln>
              <a:prstDash val="sysDash"/>
            </a:ln>
          </c:spPr>
        </c:majorGridlines>
        <c:numFmt formatCode="General" sourceLinked="1"/>
        <c:tickLblPos val="nextTo"/>
        <c:txPr>
          <a:bodyPr/>
          <a:lstStyle/>
          <a:p>
            <a:pPr>
              <a:defRPr sz="1400" b="1"/>
            </a:pPr>
            <a:endParaRPr lang="en-US"/>
          </a:p>
        </c:txPr>
        <c:crossAx val="160206208"/>
        <c:crosses val="autoZero"/>
        <c:crossBetween val="between"/>
        <c:majorUnit val="10"/>
      </c:valAx>
      <c:spPr>
        <a:solidFill>
          <a:schemeClr val="bg2"/>
        </a:solidFill>
        <a:ln>
          <a:solidFill>
            <a:schemeClr val="tx1"/>
          </a:solidFill>
        </a:ln>
      </c:spPr>
    </c:plotArea>
    <c:legend>
      <c:legendPos val="b"/>
      <c:layout>
        <c:manualLayout>
          <c:xMode val="edge"/>
          <c:yMode val="edge"/>
          <c:x val="0.12815200273878663"/>
          <c:y val="6.2136441929134728E-2"/>
          <c:w val="0.53990163186123452"/>
          <c:h val="0.11518678915135609"/>
        </c:manualLayout>
      </c:layout>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99.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233972383886795"/>
          <c:y val="3.1852034120734896E-2"/>
          <c:w val="0.85298961542851615"/>
          <c:h val="0.77025988554709712"/>
        </c:manualLayout>
      </c:layout>
      <c:barChart>
        <c:barDir val="col"/>
        <c:grouping val="clustered"/>
        <c:ser>
          <c:idx val="0"/>
          <c:order val="0"/>
          <c:tx>
            <c:strRef>
              <c:f>Sheet1!$B$1</c:f>
              <c:strCache>
                <c:ptCount val="1"/>
                <c:pt idx="0">
                  <c:v>Cyclosporine</c:v>
                </c:pt>
              </c:strCache>
            </c:strRef>
          </c:tx>
          <c:spPr>
            <a:gradFill flip="none" rotWithShape="1">
              <a:gsLst>
                <a:gs pos="0">
                  <a:srgbClr val="00B050"/>
                </a:gs>
                <a:gs pos="50000">
                  <a:srgbClr val="00FF00"/>
                </a:gs>
                <a:gs pos="100000">
                  <a:srgbClr val="00B050"/>
                </a:gs>
              </a:gsLst>
              <a:lin ang="0" scaled="1"/>
              <a:tileRect/>
            </a:gradFill>
            <a:ln>
              <a:solidFill>
                <a:schemeClr val="bg2"/>
              </a:solidFill>
            </a:ln>
          </c:spPr>
          <c:cat>
            <c:strRef>
              <c:f>Sheet1!$A$2:$A$7</c:f>
              <c:strCache>
                <c:ptCount val="6"/>
                <c:pt idx="0">
                  <c:v>Overall</c:v>
                </c:pt>
                <c:pt idx="2">
                  <c:v>&lt;1</c:v>
                </c:pt>
                <c:pt idx="3">
                  <c:v>1-5</c:v>
                </c:pt>
                <c:pt idx="4">
                  <c:v>6-10</c:v>
                </c:pt>
                <c:pt idx="5">
                  <c:v>11-17</c:v>
                </c:pt>
              </c:strCache>
            </c:strRef>
          </c:cat>
          <c:val>
            <c:numRef>
              <c:f>Sheet1!$B$2:$B$7</c:f>
              <c:numCache>
                <c:formatCode>General</c:formatCode>
                <c:ptCount val="6"/>
                <c:pt idx="0">
                  <c:v>28.7</c:v>
                </c:pt>
                <c:pt idx="2">
                  <c:v>18.899999999999999</c:v>
                </c:pt>
                <c:pt idx="3">
                  <c:v>27.7</c:v>
                </c:pt>
                <c:pt idx="4">
                  <c:v>41.1</c:v>
                </c:pt>
                <c:pt idx="5">
                  <c:v>33.200000000000003</c:v>
                </c:pt>
              </c:numCache>
            </c:numRef>
          </c:val>
        </c:ser>
        <c:ser>
          <c:idx val="1"/>
          <c:order val="1"/>
          <c:tx>
            <c:strRef>
              <c:f>Sheet1!$C$1</c:f>
              <c:strCache>
                <c:ptCount val="1"/>
                <c:pt idx="0">
                  <c:v>Tacrolimus</c:v>
                </c:pt>
              </c:strCache>
            </c:strRef>
          </c:tx>
          <c:spPr>
            <a:gradFill>
              <a:gsLst>
                <a:gs pos="0">
                  <a:srgbClr val="7030A0"/>
                </a:gs>
                <a:gs pos="50000">
                  <a:srgbClr val="9933FF"/>
                </a:gs>
                <a:gs pos="100000">
                  <a:srgbClr val="7030A0"/>
                </a:gs>
              </a:gsLst>
              <a:lin ang="0" scaled="1"/>
            </a:gradFill>
            <a:ln>
              <a:solidFill>
                <a:schemeClr val="bg2"/>
              </a:solidFill>
            </a:ln>
          </c:spPr>
          <c:cat>
            <c:strRef>
              <c:f>Sheet1!$A$2:$A$7</c:f>
              <c:strCache>
                <c:ptCount val="6"/>
                <c:pt idx="0">
                  <c:v>Overall</c:v>
                </c:pt>
                <c:pt idx="2">
                  <c:v>&lt;1</c:v>
                </c:pt>
                <c:pt idx="3">
                  <c:v>1-5</c:v>
                </c:pt>
                <c:pt idx="4">
                  <c:v>6-10</c:v>
                </c:pt>
                <c:pt idx="5">
                  <c:v>11-17</c:v>
                </c:pt>
              </c:strCache>
            </c:strRef>
          </c:cat>
          <c:val>
            <c:numRef>
              <c:f>Sheet1!$C$2:$C$7</c:f>
              <c:numCache>
                <c:formatCode>General</c:formatCode>
                <c:ptCount val="6"/>
                <c:pt idx="0">
                  <c:v>19.3</c:v>
                </c:pt>
                <c:pt idx="2">
                  <c:v>12</c:v>
                </c:pt>
                <c:pt idx="3">
                  <c:v>20.2</c:v>
                </c:pt>
                <c:pt idx="4">
                  <c:v>23.8</c:v>
                </c:pt>
                <c:pt idx="5">
                  <c:v>22</c:v>
                </c:pt>
              </c:numCache>
            </c:numRef>
          </c:val>
        </c:ser>
        <c:gapWidth val="50"/>
        <c:axId val="160497664"/>
        <c:axId val="160499200"/>
      </c:barChart>
      <c:catAx>
        <c:axId val="160497664"/>
        <c:scaling>
          <c:orientation val="minMax"/>
        </c:scaling>
        <c:axPos val="b"/>
        <c:numFmt formatCode="General" sourceLinked="1"/>
        <c:tickLblPos val="nextTo"/>
        <c:txPr>
          <a:bodyPr/>
          <a:lstStyle/>
          <a:p>
            <a:pPr>
              <a:defRPr sz="1500" b="1"/>
            </a:pPr>
            <a:endParaRPr lang="en-US"/>
          </a:p>
        </c:txPr>
        <c:crossAx val="160499200"/>
        <c:crosses val="autoZero"/>
        <c:auto val="1"/>
        <c:lblAlgn val="ctr"/>
        <c:lblOffset val="100"/>
        <c:tickLblSkip val="1"/>
      </c:catAx>
      <c:valAx>
        <c:axId val="160499200"/>
        <c:scaling>
          <c:orientation val="minMax"/>
          <c:max val="60"/>
        </c:scaling>
        <c:axPos val="l"/>
        <c:majorGridlines>
          <c:spPr>
            <a:ln>
              <a:prstDash val="sysDash"/>
            </a:ln>
          </c:spPr>
        </c:majorGridlines>
        <c:numFmt formatCode="General" sourceLinked="1"/>
        <c:tickLblPos val="nextTo"/>
        <c:txPr>
          <a:bodyPr/>
          <a:lstStyle/>
          <a:p>
            <a:pPr>
              <a:defRPr sz="1400" b="1"/>
            </a:pPr>
            <a:endParaRPr lang="en-US"/>
          </a:p>
        </c:txPr>
        <c:crossAx val="160497664"/>
        <c:crosses val="autoZero"/>
        <c:crossBetween val="between"/>
        <c:majorUnit val="10"/>
      </c:valAx>
      <c:spPr>
        <a:solidFill>
          <a:schemeClr val="bg2"/>
        </a:solidFill>
        <a:ln>
          <a:solidFill>
            <a:schemeClr val="tx1"/>
          </a:solidFill>
        </a:ln>
      </c:spPr>
    </c:plotArea>
    <c:legend>
      <c:legendPos val="b"/>
      <c:layout>
        <c:manualLayout>
          <c:xMode val="edge"/>
          <c:yMode val="edge"/>
          <c:x val="0.12815200273878682"/>
          <c:y val="6.2136441929134596E-2"/>
          <c:w val="0.36301232454638821"/>
          <c:h val="9.5009432414698225E-2"/>
        </c:manualLayout>
      </c:layout>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drawings/drawing1.xml><?xml version="1.0" encoding="utf-8"?>
<c:userShapes xmlns:c="http://schemas.openxmlformats.org/drawingml/2006/chart">
  <cdr:relSizeAnchor xmlns:cdr="http://schemas.openxmlformats.org/drawingml/2006/chartDrawing">
    <cdr:from>
      <cdr:x>0.0531</cdr:x>
      <cdr:y>0.01563</cdr:y>
    </cdr:from>
    <cdr:to>
      <cdr:x>0.24779</cdr:x>
      <cdr:y>0.09375</cdr:y>
    </cdr:to>
    <cdr:sp macro="" textlink="">
      <cdr:nvSpPr>
        <cdr:cNvPr id="2" name="TextBox 1"/>
        <cdr:cNvSpPr txBox="1"/>
      </cdr:nvSpPr>
      <cdr:spPr>
        <a:xfrm xmlns:a="http://schemas.openxmlformats.org/drawingml/2006/main">
          <a:off x="457200" y="76200"/>
          <a:ext cx="1676397" cy="38097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US" sz="1500" b="1" dirty="0" smtClean="0">
              <a:solidFill>
                <a:srgbClr val="FFFF00"/>
              </a:solidFill>
            </a:rPr>
            <a:t>Recipient Age:</a:t>
          </a:r>
          <a:endParaRPr lang="en-US" sz="1500" b="1" dirty="0">
            <a:solidFill>
              <a:srgbClr val="FFFF00"/>
            </a:solidFill>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0.2</cdr:x>
      <cdr:y>0.82759</cdr:y>
    </cdr:from>
    <cdr:to>
      <cdr:x>0.77446</cdr:x>
      <cdr:y>0.96552</cdr:y>
    </cdr:to>
    <cdr:sp macro="" textlink="">
      <cdr:nvSpPr>
        <cdr:cNvPr id="2" name="TextBox 1"/>
        <cdr:cNvSpPr txBox="1"/>
      </cdr:nvSpPr>
      <cdr:spPr>
        <a:xfrm xmlns:a="http://schemas.openxmlformats.org/drawingml/2006/main">
          <a:off x="533400" y="1828800"/>
          <a:ext cx="1532084" cy="30479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rgbClr val="FFFF00"/>
              </a:solidFill>
            </a:rPr>
            <a:t>1988-1999</a:t>
          </a:r>
          <a:endParaRPr lang="en-US" sz="1500" b="1" dirty="0">
            <a:solidFill>
              <a:srgbClr val="FFFF00"/>
            </a:solidFill>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0.22857</cdr:x>
      <cdr:y>0.8</cdr:y>
    </cdr:from>
    <cdr:to>
      <cdr:x>0.80303</cdr:x>
      <cdr:y>0.93333</cdr:y>
    </cdr:to>
    <cdr:sp macro="" textlink="">
      <cdr:nvSpPr>
        <cdr:cNvPr id="2" name="TextBox 1"/>
        <cdr:cNvSpPr txBox="1"/>
      </cdr:nvSpPr>
      <cdr:spPr>
        <a:xfrm xmlns:a="http://schemas.openxmlformats.org/drawingml/2006/main">
          <a:off x="609600" y="1828800"/>
          <a:ext cx="1532085" cy="30479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rgbClr val="FFFF00"/>
              </a:solidFill>
            </a:rPr>
            <a:t>2000-2005</a:t>
          </a:r>
          <a:endParaRPr lang="en-US" sz="1500" b="1" dirty="0">
            <a:solidFill>
              <a:srgbClr val="FFFF00"/>
            </a:solidFill>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0.19048</cdr:x>
      <cdr:y>0.72973</cdr:y>
    </cdr:from>
    <cdr:to>
      <cdr:x>0.52798</cdr:x>
      <cdr:y>0.83784</cdr:y>
    </cdr:to>
    <cdr:sp macro="" textlink="">
      <cdr:nvSpPr>
        <cdr:cNvPr id="2" name="TextBox 1"/>
        <cdr:cNvSpPr txBox="1"/>
      </cdr:nvSpPr>
      <cdr:spPr>
        <a:xfrm xmlns:a="http://schemas.openxmlformats.org/drawingml/2006/main">
          <a:off x="914400" y="2057400"/>
          <a:ext cx="1620202" cy="3048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500" b="1" dirty="0" smtClean="0">
              <a:solidFill>
                <a:srgbClr val="FFFF00"/>
              </a:solidFill>
            </a:rPr>
            <a:t>2006-6/2012</a:t>
          </a:r>
          <a:endParaRPr lang="en-US" sz="1500" b="1" dirty="0">
            <a:solidFill>
              <a:srgbClr val="FFFF00"/>
            </a:solidFill>
          </a:endParaRPr>
        </a:p>
      </cdr:txBody>
    </cdr:sp>
  </cdr:relSizeAnchor>
</c:userShapes>
</file>

<file path=ppt/drawings/drawing13.xml><?xml version="1.0" encoding="utf-8"?>
<c:userShapes xmlns:c="http://schemas.openxmlformats.org/drawingml/2006/chart">
  <cdr:relSizeAnchor xmlns:cdr="http://schemas.openxmlformats.org/drawingml/2006/chartDrawing">
    <cdr:from>
      <cdr:x>0.2</cdr:x>
      <cdr:y>0.82759</cdr:y>
    </cdr:from>
    <cdr:to>
      <cdr:x>0.77446</cdr:x>
      <cdr:y>0.96552</cdr:y>
    </cdr:to>
    <cdr:sp macro="" textlink="">
      <cdr:nvSpPr>
        <cdr:cNvPr id="2" name="TextBox 1"/>
        <cdr:cNvSpPr txBox="1"/>
      </cdr:nvSpPr>
      <cdr:spPr>
        <a:xfrm xmlns:a="http://schemas.openxmlformats.org/drawingml/2006/main">
          <a:off x="533400" y="1828800"/>
          <a:ext cx="1532084" cy="30479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rgbClr val="FFFF00"/>
              </a:solidFill>
            </a:rPr>
            <a:t>1988-1999</a:t>
          </a:r>
          <a:endParaRPr lang="en-US" sz="1500" b="1" dirty="0">
            <a:solidFill>
              <a:srgbClr val="FFFF00"/>
            </a:solidFill>
          </a:endParaRPr>
        </a:p>
      </cdr:txBody>
    </cdr:sp>
  </cdr:relSizeAnchor>
</c:userShapes>
</file>

<file path=ppt/drawings/drawing14.xml><?xml version="1.0" encoding="utf-8"?>
<c:userShapes xmlns:c="http://schemas.openxmlformats.org/drawingml/2006/chart">
  <cdr:relSizeAnchor xmlns:cdr="http://schemas.openxmlformats.org/drawingml/2006/chartDrawing">
    <cdr:from>
      <cdr:x>0.22857</cdr:x>
      <cdr:y>0.8</cdr:y>
    </cdr:from>
    <cdr:to>
      <cdr:x>0.80303</cdr:x>
      <cdr:y>0.93333</cdr:y>
    </cdr:to>
    <cdr:sp macro="" textlink="">
      <cdr:nvSpPr>
        <cdr:cNvPr id="2" name="TextBox 1"/>
        <cdr:cNvSpPr txBox="1"/>
      </cdr:nvSpPr>
      <cdr:spPr>
        <a:xfrm xmlns:a="http://schemas.openxmlformats.org/drawingml/2006/main">
          <a:off x="609600" y="1828800"/>
          <a:ext cx="1532085" cy="30479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rgbClr val="FFFF00"/>
              </a:solidFill>
            </a:rPr>
            <a:t>2000-2005</a:t>
          </a:r>
          <a:endParaRPr lang="en-US" sz="1500" b="1" dirty="0">
            <a:solidFill>
              <a:srgbClr val="FFFF00"/>
            </a:solidFill>
          </a:endParaRPr>
        </a:p>
      </cdr:txBody>
    </cdr:sp>
  </cdr:relSizeAnchor>
</c:userShapes>
</file>

<file path=ppt/drawings/drawing15.xml><?xml version="1.0" encoding="utf-8"?>
<c:userShapes xmlns:c="http://schemas.openxmlformats.org/drawingml/2006/chart">
  <cdr:relSizeAnchor xmlns:cdr="http://schemas.openxmlformats.org/drawingml/2006/chartDrawing">
    <cdr:from>
      <cdr:x>0.10619</cdr:x>
      <cdr:y>0.74194</cdr:y>
    </cdr:from>
    <cdr:to>
      <cdr:x>0.83186</cdr:x>
      <cdr:y>0.82258</cdr:y>
    </cdr:to>
    <cdr:sp macro="" textlink="">
      <cdr:nvSpPr>
        <cdr:cNvPr id="5" name="TextBox 4"/>
        <cdr:cNvSpPr txBox="1"/>
      </cdr:nvSpPr>
      <cdr:spPr>
        <a:xfrm xmlns:a="http://schemas.openxmlformats.org/drawingml/2006/main">
          <a:off x="914361" y="3674829"/>
          <a:ext cx="6248440" cy="399410"/>
        </a:xfrm>
        <a:prstGeom xmlns:a="http://schemas.openxmlformats.org/drawingml/2006/main" prst="rect">
          <a:avLst/>
        </a:prstGeom>
        <a:solidFill xmlns:a="http://schemas.openxmlformats.org/drawingml/2006/main">
          <a:srgbClr val="000000"/>
        </a:solidFill>
        <a:ln xmlns:a="http://schemas.openxmlformats.org/drawingml/2006/main">
          <a:solidFill>
            <a:srgbClr val="FFFF00"/>
          </a:solidFill>
        </a:ln>
      </cdr:spPr>
      <cdr:txBody>
        <a:bodyPr xmlns:a="http://schemas.openxmlformats.org/drawingml/2006/main" vertOverflow="clip" wrap="square" rtlCol="0"/>
        <a:lstStyle xmlns:a="http://schemas.openxmlformats.org/drawingml/2006/main"/>
        <a:p xmlns:a="http://schemas.openxmlformats.org/drawingml/2006/main">
          <a:r>
            <a:rPr lang="en-US" sz="1400" b="1" dirty="0" smtClean="0">
              <a:solidFill>
                <a:schemeClr val="tx1"/>
              </a:solidFill>
            </a:rPr>
            <a:t>Median survival (years): &lt;1 = 19.7; 1-5 = 16.8; 6-10 = 14.5; 11-17 = 12.4</a:t>
          </a:r>
          <a:endParaRPr lang="en-US" sz="1400" b="1" dirty="0">
            <a:solidFill>
              <a:schemeClr val="tx1"/>
            </a:solidFill>
          </a:endParaRPr>
        </a:p>
      </cdr:txBody>
    </cdr:sp>
  </cdr:relSizeAnchor>
</c:userShapes>
</file>

<file path=ppt/drawings/drawing16.xml><?xml version="1.0" encoding="utf-8"?>
<c:userShapes xmlns:c="http://schemas.openxmlformats.org/drawingml/2006/chart">
  <cdr:relSizeAnchor xmlns:cdr="http://schemas.openxmlformats.org/drawingml/2006/chartDrawing">
    <cdr:from>
      <cdr:x>0.51327</cdr:x>
      <cdr:y>0.06452</cdr:y>
    </cdr:from>
    <cdr:to>
      <cdr:x>0.96461</cdr:x>
      <cdr:y>0.17188</cdr:y>
    </cdr:to>
    <cdr:sp macro="" textlink="">
      <cdr:nvSpPr>
        <cdr:cNvPr id="5" name="TextBox 4"/>
        <cdr:cNvSpPr txBox="1"/>
      </cdr:nvSpPr>
      <cdr:spPr>
        <a:xfrm xmlns:a="http://schemas.openxmlformats.org/drawingml/2006/main">
          <a:off x="4419600" y="314651"/>
          <a:ext cx="3886271" cy="523549"/>
        </a:xfrm>
        <a:prstGeom xmlns:a="http://schemas.openxmlformats.org/drawingml/2006/main" prst="rect">
          <a:avLst/>
        </a:prstGeom>
        <a:solidFill xmlns:a="http://schemas.openxmlformats.org/drawingml/2006/main">
          <a:srgbClr val="000000"/>
        </a:solidFill>
        <a:ln xmlns:a="http://schemas.openxmlformats.org/drawingml/2006/main">
          <a:solidFill>
            <a:srgbClr val="FFFF00"/>
          </a:solidFill>
        </a:ln>
      </cdr:spPr>
      <cdr:txBody>
        <a:bodyPr xmlns:a="http://schemas.openxmlformats.org/drawingml/2006/main" vertOverflow="clip" wrap="square" rtlCol="0"/>
        <a:lstStyle xmlns:a="http://schemas.openxmlformats.org/drawingml/2006/main"/>
        <a:p xmlns:a="http://schemas.openxmlformats.org/drawingml/2006/main">
          <a:r>
            <a:rPr lang="en-US" sz="1400" b="1" dirty="0" smtClean="0">
              <a:solidFill>
                <a:schemeClr val="tx1"/>
              </a:solidFill>
            </a:rPr>
            <a:t>Median survival (years): &lt;1 = NA; 1-5 = 20.6; 6-10 = 16.7; 11-17 = 16.1</a:t>
          </a:r>
          <a:endParaRPr lang="en-US" sz="1400" b="1" dirty="0">
            <a:solidFill>
              <a:schemeClr val="tx1"/>
            </a:solidFill>
          </a:endParaRPr>
        </a:p>
      </cdr:txBody>
    </cdr:sp>
  </cdr:relSizeAnchor>
</c:userShapes>
</file>

<file path=ppt/drawings/drawing17.xml><?xml version="1.0" encoding="utf-8"?>
<c:userShapes xmlns:c="http://schemas.openxmlformats.org/drawingml/2006/chart">
  <cdr:relSizeAnchor xmlns:cdr="http://schemas.openxmlformats.org/drawingml/2006/chartDrawing">
    <cdr:from>
      <cdr:x>0.10619</cdr:x>
      <cdr:y>0.70968</cdr:y>
    </cdr:from>
    <cdr:to>
      <cdr:x>0.89381</cdr:x>
      <cdr:y>0.83871</cdr:y>
    </cdr:to>
    <cdr:sp macro="" textlink="">
      <cdr:nvSpPr>
        <cdr:cNvPr id="5" name="TextBox 4"/>
        <cdr:cNvSpPr txBox="1"/>
      </cdr:nvSpPr>
      <cdr:spPr>
        <a:xfrm xmlns:a="http://schemas.openxmlformats.org/drawingml/2006/main">
          <a:off x="914360" y="3352812"/>
          <a:ext cx="6781840" cy="609590"/>
        </a:xfrm>
        <a:prstGeom xmlns:a="http://schemas.openxmlformats.org/drawingml/2006/main" prst="rect">
          <a:avLst/>
        </a:prstGeom>
        <a:solidFill xmlns:a="http://schemas.openxmlformats.org/drawingml/2006/main">
          <a:srgbClr val="000000"/>
        </a:solidFill>
        <a:ln xmlns:a="http://schemas.openxmlformats.org/drawingml/2006/main">
          <a:solidFill>
            <a:srgbClr val="FFFF00"/>
          </a:solidFill>
        </a:ln>
      </cdr:spPr>
      <cdr:txBody>
        <a:bodyPr xmlns:a="http://schemas.openxmlformats.org/drawingml/2006/main" vertOverflow="clip" wrap="square" lIns="45720" rIns="45720" rtlCol="0"/>
        <a:lstStyle xmlns:a="http://schemas.openxmlformats.org/drawingml/2006/main"/>
        <a:p xmlns:a="http://schemas.openxmlformats.org/drawingml/2006/main">
          <a:r>
            <a:rPr lang="en-US" sz="1400" b="1" dirty="0" smtClean="0">
              <a:solidFill>
                <a:schemeClr val="tx1"/>
              </a:solidFill>
            </a:rPr>
            <a:t>Median survival (years): 1982-1989=9.5; 1990-1999=13.9;  2000-2004=NA; 2005-6/2011=NA</a:t>
          </a:r>
          <a:endParaRPr lang="en-US" sz="1400" b="1" dirty="0">
            <a:solidFill>
              <a:schemeClr val="tx1"/>
            </a:solidFill>
          </a:endParaRPr>
        </a:p>
      </cdr:txBody>
    </cdr:sp>
  </cdr:relSizeAnchor>
</c:userShapes>
</file>

<file path=ppt/drawings/drawing18.xml><?xml version="1.0" encoding="utf-8"?>
<c:userShapes xmlns:c="http://schemas.openxmlformats.org/drawingml/2006/chart">
  <cdr:relSizeAnchor xmlns:cdr="http://schemas.openxmlformats.org/drawingml/2006/chartDrawing">
    <cdr:from>
      <cdr:x>0.0991</cdr:x>
      <cdr:y>0.85246</cdr:y>
    </cdr:from>
    <cdr:to>
      <cdr:x>0.34234</cdr:x>
      <cdr:y>0.91804</cdr:y>
    </cdr:to>
    <cdr:sp macro="" textlink="">
      <cdr:nvSpPr>
        <cdr:cNvPr id="2" name="TextBox 1"/>
        <cdr:cNvSpPr txBox="1"/>
      </cdr:nvSpPr>
      <cdr:spPr>
        <a:xfrm xmlns:a="http://schemas.openxmlformats.org/drawingml/2006/main">
          <a:off x="838200" y="3962400"/>
          <a:ext cx="2057372" cy="30482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600" b="1" dirty="0" smtClean="0">
              <a:solidFill>
                <a:srgbClr val="FFFF00"/>
              </a:solidFill>
            </a:rPr>
            <a:t>Any Induction</a:t>
          </a:r>
          <a:endParaRPr lang="en-US" sz="1600" b="1" dirty="0">
            <a:solidFill>
              <a:srgbClr val="FFFF00"/>
            </a:solidFill>
          </a:endParaRPr>
        </a:p>
      </cdr:txBody>
    </cdr:sp>
  </cdr:relSizeAnchor>
  <cdr:relSizeAnchor xmlns:cdr="http://schemas.openxmlformats.org/drawingml/2006/chartDrawing">
    <cdr:from>
      <cdr:x>0.37838</cdr:x>
      <cdr:y>0.85246</cdr:y>
    </cdr:from>
    <cdr:to>
      <cdr:x>0.66667</cdr:x>
      <cdr:y>0.91804</cdr:y>
    </cdr:to>
    <cdr:sp macro="" textlink="">
      <cdr:nvSpPr>
        <cdr:cNvPr id="3" name="TextBox 1"/>
        <cdr:cNvSpPr txBox="1"/>
      </cdr:nvSpPr>
      <cdr:spPr>
        <a:xfrm xmlns:a="http://schemas.openxmlformats.org/drawingml/2006/main">
          <a:off x="3200400" y="3962400"/>
          <a:ext cx="2438414" cy="30482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600" b="1" dirty="0" smtClean="0">
              <a:solidFill>
                <a:srgbClr val="FFFF00"/>
              </a:solidFill>
            </a:rPr>
            <a:t>Polyclonal ALG/ATG</a:t>
          </a:r>
          <a:endParaRPr lang="en-US" sz="1600" b="1" dirty="0">
            <a:solidFill>
              <a:srgbClr val="FFFF00"/>
            </a:solidFill>
          </a:endParaRPr>
        </a:p>
      </cdr:txBody>
    </cdr:sp>
  </cdr:relSizeAnchor>
  <cdr:relSizeAnchor xmlns:cdr="http://schemas.openxmlformats.org/drawingml/2006/chartDrawing">
    <cdr:from>
      <cdr:x>0.69369</cdr:x>
      <cdr:y>0.85246</cdr:y>
    </cdr:from>
    <cdr:to>
      <cdr:x>0.93694</cdr:x>
      <cdr:y>0.91804</cdr:y>
    </cdr:to>
    <cdr:sp macro="" textlink="">
      <cdr:nvSpPr>
        <cdr:cNvPr id="4" name="TextBox 1"/>
        <cdr:cNvSpPr txBox="1"/>
      </cdr:nvSpPr>
      <cdr:spPr>
        <a:xfrm xmlns:a="http://schemas.openxmlformats.org/drawingml/2006/main">
          <a:off x="5867400" y="3962400"/>
          <a:ext cx="2057457" cy="30482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600" b="1" dirty="0" smtClean="0">
              <a:solidFill>
                <a:srgbClr val="FFFF00"/>
              </a:solidFill>
            </a:rPr>
            <a:t>IL-2R Antagonist</a:t>
          </a:r>
          <a:endParaRPr lang="en-US" sz="1600" b="1" dirty="0">
            <a:solidFill>
              <a:srgbClr val="FFFF00"/>
            </a:solidFill>
          </a:endParaRPr>
        </a:p>
      </cdr:txBody>
    </cdr:sp>
  </cdr:relSizeAnchor>
</c:userShapes>
</file>

<file path=ppt/drawings/drawing19.xml><?xml version="1.0" encoding="utf-8"?>
<c:userShapes xmlns:c="http://schemas.openxmlformats.org/drawingml/2006/chart">
  <cdr:relSizeAnchor xmlns:cdr="http://schemas.openxmlformats.org/drawingml/2006/chartDrawing">
    <cdr:from>
      <cdr:x>0.53982</cdr:x>
      <cdr:y>0.08065</cdr:y>
    </cdr:from>
    <cdr:to>
      <cdr:x>0.93805</cdr:x>
      <cdr:y>0.24677</cdr:y>
    </cdr:to>
    <cdr:sp macro="" textlink="">
      <cdr:nvSpPr>
        <cdr:cNvPr id="2" name="TextBox 8"/>
        <cdr:cNvSpPr txBox="1"/>
      </cdr:nvSpPr>
      <cdr:spPr>
        <a:xfrm xmlns:a="http://schemas.openxmlformats.org/drawingml/2006/main">
          <a:off x="4648200" y="381000"/>
          <a:ext cx="3428977" cy="784830"/>
        </a:xfrm>
        <a:prstGeom xmlns:a="http://schemas.openxmlformats.org/drawingml/2006/main" prst="rect">
          <a:avLst/>
        </a:prstGeom>
        <a:solidFill xmlns:a="http://schemas.openxmlformats.org/drawingml/2006/main">
          <a:srgbClr val="000000"/>
        </a:solidFill>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500" b="1" dirty="0" smtClean="0">
              <a:solidFill>
                <a:srgbClr val="FFFF00"/>
              </a:solidFill>
            </a:rPr>
            <a:t>Polyclonal vs. IL-2R: p = 0.014</a:t>
          </a:r>
        </a:p>
        <a:p xmlns:a="http://schemas.openxmlformats.org/drawingml/2006/main">
          <a:r>
            <a:rPr lang="en-US" sz="1500" b="1" dirty="0" smtClean="0">
              <a:solidFill>
                <a:srgbClr val="FFFF00"/>
              </a:solidFill>
            </a:rPr>
            <a:t>No other pair-wise comparisons were significant at p &lt; 0.05</a:t>
          </a:r>
          <a:endParaRPr lang="en-US" sz="1500" b="1" dirty="0">
            <a:solidFill>
              <a:srgbClr val="FFFF00"/>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0.12389</cdr:x>
      <cdr:y>0.88525</cdr:y>
    </cdr:from>
    <cdr:to>
      <cdr:x>0.39823</cdr:x>
      <cdr:y>0.88525</cdr:y>
    </cdr:to>
    <cdr:sp macro="" textlink="">
      <cdr:nvSpPr>
        <cdr:cNvPr id="3" name="Straight Arrow Connector 2"/>
        <cdr:cNvSpPr/>
      </cdr:nvSpPr>
      <cdr:spPr bwMode="auto">
        <a:xfrm xmlns:a="http://schemas.openxmlformats.org/drawingml/2006/main">
          <a:off x="1066800" y="4114800"/>
          <a:ext cx="2362200" cy="0"/>
        </a:xfrm>
        <a:prstGeom xmlns:a="http://schemas.openxmlformats.org/drawingml/2006/main" prst="straightConnector1">
          <a:avLst/>
        </a:prstGeom>
        <a:solidFill xmlns:a="http://schemas.openxmlformats.org/drawingml/2006/main">
          <a:schemeClr val="accent1"/>
        </a:solidFill>
        <a:ln xmlns:a="http://schemas.openxmlformats.org/drawingml/2006/main" w="22225" cap="flat" cmpd="sng" algn="ctr">
          <a:solidFill>
            <a:srgbClr val="FFFF00"/>
          </a:solidFill>
          <a:prstDash val="solid"/>
          <a:round/>
          <a:headEnd type="arrow"/>
          <a:tailEnd type="arrow"/>
        </a:ln>
        <a:effec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n-US"/>
        </a:p>
      </cdr:txBody>
    </cdr:sp>
  </cdr:relSizeAnchor>
  <cdr:relSizeAnchor xmlns:cdr="http://schemas.openxmlformats.org/drawingml/2006/chartDrawing">
    <cdr:from>
      <cdr:x>0.42478</cdr:x>
      <cdr:y>0.88525</cdr:y>
    </cdr:from>
    <cdr:to>
      <cdr:x>0.69912</cdr:x>
      <cdr:y>0.88525</cdr:y>
    </cdr:to>
    <cdr:sp macro="" textlink="">
      <cdr:nvSpPr>
        <cdr:cNvPr id="4" name="Straight Arrow Connector 3"/>
        <cdr:cNvSpPr/>
      </cdr:nvSpPr>
      <cdr:spPr bwMode="auto">
        <a:xfrm xmlns:a="http://schemas.openxmlformats.org/drawingml/2006/main">
          <a:off x="3657600" y="4114800"/>
          <a:ext cx="2362200" cy="0"/>
        </a:xfrm>
        <a:prstGeom xmlns:a="http://schemas.openxmlformats.org/drawingml/2006/main" prst="straightConnector1">
          <a:avLst/>
        </a:prstGeom>
        <a:solidFill xmlns:a="http://schemas.openxmlformats.org/drawingml/2006/main">
          <a:srgbClr val="99CC66"/>
        </a:solidFill>
        <a:ln xmlns:a="http://schemas.openxmlformats.org/drawingml/2006/main" w="22225" cap="flat" cmpd="sng" algn="ctr">
          <a:solidFill>
            <a:srgbClr val="FFFF00"/>
          </a:solidFill>
          <a:prstDash val="solid"/>
          <a:round/>
          <a:headEnd type="arrow"/>
          <a:tailEnd type="arrow"/>
        </a:ln>
        <a:effectLst xmlns:a="http://schemas.openxmlformats.org/drawingml/2006/main"/>
      </cdr:spPr>
      <cdr:txBody>
        <a:bodyPr xmlns:a="http://schemas.openxmlformats.org/drawingml/2006/main" vert="horz" wrap="square" lIns="91440" tIns="45720" rIns="91440" bIns="45720" numCol="1" anchor="t" anchorCtr="0" compatLnSpc="1">
          <a:prstTxWarp prst="textNoShape">
            <a:avLst/>
          </a:prstTxWarp>
        </a:bodyPr>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endParaRPr lang="en-US"/>
        </a:p>
      </cdr:txBody>
    </cdr:sp>
  </cdr:relSizeAnchor>
  <cdr:relSizeAnchor xmlns:cdr="http://schemas.openxmlformats.org/drawingml/2006/chartDrawing">
    <cdr:from>
      <cdr:x>0.72566</cdr:x>
      <cdr:y>0.88525</cdr:y>
    </cdr:from>
    <cdr:to>
      <cdr:x>1</cdr:x>
      <cdr:y>0.88525</cdr:y>
    </cdr:to>
    <cdr:sp macro="" textlink="">
      <cdr:nvSpPr>
        <cdr:cNvPr id="5" name="Straight Arrow Connector 4"/>
        <cdr:cNvSpPr/>
      </cdr:nvSpPr>
      <cdr:spPr bwMode="auto">
        <a:xfrm xmlns:a="http://schemas.openxmlformats.org/drawingml/2006/main">
          <a:off x="6248400" y="4114800"/>
          <a:ext cx="2362200" cy="0"/>
        </a:xfrm>
        <a:prstGeom xmlns:a="http://schemas.openxmlformats.org/drawingml/2006/main" prst="straightConnector1">
          <a:avLst/>
        </a:prstGeom>
        <a:solidFill xmlns:a="http://schemas.openxmlformats.org/drawingml/2006/main">
          <a:srgbClr val="99CC66"/>
        </a:solidFill>
        <a:ln xmlns:a="http://schemas.openxmlformats.org/drawingml/2006/main" w="22225" cap="flat" cmpd="sng" algn="ctr">
          <a:solidFill>
            <a:srgbClr val="FFFF00"/>
          </a:solidFill>
          <a:prstDash val="solid"/>
          <a:round/>
          <a:headEnd type="arrow"/>
          <a:tailEnd type="arrow"/>
        </a:ln>
        <a:effectLst xmlns:a="http://schemas.openxmlformats.org/drawingml/2006/main"/>
      </cdr:spPr>
      <cdr:txBody>
        <a:bodyPr xmlns:a="http://schemas.openxmlformats.org/drawingml/2006/main" vert="horz" wrap="square" lIns="91440" tIns="45720" rIns="91440" bIns="45720" numCol="1" anchor="t" anchorCtr="0" compatLnSpc="1">
          <a:prstTxWarp prst="textNoShape">
            <a:avLst/>
          </a:prstTxWarp>
        </a:bodyPr>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endParaRPr lang="en-US"/>
        </a:p>
      </cdr:txBody>
    </cdr:sp>
  </cdr:relSizeAnchor>
  <cdr:relSizeAnchor xmlns:cdr="http://schemas.openxmlformats.org/drawingml/2006/chartDrawing">
    <cdr:from>
      <cdr:x>0.14159</cdr:x>
      <cdr:y>0.90164</cdr:y>
    </cdr:from>
    <cdr:to>
      <cdr:x>0.38053</cdr:x>
      <cdr:y>0.98361</cdr:y>
    </cdr:to>
    <cdr:sp macro="" textlink="">
      <cdr:nvSpPr>
        <cdr:cNvPr id="6" name="TextBox 5"/>
        <cdr:cNvSpPr txBox="1"/>
      </cdr:nvSpPr>
      <cdr:spPr>
        <a:xfrm xmlns:a="http://schemas.openxmlformats.org/drawingml/2006/main">
          <a:off x="1219200" y="4191000"/>
          <a:ext cx="2057416" cy="3810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500" b="1" dirty="0" smtClean="0">
              <a:solidFill>
                <a:srgbClr val="FFFF00"/>
              </a:solidFill>
            </a:rPr>
            <a:t>Donor age = &lt;11 </a:t>
          </a:r>
          <a:endParaRPr lang="en-US" sz="1500" b="1" dirty="0">
            <a:solidFill>
              <a:srgbClr val="FFFF00"/>
            </a:solidFill>
          </a:endParaRPr>
        </a:p>
      </cdr:txBody>
    </cdr:sp>
  </cdr:relSizeAnchor>
  <cdr:relSizeAnchor xmlns:cdr="http://schemas.openxmlformats.org/drawingml/2006/chartDrawing">
    <cdr:from>
      <cdr:x>0.45133</cdr:x>
      <cdr:y>0.90164</cdr:y>
    </cdr:from>
    <cdr:to>
      <cdr:x>0.69027</cdr:x>
      <cdr:y>0.98361</cdr:y>
    </cdr:to>
    <cdr:sp macro="" textlink="">
      <cdr:nvSpPr>
        <cdr:cNvPr id="8" name="TextBox 1"/>
        <cdr:cNvSpPr txBox="1"/>
      </cdr:nvSpPr>
      <cdr:spPr>
        <a:xfrm xmlns:a="http://schemas.openxmlformats.org/drawingml/2006/main">
          <a:off x="3886200" y="4191000"/>
          <a:ext cx="2057400" cy="3810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rgbClr val="FFFF00"/>
              </a:solidFill>
            </a:rPr>
            <a:t>Donor age =  11-17 </a:t>
          </a:r>
          <a:endParaRPr lang="en-US" sz="1500" b="1" dirty="0">
            <a:solidFill>
              <a:srgbClr val="FFFF00"/>
            </a:solidFill>
          </a:endParaRPr>
        </a:p>
      </cdr:txBody>
    </cdr:sp>
  </cdr:relSizeAnchor>
  <cdr:relSizeAnchor xmlns:cdr="http://schemas.openxmlformats.org/drawingml/2006/chartDrawing">
    <cdr:from>
      <cdr:x>0.75221</cdr:x>
      <cdr:y>0.90164</cdr:y>
    </cdr:from>
    <cdr:to>
      <cdr:x>0.99115</cdr:x>
      <cdr:y>0.98361</cdr:y>
    </cdr:to>
    <cdr:sp macro="" textlink="">
      <cdr:nvSpPr>
        <cdr:cNvPr id="9" name="TextBox 1"/>
        <cdr:cNvSpPr txBox="1"/>
      </cdr:nvSpPr>
      <cdr:spPr>
        <a:xfrm xmlns:a="http://schemas.openxmlformats.org/drawingml/2006/main">
          <a:off x="6477000" y="4191000"/>
          <a:ext cx="2057400" cy="3810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rgbClr val="FFFF00"/>
              </a:solidFill>
            </a:rPr>
            <a:t>Donor age = 18+ </a:t>
          </a:r>
          <a:endParaRPr lang="en-US" sz="1500" b="1" dirty="0">
            <a:solidFill>
              <a:srgbClr val="FFFF00"/>
            </a:solidFill>
          </a:endParaRPr>
        </a:p>
      </cdr:txBody>
    </cdr:sp>
  </cdr:relSizeAnchor>
</c:userShapes>
</file>

<file path=ppt/drawings/drawing20.xml><?xml version="1.0" encoding="utf-8"?>
<c:userShapes xmlns:c="http://schemas.openxmlformats.org/drawingml/2006/chart">
  <cdr:relSizeAnchor xmlns:cdr="http://schemas.openxmlformats.org/drawingml/2006/chartDrawing">
    <cdr:from>
      <cdr:x>0.10619</cdr:x>
      <cdr:y>0.34545</cdr:y>
    </cdr:from>
    <cdr:to>
      <cdr:x>0.69027</cdr:x>
      <cdr:y>0.48009</cdr:y>
    </cdr:to>
    <cdr:sp macro="" textlink="">
      <cdr:nvSpPr>
        <cdr:cNvPr id="2" name="TextBox 8"/>
        <cdr:cNvSpPr txBox="1"/>
      </cdr:nvSpPr>
      <cdr:spPr>
        <a:xfrm xmlns:a="http://schemas.openxmlformats.org/drawingml/2006/main">
          <a:off x="914400" y="1447800"/>
          <a:ext cx="5029279" cy="56425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400" b="1" dirty="0" smtClean="0">
              <a:solidFill>
                <a:srgbClr val="FFFF00"/>
              </a:solidFill>
            </a:rPr>
            <a:t>No pair-wise comparisons of survival by induction were significant at p &lt; 0.05 within either rejection grouping</a:t>
          </a:r>
          <a:endParaRPr lang="en-US" sz="1400" b="1" dirty="0">
            <a:solidFill>
              <a:srgbClr val="FFFF00"/>
            </a:solidFill>
          </a:endParaRPr>
        </a:p>
      </cdr:txBody>
    </cdr:sp>
  </cdr:relSizeAnchor>
</c:userShapes>
</file>

<file path=ppt/drawings/drawing21.xml><?xml version="1.0" encoding="utf-8"?>
<c:userShapes xmlns:c="http://schemas.openxmlformats.org/drawingml/2006/chart">
  <cdr:relSizeAnchor xmlns:cdr="http://schemas.openxmlformats.org/drawingml/2006/chartDrawing">
    <cdr:from>
      <cdr:x>0.10619</cdr:x>
      <cdr:y>0.44828</cdr:y>
    </cdr:from>
    <cdr:to>
      <cdr:x>0.69912</cdr:x>
      <cdr:y>0.5214</cdr:y>
    </cdr:to>
    <cdr:sp macro="" textlink="">
      <cdr:nvSpPr>
        <cdr:cNvPr id="2" name="TextBox 8"/>
        <cdr:cNvSpPr txBox="1"/>
      </cdr:nvSpPr>
      <cdr:spPr>
        <a:xfrm xmlns:a="http://schemas.openxmlformats.org/drawingml/2006/main">
          <a:off x="914400" y="1981200"/>
          <a:ext cx="5105440" cy="323165"/>
        </a:xfrm>
        <a:prstGeom xmlns:a="http://schemas.openxmlformats.org/drawingml/2006/main" prst="rect">
          <a:avLst/>
        </a:prstGeom>
        <a:solidFill xmlns:a="http://schemas.openxmlformats.org/drawingml/2006/main">
          <a:srgbClr val="000000"/>
        </a:solidFill>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500" b="1" dirty="0" smtClean="0">
              <a:solidFill>
                <a:srgbClr val="FFFF00"/>
              </a:solidFill>
            </a:rPr>
            <a:t>No pair-wise comparisons were significant at p &lt; 0.05</a:t>
          </a:r>
          <a:endParaRPr lang="en-US" sz="1500" b="1" dirty="0">
            <a:solidFill>
              <a:srgbClr val="FFFF00"/>
            </a:solidFill>
          </a:endParaRPr>
        </a:p>
      </cdr:txBody>
    </cdr:sp>
  </cdr:relSizeAnchor>
</c:userShapes>
</file>

<file path=ppt/drawings/drawing22.xml><?xml version="1.0" encoding="utf-8"?>
<c:userShapes xmlns:c="http://schemas.openxmlformats.org/drawingml/2006/chart">
  <cdr:relSizeAnchor xmlns:cdr="http://schemas.openxmlformats.org/drawingml/2006/chartDrawing">
    <cdr:from>
      <cdr:x>0.10619</cdr:x>
      <cdr:y>0.44828</cdr:y>
    </cdr:from>
    <cdr:to>
      <cdr:x>0.69912</cdr:x>
      <cdr:y>0.5214</cdr:y>
    </cdr:to>
    <cdr:sp macro="" textlink="">
      <cdr:nvSpPr>
        <cdr:cNvPr id="2" name="TextBox 8"/>
        <cdr:cNvSpPr txBox="1"/>
      </cdr:nvSpPr>
      <cdr:spPr>
        <a:xfrm xmlns:a="http://schemas.openxmlformats.org/drawingml/2006/main">
          <a:off x="914400" y="1981200"/>
          <a:ext cx="5105440" cy="323165"/>
        </a:xfrm>
        <a:prstGeom xmlns:a="http://schemas.openxmlformats.org/drawingml/2006/main" prst="rect">
          <a:avLst/>
        </a:prstGeom>
        <a:solidFill xmlns:a="http://schemas.openxmlformats.org/drawingml/2006/main">
          <a:srgbClr val="000000"/>
        </a:solidFill>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500" b="1" dirty="0" smtClean="0">
              <a:solidFill>
                <a:srgbClr val="FFFF00"/>
              </a:solidFill>
            </a:rPr>
            <a:t>No pair-wise comparisons were significant at p &lt; 0.05</a:t>
          </a:r>
          <a:endParaRPr lang="en-US" sz="1500" b="1" dirty="0">
            <a:solidFill>
              <a:srgbClr val="FFFF00"/>
            </a:solidFill>
          </a:endParaRPr>
        </a:p>
      </cdr:txBody>
    </cdr:sp>
  </cdr:relSizeAnchor>
</c:userShapes>
</file>

<file path=ppt/drawings/drawing23.xml><?xml version="1.0" encoding="utf-8"?>
<c:userShapes xmlns:c="http://schemas.openxmlformats.org/drawingml/2006/chart">
  <cdr:relSizeAnchor xmlns:cdr="http://schemas.openxmlformats.org/drawingml/2006/chartDrawing">
    <cdr:from>
      <cdr:x>0.10619</cdr:x>
      <cdr:y>0.44828</cdr:y>
    </cdr:from>
    <cdr:to>
      <cdr:x>0.69912</cdr:x>
      <cdr:y>0.5214</cdr:y>
    </cdr:to>
    <cdr:sp macro="" textlink="">
      <cdr:nvSpPr>
        <cdr:cNvPr id="2" name="TextBox 8"/>
        <cdr:cNvSpPr txBox="1"/>
      </cdr:nvSpPr>
      <cdr:spPr>
        <a:xfrm xmlns:a="http://schemas.openxmlformats.org/drawingml/2006/main">
          <a:off x="914400" y="1981200"/>
          <a:ext cx="5105440" cy="323165"/>
        </a:xfrm>
        <a:prstGeom xmlns:a="http://schemas.openxmlformats.org/drawingml/2006/main" prst="rect">
          <a:avLst/>
        </a:prstGeom>
        <a:solidFill xmlns:a="http://schemas.openxmlformats.org/drawingml/2006/main">
          <a:srgbClr val="000000"/>
        </a:solidFill>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500" b="1" dirty="0" smtClean="0">
              <a:solidFill>
                <a:srgbClr val="FFFF00"/>
              </a:solidFill>
            </a:rPr>
            <a:t>No pair-wise comparisons were significant at p &lt; 0.05</a:t>
          </a:r>
          <a:endParaRPr lang="en-US" sz="1500" b="1" dirty="0">
            <a:solidFill>
              <a:srgbClr val="FFFF00"/>
            </a:solidFill>
          </a:endParaRPr>
        </a:p>
      </cdr:txBody>
    </cdr:sp>
  </cdr:relSizeAnchor>
</c:userShapes>
</file>

<file path=ppt/drawings/drawing24.xml><?xml version="1.0" encoding="utf-8"?>
<c:userShapes xmlns:c="http://schemas.openxmlformats.org/drawingml/2006/chart">
  <cdr:relSizeAnchor xmlns:cdr="http://schemas.openxmlformats.org/drawingml/2006/chartDrawing">
    <cdr:from>
      <cdr:x>0.10619</cdr:x>
      <cdr:y>0.44828</cdr:y>
    </cdr:from>
    <cdr:to>
      <cdr:x>0.69912</cdr:x>
      <cdr:y>0.5214</cdr:y>
    </cdr:to>
    <cdr:sp macro="" textlink="">
      <cdr:nvSpPr>
        <cdr:cNvPr id="2" name="TextBox 8"/>
        <cdr:cNvSpPr txBox="1"/>
      </cdr:nvSpPr>
      <cdr:spPr>
        <a:xfrm xmlns:a="http://schemas.openxmlformats.org/drawingml/2006/main">
          <a:off x="914400" y="1981200"/>
          <a:ext cx="5105440" cy="323165"/>
        </a:xfrm>
        <a:prstGeom xmlns:a="http://schemas.openxmlformats.org/drawingml/2006/main" prst="rect">
          <a:avLst/>
        </a:prstGeom>
        <a:solidFill xmlns:a="http://schemas.openxmlformats.org/drawingml/2006/main">
          <a:srgbClr val="000000"/>
        </a:solidFill>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500" b="1" dirty="0" smtClean="0">
              <a:solidFill>
                <a:srgbClr val="FFFF00"/>
              </a:solidFill>
            </a:rPr>
            <a:t>No pair-wise comparisons were significant at p &lt; 0.05</a:t>
          </a:r>
          <a:endParaRPr lang="en-US" sz="1500" b="1" dirty="0">
            <a:solidFill>
              <a:srgbClr val="FFFF00"/>
            </a:solidFill>
          </a:endParaRPr>
        </a:p>
      </cdr:txBody>
    </cdr:sp>
  </cdr:relSizeAnchor>
</c:userShapes>
</file>

<file path=ppt/drawings/drawing25.xml><?xml version="1.0" encoding="utf-8"?>
<c:userShapes xmlns:c="http://schemas.openxmlformats.org/drawingml/2006/chart">
  <cdr:relSizeAnchor xmlns:cdr="http://schemas.openxmlformats.org/drawingml/2006/chartDrawing">
    <cdr:from>
      <cdr:x>0.23009</cdr:x>
      <cdr:y>0.91935</cdr:y>
    </cdr:from>
    <cdr:to>
      <cdr:x>0.86726</cdr:x>
      <cdr:y>0.98387</cdr:y>
    </cdr:to>
    <cdr:sp macro="" textlink="">
      <cdr:nvSpPr>
        <cdr:cNvPr id="2" name="TextBox 1"/>
        <cdr:cNvSpPr txBox="1"/>
      </cdr:nvSpPr>
      <cdr:spPr>
        <a:xfrm xmlns:a="http://schemas.openxmlformats.org/drawingml/2006/main">
          <a:off x="1981213" y="4343399"/>
          <a:ext cx="5486416" cy="30479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b="1" dirty="0">
              <a:solidFill>
                <a:srgbClr val="FFFF00"/>
              </a:solidFill>
              <a:latin typeface="+mn-lt"/>
              <a:ea typeface="+mn-ea"/>
              <a:cs typeface="+mn-cs"/>
            </a:rPr>
            <a:t>NOTE: Different patients are </a:t>
          </a:r>
          <a:r>
            <a:rPr lang="en-US" sz="1400" b="1" dirty="0" smtClean="0">
              <a:solidFill>
                <a:srgbClr val="FFFF00"/>
              </a:solidFill>
              <a:latin typeface="+mn-lt"/>
              <a:ea typeface="+mn-ea"/>
              <a:cs typeface="+mn-cs"/>
            </a:rPr>
            <a:t>analyzed </a:t>
          </a:r>
          <a:r>
            <a:rPr lang="en-US" sz="1400" b="1" dirty="0">
              <a:solidFill>
                <a:srgbClr val="FFFF00"/>
              </a:solidFill>
              <a:latin typeface="+mn-lt"/>
              <a:ea typeface="+mn-ea"/>
              <a:cs typeface="+mn-cs"/>
            </a:rPr>
            <a:t>in Year 1 and Year 5</a:t>
          </a:r>
        </a:p>
        <a:p xmlns:a="http://schemas.openxmlformats.org/drawingml/2006/main">
          <a:pPr algn="ctr"/>
          <a:endParaRPr lang="en-US" sz="1400" dirty="0">
            <a:solidFill>
              <a:srgbClr val="FFFF00"/>
            </a:solidFill>
          </a:endParaRPr>
        </a:p>
      </cdr:txBody>
    </cdr:sp>
  </cdr:relSizeAnchor>
</c:userShapes>
</file>

<file path=ppt/drawings/drawing26.xml><?xml version="1.0" encoding="utf-8"?>
<c:userShapes xmlns:c="http://schemas.openxmlformats.org/drawingml/2006/chart">
  <cdr:relSizeAnchor xmlns:cdr="http://schemas.openxmlformats.org/drawingml/2006/chartDrawing">
    <cdr:from>
      <cdr:x>0.10619</cdr:x>
      <cdr:y>0.43103</cdr:y>
    </cdr:from>
    <cdr:to>
      <cdr:x>0.25664</cdr:x>
      <cdr:y>0.50415</cdr:y>
    </cdr:to>
    <cdr:sp macro="" textlink="">
      <cdr:nvSpPr>
        <cdr:cNvPr id="2" name="TextBox 8"/>
        <cdr:cNvSpPr txBox="1"/>
      </cdr:nvSpPr>
      <cdr:spPr>
        <a:xfrm xmlns:a="http://schemas.openxmlformats.org/drawingml/2006/main">
          <a:off x="914361" y="1904980"/>
          <a:ext cx="1295440" cy="323165"/>
        </a:xfrm>
        <a:prstGeom xmlns:a="http://schemas.openxmlformats.org/drawingml/2006/main" prst="rect">
          <a:avLst/>
        </a:prstGeom>
        <a:solidFill xmlns:a="http://schemas.openxmlformats.org/drawingml/2006/main">
          <a:srgbClr val="000000"/>
        </a:solidFill>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500" b="1" dirty="0" smtClean="0">
              <a:solidFill>
                <a:srgbClr val="FFFF00"/>
              </a:solidFill>
            </a:rPr>
            <a:t>p &lt;  0.0001</a:t>
          </a:r>
          <a:endParaRPr lang="en-US" sz="1500" b="1" dirty="0">
            <a:solidFill>
              <a:srgbClr val="FFFF00"/>
            </a:solidFill>
          </a:endParaRPr>
        </a:p>
      </cdr:txBody>
    </cdr:sp>
  </cdr:relSizeAnchor>
</c:userShapes>
</file>

<file path=ppt/drawings/drawing27.xml><?xml version="1.0" encoding="utf-8"?>
<c:userShapes xmlns:c="http://schemas.openxmlformats.org/drawingml/2006/chart">
  <cdr:relSizeAnchor xmlns:cdr="http://schemas.openxmlformats.org/drawingml/2006/chartDrawing">
    <cdr:from>
      <cdr:x>0.10619</cdr:x>
      <cdr:y>0.39655</cdr:y>
    </cdr:from>
    <cdr:to>
      <cdr:x>0.53098</cdr:x>
      <cdr:y>0.5219</cdr:y>
    </cdr:to>
    <cdr:sp macro="" textlink="">
      <cdr:nvSpPr>
        <cdr:cNvPr id="2" name="TextBox 8"/>
        <cdr:cNvSpPr txBox="1"/>
      </cdr:nvSpPr>
      <cdr:spPr>
        <a:xfrm xmlns:a="http://schemas.openxmlformats.org/drawingml/2006/main">
          <a:off x="914400" y="1752600"/>
          <a:ext cx="3657640" cy="553998"/>
        </a:xfrm>
        <a:prstGeom xmlns:a="http://schemas.openxmlformats.org/drawingml/2006/main" prst="rect">
          <a:avLst/>
        </a:prstGeom>
        <a:solidFill xmlns:a="http://schemas.openxmlformats.org/drawingml/2006/main">
          <a:srgbClr val="000000"/>
        </a:solidFill>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500" b="1" dirty="0" smtClean="0">
              <a:solidFill>
                <a:srgbClr val="FFFF00"/>
              </a:solidFill>
            </a:rPr>
            <a:t>No pair-wise comparisons were significant at p &lt; 0.05 </a:t>
          </a:r>
          <a:endParaRPr lang="en-US" sz="1500" b="1" dirty="0">
            <a:solidFill>
              <a:srgbClr val="FFFF00"/>
            </a:solidFill>
          </a:endParaRPr>
        </a:p>
      </cdr:txBody>
    </cdr:sp>
  </cdr:relSizeAnchor>
</c:userShapes>
</file>

<file path=ppt/drawings/drawing28.xml><?xml version="1.0" encoding="utf-8"?>
<c:userShapes xmlns:c="http://schemas.openxmlformats.org/drawingml/2006/chart">
  <cdr:relSizeAnchor xmlns:cdr="http://schemas.openxmlformats.org/drawingml/2006/chartDrawing">
    <cdr:from>
      <cdr:x>0.09735</cdr:x>
      <cdr:y>0.45</cdr:y>
    </cdr:from>
    <cdr:to>
      <cdr:x>0.88496</cdr:x>
      <cdr:y>0.57117</cdr:y>
    </cdr:to>
    <cdr:sp macro="" textlink="">
      <cdr:nvSpPr>
        <cdr:cNvPr id="2" name="TextBox 8"/>
        <cdr:cNvSpPr txBox="1"/>
      </cdr:nvSpPr>
      <cdr:spPr>
        <a:xfrm xmlns:a="http://schemas.openxmlformats.org/drawingml/2006/main">
          <a:off x="838200" y="2057400"/>
          <a:ext cx="6781840" cy="553998"/>
        </a:xfrm>
        <a:prstGeom xmlns:a="http://schemas.openxmlformats.org/drawingml/2006/main" prst="rect">
          <a:avLst/>
        </a:prstGeom>
        <a:solidFill xmlns:a="http://schemas.openxmlformats.org/drawingml/2006/main">
          <a:srgbClr val="000000"/>
        </a:solidFill>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500" b="1" dirty="0" smtClean="0">
              <a:solidFill>
                <a:srgbClr val="FFFF00"/>
              </a:solidFill>
            </a:rPr>
            <a:t>Prednisone use at discharge and 1 year vs. no Prednisone: p = 0.0131</a:t>
          </a:r>
        </a:p>
        <a:p xmlns:a="http://schemas.openxmlformats.org/drawingml/2006/main">
          <a:r>
            <a:rPr lang="en-US" sz="1500" b="1" dirty="0" smtClean="0">
              <a:solidFill>
                <a:srgbClr val="FFFF00"/>
              </a:solidFill>
            </a:rPr>
            <a:t>No other pair-wise comparisons were significant at p &lt; 0.05 except </a:t>
          </a:r>
          <a:endParaRPr lang="en-US" sz="1500" b="1" dirty="0">
            <a:solidFill>
              <a:srgbClr val="FFFF00"/>
            </a:solidFill>
          </a:endParaRPr>
        </a:p>
      </cdr:txBody>
    </cdr:sp>
  </cdr:relSizeAnchor>
</c:userShapes>
</file>

<file path=ppt/drawings/drawing29.xml><?xml version="1.0" encoding="utf-8"?>
<c:userShapes xmlns:c="http://schemas.openxmlformats.org/drawingml/2006/chart">
  <cdr:relSizeAnchor xmlns:cdr="http://schemas.openxmlformats.org/drawingml/2006/chartDrawing">
    <cdr:from>
      <cdr:x>0.10619</cdr:x>
      <cdr:y>0.39655</cdr:y>
    </cdr:from>
    <cdr:to>
      <cdr:x>0.53098</cdr:x>
      <cdr:y>0.5219</cdr:y>
    </cdr:to>
    <cdr:sp macro="" textlink="">
      <cdr:nvSpPr>
        <cdr:cNvPr id="2" name="TextBox 8"/>
        <cdr:cNvSpPr txBox="1"/>
      </cdr:nvSpPr>
      <cdr:spPr>
        <a:xfrm xmlns:a="http://schemas.openxmlformats.org/drawingml/2006/main">
          <a:off x="914400" y="1752600"/>
          <a:ext cx="3657640" cy="553998"/>
        </a:xfrm>
        <a:prstGeom xmlns:a="http://schemas.openxmlformats.org/drawingml/2006/main" prst="rect">
          <a:avLst/>
        </a:prstGeom>
        <a:solidFill xmlns:a="http://schemas.openxmlformats.org/drawingml/2006/main">
          <a:srgbClr val="000000"/>
        </a:solidFill>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500" b="1" dirty="0" smtClean="0">
              <a:solidFill>
                <a:srgbClr val="FFFF00"/>
              </a:solidFill>
            </a:rPr>
            <a:t>No pair-wise comparisons were significant at p &lt; 0.05 </a:t>
          </a:r>
          <a:endParaRPr lang="en-US" sz="1500" b="1" dirty="0">
            <a:solidFill>
              <a:srgbClr val="FFFF00"/>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0.19048</cdr:x>
      <cdr:y>0.72973</cdr:y>
    </cdr:from>
    <cdr:to>
      <cdr:x>0.52798</cdr:x>
      <cdr:y>0.83784</cdr:y>
    </cdr:to>
    <cdr:sp macro="" textlink="">
      <cdr:nvSpPr>
        <cdr:cNvPr id="2" name="TextBox 1"/>
        <cdr:cNvSpPr txBox="1"/>
      </cdr:nvSpPr>
      <cdr:spPr>
        <a:xfrm xmlns:a="http://schemas.openxmlformats.org/drawingml/2006/main">
          <a:off x="914400" y="2057400"/>
          <a:ext cx="1620202" cy="3048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500" b="1" dirty="0" smtClean="0">
              <a:solidFill>
                <a:srgbClr val="FFFF00"/>
              </a:solidFill>
            </a:rPr>
            <a:t>2006-6/2012</a:t>
          </a:r>
          <a:endParaRPr lang="en-US" sz="1500" b="1" dirty="0">
            <a:solidFill>
              <a:srgbClr val="FFFF00"/>
            </a:solidFill>
          </a:endParaRPr>
        </a:p>
      </cdr:txBody>
    </cdr:sp>
  </cdr:relSizeAnchor>
</c:userShapes>
</file>

<file path=ppt/drawings/drawing30.xml><?xml version="1.0" encoding="utf-8"?>
<c:userShapes xmlns:c="http://schemas.openxmlformats.org/drawingml/2006/chart">
  <cdr:relSizeAnchor xmlns:cdr="http://schemas.openxmlformats.org/drawingml/2006/chartDrawing">
    <cdr:from>
      <cdr:x>0.10619</cdr:x>
      <cdr:y>0.39655</cdr:y>
    </cdr:from>
    <cdr:to>
      <cdr:x>0.53098</cdr:x>
      <cdr:y>0.5219</cdr:y>
    </cdr:to>
    <cdr:sp macro="" textlink="">
      <cdr:nvSpPr>
        <cdr:cNvPr id="2" name="TextBox 8"/>
        <cdr:cNvSpPr txBox="1"/>
      </cdr:nvSpPr>
      <cdr:spPr>
        <a:xfrm xmlns:a="http://schemas.openxmlformats.org/drawingml/2006/main">
          <a:off x="914400" y="1752600"/>
          <a:ext cx="3657640" cy="553998"/>
        </a:xfrm>
        <a:prstGeom xmlns:a="http://schemas.openxmlformats.org/drawingml/2006/main" prst="rect">
          <a:avLst/>
        </a:prstGeom>
        <a:solidFill xmlns:a="http://schemas.openxmlformats.org/drawingml/2006/main">
          <a:srgbClr val="000000"/>
        </a:solidFill>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500" b="1" dirty="0" smtClean="0">
              <a:solidFill>
                <a:srgbClr val="FFFF00"/>
              </a:solidFill>
            </a:rPr>
            <a:t>No pair-wise comparisons were significant at p &lt; 0.05 </a:t>
          </a:r>
          <a:endParaRPr lang="en-US" sz="1500" b="1" dirty="0">
            <a:solidFill>
              <a:srgbClr val="FFFF00"/>
            </a:solidFill>
          </a:endParaRPr>
        </a:p>
      </cdr:txBody>
    </cdr:sp>
  </cdr:relSizeAnchor>
  <cdr:relSizeAnchor xmlns:cdr="http://schemas.openxmlformats.org/drawingml/2006/chartDrawing">
    <cdr:from>
      <cdr:x>0.53097</cdr:x>
      <cdr:y>0.48333</cdr:y>
    </cdr:from>
    <cdr:to>
      <cdr:x>0.63717</cdr:x>
      <cdr:y>0.68333</cdr:y>
    </cdr:to>
    <cdr:sp macro="" textlink="">
      <cdr:nvSpPr>
        <cdr:cNvPr id="3" name="TextBox 2"/>
        <cdr:cNvSpPr txBox="1"/>
      </cdr:nvSpPr>
      <cdr:spPr>
        <a:xfrm xmlns:a="http://schemas.openxmlformats.org/drawingml/2006/main">
          <a:off x="4572000" y="22098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31.xml><?xml version="1.0" encoding="utf-8"?>
<c:userShapes xmlns:c="http://schemas.openxmlformats.org/drawingml/2006/chart">
  <cdr:relSizeAnchor xmlns:cdr="http://schemas.openxmlformats.org/drawingml/2006/chartDrawing">
    <cdr:from>
      <cdr:x>0.76106</cdr:x>
      <cdr:y>0.12069</cdr:y>
    </cdr:from>
    <cdr:to>
      <cdr:x>0.91151</cdr:x>
      <cdr:y>0.19381</cdr:y>
    </cdr:to>
    <cdr:sp macro="" textlink="">
      <cdr:nvSpPr>
        <cdr:cNvPr id="2" name="TextBox 8"/>
        <cdr:cNvSpPr txBox="1"/>
      </cdr:nvSpPr>
      <cdr:spPr>
        <a:xfrm xmlns:a="http://schemas.openxmlformats.org/drawingml/2006/main">
          <a:off x="6553200" y="533400"/>
          <a:ext cx="1295464" cy="323165"/>
        </a:xfrm>
        <a:prstGeom xmlns:a="http://schemas.openxmlformats.org/drawingml/2006/main" prst="rect">
          <a:avLst/>
        </a:prstGeom>
        <a:solidFill xmlns:a="http://schemas.openxmlformats.org/drawingml/2006/main">
          <a:srgbClr val="000000"/>
        </a:solidFill>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500" b="1" dirty="0" smtClean="0">
              <a:solidFill>
                <a:srgbClr val="FFFF00"/>
              </a:solidFill>
            </a:rPr>
            <a:t>p = 0.2149</a:t>
          </a:r>
          <a:endParaRPr lang="en-US" sz="1500" b="1" dirty="0">
            <a:solidFill>
              <a:srgbClr val="FFFF00"/>
            </a:solidFill>
          </a:endParaRPr>
        </a:p>
      </cdr:txBody>
    </cdr:sp>
  </cdr:relSizeAnchor>
</c:userShapes>
</file>

<file path=ppt/drawings/drawing32.xml><?xml version="1.0" encoding="utf-8"?>
<c:userShapes xmlns:c="http://schemas.openxmlformats.org/drawingml/2006/chart">
  <cdr:relSizeAnchor xmlns:cdr="http://schemas.openxmlformats.org/drawingml/2006/chartDrawing">
    <cdr:from>
      <cdr:x>0.55752</cdr:x>
      <cdr:y>0.12069</cdr:y>
    </cdr:from>
    <cdr:to>
      <cdr:x>0.91151</cdr:x>
      <cdr:y>0.24604</cdr:y>
    </cdr:to>
    <cdr:sp macro="" textlink="">
      <cdr:nvSpPr>
        <cdr:cNvPr id="2" name="TextBox 8"/>
        <cdr:cNvSpPr txBox="1"/>
      </cdr:nvSpPr>
      <cdr:spPr>
        <a:xfrm xmlns:a="http://schemas.openxmlformats.org/drawingml/2006/main">
          <a:off x="4800601" y="533403"/>
          <a:ext cx="3048048" cy="553998"/>
        </a:xfrm>
        <a:prstGeom xmlns:a="http://schemas.openxmlformats.org/drawingml/2006/main" prst="rect">
          <a:avLst/>
        </a:prstGeom>
        <a:solidFill xmlns:a="http://schemas.openxmlformats.org/drawingml/2006/main">
          <a:srgbClr val="000000"/>
        </a:solidFill>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500" b="1" dirty="0" smtClean="0">
              <a:solidFill>
                <a:srgbClr val="FFFF00"/>
              </a:solidFill>
            </a:rPr>
            <a:t>No pair-wise comparisons were significant at p &lt; 0.05</a:t>
          </a:r>
          <a:endParaRPr lang="en-US" sz="1500" b="1" dirty="0">
            <a:solidFill>
              <a:srgbClr val="FFFF00"/>
            </a:solidFill>
          </a:endParaRPr>
        </a:p>
      </cdr:txBody>
    </cdr:sp>
  </cdr:relSizeAnchor>
</c:userShapes>
</file>

<file path=ppt/drawings/drawing33.xml><?xml version="1.0" encoding="utf-8"?>
<c:userShapes xmlns:c="http://schemas.openxmlformats.org/drawingml/2006/chart">
  <cdr:relSizeAnchor xmlns:cdr="http://schemas.openxmlformats.org/drawingml/2006/chartDrawing">
    <cdr:from>
      <cdr:x>0.76106</cdr:x>
      <cdr:y>0.12069</cdr:y>
    </cdr:from>
    <cdr:to>
      <cdr:x>0.91151</cdr:x>
      <cdr:y>0.19021</cdr:y>
    </cdr:to>
    <cdr:sp macro="" textlink="">
      <cdr:nvSpPr>
        <cdr:cNvPr id="2" name="TextBox 8"/>
        <cdr:cNvSpPr txBox="1"/>
      </cdr:nvSpPr>
      <cdr:spPr>
        <a:xfrm xmlns:a="http://schemas.openxmlformats.org/drawingml/2006/main">
          <a:off x="6553183" y="560991"/>
          <a:ext cx="1295465" cy="323165"/>
        </a:xfrm>
        <a:prstGeom xmlns:a="http://schemas.openxmlformats.org/drawingml/2006/main" prst="rect">
          <a:avLst/>
        </a:prstGeom>
        <a:solidFill xmlns:a="http://schemas.openxmlformats.org/drawingml/2006/main">
          <a:srgbClr val="000000"/>
        </a:solidFill>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500" b="1" dirty="0" smtClean="0">
              <a:solidFill>
                <a:srgbClr val="FFFF00"/>
              </a:solidFill>
            </a:rPr>
            <a:t>p = 0.0936</a:t>
          </a:r>
          <a:endParaRPr lang="en-US" sz="1500" b="1" dirty="0">
            <a:solidFill>
              <a:srgbClr val="FFFF00"/>
            </a:solidFill>
          </a:endParaRPr>
        </a:p>
      </cdr:txBody>
    </cdr:sp>
  </cdr:relSizeAnchor>
</c:userShapes>
</file>

<file path=ppt/drawings/drawing34.xml><?xml version="1.0" encoding="utf-8"?>
<c:userShapes xmlns:c="http://schemas.openxmlformats.org/drawingml/2006/chart">
  <cdr:relSizeAnchor xmlns:cdr="http://schemas.openxmlformats.org/drawingml/2006/chartDrawing">
    <cdr:from>
      <cdr:x>0.09735</cdr:x>
      <cdr:y>0.41379</cdr:y>
    </cdr:from>
    <cdr:to>
      <cdr:x>0.74336</cdr:x>
      <cdr:y>0.59137</cdr:y>
    </cdr:to>
    <cdr:sp macro="" textlink="">
      <cdr:nvSpPr>
        <cdr:cNvPr id="2" name="TextBox 8"/>
        <cdr:cNvSpPr txBox="1"/>
      </cdr:nvSpPr>
      <cdr:spPr>
        <a:xfrm xmlns:a="http://schemas.openxmlformats.org/drawingml/2006/main">
          <a:off x="838200" y="1828800"/>
          <a:ext cx="5562600" cy="784830"/>
        </a:xfrm>
        <a:prstGeom xmlns:a="http://schemas.openxmlformats.org/drawingml/2006/main" prst="rect">
          <a:avLst/>
        </a:prstGeom>
        <a:solidFill xmlns:a="http://schemas.openxmlformats.org/drawingml/2006/main">
          <a:srgbClr val="000000"/>
        </a:solidFill>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500" b="1" dirty="0" smtClean="0">
              <a:solidFill>
                <a:srgbClr val="FFFF00"/>
              </a:solidFill>
            </a:rPr>
            <a:t>Cyclosporine at discharge and 5 years vs. Cyclosporine at discharge/TAC at 5 years p = 0.0017</a:t>
          </a:r>
        </a:p>
        <a:p xmlns:a="http://schemas.openxmlformats.org/drawingml/2006/main">
          <a:r>
            <a:rPr lang="en-US" sz="1500" b="1" dirty="0" smtClean="0">
              <a:solidFill>
                <a:srgbClr val="FFFF00"/>
              </a:solidFill>
            </a:rPr>
            <a:t>No other pair-wise comparisons were significant at p &lt; 0.05</a:t>
          </a:r>
          <a:endParaRPr lang="en-US" sz="1500" b="1" dirty="0">
            <a:solidFill>
              <a:srgbClr val="FFFF00"/>
            </a:solidFill>
          </a:endParaRPr>
        </a:p>
      </cdr:txBody>
    </cdr:sp>
  </cdr:relSizeAnchor>
</c:userShapes>
</file>

<file path=ppt/drawings/drawing35.xml><?xml version="1.0" encoding="utf-8"?>
<c:userShapes xmlns:c="http://schemas.openxmlformats.org/drawingml/2006/chart">
  <cdr:relSizeAnchor xmlns:cdr="http://schemas.openxmlformats.org/drawingml/2006/chartDrawing">
    <cdr:from>
      <cdr:x>0.15044</cdr:x>
      <cdr:y>0.41379</cdr:y>
    </cdr:from>
    <cdr:to>
      <cdr:x>0.30089</cdr:x>
      <cdr:y>0.48819</cdr:y>
    </cdr:to>
    <cdr:sp macro="" textlink="">
      <cdr:nvSpPr>
        <cdr:cNvPr id="2" name="TextBox 8"/>
        <cdr:cNvSpPr txBox="1"/>
      </cdr:nvSpPr>
      <cdr:spPr>
        <a:xfrm xmlns:a="http://schemas.openxmlformats.org/drawingml/2006/main">
          <a:off x="1295379" y="1797255"/>
          <a:ext cx="1295464" cy="323165"/>
        </a:xfrm>
        <a:prstGeom xmlns:a="http://schemas.openxmlformats.org/drawingml/2006/main" prst="rect">
          <a:avLst/>
        </a:prstGeom>
        <a:solidFill xmlns:a="http://schemas.openxmlformats.org/drawingml/2006/main">
          <a:srgbClr val="000000"/>
        </a:solidFill>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500" b="1" dirty="0" smtClean="0">
              <a:solidFill>
                <a:srgbClr val="FFFF00"/>
              </a:solidFill>
            </a:rPr>
            <a:t>p = 0.0005</a:t>
          </a:r>
          <a:endParaRPr lang="en-US" sz="1500" b="1" dirty="0">
            <a:solidFill>
              <a:srgbClr val="FFFF00"/>
            </a:solidFill>
          </a:endParaRPr>
        </a:p>
      </cdr:txBody>
    </cdr:sp>
  </cdr:relSizeAnchor>
</c:userShapes>
</file>

<file path=ppt/drawings/drawing36.xml><?xml version="1.0" encoding="utf-8"?>
<c:userShapes xmlns:c="http://schemas.openxmlformats.org/drawingml/2006/chart">
  <cdr:relSizeAnchor xmlns:cdr="http://schemas.openxmlformats.org/drawingml/2006/chartDrawing">
    <cdr:from>
      <cdr:x>0.15044</cdr:x>
      <cdr:y>0.41379</cdr:y>
    </cdr:from>
    <cdr:to>
      <cdr:x>0.30089</cdr:x>
      <cdr:y>0.48691</cdr:y>
    </cdr:to>
    <cdr:sp macro="" textlink="">
      <cdr:nvSpPr>
        <cdr:cNvPr id="2" name="TextBox 8"/>
        <cdr:cNvSpPr txBox="1"/>
      </cdr:nvSpPr>
      <cdr:spPr>
        <a:xfrm xmlns:a="http://schemas.openxmlformats.org/drawingml/2006/main">
          <a:off x="1295379" y="1828786"/>
          <a:ext cx="1295464" cy="323165"/>
        </a:xfrm>
        <a:prstGeom xmlns:a="http://schemas.openxmlformats.org/drawingml/2006/main" prst="rect">
          <a:avLst/>
        </a:prstGeom>
        <a:solidFill xmlns:a="http://schemas.openxmlformats.org/drawingml/2006/main">
          <a:srgbClr val="000000"/>
        </a:solidFill>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500" b="1" dirty="0" smtClean="0">
              <a:solidFill>
                <a:srgbClr val="FFFF00"/>
              </a:solidFill>
            </a:rPr>
            <a:t>p = 0.0676</a:t>
          </a:r>
          <a:endParaRPr lang="en-US" sz="1500" b="1" dirty="0">
            <a:solidFill>
              <a:srgbClr val="FFFF00"/>
            </a:solidFill>
          </a:endParaRPr>
        </a:p>
      </cdr:txBody>
    </cdr:sp>
  </cdr:relSizeAnchor>
</c:userShapes>
</file>

<file path=ppt/drawings/drawing37.xml><?xml version="1.0" encoding="utf-8"?>
<c:userShapes xmlns:c="http://schemas.openxmlformats.org/drawingml/2006/chart">
  <cdr:relSizeAnchor xmlns:cdr="http://schemas.openxmlformats.org/drawingml/2006/chartDrawing">
    <cdr:from>
      <cdr:x>0.15044</cdr:x>
      <cdr:y>0.41379</cdr:y>
    </cdr:from>
    <cdr:to>
      <cdr:x>0.30089</cdr:x>
      <cdr:y>0.48691</cdr:y>
    </cdr:to>
    <cdr:sp macro="" textlink="">
      <cdr:nvSpPr>
        <cdr:cNvPr id="2" name="TextBox 8"/>
        <cdr:cNvSpPr txBox="1"/>
      </cdr:nvSpPr>
      <cdr:spPr>
        <a:xfrm xmlns:a="http://schemas.openxmlformats.org/drawingml/2006/main">
          <a:off x="1295379" y="1828786"/>
          <a:ext cx="1295464" cy="323165"/>
        </a:xfrm>
        <a:prstGeom xmlns:a="http://schemas.openxmlformats.org/drawingml/2006/main" prst="rect">
          <a:avLst/>
        </a:prstGeom>
        <a:solidFill xmlns:a="http://schemas.openxmlformats.org/drawingml/2006/main">
          <a:srgbClr val="000000"/>
        </a:solidFill>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500" b="1" dirty="0" smtClean="0">
              <a:solidFill>
                <a:srgbClr val="FFFF00"/>
              </a:solidFill>
            </a:rPr>
            <a:t>p = 0.0626</a:t>
          </a:r>
          <a:endParaRPr lang="en-US" sz="1500" b="1" dirty="0">
            <a:solidFill>
              <a:srgbClr val="FFFF00"/>
            </a:solidFill>
          </a:endParaRPr>
        </a:p>
      </cdr:txBody>
    </cdr:sp>
  </cdr:relSizeAnchor>
</c:userShapes>
</file>

<file path=ppt/drawings/drawing38.xml><?xml version="1.0" encoding="utf-8"?>
<c:userShapes xmlns:c="http://schemas.openxmlformats.org/drawingml/2006/chart">
  <cdr:relSizeAnchor xmlns:cdr="http://schemas.openxmlformats.org/drawingml/2006/chartDrawing">
    <cdr:from>
      <cdr:x>0.15044</cdr:x>
      <cdr:y>0.41379</cdr:y>
    </cdr:from>
    <cdr:to>
      <cdr:x>0.30089</cdr:x>
      <cdr:y>0.48691</cdr:y>
    </cdr:to>
    <cdr:sp macro="" textlink="">
      <cdr:nvSpPr>
        <cdr:cNvPr id="2" name="TextBox 8"/>
        <cdr:cNvSpPr txBox="1"/>
      </cdr:nvSpPr>
      <cdr:spPr>
        <a:xfrm xmlns:a="http://schemas.openxmlformats.org/drawingml/2006/main">
          <a:off x="1295379" y="1828786"/>
          <a:ext cx="1295464" cy="323165"/>
        </a:xfrm>
        <a:prstGeom xmlns:a="http://schemas.openxmlformats.org/drawingml/2006/main" prst="rect">
          <a:avLst/>
        </a:prstGeom>
        <a:solidFill xmlns:a="http://schemas.openxmlformats.org/drawingml/2006/main">
          <a:srgbClr val="000000"/>
        </a:solidFill>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500" b="1" dirty="0" smtClean="0">
              <a:solidFill>
                <a:srgbClr val="FFFF00"/>
              </a:solidFill>
            </a:rPr>
            <a:t>p = 0.5488</a:t>
          </a:r>
          <a:endParaRPr lang="en-US" sz="1500" b="1" dirty="0">
            <a:solidFill>
              <a:srgbClr val="FFFF00"/>
            </a:solidFill>
          </a:endParaRPr>
        </a:p>
      </cdr:txBody>
    </cdr:sp>
  </cdr:relSizeAnchor>
</c:userShapes>
</file>

<file path=ppt/drawings/drawing39.xml><?xml version="1.0" encoding="utf-8"?>
<c:userShapes xmlns:c="http://schemas.openxmlformats.org/drawingml/2006/chart">
  <cdr:relSizeAnchor xmlns:cdr="http://schemas.openxmlformats.org/drawingml/2006/chartDrawing">
    <cdr:from>
      <cdr:x>0.15044</cdr:x>
      <cdr:y>0.41379</cdr:y>
    </cdr:from>
    <cdr:to>
      <cdr:x>0.30089</cdr:x>
      <cdr:y>0.48691</cdr:y>
    </cdr:to>
    <cdr:sp macro="" textlink="">
      <cdr:nvSpPr>
        <cdr:cNvPr id="2" name="TextBox 8"/>
        <cdr:cNvSpPr txBox="1"/>
      </cdr:nvSpPr>
      <cdr:spPr>
        <a:xfrm xmlns:a="http://schemas.openxmlformats.org/drawingml/2006/main">
          <a:off x="1295379" y="1828786"/>
          <a:ext cx="1295464" cy="323165"/>
        </a:xfrm>
        <a:prstGeom xmlns:a="http://schemas.openxmlformats.org/drawingml/2006/main" prst="rect">
          <a:avLst/>
        </a:prstGeom>
        <a:solidFill xmlns:a="http://schemas.openxmlformats.org/drawingml/2006/main">
          <a:srgbClr val="000000"/>
        </a:solidFill>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500" b="1" dirty="0" smtClean="0">
              <a:solidFill>
                <a:srgbClr val="FFFF00"/>
              </a:solidFill>
            </a:rPr>
            <a:t>p = 0.0253</a:t>
          </a:r>
          <a:endParaRPr lang="en-US" sz="1500" b="1" dirty="0">
            <a:solidFill>
              <a:srgbClr val="FFFF00"/>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0.2</cdr:x>
      <cdr:y>0.82759</cdr:y>
    </cdr:from>
    <cdr:to>
      <cdr:x>0.77446</cdr:x>
      <cdr:y>0.96552</cdr:y>
    </cdr:to>
    <cdr:sp macro="" textlink="">
      <cdr:nvSpPr>
        <cdr:cNvPr id="2" name="TextBox 1"/>
        <cdr:cNvSpPr txBox="1"/>
      </cdr:nvSpPr>
      <cdr:spPr>
        <a:xfrm xmlns:a="http://schemas.openxmlformats.org/drawingml/2006/main">
          <a:off x="533400" y="1828800"/>
          <a:ext cx="1532085"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rgbClr val="FFFF00"/>
              </a:solidFill>
            </a:rPr>
            <a:t>1988-1999</a:t>
          </a:r>
          <a:endParaRPr lang="en-US" sz="1500" b="1" dirty="0">
            <a:solidFill>
              <a:srgbClr val="FFFF00"/>
            </a:solidFill>
          </a:endParaRPr>
        </a:p>
      </cdr:txBody>
    </cdr:sp>
  </cdr:relSizeAnchor>
</c:userShapes>
</file>

<file path=ppt/drawings/drawing40.xml><?xml version="1.0" encoding="utf-8"?>
<c:userShapes xmlns:c="http://schemas.openxmlformats.org/drawingml/2006/chart">
  <cdr:relSizeAnchor xmlns:cdr="http://schemas.openxmlformats.org/drawingml/2006/chartDrawing">
    <cdr:from>
      <cdr:x>0.09735</cdr:x>
      <cdr:y>0.30508</cdr:y>
    </cdr:from>
    <cdr:to>
      <cdr:x>0.53097</cdr:x>
      <cdr:y>0.51731</cdr:y>
    </cdr:to>
    <cdr:sp macro="" textlink="">
      <cdr:nvSpPr>
        <cdr:cNvPr id="2" name="TextBox 8"/>
        <cdr:cNvSpPr txBox="1"/>
      </cdr:nvSpPr>
      <cdr:spPr>
        <a:xfrm xmlns:a="http://schemas.openxmlformats.org/drawingml/2006/main">
          <a:off x="838200" y="1371600"/>
          <a:ext cx="3733800" cy="954107"/>
        </a:xfrm>
        <a:prstGeom xmlns:a="http://schemas.openxmlformats.org/drawingml/2006/main" prst="rect">
          <a:avLst/>
        </a:prstGeom>
        <a:solidFill xmlns:a="http://schemas.openxmlformats.org/drawingml/2006/main">
          <a:srgbClr val="000000"/>
        </a:solidFill>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400" b="1" dirty="0" smtClean="0">
              <a:solidFill>
                <a:srgbClr val="FFFF00"/>
              </a:solidFill>
            </a:rPr>
            <a:t>TAC: Rejection vs. no rejection p = 0.0001</a:t>
          </a:r>
        </a:p>
        <a:p xmlns:a="http://schemas.openxmlformats.org/drawingml/2006/main">
          <a:r>
            <a:rPr lang="en-US" sz="1400" b="1" dirty="0" smtClean="0">
              <a:solidFill>
                <a:srgbClr val="FFFF00"/>
              </a:solidFill>
            </a:rPr>
            <a:t>No other pair-wise comparisons within rejection or Calcineurin group  were significant at p &lt; 0.05</a:t>
          </a:r>
        </a:p>
      </cdr:txBody>
    </cdr:sp>
  </cdr:relSizeAnchor>
</c:userShapes>
</file>

<file path=ppt/drawings/drawing41.xml><?xml version="1.0" encoding="utf-8"?>
<c:userShapes xmlns:c="http://schemas.openxmlformats.org/drawingml/2006/chart">
  <cdr:relSizeAnchor xmlns:cdr="http://schemas.openxmlformats.org/drawingml/2006/chartDrawing">
    <cdr:from>
      <cdr:x>0.11504</cdr:x>
      <cdr:y>0.26667</cdr:y>
    </cdr:from>
    <cdr:to>
      <cdr:x>0.54867</cdr:x>
      <cdr:y>0.47535</cdr:y>
    </cdr:to>
    <cdr:sp macro="" textlink="">
      <cdr:nvSpPr>
        <cdr:cNvPr id="5" name="TextBox 8"/>
        <cdr:cNvSpPr txBox="1"/>
      </cdr:nvSpPr>
      <cdr:spPr>
        <a:xfrm xmlns:a="http://schemas.openxmlformats.org/drawingml/2006/main">
          <a:off x="990600" y="1219200"/>
          <a:ext cx="3733800" cy="954107"/>
        </a:xfrm>
        <a:prstGeom xmlns:a="http://schemas.openxmlformats.org/drawingml/2006/main" prst="rect">
          <a:avLst/>
        </a:prstGeom>
        <a:solidFill xmlns:a="http://schemas.openxmlformats.org/drawingml/2006/main">
          <a:srgbClr val="000000"/>
        </a:solidFill>
      </cdr:spPr>
      <cdr:txBody>
        <a:bodyPr xmlns:a="http://schemas.openxmlformats.org/drawingml/2006/main" wrap="square" rtlCol="0">
          <a:spAutoFit/>
        </a:bodyPr>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r>
            <a:rPr lang="en-US" sz="1400" b="1" dirty="0" smtClean="0">
              <a:solidFill>
                <a:srgbClr val="FFFF00"/>
              </a:solidFill>
            </a:rPr>
            <a:t>TAC: Rejection vs. no rejection p = 0.0463</a:t>
          </a:r>
        </a:p>
        <a:p xmlns:a="http://schemas.openxmlformats.org/drawingml/2006/main">
          <a:r>
            <a:rPr lang="en-US" sz="1400" b="1" dirty="0" smtClean="0">
              <a:solidFill>
                <a:srgbClr val="FFFF00"/>
              </a:solidFill>
            </a:rPr>
            <a:t>No other pair-wise comparisons within rejection or Calcineurin group  were significant at p &lt; 0.05</a:t>
          </a:r>
        </a:p>
      </cdr:txBody>
    </cdr:sp>
  </cdr:relSizeAnchor>
</c:userShapes>
</file>

<file path=ppt/drawings/drawing42.xml><?xml version="1.0" encoding="utf-8"?>
<c:userShapes xmlns:c="http://schemas.openxmlformats.org/drawingml/2006/chart">
  <cdr:relSizeAnchor xmlns:cdr="http://schemas.openxmlformats.org/drawingml/2006/chartDrawing">
    <cdr:from>
      <cdr:x>0.11404</cdr:x>
      <cdr:y>0.26316</cdr:y>
    </cdr:from>
    <cdr:to>
      <cdr:x>0.54386</cdr:x>
      <cdr:y>0.48283</cdr:y>
    </cdr:to>
    <cdr:sp macro="" textlink="">
      <cdr:nvSpPr>
        <cdr:cNvPr id="3" name="TextBox 8"/>
        <cdr:cNvSpPr txBox="1"/>
      </cdr:nvSpPr>
      <cdr:spPr>
        <a:xfrm xmlns:a="http://schemas.openxmlformats.org/drawingml/2006/main">
          <a:off x="990600" y="1143000"/>
          <a:ext cx="3733800" cy="954107"/>
        </a:xfrm>
        <a:prstGeom xmlns:a="http://schemas.openxmlformats.org/drawingml/2006/main" prst="rect">
          <a:avLst/>
        </a:prstGeom>
        <a:solidFill xmlns:a="http://schemas.openxmlformats.org/drawingml/2006/main">
          <a:srgbClr val="000000"/>
        </a:solidFill>
      </cdr:spPr>
      <cdr:txBody>
        <a:bodyPr xmlns:a="http://schemas.openxmlformats.org/drawingml/2006/main" wrap="square" rtlCol="0">
          <a:spAutoFit/>
        </a:bodyPr>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r>
            <a:rPr lang="en-US" sz="1400" b="1" dirty="0" smtClean="0">
              <a:solidFill>
                <a:srgbClr val="FFFF00"/>
              </a:solidFill>
            </a:rPr>
            <a:t>TAC: Rejection vs. no rejection p = 0.0091</a:t>
          </a:r>
        </a:p>
        <a:p xmlns:a="http://schemas.openxmlformats.org/drawingml/2006/main">
          <a:r>
            <a:rPr lang="en-US" sz="1400" b="1" dirty="0" smtClean="0">
              <a:solidFill>
                <a:srgbClr val="FFFF00"/>
              </a:solidFill>
            </a:rPr>
            <a:t>No other pair-wise comparisons within rejection or Calcineurin group  were significant at p &lt; 0.05</a:t>
          </a:r>
        </a:p>
      </cdr:txBody>
    </cdr:sp>
  </cdr:relSizeAnchor>
</c:userShapes>
</file>

<file path=ppt/drawings/drawing43.xml><?xml version="1.0" encoding="utf-8"?>
<c:userShapes xmlns:c="http://schemas.openxmlformats.org/drawingml/2006/chart">
  <cdr:relSizeAnchor xmlns:cdr="http://schemas.openxmlformats.org/drawingml/2006/chartDrawing">
    <cdr:from>
      <cdr:x>0</cdr:x>
      <cdr:y>0.04688</cdr:y>
    </cdr:from>
    <cdr:to>
      <cdr:x>0.08696</cdr:x>
      <cdr:y>0.71875</cdr:y>
    </cdr:to>
    <cdr:sp macro="" textlink="">
      <cdr:nvSpPr>
        <cdr:cNvPr id="3" name="TextBox 2"/>
        <cdr:cNvSpPr txBox="1"/>
      </cdr:nvSpPr>
      <cdr:spPr>
        <a:xfrm xmlns:a="http://schemas.openxmlformats.org/drawingml/2006/main">
          <a:off x="0" y="228600"/>
          <a:ext cx="762030" cy="3276600"/>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400" b="1" dirty="0" smtClean="0">
              <a:solidFill>
                <a:schemeClr val="tx1"/>
              </a:solidFill>
            </a:rPr>
            <a:t>% experiencing treated rejection within 1 year </a:t>
          </a:r>
        </a:p>
        <a:p xmlns:a="http://schemas.openxmlformats.org/drawingml/2006/main">
          <a:endParaRPr lang="en-US" sz="1400" b="1" dirty="0">
            <a:solidFill>
              <a:schemeClr val="tx1"/>
            </a:solidFill>
          </a:endParaRPr>
        </a:p>
      </cdr:txBody>
    </cdr:sp>
  </cdr:relSizeAnchor>
  <cdr:relSizeAnchor xmlns:cdr="http://schemas.openxmlformats.org/drawingml/2006/chartDrawing">
    <cdr:from>
      <cdr:x>0.53043</cdr:x>
      <cdr:y>0.0625</cdr:y>
    </cdr:from>
    <cdr:to>
      <cdr:x>0.93913</cdr:x>
      <cdr:y>0.2045</cdr:y>
    </cdr:to>
    <cdr:sp macro="" textlink="">
      <cdr:nvSpPr>
        <cdr:cNvPr id="4" name="TextBox 9"/>
        <cdr:cNvSpPr txBox="1"/>
      </cdr:nvSpPr>
      <cdr:spPr>
        <a:xfrm xmlns:a="http://schemas.openxmlformats.org/drawingml/2006/main">
          <a:off x="4648200" y="304800"/>
          <a:ext cx="3581400" cy="692497"/>
        </a:xfrm>
        <a:prstGeom xmlns:a="http://schemas.openxmlformats.org/drawingml/2006/main" prst="rect">
          <a:avLst/>
        </a:prstGeom>
        <a:solidFill xmlns:a="http://schemas.openxmlformats.org/drawingml/2006/main">
          <a:schemeClr val="bg2"/>
        </a:solidFill>
      </cdr:spPr>
      <cdr:txBody>
        <a:bodyPr xmlns:a="http://schemas.openxmlformats.org/drawingml/2006/main" wrap="square" lIns="9144" rIns="9144"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300" b="1" dirty="0" smtClean="0">
              <a:solidFill>
                <a:srgbClr val="FFFF00"/>
              </a:solidFill>
            </a:rPr>
            <a:t>All pair-wise comparisons were significant at p &lt; 0.05 except comparisons for 1-5 and 6-10  age groups</a:t>
          </a:r>
          <a:endParaRPr lang="en-US" sz="1300" dirty="0">
            <a:solidFill>
              <a:srgbClr val="FFFF00"/>
            </a:solidFill>
          </a:endParaRPr>
        </a:p>
      </cdr:txBody>
    </cdr:sp>
  </cdr:relSizeAnchor>
</c:userShapes>
</file>

<file path=ppt/drawings/drawing44.xml><?xml version="1.0" encoding="utf-8"?>
<c:userShapes xmlns:c="http://schemas.openxmlformats.org/drawingml/2006/chart">
  <cdr:relSizeAnchor xmlns:cdr="http://schemas.openxmlformats.org/drawingml/2006/chartDrawing">
    <cdr:from>
      <cdr:x>0</cdr:x>
      <cdr:y>0.04688</cdr:y>
    </cdr:from>
    <cdr:to>
      <cdr:x>0.06087</cdr:x>
      <cdr:y>0.78125</cdr:y>
    </cdr:to>
    <cdr:sp macro="" textlink="">
      <cdr:nvSpPr>
        <cdr:cNvPr id="3" name="TextBox 2"/>
        <cdr:cNvSpPr txBox="1"/>
      </cdr:nvSpPr>
      <cdr:spPr>
        <a:xfrm xmlns:a="http://schemas.openxmlformats.org/drawingml/2006/main">
          <a:off x="0" y="228624"/>
          <a:ext cx="533400" cy="3581376"/>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400" b="1" dirty="0" smtClean="0">
              <a:solidFill>
                <a:schemeClr val="tx1"/>
              </a:solidFill>
            </a:rPr>
            <a:t>% experiencing rejection within 1 year </a:t>
          </a:r>
        </a:p>
        <a:p xmlns:a="http://schemas.openxmlformats.org/drawingml/2006/main">
          <a:endParaRPr lang="en-US" sz="1400" b="1" dirty="0">
            <a:solidFill>
              <a:schemeClr val="tx1"/>
            </a:solidFill>
          </a:endParaRPr>
        </a:p>
      </cdr:txBody>
    </cdr:sp>
  </cdr:relSizeAnchor>
  <cdr:relSizeAnchor xmlns:cdr="http://schemas.openxmlformats.org/drawingml/2006/chartDrawing">
    <cdr:from>
      <cdr:x>0.56522</cdr:x>
      <cdr:y>0.04688</cdr:y>
    </cdr:from>
    <cdr:to>
      <cdr:x>0.97392</cdr:x>
      <cdr:y>0.19345</cdr:y>
    </cdr:to>
    <cdr:sp macro="" textlink="">
      <cdr:nvSpPr>
        <cdr:cNvPr id="4" name="TextBox 9"/>
        <cdr:cNvSpPr txBox="1"/>
      </cdr:nvSpPr>
      <cdr:spPr>
        <a:xfrm xmlns:a="http://schemas.openxmlformats.org/drawingml/2006/main">
          <a:off x="4953000" y="221457"/>
          <a:ext cx="3581438" cy="692497"/>
        </a:xfrm>
        <a:prstGeom xmlns:a="http://schemas.openxmlformats.org/drawingml/2006/main" prst="rect">
          <a:avLst/>
        </a:prstGeom>
        <a:solidFill xmlns:a="http://schemas.openxmlformats.org/drawingml/2006/main">
          <a:schemeClr val="bg2"/>
        </a:solidFill>
      </cdr:spPr>
      <cdr:txBody>
        <a:bodyPr xmlns:a="http://schemas.openxmlformats.org/drawingml/2006/main" wrap="square" lIns="9144" rIns="9144"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300" b="1" dirty="0" smtClean="0">
              <a:solidFill>
                <a:srgbClr val="FFFF00"/>
              </a:solidFill>
            </a:rPr>
            <a:t>All pair-wise comparisons were significant at p &lt; 0.05 except comparisons for 1-5 and 6-10 age groups</a:t>
          </a:r>
          <a:endParaRPr lang="en-US" sz="1300" dirty="0">
            <a:solidFill>
              <a:srgbClr val="FFFF00"/>
            </a:solidFill>
          </a:endParaRPr>
        </a:p>
      </cdr:txBody>
    </cdr:sp>
  </cdr:relSizeAnchor>
</c:userShapes>
</file>

<file path=ppt/drawings/drawing45.xml><?xml version="1.0" encoding="utf-8"?>
<c:userShapes xmlns:c="http://schemas.openxmlformats.org/drawingml/2006/chart">
  <cdr:relSizeAnchor xmlns:cdr="http://schemas.openxmlformats.org/drawingml/2006/chartDrawing">
    <cdr:from>
      <cdr:x>0</cdr:x>
      <cdr:y>0.04688</cdr:y>
    </cdr:from>
    <cdr:to>
      <cdr:x>0.08696</cdr:x>
      <cdr:y>0.71875</cdr:y>
    </cdr:to>
    <cdr:sp macro="" textlink="">
      <cdr:nvSpPr>
        <cdr:cNvPr id="3" name="TextBox 2"/>
        <cdr:cNvSpPr txBox="1"/>
      </cdr:nvSpPr>
      <cdr:spPr>
        <a:xfrm xmlns:a="http://schemas.openxmlformats.org/drawingml/2006/main">
          <a:off x="0" y="228600"/>
          <a:ext cx="762030" cy="3276600"/>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400" b="1" dirty="0" smtClean="0">
              <a:solidFill>
                <a:schemeClr val="tx1"/>
              </a:solidFill>
            </a:rPr>
            <a:t>% experiencing treated rejection within 1 year </a:t>
          </a:r>
        </a:p>
        <a:p xmlns:a="http://schemas.openxmlformats.org/drawingml/2006/main">
          <a:endParaRPr lang="en-US" sz="1400" b="1" dirty="0">
            <a:solidFill>
              <a:schemeClr val="tx1"/>
            </a:solidFill>
          </a:endParaRPr>
        </a:p>
      </cdr:txBody>
    </cdr:sp>
  </cdr:relSizeAnchor>
  <cdr:relSizeAnchor xmlns:cdr="http://schemas.openxmlformats.org/drawingml/2006/chartDrawing">
    <cdr:from>
      <cdr:x>0.53043</cdr:x>
      <cdr:y>0.0625</cdr:y>
    </cdr:from>
    <cdr:to>
      <cdr:x>0.93913</cdr:x>
      <cdr:y>0.16348</cdr:y>
    </cdr:to>
    <cdr:sp macro="" textlink="">
      <cdr:nvSpPr>
        <cdr:cNvPr id="4" name="TextBox 9"/>
        <cdr:cNvSpPr txBox="1"/>
      </cdr:nvSpPr>
      <cdr:spPr>
        <a:xfrm xmlns:a="http://schemas.openxmlformats.org/drawingml/2006/main">
          <a:off x="4648158" y="304800"/>
          <a:ext cx="3581438" cy="492443"/>
        </a:xfrm>
        <a:prstGeom xmlns:a="http://schemas.openxmlformats.org/drawingml/2006/main" prst="rect">
          <a:avLst/>
        </a:prstGeom>
        <a:solidFill xmlns:a="http://schemas.openxmlformats.org/drawingml/2006/main">
          <a:schemeClr val="bg2"/>
        </a:solidFill>
      </cdr:spPr>
      <cdr:txBody>
        <a:bodyPr xmlns:a="http://schemas.openxmlformats.org/drawingml/2006/main" wrap="square" lIns="9144" rIns="9144"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300" b="1" dirty="0" smtClean="0">
              <a:solidFill>
                <a:srgbClr val="FFFF00"/>
              </a:solidFill>
            </a:rPr>
            <a:t>No pair-wise comparisons were significant at p &lt; 0.05</a:t>
          </a:r>
          <a:endParaRPr lang="en-US" sz="1300" dirty="0">
            <a:solidFill>
              <a:srgbClr val="FFFF00"/>
            </a:solidFill>
          </a:endParaRPr>
        </a:p>
      </cdr:txBody>
    </cdr:sp>
  </cdr:relSizeAnchor>
</c:userShapes>
</file>

<file path=ppt/drawings/drawing46.xml><?xml version="1.0" encoding="utf-8"?>
<c:userShapes xmlns:c="http://schemas.openxmlformats.org/drawingml/2006/chart">
  <cdr:relSizeAnchor xmlns:cdr="http://schemas.openxmlformats.org/drawingml/2006/chartDrawing">
    <cdr:from>
      <cdr:x>0</cdr:x>
      <cdr:y>0.04688</cdr:y>
    </cdr:from>
    <cdr:to>
      <cdr:x>0.06087</cdr:x>
      <cdr:y>0.78125</cdr:y>
    </cdr:to>
    <cdr:sp macro="" textlink="">
      <cdr:nvSpPr>
        <cdr:cNvPr id="3" name="TextBox 2"/>
        <cdr:cNvSpPr txBox="1"/>
      </cdr:nvSpPr>
      <cdr:spPr>
        <a:xfrm xmlns:a="http://schemas.openxmlformats.org/drawingml/2006/main">
          <a:off x="0" y="228624"/>
          <a:ext cx="533400" cy="3581376"/>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400" b="1" dirty="0" smtClean="0">
              <a:solidFill>
                <a:schemeClr val="tx1"/>
              </a:solidFill>
            </a:rPr>
            <a:t>% experiencing rejection within 1 year </a:t>
          </a:r>
        </a:p>
        <a:p xmlns:a="http://schemas.openxmlformats.org/drawingml/2006/main">
          <a:endParaRPr lang="en-US" sz="1400" b="1" dirty="0">
            <a:solidFill>
              <a:schemeClr val="tx1"/>
            </a:solidFill>
          </a:endParaRPr>
        </a:p>
      </cdr:txBody>
    </cdr:sp>
  </cdr:relSizeAnchor>
  <cdr:relSizeAnchor xmlns:cdr="http://schemas.openxmlformats.org/drawingml/2006/chartDrawing">
    <cdr:from>
      <cdr:x>0.56522</cdr:x>
      <cdr:y>0.04688</cdr:y>
    </cdr:from>
    <cdr:to>
      <cdr:x>0.97392</cdr:x>
      <cdr:y>0.15111</cdr:y>
    </cdr:to>
    <cdr:sp macro="" textlink="">
      <cdr:nvSpPr>
        <cdr:cNvPr id="4" name="TextBox 9"/>
        <cdr:cNvSpPr txBox="1"/>
      </cdr:nvSpPr>
      <cdr:spPr>
        <a:xfrm xmlns:a="http://schemas.openxmlformats.org/drawingml/2006/main">
          <a:off x="4953023" y="221480"/>
          <a:ext cx="3581438" cy="492443"/>
        </a:xfrm>
        <a:prstGeom xmlns:a="http://schemas.openxmlformats.org/drawingml/2006/main" prst="rect">
          <a:avLst/>
        </a:prstGeom>
        <a:solidFill xmlns:a="http://schemas.openxmlformats.org/drawingml/2006/main">
          <a:schemeClr val="bg2"/>
        </a:solidFill>
      </cdr:spPr>
      <cdr:txBody>
        <a:bodyPr xmlns:a="http://schemas.openxmlformats.org/drawingml/2006/main" wrap="square" lIns="9144" rIns="9144"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300" b="1" dirty="0" smtClean="0">
              <a:solidFill>
                <a:srgbClr val="FFFF00"/>
              </a:solidFill>
            </a:rPr>
            <a:t>No pair-wise comparisons were significant at p &lt; 0.05</a:t>
          </a:r>
          <a:endParaRPr lang="en-US" sz="1300" dirty="0">
            <a:solidFill>
              <a:srgbClr val="FFFF00"/>
            </a:solidFill>
          </a:endParaRPr>
        </a:p>
      </cdr:txBody>
    </cdr:sp>
  </cdr:relSizeAnchor>
</c:userShapes>
</file>

<file path=ppt/drawings/drawing47.xml><?xml version="1.0" encoding="utf-8"?>
<c:userShapes xmlns:c="http://schemas.openxmlformats.org/drawingml/2006/chart">
  <cdr:relSizeAnchor xmlns:cdr="http://schemas.openxmlformats.org/drawingml/2006/chartDrawing">
    <cdr:from>
      <cdr:x>0</cdr:x>
      <cdr:y>0.04688</cdr:y>
    </cdr:from>
    <cdr:to>
      <cdr:x>0.08696</cdr:x>
      <cdr:y>0.71875</cdr:y>
    </cdr:to>
    <cdr:sp macro="" textlink="">
      <cdr:nvSpPr>
        <cdr:cNvPr id="3" name="TextBox 2"/>
        <cdr:cNvSpPr txBox="1"/>
      </cdr:nvSpPr>
      <cdr:spPr>
        <a:xfrm xmlns:a="http://schemas.openxmlformats.org/drawingml/2006/main">
          <a:off x="0" y="228600"/>
          <a:ext cx="762030" cy="3276600"/>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400" b="1" dirty="0" smtClean="0">
              <a:solidFill>
                <a:schemeClr val="tx1"/>
              </a:solidFill>
            </a:rPr>
            <a:t>% experiencing treated rejection within 1 year </a:t>
          </a:r>
        </a:p>
        <a:p xmlns:a="http://schemas.openxmlformats.org/drawingml/2006/main">
          <a:endParaRPr lang="en-US" sz="1400" b="1" dirty="0">
            <a:solidFill>
              <a:schemeClr val="tx1"/>
            </a:solidFill>
          </a:endParaRPr>
        </a:p>
      </cdr:txBody>
    </cdr:sp>
  </cdr:relSizeAnchor>
  <cdr:relSizeAnchor xmlns:cdr="http://schemas.openxmlformats.org/drawingml/2006/chartDrawing">
    <cdr:from>
      <cdr:x>0.53043</cdr:x>
      <cdr:y>0.15625</cdr:y>
    </cdr:from>
    <cdr:to>
      <cdr:x>0.93913</cdr:x>
      <cdr:y>0.25723</cdr:y>
    </cdr:to>
    <cdr:sp macro="" textlink="">
      <cdr:nvSpPr>
        <cdr:cNvPr id="4" name="TextBox 9"/>
        <cdr:cNvSpPr txBox="1"/>
      </cdr:nvSpPr>
      <cdr:spPr>
        <a:xfrm xmlns:a="http://schemas.openxmlformats.org/drawingml/2006/main">
          <a:off x="4648200" y="762000"/>
          <a:ext cx="3581438" cy="492459"/>
        </a:xfrm>
        <a:prstGeom xmlns:a="http://schemas.openxmlformats.org/drawingml/2006/main" prst="rect">
          <a:avLst/>
        </a:prstGeom>
        <a:solidFill xmlns:a="http://schemas.openxmlformats.org/drawingml/2006/main">
          <a:schemeClr val="bg2"/>
        </a:solidFill>
      </cdr:spPr>
      <cdr:txBody>
        <a:bodyPr xmlns:a="http://schemas.openxmlformats.org/drawingml/2006/main" wrap="square" lIns="9144" rIns="9144"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300" b="1" dirty="0" smtClean="0">
              <a:solidFill>
                <a:srgbClr val="FFFF00"/>
              </a:solidFill>
            </a:rPr>
            <a:t>No pair-wise comparisons were significant at p &lt; 0.05</a:t>
          </a:r>
          <a:endParaRPr lang="en-US" sz="1300" dirty="0">
            <a:solidFill>
              <a:srgbClr val="FFFF00"/>
            </a:solidFill>
          </a:endParaRPr>
        </a:p>
      </cdr:txBody>
    </cdr:sp>
  </cdr:relSizeAnchor>
</c:userShapes>
</file>

<file path=ppt/drawings/drawing48.xml><?xml version="1.0" encoding="utf-8"?>
<c:userShapes xmlns:c="http://schemas.openxmlformats.org/drawingml/2006/chart">
  <cdr:relSizeAnchor xmlns:cdr="http://schemas.openxmlformats.org/drawingml/2006/chartDrawing">
    <cdr:from>
      <cdr:x>0</cdr:x>
      <cdr:y>0.04688</cdr:y>
    </cdr:from>
    <cdr:to>
      <cdr:x>0.06087</cdr:x>
      <cdr:y>0.78125</cdr:y>
    </cdr:to>
    <cdr:sp macro="" textlink="">
      <cdr:nvSpPr>
        <cdr:cNvPr id="3" name="TextBox 2"/>
        <cdr:cNvSpPr txBox="1"/>
      </cdr:nvSpPr>
      <cdr:spPr>
        <a:xfrm xmlns:a="http://schemas.openxmlformats.org/drawingml/2006/main">
          <a:off x="0" y="228624"/>
          <a:ext cx="533400" cy="3581376"/>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400" b="1" dirty="0" smtClean="0">
              <a:solidFill>
                <a:schemeClr val="tx1"/>
              </a:solidFill>
            </a:rPr>
            <a:t>% experiencing rejection within 1 year </a:t>
          </a:r>
        </a:p>
        <a:p xmlns:a="http://schemas.openxmlformats.org/drawingml/2006/main">
          <a:endParaRPr lang="en-US" sz="1400" b="1" dirty="0">
            <a:solidFill>
              <a:schemeClr val="tx1"/>
            </a:solidFill>
          </a:endParaRPr>
        </a:p>
      </cdr:txBody>
    </cdr:sp>
  </cdr:relSizeAnchor>
  <cdr:relSizeAnchor xmlns:cdr="http://schemas.openxmlformats.org/drawingml/2006/chartDrawing">
    <cdr:from>
      <cdr:x>0.48696</cdr:x>
      <cdr:y>0.12903</cdr:y>
    </cdr:from>
    <cdr:to>
      <cdr:x>0.97392</cdr:x>
      <cdr:y>0.19092</cdr:y>
    </cdr:to>
    <cdr:sp macro="" textlink="">
      <cdr:nvSpPr>
        <cdr:cNvPr id="4" name="TextBox 9"/>
        <cdr:cNvSpPr txBox="1"/>
      </cdr:nvSpPr>
      <cdr:spPr>
        <a:xfrm xmlns:a="http://schemas.openxmlformats.org/drawingml/2006/main">
          <a:off x="4267200" y="609600"/>
          <a:ext cx="4267238" cy="292388"/>
        </a:xfrm>
        <a:prstGeom xmlns:a="http://schemas.openxmlformats.org/drawingml/2006/main" prst="rect">
          <a:avLst/>
        </a:prstGeom>
        <a:solidFill xmlns:a="http://schemas.openxmlformats.org/drawingml/2006/main">
          <a:schemeClr val="bg2"/>
        </a:solidFill>
      </cdr:spPr>
      <cdr:txBody>
        <a:bodyPr xmlns:a="http://schemas.openxmlformats.org/drawingml/2006/main" wrap="square" lIns="9144" rIns="9144"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300" b="1" dirty="0" smtClean="0">
              <a:solidFill>
                <a:srgbClr val="FFFF00"/>
              </a:solidFill>
            </a:rPr>
            <a:t>No pair-wise comparisons were significant at p &lt; 0.05</a:t>
          </a:r>
          <a:endParaRPr lang="en-US" sz="1300" dirty="0">
            <a:solidFill>
              <a:srgbClr val="FFFF00"/>
            </a:solidFill>
          </a:endParaRPr>
        </a:p>
      </cdr:txBody>
    </cdr:sp>
  </cdr:relSizeAnchor>
</c:userShapes>
</file>

<file path=ppt/drawings/drawing49.xml><?xml version="1.0" encoding="utf-8"?>
<c:userShapes xmlns:c="http://schemas.openxmlformats.org/drawingml/2006/chart">
  <cdr:relSizeAnchor xmlns:cdr="http://schemas.openxmlformats.org/drawingml/2006/chartDrawing">
    <cdr:from>
      <cdr:x>0</cdr:x>
      <cdr:y>0.04688</cdr:y>
    </cdr:from>
    <cdr:to>
      <cdr:x>0.08696</cdr:x>
      <cdr:y>0.71875</cdr:y>
    </cdr:to>
    <cdr:sp macro="" textlink="">
      <cdr:nvSpPr>
        <cdr:cNvPr id="3" name="TextBox 2"/>
        <cdr:cNvSpPr txBox="1"/>
      </cdr:nvSpPr>
      <cdr:spPr>
        <a:xfrm xmlns:a="http://schemas.openxmlformats.org/drawingml/2006/main">
          <a:off x="0" y="228600"/>
          <a:ext cx="762030" cy="3276600"/>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400" b="1" dirty="0" smtClean="0">
              <a:solidFill>
                <a:schemeClr val="tx1"/>
              </a:solidFill>
            </a:rPr>
            <a:t>% experiencing treated rejection within 1 year </a:t>
          </a:r>
        </a:p>
        <a:p xmlns:a="http://schemas.openxmlformats.org/drawingml/2006/main">
          <a:endParaRPr lang="en-US" sz="1400" b="1" dirty="0">
            <a:solidFill>
              <a:schemeClr val="tx1"/>
            </a:solidFill>
          </a:endParaRPr>
        </a:p>
      </cdr:txBody>
    </cdr:sp>
  </cdr:relSizeAnchor>
  <cdr:relSizeAnchor xmlns:cdr="http://schemas.openxmlformats.org/drawingml/2006/chartDrawing">
    <cdr:from>
      <cdr:x>0</cdr:x>
      <cdr:y>0.78333</cdr:y>
    </cdr:from>
    <cdr:to>
      <cdr:x>0.98261</cdr:x>
      <cdr:y>0.9247</cdr:y>
    </cdr:to>
    <cdr:sp macro="" textlink="">
      <cdr:nvSpPr>
        <cdr:cNvPr id="4" name="TextBox 9"/>
        <cdr:cNvSpPr txBox="1"/>
      </cdr:nvSpPr>
      <cdr:spPr>
        <a:xfrm xmlns:a="http://schemas.openxmlformats.org/drawingml/2006/main">
          <a:off x="-152400" y="3581400"/>
          <a:ext cx="8610600" cy="646331"/>
        </a:xfrm>
        <a:prstGeom xmlns:a="http://schemas.openxmlformats.org/drawingml/2006/main" prst="rect">
          <a:avLst/>
        </a:prstGeom>
        <a:noFill xmlns:a="http://schemas.openxmlformats.org/drawingml/2006/main"/>
      </cdr:spPr>
      <cdr:txBody>
        <a:bodyPr xmlns:a="http://schemas.openxmlformats.org/drawingml/2006/main" wrap="square" lIns="9144" rIns="9144"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200" b="1" dirty="0" smtClean="0">
              <a:solidFill>
                <a:srgbClr val="FFFF00"/>
              </a:solidFill>
            </a:rPr>
            <a:t>CyA + No Induction vs. TAC + No Induction (Overall), CyA + Induction vs. TAC + No Induction (Overall and 11-17 years) and CyA + Induction vs. TAC + Induction (Overall and 11-17 years) were significant at p &lt; 0.05. No other pair-wise comparisons were significant at p &lt; 0.05.</a:t>
          </a:r>
          <a:endParaRPr lang="en-US" sz="1200" dirty="0">
            <a:solidFill>
              <a:srgbClr val="FFFF00"/>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0.22857</cdr:x>
      <cdr:y>0.8</cdr:y>
    </cdr:from>
    <cdr:to>
      <cdr:x>0.80303</cdr:x>
      <cdr:y>0.93333</cdr:y>
    </cdr:to>
    <cdr:sp macro="" textlink="">
      <cdr:nvSpPr>
        <cdr:cNvPr id="2" name="TextBox 1"/>
        <cdr:cNvSpPr txBox="1"/>
      </cdr:nvSpPr>
      <cdr:spPr>
        <a:xfrm xmlns:a="http://schemas.openxmlformats.org/drawingml/2006/main">
          <a:off x="609600" y="1828800"/>
          <a:ext cx="1532085"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rgbClr val="FFFF00"/>
              </a:solidFill>
            </a:rPr>
            <a:t>2000-2005</a:t>
          </a:r>
          <a:endParaRPr lang="en-US" sz="1500" b="1" dirty="0">
            <a:solidFill>
              <a:srgbClr val="FFFF00"/>
            </a:solidFill>
          </a:endParaRPr>
        </a:p>
      </cdr:txBody>
    </cdr:sp>
  </cdr:relSizeAnchor>
</c:userShapes>
</file>

<file path=ppt/drawings/drawing50.xml><?xml version="1.0" encoding="utf-8"?>
<c:userShapes xmlns:c="http://schemas.openxmlformats.org/drawingml/2006/chart">
  <cdr:relSizeAnchor xmlns:cdr="http://schemas.openxmlformats.org/drawingml/2006/chartDrawing">
    <cdr:from>
      <cdr:x>0</cdr:x>
      <cdr:y>0.04688</cdr:y>
    </cdr:from>
    <cdr:to>
      <cdr:x>0.06087</cdr:x>
      <cdr:y>0.78125</cdr:y>
    </cdr:to>
    <cdr:sp macro="" textlink="">
      <cdr:nvSpPr>
        <cdr:cNvPr id="3" name="TextBox 2"/>
        <cdr:cNvSpPr txBox="1"/>
      </cdr:nvSpPr>
      <cdr:spPr>
        <a:xfrm xmlns:a="http://schemas.openxmlformats.org/drawingml/2006/main">
          <a:off x="0" y="228624"/>
          <a:ext cx="533400" cy="3581376"/>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400" b="1" dirty="0" smtClean="0">
              <a:solidFill>
                <a:schemeClr val="tx1"/>
              </a:solidFill>
            </a:rPr>
            <a:t>% experiencing rejection within 1 year </a:t>
          </a:r>
        </a:p>
        <a:p xmlns:a="http://schemas.openxmlformats.org/drawingml/2006/main">
          <a:endParaRPr lang="en-US" sz="1400" b="1" dirty="0">
            <a:solidFill>
              <a:schemeClr val="tx1"/>
            </a:solidFill>
          </a:endParaRPr>
        </a:p>
      </cdr:txBody>
    </cdr:sp>
  </cdr:relSizeAnchor>
</c:userShapes>
</file>

<file path=ppt/drawings/drawing51.xml><?xml version="1.0" encoding="utf-8"?>
<c:userShapes xmlns:c="http://schemas.openxmlformats.org/drawingml/2006/chart">
  <cdr:relSizeAnchor xmlns:cdr="http://schemas.openxmlformats.org/drawingml/2006/chartDrawing">
    <cdr:from>
      <cdr:x>0</cdr:x>
      <cdr:y>0.04688</cdr:y>
    </cdr:from>
    <cdr:to>
      <cdr:x>0.08696</cdr:x>
      <cdr:y>0.71875</cdr:y>
    </cdr:to>
    <cdr:sp macro="" textlink="">
      <cdr:nvSpPr>
        <cdr:cNvPr id="3" name="TextBox 2"/>
        <cdr:cNvSpPr txBox="1"/>
      </cdr:nvSpPr>
      <cdr:spPr>
        <a:xfrm xmlns:a="http://schemas.openxmlformats.org/drawingml/2006/main">
          <a:off x="0" y="228600"/>
          <a:ext cx="762030" cy="3276600"/>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400" b="1" dirty="0" smtClean="0">
              <a:solidFill>
                <a:schemeClr val="tx1"/>
              </a:solidFill>
            </a:rPr>
            <a:t>% experiencing treated rejection within 1 year </a:t>
          </a:r>
        </a:p>
        <a:p xmlns:a="http://schemas.openxmlformats.org/drawingml/2006/main">
          <a:endParaRPr lang="en-US" sz="1400" b="1" dirty="0">
            <a:solidFill>
              <a:schemeClr val="tx1"/>
            </a:solidFill>
          </a:endParaRPr>
        </a:p>
      </cdr:txBody>
    </cdr:sp>
  </cdr:relSizeAnchor>
  <cdr:relSizeAnchor xmlns:cdr="http://schemas.openxmlformats.org/drawingml/2006/chartDrawing">
    <cdr:from>
      <cdr:x>0</cdr:x>
      <cdr:y>0.81667</cdr:y>
    </cdr:from>
    <cdr:to>
      <cdr:x>0.98261</cdr:x>
      <cdr:y>0.91765</cdr:y>
    </cdr:to>
    <cdr:sp macro="" textlink="">
      <cdr:nvSpPr>
        <cdr:cNvPr id="4" name="TextBox 9"/>
        <cdr:cNvSpPr txBox="1"/>
      </cdr:nvSpPr>
      <cdr:spPr>
        <a:xfrm xmlns:a="http://schemas.openxmlformats.org/drawingml/2006/main">
          <a:off x="-152400" y="3733800"/>
          <a:ext cx="8610611" cy="461680"/>
        </a:xfrm>
        <a:prstGeom xmlns:a="http://schemas.openxmlformats.org/drawingml/2006/main" prst="rect">
          <a:avLst/>
        </a:prstGeom>
        <a:noFill xmlns:a="http://schemas.openxmlformats.org/drawingml/2006/main"/>
      </cdr:spPr>
      <cdr:txBody>
        <a:bodyPr xmlns:a="http://schemas.openxmlformats.org/drawingml/2006/main" wrap="square" lIns="9144" rIns="9144"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200" b="1" dirty="0" smtClean="0">
              <a:solidFill>
                <a:srgbClr val="FFFF00"/>
              </a:solidFill>
            </a:rPr>
            <a:t>CyA + MMF/MPA vs. TAC + MMF/MPA for Overall, &lt;1 and 11-17 years were significant at p &lt; 0.05. No other pair-wise comparisons were significant at p &lt; 0.05.</a:t>
          </a:r>
          <a:endParaRPr lang="en-US" sz="1200" dirty="0">
            <a:solidFill>
              <a:srgbClr val="FFFF00"/>
            </a:solidFill>
          </a:endParaRPr>
        </a:p>
      </cdr:txBody>
    </cdr:sp>
  </cdr:relSizeAnchor>
</c:userShapes>
</file>

<file path=ppt/drawings/drawing52.xml><?xml version="1.0" encoding="utf-8"?>
<c:userShapes xmlns:c="http://schemas.openxmlformats.org/drawingml/2006/chart">
  <cdr:relSizeAnchor xmlns:cdr="http://schemas.openxmlformats.org/drawingml/2006/chartDrawing">
    <cdr:from>
      <cdr:x>0</cdr:x>
      <cdr:y>0.04688</cdr:y>
    </cdr:from>
    <cdr:to>
      <cdr:x>0.06087</cdr:x>
      <cdr:y>0.78125</cdr:y>
    </cdr:to>
    <cdr:sp macro="" textlink="">
      <cdr:nvSpPr>
        <cdr:cNvPr id="3" name="TextBox 2"/>
        <cdr:cNvSpPr txBox="1"/>
      </cdr:nvSpPr>
      <cdr:spPr>
        <a:xfrm xmlns:a="http://schemas.openxmlformats.org/drawingml/2006/main">
          <a:off x="0" y="228624"/>
          <a:ext cx="533400" cy="3581376"/>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400" b="1" dirty="0" smtClean="0">
              <a:solidFill>
                <a:schemeClr val="tx1"/>
              </a:solidFill>
            </a:rPr>
            <a:t>% experiencing rejection within 1 year </a:t>
          </a:r>
        </a:p>
        <a:p xmlns:a="http://schemas.openxmlformats.org/drawingml/2006/main">
          <a:endParaRPr lang="en-US" sz="1400" b="1" dirty="0">
            <a:solidFill>
              <a:schemeClr val="tx1"/>
            </a:solidFill>
          </a:endParaRPr>
        </a:p>
      </cdr:txBody>
    </cdr:sp>
  </cdr:relSizeAnchor>
</c:userShapes>
</file>

<file path=ppt/drawings/drawing53.xml><?xml version="1.0" encoding="utf-8"?>
<c:userShapes xmlns:c="http://schemas.openxmlformats.org/drawingml/2006/chart">
  <cdr:relSizeAnchor xmlns:cdr="http://schemas.openxmlformats.org/drawingml/2006/chartDrawing">
    <cdr:from>
      <cdr:x>0</cdr:x>
      <cdr:y>0.04688</cdr:y>
    </cdr:from>
    <cdr:to>
      <cdr:x>0.08696</cdr:x>
      <cdr:y>0.71875</cdr:y>
    </cdr:to>
    <cdr:sp macro="" textlink="">
      <cdr:nvSpPr>
        <cdr:cNvPr id="3" name="TextBox 2"/>
        <cdr:cNvSpPr txBox="1"/>
      </cdr:nvSpPr>
      <cdr:spPr>
        <a:xfrm xmlns:a="http://schemas.openxmlformats.org/drawingml/2006/main">
          <a:off x="0" y="228600"/>
          <a:ext cx="762030" cy="3276600"/>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400" b="1" dirty="0" smtClean="0">
              <a:solidFill>
                <a:schemeClr val="tx1"/>
              </a:solidFill>
            </a:rPr>
            <a:t>% experiencing treated rejection within 1 year </a:t>
          </a:r>
        </a:p>
        <a:p xmlns:a="http://schemas.openxmlformats.org/drawingml/2006/main">
          <a:endParaRPr lang="en-US" sz="1400" b="1" dirty="0">
            <a:solidFill>
              <a:schemeClr val="tx1"/>
            </a:solidFill>
          </a:endParaRPr>
        </a:p>
      </cdr:txBody>
    </cdr:sp>
  </cdr:relSizeAnchor>
  <cdr:relSizeAnchor xmlns:cdr="http://schemas.openxmlformats.org/drawingml/2006/chartDrawing">
    <cdr:from>
      <cdr:x>0.49565</cdr:x>
      <cdr:y>0.0625</cdr:y>
    </cdr:from>
    <cdr:to>
      <cdr:x>0.95652</cdr:x>
      <cdr:y>0.25452</cdr:y>
    </cdr:to>
    <cdr:sp macro="" textlink="">
      <cdr:nvSpPr>
        <cdr:cNvPr id="4" name="TextBox 9"/>
        <cdr:cNvSpPr txBox="1"/>
      </cdr:nvSpPr>
      <cdr:spPr>
        <a:xfrm xmlns:a="http://schemas.openxmlformats.org/drawingml/2006/main">
          <a:off x="4343400" y="290513"/>
          <a:ext cx="4038600" cy="892552"/>
        </a:xfrm>
        <a:prstGeom xmlns:a="http://schemas.openxmlformats.org/drawingml/2006/main" prst="rect">
          <a:avLst/>
        </a:prstGeom>
        <a:solidFill xmlns:a="http://schemas.openxmlformats.org/drawingml/2006/main">
          <a:schemeClr val="bg2"/>
        </a:solidFill>
      </cdr:spPr>
      <cdr:txBody>
        <a:bodyPr xmlns:a="http://schemas.openxmlformats.org/drawingml/2006/main" wrap="square" lIns="9144" rIns="9144"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300" b="1" dirty="0" smtClean="0">
              <a:solidFill>
                <a:srgbClr val="FFFF00"/>
              </a:solidFill>
            </a:rPr>
            <a:t>Pair-wise comparisons between Calcineurin Inhibitor groups were significant at p &lt; 0.05 for Overall, 6-10 and 11-17 age groups. No other pair-wise comparisons were significant at p &lt; 0.05.</a:t>
          </a:r>
          <a:endParaRPr lang="en-US" sz="1300" dirty="0">
            <a:solidFill>
              <a:srgbClr val="FFFF00"/>
            </a:solidFill>
          </a:endParaRPr>
        </a:p>
      </cdr:txBody>
    </cdr:sp>
  </cdr:relSizeAnchor>
</c:userShapes>
</file>

<file path=ppt/drawings/drawing54.xml><?xml version="1.0" encoding="utf-8"?>
<c:userShapes xmlns:c="http://schemas.openxmlformats.org/drawingml/2006/chart">
  <cdr:relSizeAnchor xmlns:cdr="http://schemas.openxmlformats.org/drawingml/2006/chartDrawing">
    <cdr:from>
      <cdr:x>0</cdr:x>
      <cdr:y>0.04688</cdr:y>
    </cdr:from>
    <cdr:to>
      <cdr:x>0.06087</cdr:x>
      <cdr:y>0.78125</cdr:y>
    </cdr:to>
    <cdr:sp macro="" textlink="">
      <cdr:nvSpPr>
        <cdr:cNvPr id="3" name="TextBox 2"/>
        <cdr:cNvSpPr txBox="1"/>
      </cdr:nvSpPr>
      <cdr:spPr>
        <a:xfrm xmlns:a="http://schemas.openxmlformats.org/drawingml/2006/main">
          <a:off x="0" y="228624"/>
          <a:ext cx="533400" cy="3581376"/>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400" b="1" dirty="0" smtClean="0">
              <a:solidFill>
                <a:schemeClr val="tx1"/>
              </a:solidFill>
            </a:rPr>
            <a:t>% experiencing rejection within 1 year </a:t>
          </a:r>
        </a:p>
        <a:p xmlns:a="http://schemas.openxmlformats.org/drawingml/2006/main">
          <a:endParaRPr lang="en-US" sz="1400" b="1" dirty="0">
            <a:solidFill>
              <a:schemeClr val="tx1"/>
            </a:solidFill>
          </a:endParaRPr>
        </a:p>
      </cdr:txBody>
    </cdr:sp>
  </cdr:relSizeAnchor>
  <cdr:relSizeAnchor xmlns:cdr="http://schemas.openxmlformats.org/drawingml/2006/chartDrawing">
    <cdr:from>
      <cdr:x>0.03478</cdr:x>
      <cdr:y>0.83333</cdr:y>
    </cdr:from>
    <cdr:to>
      <cdr:x>0.95652</cdr:x>
      <cdr:y>0.93431</cdr:y>
    </cdr:to>
    <cdr:sp macro="" textlink="">
      <cdr:nvSpPr>
        <cdr:cNvPr id="4" name="TextBox 9"/>
        <cdr:cNvSpPr txBox="1"/>
      </cdr:nvSpPr>
      <cdr:spPr>
        <a:xfrm xmlns:a="http://schemas.openxmlformats.org/drawingml/2006/main">
          <a:off x="304800" y="3810000"/>
          <a:ext cx="8077200" cy="461665"/>
        </a:xfrm>
        <a:prstGeom xmlns:a="http://schemas.openxmlformats.org/drawingml/2006/main" prst="rect">
          <a:avLst/>
        </a:prstGeom>
        <a:noFill xmlns:a="http://schemas.openxmlformats.org/drawingml/2006/main"/>
      </cdr:spPr>
      <cdr:txBody>
        <a:bodyPr xmlns:a="http://schemas.openxmlformats.org/drawingml/2006/main" wrap="square" lIns="9144" rIns="9144"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200" b="1" dirty="0" smtClean="0">
              <a:solidFill>
                <a:srgbClr val="FFFF00"/>
              </a:solidFill>
            </a:rPr>
            <a:t>Pair-wise comparisons between Calcineurin Inhibitor groups were significant at p &lt; 0.05 for Overall, 6-10 and 11-17 age groups. </a:t>
          </a:r>
          <a:r>
            <a:rPr lang="en-US" sz="1200" b="1" smtClean="0">
              <a:solidFill>
                <a:srgbClr val="FFFF00"/>
              </a:solidFill>
            </a:rPr>
            <a:t>No other pair-wise </a:t>
          </a:r>
          <a:r>
            <a:rPr lang="en-US" sz="1200" b="1" dirty="0" smtClean="0">
              <a:solidFill>
                <a:srgbClr val="FFFF00"/>
              </a:solidFill>
            </a:rPr>
            <a:t>comparisons were significant at p &lt; 0.05.</a:t>
          </a:r>
          <a:endParaRPr lang="en-US" sz="1200" dirty="0">
            <a:solidFill>
              <a:srgbClr val="FFFF00"/>
            </a:solidFill>
          </a:endParaRPr>
        </a:p>
      </cdr:txBody>
    </cdr:sp>
  </cdr:relSizeAnchor>
</c:userShapes>
</file>

<file path=ppt/drawings/drawing55.xml><?xml version="1.0" encoding="utf-8"?>
<c:userShapes xmlns:c="http://schemas.openxmlformats.org/drawingml/2006/chart">
  <cdr:relSizeAnchor xmlns:cdr="http://schemas.openxmlformats.org/drawingml/2006/chartDrawing">
    <cdr:from>
      <cdr:x>0.15929</cdr:x>
      <cdr:y>0.40323</cdr:y>
    </cdr:from>
    <cdr:to>
      <cdr:x>0.33628</cdr:x>
      <cdr:y>0.46774</cdr:y>
    </cdr:to>
    <cdr:sp macro="" textlink="">
      <cdr:nvSpPr>
        <cdr:cNvPr id="2" name="TextBox 1"/>
        <cdr:cNvSpPr txBox="1"/>
      </cdr:nvSpPr>
      <cdr:spPr>
        <a:xfrm xmlns:a="http://schemas.openxmlformats.org/drawingml/2006/main">
          <a:off x="1371600" y="1905000"/>
          <a:ext cx="15240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solidFill>
                <a:srgbClr val="FFFF00"/>
              </a:solidFill>
            </a:rPr>
            <a:t>p</a:t>
          </a:r>
          <a:r>
            <a:rPr lang="en-US" sz="1400" b="1" dirty="0" smtClean="0">
              <a:solidFill>
                <a:srgbClr val="FFFF00"/>
              </a:solidFill>
            </a:rPr>
            <a:t> = 0.4192</a:t>
          </a:r>
          <a:endParaRPr lang="en-US" sz="1400" b="1" dirty="0">
            <a:solidFill>
              <a:srgbClr val="FFFF00"/>
            </a:solidFill>
          </a:endParaRPr>
        </a:p>
      </cdr:txBody>
    </cdr:sp>
  </cdr:relSizeAnchor>
</c:userShapes>
</file>

<file path=ppt/drawings/drawing56.xml><?xml version="1.0" encoding="utf-8"?>
<c:userShapes xmlns:c="http://schemas.openxmlformats.org/drawingml/2006/chart">
  <cdr:relSizeAnchor xmlns:cdr="http://schemas.openxmlformats.org/drawingml/2006/chartDrawing">
    <cdr:from>
      <cdr:x>0.15929</cdr:x>
      <cdr:y>0.40323</cdr:y>
    </cdr:from>
    <cdr:to>
      <cdr:x>0.33628</cdr:x>
      <cdr:y>0.46774</cdr:y>
    </cdr:to>
    <cdr:sp macro="" textlink="">
      <cdr:nvSpPr>
        <cdr:cNvPr id="2" name="TextBox 1"/>
        <cdr:cNvSpPr txBox="1"/>
      </cdr:nvSpPr>
      <cdr:spPr>
        <a:xfrm xmlns:a="http://schemas.openxmlformats.org/drawingml/2006/main">
          <a:off x="1371600" y="1905000"/>
          <a:ext cx="15240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solidFill>
                <a:srgbClr val="FFFF00"/>
              </a:solidFill>
            </a:rPr>
            <a:t>p</a:t>
          </a:r>
          <a:r>
            <a:rPr lang="en-US" sz="1400" b="1" dirty="0" smtClean="0">
              <a:solidFill>
                <a:srgbClr val="FFFF00"/>
              </a:solidFill>
            </a:rPr>
            <a:t> = 0.1980</a:t>
          </a:r>
          <a:endParaRPr lang="en-US" sz="1400" b="1" dirty="0">
            <a:solidFill>
              <a:srgbClr val="FFFF00"/>
            </a:solidFill>
          </a:endParaRPr>
        </a:p>
      </cdr:txBody>
    </cdr:sp>
  </cdr:relSizeAnchor>
</c:userShapes>
</file>

<file path=ppt/drawings/drawing57.xml><?xml version="1.0" encoding="utf-8"?>
<c:userShapes xmlns:c="http://schemas.openxmlformats.org/drawingml/2006/chart">
  <cdr:relSizeAnchor xmlns:cdr="http://schemas.openxmlformats.org/drawingml/2006/chartDrawing">
    <cdr:from>
      <cdr:x>0.15929</cdr:x>
      <cdr:y>0.40323</cdr:y>
    </cdr:from>
    <cdr:to>
      <cdr:x>0.33628</cdr:x>
      <cdr:y>0.46774</cdr:y>
    </cdr:to>
    <cdr:sp macro="" textlink="">
      <cdr:nvSpPr>
        <cdr:cNvPr id="2" name="TextBox 1"/>
        <cdr:cNvSpPr txBox="1"/>
      </cdr:nvSpPr>
      <cdr:spPr>
        <a:xfrm xmlns:a="http://schemas.openxmlformats.org/drawingml/2006/main">
          <a:off x="1371600" y="1905000"/>
          <a:ext cx="15240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solidFill>
                <a:srgbClr val="FFFF00"/>
              </a:solidFill>
            </a:rPr>
            <a:t>p</a:t>
          </a:r>
          <a:r>
            <a:rPr lang="en-US" sz="1400" b="1" dirty="0" smtClean="0">
              <a:solidFill>
                <a:srgbClr val="FFFF00"/>
              </a:solidFill>
            </a:rPr>
            <a:t> &lt; 0.0001</a:t>
          </a:r>
          <a:endParaRPr lang="en-US" sz="1400" b="1" dirty="0">
            <a:solidFill>
              <a:srgbClr val="FFFF00"/>
            </a:solidFill>
          </a:endParaRPr>
        </a:p>
      </cdr:txBody>
    </cdr:sp>
  </cdr:relSizeAnchor>
</c:userShapes>
</file>

<file path=ppt/drawings/drawing58.xml><?xml version="1.0" encoding="utf-8"?>
<c:userShapes xmlns:c="http://schemas.openxmlformats.org/drawingml/2006/chart">
  <cdr:relSizeAnchor xmlns:cdr="http://schemas.openxmlformats.org/drawingml/2006/chartDrawing">
    <cdr:from>
      <cdr:x>0.15929</cdr:x>
      <cdr:y>0.40323</cdr:y>
    </cdr:from>
    <cdr:to>
      <cdr:x>0.33628</cdr:x>
      <cdr:y>0.46774</cdr:y>
    </cdr:to>
    <cdr:sp macro="" textlink="">
      <cdr:nvSpPr>
        <cdr:cNvPr id="2" name="TextBox 1"/>
        <cdr:cNvSpPr txBox="1"/>
      </cdr:nvSpPr>
      <cdr:spPr>
        <a:xfrm xmlns:a="http://schemas.openxmlformats.org/drawingml/2006/main">
          <a:off x="1371600" y="1905000"/>
          <a:ext cx="15240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solidFill>
                <a:srgbClr val="FFFF00"/>
              </a:solidFill>
            </a:rPr>
            <a:t>p</a:t>
          </a:r>
          <a:r>
            <a:rPr lang="en-US" sz="1400" b="1" dirty="0" smtClean="0">
              <a:solidFill>
                <a:srgbClr val="FFFF00"/>
              </a:solidFill>
            </a:rPr>
            <a:t> = 0.0652</a:t>
          </a:r>
          <a:endParaRPr lang="en-US" sz="1400" b="1" dirty="0">
            <a:solidFill>
              <a:srgbClr val="FFFF00"/>
            </a:solidFill>
          </a:endParaRPr>
        </a:p>
      </cdr:txBody>
    </cdr:sp>
  </cdr:relSizeAnchor>
</c:userShapes>
</file>

<file path=ppt/drawings/drawing59.xml><?xml version="1.0" encoding="utf-8"?>
<c:userShapes xmlns:c="http://schemas.openxmlformats.org/drawingml/2006/chart">
  <cdr:relSizeAnchor xmlns:cdr="http://schemas.openxmlformats.org/drawingml/2006/chartDrawing">
    <cdr:from>
      <cdr:x>0.13274</cdr:x>
      <cdr:y>0.27273</cdr:y>
    </cdr:from>
    <cdr:to>
      <cdr:x>0.41593</cdr:x>
      <cdr:y>0.42424</cdr:y>
    </cdr:to>
    <cdr:sp macro="" textlink="">
      <cdr:nvSpPr>
        <cdr:cNvPr id="2" name="TextBox 1"/>
        <cdr:cNvSpPr txBox="1"/>
      </cdr:nvSpPr>
      <cdr:spPr>
        <a:xfrm xmlns:a="http://schemas.openxmlformats.org/drawingml/2006/main">
          <a:off x="1143000" y="1371600"/>
          <a:ext cx="2438436" cy="762000"/>
        </a:xfrm>
        <a:prstGeom xmlns:a="http://schemas.openxmlformats.org/drawingml/2006/main" prst="rect">
          <a:avLst/>
        </a:prstGeom>
        <a:solidFill xmlns:a="http://schemas.openxmlformats.org/drawingml/2006/main">
          <a:schemeClr val="bg2"/>
        </a:solidFill>
      </cdr:spPr>
      <cdr:txBody>
        <a:bodyPr xmlns:a="http://schemas.openxmlformats.org/drawingml/2006/main" vertOverflow="clip" wrap="square" rtlCol="0"/>
        <a:lstStyle xmlns:a="http://schemas.openxmlformats.org/drawingml/2006/main"/>
        <a:p xmlns:a="http://schemas.openxmlformats.org/drawingml/2006/main">
          <a:r>
            <a:rPr lang="en-US" sz="1400" b="1" dirty="0" smtClean="0">
              <a:solidFill>
                <a:srgbClr val="FFFF00"/>
              </a:solidFill>
            </a:rPr>
            <a:t>&lt;1 year: p = 0.21111</a:t>
          </a:r>
        </a:p>
        <a:p xmlns:a="http://schemas.openxmlformats.org/drawingml/2006/main">
          <a:r>
            <a:rPr lang="en-US" sz="1400" b="1" dirty="0" smtClean="0">
              <a:solidFill>
                <a:srgbClr val="FFFF00"/>
              </a:solidFill>
            </a:rPr>
            <a:t>1-10 years:   p = 0.8842</a:t>
          </a:r>
        </a:p>
        <a:p xmlns:a="http://schemas.openxmlformats.org/drawingml/2006/main">
          <a:r>
            <a:rPr lang="en-US" sz="1400" b="1" dirty="0" smtClean="0">
              <a:solidFill>
                <a:srgbClr val="FFFF00"/>
              </a:solidFill>
            </a:rPr>
            <a:t>11-17 years: p = 0.8655</a:t>
          </a:r>
          <a:endParaRPr lang="en-US" sz="1400" b="1" dirty="0">
            <a:solidFill>
              <a:srgbClr val="FFFF00"/>
            </a:solidFill>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0.19048</cdr:x>
      <cdr:y>0.72973</cdr:y>
    </cdr:from>
    <cdr:to>
      <cdr:x>0.52798</cdr:x>
      <cdr:y>0.83784</cdr:y>
    </cdr:to>
    <cdr:sp macro="" textlink="">
      <cdr:nvSpPr>
        <cdr:cNvPr id="2" name="TextBox 1"/>
        <cdr:cNvSpPr txBox="1"/>
      </cdr:nvSpPr>
      <cdr:spPr>
        <a:xfrm xmlns:a="http://schemas.openxmlformats.org/drawingml/2006/main">
          <a:off x="914400" y="2057400"/>
          <a:ext cx="1620202" cy="3048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500" b="1" dirty="0" smtClean="0">
              <a:solidFill>
                <a:srgbClr val="FFFF00"/>
              </a:solidFill>
            </a:rPr>
            <a:t>2006-6/2012</a:t>
          </a:r>
          <a:endParaRPr lang="en-US" sz="1500" b="1" dirty="0">
            <a:solidFill>
              <a:srgbClr val="FFFF00"/>
            </a:solidFill>
          </a:endParaRPr>
        </a:p>
      </cdr:txBody>
    </cdr:sp>
  </cdr:relSizeAnchor>
</c:userShapes>
</file>

<file path=ppt/drawings/drawing60.xml><?xml version="1.0" encoding="utf-8"?>
<c:userShapes xmlns:c="http://schemas.openxmlformats.org/drawingml/2006/chart">
  <cdr:relSizeAnchor xmlns:cdr="http://schemas.openxmlformats.org/drawingml/2006/chartDrawing">
    <cdr:from>
      <cdr:x>0.14159</cdr:x>
      <cdr:y>0.69355</cdr:y>
    </cdr:from>
    <cdr:to>
      <cdr:x>0.31858</cdr:x>
      <cdr:y>0.75806</cdr:y>
    </cdr:to>
    <cdr:sp macro="" textlink="">
      <cdr:nvSpPr>
        <cdr:cNvPr id="2" name="TextBox 1"/>
        <cdr:cNvSpPr txBox="1"/>
      </cdr:nvSpPr>
      <cdr:spPr>
        <a:xfrm xmlns:a="http://schemas.openxmlformats.org/drawingml/2006/main">
          <a:off x="1219200" y="3276600"/>
          <a:ext cx="1523991" cy="30477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smtClean="0">
              <a:solidFill>
                <a:srgbClr val="FFFF00"/>
              </a:solidFill>
            </a:rPr>
            <a:t>p = 0.8221</a:t>
          </a:r>
          <a:endParaRPr lang="en-US" sz="1400" b="1" dirty="0">
            <a:solidFill>
              <a:srgbClr val="FFFF00"/>
            </a:solidFill>
          </a:endParaRPr>
        </a:p>
      </cdr:txBody>
    </cdr:sp>
  </cdr:relSizeAnchor>
</c:userShapes>
</file>

<file path=ppt/drawings/drawing61.xml><?xml version="1.0" encoding="utf-8"?>
<c:userShapes xmlns:c="http://schemas.openxmlformats.org/drawingml/2006/chart">
  <cdr:relSizeAnchor xmlns:cdr="http://schemas.openxmlformats.org/drawingml/2006/chartDrawing">
    <cdr:from>
      <cdr:x>0.46018</cdr:x>
      <cdr:y>0.51613</cdr:y>
    </cdr:from>
    <cdr:to>
      <cdr:x>0.96461</cdr:x>
      <cdr:y>0.62903</cdr:y>
    </cdr:to>
    <cdr:sp macro="" textlink="">
      <cdr:nvSpPr>
        <cdr:cNvPr id="3" name="TextBox 2"/>
        <cdr:cNvSpPr txBox="1"/>
      </cdr:nvSpPr>
      <cdr:spPr>
        <a:xfrm xmlns:a="http://schemas.openxmlformats.org/drawingml/2006/main">
          <a:off x="3962400" y="2438400"/>
          <a:ext cx="4343445" cy="533385"/>
        </a:xfrm>
        <a:prstGeom xmlns:a="http://schemas.openxmlformats.org/drawingml/2006/main" prst="rect">
          <a:avLst/>
        </a:prstGeom>
        <a:solidFill xmlns:a="http://schemas.openxmlformats.org/drawingml/2006/main">
          <a:schemeClr val="bg2"/>
        </a:solidFill>
        <a:ln xmlns:a="http://schemas.openxmlformats.org/drawingml/2006/main">
          <a:solidFill>
            <a:schemeClr val="tx1"/>
          </a:solidFill>
        </a:ln>
      </cdr:spPr>
      <cdr:txBody>
        <a:bodyPr xmlns:a="http://schemas.openxmlformats.org/drawingml/2006/main" vertOverflow="clip" wrap="square" rtlCol="0"/>
        <a:lstStyle xmlns:a="http://schemas.openxmlformats.org/drawingml/2006/main"/>
        <a:p xmlns:a="http://schemas.openxmlformats.org/drawingml/2006/main">
          <a:r>
            <a:rPr lang="en-US" sz="1400" b="1" dirty="0">
              <a:solidFill>
                <a:schemeClr val="tx1"/>
              </a:solidFill>
            </a:rPr>
            <a:t>* Severe renal dysfunction = Creatinine &gt; 2.5 mg/dl (221 </a:t>
          </a:r>
          <a:r>
            <a:rPr lang="en-US" sz="1400" b="1" dirty="0" err="1">
              <a:solidFill>
                <a:schemeClr val="tx1"/>
              </a:solidFill>
            </a:rPr>
            <a:t>μmol</a:t>
          </a:r>
          <a:r>
            <a:rPr lang="en-US" sz="1400" b="1" dirty="0">
              <a:solidFill>
                <a:schemeClr val="tx1"/>
              </a:solidFill>
            </a:rPr>
            <a:t>/L), dialysis or renal transplant</a:t>
          </a:r>
        </a:p>
      </cdr:txBody>
    </cdr:sp>
  </cdr:relSizeAnchor>
  <cdr:relSizeAnchor xmlns:cdr="http://schemas.openxmlformats.org/drawingml/2006/chartDrawing">
    <cdr:from>
      <cdr:x>0.15929</cdr:x>
      <cdr:y>0.25806</cdr:y>
    </cdr:from>
    <cdr:to>
      <cdr:x>0.59292</cdr:x>
      <cdr:y>0.43548</cdr:y>
    </cdr:to>
    <cdr:sp macro="" textlink="">
      <cdr:nvSpPr>
        <cdr:cNvPr id="4" name="TextBox 3"/>
        <cdr:cNvSpPr txBox="1"/>
      </cdr:nvSpPr>
      <cdr:spPr>
        <a:xfrm xmlns:a="http://schemas.openxmlformats.org/drawingml/2006/main">
          <a:off x="1371600" y="1219200"/>
          <a:ext cx="3733800" cy="838200"/>
        </a:xfrm>
        <a:prstGeom xmlns:a="http://schemas.openxmlformats.org/drawingml/2006/main" prst="rect">
          <a:avLst/>
        </a:prstGeom>
        <a:solidFill xmlns:a="http://schemas.openxmlformats.org/drawingml/2006/main">
          <a:srgbClr val="000000"/>
        </a:solidFill>
      </cdr:spPr>
      <cdr:txBody>
        <a:bodyPr xmlns:a="http://schemas.openxmlformats.org/drawingml/2006/main" vertOverflow="clip" wrap="square" rtlCol="0"/>
        <a:lstStyle xmlns:a="http://schemas.openxmlformats.org/drawingml/2006/main"/>
        <a:p xmlns:a="http://schemas.openxmlformats.org/drawingml/2006/main">
          <a:r>
            <a:rPr lang="en-US" sz="1400" b="1" dirty="0" smtClean="0">
              <a:solidFill>
                <a:srgbClr val="FFFF00"/>
              </a:solidFill>
            </a:rPr>
            <a:t>No pair-wise comparisons were significant at &lt;0.05 except &lt;1 vs. 11-17 (p=0.0008) and 1-5 vs. 11-17 (p=0.0005)</a:t>
          </a:r>
          <a:endParaRPr lang="en-US" sz="1400" b="1" dirty="0">
            <a:solidFill>
              <a:srgbClr val="FFFF00"/>
            </a:solidFill>
          </a:endParaRPr>
        </a:p>
      </cdr:txBody>
    </cdr:sp>
  </cdr:relSizeAnchor>
</c:userShapes>
</file>

<file path=ppt/drawings/drawing62.xml><?xml version="1.0" encoding="utf-8"?>
<c:userShapes xmlns:c="http://schemas.openxmlformats.org/drawingml/2006/chart">
  <cdr:relSizeAnchor xmlns:cdr="http://schemas.openxmlformats.org/drawingml/2006/chartDrawing">
    <cdr:from>
      <cdr:x>0.16814</cdr:x>
      <cdr:y>0.35484</cdr:y>
    </cdr:from>
    <cdr:to>
      <cdr:x>0.67257</cdr:x>
      <cdr:y>0.46774</cdr:y>
    </cdr:to>
    <cdr:sp macro="" textlink="">
      <cdr:nvSpPr>
        <cdr:cNvPr id="3" name="TextBox 2"/>
        <cdr:cNvSpPr txBox="1"/>
      </cdr:nvSpPr>
      <cdr:spPr>
        <a:xfrm xmlns:a="http://schemas.openxmlformats.org/drawingml/2006/main">
          <a:off x="1447800" y="1676400"/>
          <a:ext cx="4343400" cy="533400"/>
        </a:xfrm>
        <a:prstGeom xmlns:a="http://schemas.openxmlformats.org/drawingml/2006/main" prst="rect">
          <a:avLst/>
        </a:prstGeom>
        <a:solidFill xmlns:a="http://schemas.openxmlformats.org/drawingml/2006/main">
          <a:schemeClr val="bg2"/>
        </a:solidFill>
        <a:ln xmlns:a="http://schemas.openxmlformats.org/drawingml/2006/main">
          <a:solidFill>
            <a:schemeClr val="tx1"/>
          </a:solidFill>
        </a:ln>
      </cdr:spPr>
      <cdr:txBody>
        <a:bodyPr xmlns:a="http://schemas.openxmlformats.org/drawingml/2006/main" vertOverflow="clip" wrap="square" rtlCol="0"/>
        <a:lstStyle xmlns:a="http://schemas.openxmlformats.org/drawingml/2006/main"/>
        <a:p xmlns:a="http://schemas.openxmlformats.org/drawingml/2006/main">
          <a:r>
            <a:rPr lang="en-US" sz="1400" b="1" dirty="0">
              <a:solidFill>
                <a:schemeClr val="tx1"/>
              </a:solidFill>
            </a:rPr>
            <a:t>* Severe renal dysfunction = Creatinine &gt; 2.5 mg/dl (221 </a:t>
          </a:r>
          <a:r>
            <a:rPr lang="en-US" sz="1400" b="1" dirty="0" err="1">
              <a:solidFill>
                <a:schemeClr val="tx1"/>
              </a:solidFill>
            </a:rPr>
            <a:t>μmol</a:t>
          </a:r>
          <a:r>
            <a:rPr lang="en-US" sz="1400" b="1" dirty="0">
              <a:solidFill>
                <a:schemeClr val="tx1"/>
              </a:solidFill>
            </a:rPr>
            <a:t>/L), dialysis or renal transplant</a:t>
          </a:r>
        </a:p>
      </cdr:txBody>
    </cdr:sp>
  </cdr:relSizeAnchor>
  <cdr:relSizeAnchor xmlns:cdr="http://schemas.openxmlformats.org/drawingml/2006/chartDrawing">
    <cdr:from>
      <cdr:x>0.14159</cdr:x>
      <cdr:y>0.24194</cdr:y>
    </cdr:from>
    <cdr:to>
      <cdr:x>0.31858</cdr:x>
      <cdr:y>0.30645</cdr:y>
    </cdr:to>
    <cdr:sp macro="" textlink="">
      <cdr:nvSpPr>
        <cdr:cNvPr id="5" name="TextBox 1"/>
        <cdr:cNvSpPr txBox="1"/>
      </cdr:nvSpPr>
      <cdr:spPr>
        <a:xfrm xmlns:a="http://schemas.openxmlformats.org/drawingml/2006/main">
          <a:off x="1219200" y="1143000"/>
          <a:ext cx="1523991" cy="30477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r>
            <a:rPr lang="en-US" sz="1400" b="1" dirty="0">
              <a:solidFill>
                <a:srgbClr val="FFFF00"/>
              </a:solidFill>
            </a:rPr>
            <a:t>p</a:t>
          </a:r>
          <a:r>
            <a:rPr lang="en-US" sz="1400" b="1" dirty="0" smtClean="0">
              <a:solidFill>
                <a:srgbClr val="FFFF00"/>
              </a:solidFill>
            </a:rPr>
            <a:t> = 0.9383</a:t>
          </a:r>
          <a:endParaRPr lang="en-US" sz="1400" b="1" dirty="0">
            <a:solidFill>
              <a:srgbClr val="FFFF00"/>
            </a:solidFill>
          </a:endParaRPr>
        </a:p>
      </cdr:txBody>
    </cdr:sp>
  </cdr:relSizeAnchor>
</c:userShapes>
</file>

<file path=ppt/drawings/drawing63.xml><?xml version="1.0" encoding="utf-8"?>
<c:userShapes xmlns:c="http://schemas.openxmlformats.org/drawingml/2006/chart">
  <cdr:relSizeAnchor xmlns:cdr="http://schemas.openxmlformats.org/drawingml/2006/chartDrawing">
    <cdr:from>
      <cdr:x>0.58475</cdr:x>
      <cdr:y>0.1545</cdr:y>
    </cdr:from>
    <cdr:to>
      <cdr:x>0.93525</cdr:x>
      <cdr:y>0.30675</cdr:y>
    </cdr:to>
    <cdr:sp macro="" textlink="">
      <cdr:nvSpPr>
        <cdr:cNvPr id="1025" name="Text Box 1"/>
        <cdr:cNvSpPr txBox="1">
          <a:spLocks xmlns:a="http://schemas.openxmlformats.org/drawingml/2006/main" noChangeArrowheads="1"/>
        </cdr:cNvSpPr>
      </cdr:nvSpPr>
      <cdr:spPr bwMode="auto">
        <a:xfrm xmlns:a="http://schemas.openxmlformats.org/drawingml/2006/main">
          <a:off x="4973781" y="763767"/>
          <a:ext cx="2981292" cy="75264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36576" tIns="32004" rIns="0" bIns="0" anchor="t" upright="1"/>
        <a:lstStyle xmlns:a="http://schemas.openxmlformats.org/drawingml/2006/main"/>
        <a:p xmlns:a="http://schemas.openxmlformats.org/drawingml/2006/main">
          <a:pPr algn="l" rtl="0">
            <a:defRPr sz="1000"/>
          </a:pPr>
          <a:r>
            <a:rPr lang="en-US" sz="1475" b="1" i="0" u="none" strike="noStrike" baseline="0" dirty="0">
              <a:solidFill>
                <a:srgbClr val="FFFF00"/>
              </a:solidFill>
              <a:latin typeface="Arial"/>
              <a:cs typeface="Arial"/>
            </a:rPr>
            <a:t>Comparison of survival for </a:t>
          </a:r>
        </a:p>
        <a:p xmlns:a="http://schemas.openxmlformats.org/drawingml/2006/main">
          <a:pPr algn="l" rtl="0">
            <a:defRPr sz="1000"/>
          </a:pPr>
          <a:r>
            <a:rPr lang="en-US" sz="1475" b="1" i="0" u="none" strike="noStrike" baseline="0" dirty="0">
              <a:solidFill>
                <a:srgbClr val="FFFF00"/>
              </a:solidFill>
              <a:latin typeface="Arial"/>
              <a:cs typeface="Arial"/>
            </a:rPr>
            <a:t>re-transplant groups: p </a:t>
          </a:r>
          <a:r>
            <a:rPr lang="en-US" sz="1475" b="1" i="0" u="none" strike="noStrike" baseline="0" dirty="0" smtClean="0">
              <a:solidFill>
                <a:srgbClr val="FFFF00"/>
              </a:solidFill>
              <a:latin typeface="Arial"/>
              <a:cs typeface="Arial"/>
            </a:rPr>
            <a:t>&lt; 0.0001</a:t>
          </a:r>
          <a:endParaRPr lang="en-US" sz="1475" b="1" i="0" u="none" strike="noStrike" baseline="0" dirty="0">
            <a:solidFill>
              <a:srgbClr val="FFFF00"/>
            </a:solidFill>
            <a:latin typeface="Arial"/>
            <a:cs typeface="Arial"/>
          </a:endParaRPr>
        </a:p>
      </cdr:txBody>
    </cdr:sp>
  </cdr:relSizeAnchor>
  <cdr:relSizeAnchor xmlns:cdr="http://schemas.openxmlformats.org/drawingml/2006/chartDrawing">
    <cdr:from>
      <cdr:x>0.239</cdr:x>
      <cdr:y>0.91225</cdr:y>
    </cdr:from>
    <cdr:to>
      <cdr:x>0.8315</cdr:x>
      <cdr:y>0.99325</cdr:y>
    </cdr:to>
    <cdr:sp macro="" textlink="">
      <cdr:nvSpPr>
        <cdr:cNvPr id="1026" name="Text Box 9"/>
        <cdr:cNvSpPr txBox="1">
          <a:spLocks xmlns:a="http://schemas.openxmlformats.org/drawingml/2006/main" noChangeArrowheads="1"/>
        </cdr:cNvSpPr>
      </cdr:nvSpPr>
      <cdr:spPr bwMode="auto">
        <a:xfrm xmlns:a="http://schemas.openxmlformats.org/drawingml/2006/main">
          <a:off x="2032892" y="4509685"/>
          <a:ext cx="5039701" cy="400422"/>
        </a:xfrm>
        <a:prstGeom xmlns:a="http://schemas.openxmlformats.org/drawingml/2006/main" prst="rect">
          <a:avLst/>
        </a:prstGeom>
        <a:noFill xmlns:a="http://schemas.openxmlformats.org/drawingml/2006/main"/>
        <a:ln xmlns:a="http://schemas.openxmlformats.org/drawingml/2006/main" w="12700">
          <a:noFill/>
          <a:miter lim="800000"/>
          <a:headEnd/>
          <a:tailEnd/>
        </a:ln>
      </cdr:spPr>
      <cdr:txBody>
        <a:bodyPr xmlns:a="http://schemas.openxmlformats.org/drawingml/2006/main" vertOverflow="clip" wrap="square" lIns="91440" tIns="45720" rIns="91440" bIns="45720" anchor="t" upright="1"/>
        <a:lstStyle xmlns:a="http://schemas.openxmlformats.org/drawingml/2006/main"/>
        <a:p xmlns:a="http://schemas.openxmlformats.org/drawingml/2006/main">
          <a:pPr algn="l" rtl="0">
            <a:defRPr sz="1000"/>
          </a:pPr>
          <a:r>
            <a:rPr lang="en-US" sz="1700" b="1" i="0" u="none" strike="noStrike" baseline="0" dirty="0">
              <a:solidFill>
                <a:schemeClr val="tx1"/>
              </a:solidFill>
              <a:latin typeface="Arial"/>
              <a:cs typeface="Arial"/>
            </a:rPr>
            <a:t>Time (years) since most recent transplant</a:t>
          </a:r>
        </a:p>
        <a:p xmlns:a="http://schemas.openxmlformats.org/drawingml/2006/main">
          <a:pPr algn="l" rtl="0">
            <a:defRPr sz="1000"/>
          </a:pPr>
          <a:endParaRPr lang="en-US" sz="1700" b="1" i="0" u="none" strike="noStrike" baseline="0" dirty="0">
            <a:solidFill>
              <a:srgbClr val="000000"/>
            </a:solidFill>
            <a:latin typeface="Arial"/>
            <a:cs typeface="Arial"/>
          </a:endParaRPr>
        </a:p>
      </cdr:txBody>
    </cdr:sp>
  </cdr:relSizeAnchor>
</c:userShapes>
</file>

<file path=ppt/drawings/drawing64.xml><?xml version="1.0" encoding="utf-8"?>
<c:userShapes xmlns:c="http://schemas.openxmlformats.org/drawingml/2006/chart">
  <cdr:relSizeAnchor xmlns:cdr="http://schemas.openxmlformats.org/drawingml/2006/chartDrawing">
    <cdr:from>
      <cdr:x>0.42045</cdr:x>
      <cdr:y>0.87851</cdr:y>
    </cdr:from>
    <cdr:to>
      <cdr:x>0.72727</cdr:x>
      <cdr:y>1</cdr:y>
    </cdr:to>
    <cdr:sp macro="" textlink="">
      <cdr:nvSpPr>
        <cdr:cNvPr id="1025" name="Text Box 5"/>
        <cdr:cNvSpPr txBox="1">
          <a:spLocks xmlns:a="http://schemas.openxmlformats.org/drawingml/2006/main" noChangeArrowheads="1"/>
        </cdr:cNvSpPr>
      </cdr:nvSpPr>
      <cdr:spPr bwMode="auto">
        <a:xfrm xmlns:a="http://schemas.openxmlformats.org/drawingml/2006/main">
          <a:off x="3759159" y="4466716"/>
          <a:ext cx="2743217" cy="61555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91440" tIns="45720" rIns="91440" bIns="45720" anchor="t" upright="1">
          <a:spAutoFit/>
        </a:bodyPr>
        <a:lstStyle xmlns:a="http://schemas.openxmlformats.org/drawingml/2006/main"/>
        <a:p xmlns:a="http://schemas.openxmlformats.org/drawingml/2006/main">
          <a:pPr algn="l" rtl="0">
            <a:defRPr sz="1000"/>
          </a:pPr>
          <a:r>
            <a:rPr lang="en-US" sz="1700" b="1" i="0" u="none" strike="noStrike" baseline="0" dirty="0">
              <a:solidFill>
                <a:schemeClr val="tx1"/>
              </a:solidFill>
              <a:latin typeface="Arial"/>
              <a:cs typeface="Arial"/>
            </a:rPr>
            <a:t>Year of re-transplant</a:t>
          </a:r>
        </a:p>
        <a:p xmlns:a="http://schemas.openxmlformats.org/drawingml/2006/main">
          <a:pPr algn="l" rtl="0">
            <a:defRPr sz="1000"/>
          </a:pPr>
          <a:endParaRPr lang="en-US" sz="1700" b="1" i="0" u="none" strike="noStrike" baseline="0" dirty="0">
            <a:solidFill>
              <a:srgbClr val="000000"/>
            </a:solidFill>
            <a:latin typeface="Arial"/>
            <a:cs typeface="Arial"/>
          </a:endParaRPr>
        </a:p>
      </cdr:txBody>
    </cdr:sp>
  </cdr:relSizeAnchor>
</c:userShapes>
</file>

<file path=ppt/drawings/drawing65.xml><?xml version="1.0" encoding="utf-8"?>
<c:userShapes xmlns:c="http://schemas.openxmlformats.org/drawingml/2006/chart">
  <cdr:relSizeAnchor xmlns:cdr="http://schemas.openxmlformats.org/drawingml/2006/chartDrawing">
    <cdr:from>
      <cdr:x>0.2055</cdr:x>
      <cdr:y>0.901</cdr:y>
    </cdr:from>
    <cdr:to>
      <cdr:x>0.868</cdr:x>
      <cdr:y>0.98075</cdr:y>
    </cdr:to>
    <cdr:sp macro="" textlink="">
      <cdr:nvSpPr>
        <cdr:cNvPr id="1025" name="Text Box 9"/>
        <cdr:cNvSpPr txBox="1">
          <a:spLocks xmlns:a="http://schemas.openxmlformats.org/drawingml/2006/main" noChangeArrowheads="1"/>
        </cdr:cNvSpPr>
      </cdr:nvSpPr>
      <cdr:spPr bwMode="auto">
        <a:xfrm xmlns:a="http://schemas.openxmlformats.org/drawingml/2006/main">
          <a:off x="1763606" y="4848844"/>
          <a:ext cx="5685592" cy="429185"/>
        </a:xfrm>
        <a:prstGeom xmlns:a="http://schemas.openxmlformats.org/drawingml/2006/main" prst="rect">
          <a:avLst/>
        </a:prstGeom>
        <a:noFill xmlns:a="http://schemas.openxmlformats.org/drawingml/2006/main"/>
        <a:ln xmlns:a="http://schemas.openxmlformats.org/drawingml/2006/main" w="12700">
          <a:noFill/>
          <a:miter lim="800000"/>
          <a:headEnd/>
          <a:tailEnd/>
        </a:ln>
      </cdr:spPr>
      <cdr:txBody>
        <a:bodyPr xmlns:a="http://schemas.openxmlformats.org/drawingml/2006/main" vertOverflow="clip" wrap="square" lIns="91440" tIns="45720" rIns="91440" bIns="45720" anchor="t" upright="1"/>
        <a:lstStyle xmlns:a="http://schemas.openxmlformats.org/drawingml/2006/main"/>
        <a:p xmlns:a="http://schemas.openxmlformats.org/drawingml/2006/main">
          <a:pPr algn="l" rtl="0">
            <a:defRPr sz="1000"/>
          </a:pPr>
          <a:r>
            <a:rPr lang="en-US" sz="1700" b="1" i="0" u="none" strike="noStrike" baseline="0" dirty="0">
              <a:solidFill>
                <a:schemeClr val="tx1"/>
              </a:solidFill>
              <a:latin typeface="Arial"/>
              <a:cs typeface="Arial"/>
            </a:rPr>
            <a:t>Time Between Previous and Current Transplant</a:t>
          </a:r>
        </a:p>
        <a:p xmlns:a="http://schemas.openxmlformats.org/drawingml/2006/main">
          <a:pPr algn="l" rtl="0">
            <a:defRPr sz="1000"/>
          </a:pPr>
          <a:endParaRPr lang="en-US" sz="1700" b="1" i="0" u="none" strike="noStrike" baseline="0" dirty="0">
            <a:solidFill>
              <a:srgbClr val="000000"/>
            </a:solidFill>
            <a:latin typeface="Arial"/>
            <a:cs typeface="Arial"/>
          </a:endParaRPr>
        </a:p>
      </cdr:txBody>
    </cdr:sp>
  </cdr:relSizeAnchor>
</c:userShapes>
</file>

<file path=ppt/drawings/drawing66.xml><?xml version="1.0" encoding="utf-8"?>
<c:userShapes xmlns:c="http://schemas.openxmlformats.org/drawingml/2006/chart">
  <cdr:relSizeAnchor xmlns:cdr="http://schemas.openxmlformats.org/drawingml/2006/chartDrawing">
    <cdr:from>
      <cdr:x>0</cdr:x>
      <cdr:y>0.05225</cdr:y>
    </cdr:from>
    <cdr:to>
      <cdr:x>0.04225</cdr:x>
      <cdr:y>0.75875</cdr:y>
    </cdr:to>
    <cdr:sp macro="" textlink="">
      <cdr:nvSpPr>
        <cdr:cNvPr id="1025" name="Text Box 1"/>
        <cdr:cNvSpPr txBox="1">
          <a:spLocks xmlns:a="http://schemas.openxmlformats.org/drawingml/2006/main" noChangeArrowheads="1"/>
        </cdr:cNvSpPr>
      </cdr:nvSpPr>
      <cdr:spPr bwMode="auto">
        <a:xfrm xmlns:a="http://schemas.openxmlformats.org/drawingml/2006/main">
          <a:off x="0" y="245855"/>
          <a:ext cx="362591" cy="332432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vert="vert270" wrap="square" lIns="45720" tIns="41148" rIns="45720" bIns="41148" anchor="ctr" upright="1"/>
        <a:lstStyle xmlns:a="http://schemas.openxmlformats.org/drawingml/2006/main"/>
        <a:p xmlns:a="http://schemas.openxmlformats.org/drawingml/2006/main">
          <a:pPr algn="ctr" rtl="0">
            <a:defRPr sz="1000"/>
          </a:pPr>
          <a:r>
            <a:rPr lang="en-US" sz="1700" b="1" i="0" u="none" strike="noStrike" baseline="0" dirty="0">
              <a:solidFill>
                <a:schemeClr val="tx1"/>
              </a:solidFill>
              <a:latin typeface="Arial"/>
              <a:cs typeface="Arial"/>
            </a:rPr>
            <a:t>Percentage of Deaths</a:t>
          </a:r>
        </a:p>
      </cdr:txBody>
    </cdr:sp>
  </cdr:relSizeAnchor>
</c:userShapes>
</file>

<file path=ppt/drawings/drawing67.xml><?xml version="1.0" encoding="utf-8"?>
<c:userShapes xmlns:c="http://schemas.openxmlformats.org/drawingml/2006/chart">
  <cdr:relSizeAnchor xmlns:cdr="http://schemas.openxmlformats.org/drawingml/2006/chartDrawing">
    <cdr:from>
      <cdr:x>0</cdr:x>
      <cdr:y>0.05225</cdr:y>
    </cdr:from>
    <cdr:to>
      <cdr:x>0.04225</cdr:x>
      <cdr:y>0.75875</cdr:y>
    </cdr:to>
    <cdr:sp macro="" textlink="">
      <cdr:nvSpPr>
        <cdr:cNvPr id="1025" name="Text Box 1"/>
        <cdr:cNvSpPr txBox="1">
          <a:spLocks xmlns:a="http://schemas.openxmlformats.org/drawingml/2006/main" noChangeArrowheads="1"/>
        </cdr:cNvSpPr>
      </cdr:nvSpPr>
      <cdr:spPr bwMode="auto">
        <a:xfrm xmlns:a="http://schemas.openxmlformats.org/drawingml/2006/main">
          <a:off x="0" y="245855"/>
          <a:ext cx="362591" cy="332432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vert="vert270" wrap="square" lIns="45720" tIns="41148" rIns="45720" bIns="41148" anchor="ctr" upright="1"/>
        <a:lstStyle xmlns:a="http://schemas.openxmlformats.org/drawingml/2006/main"/>
        <a:p xmlns:a="http://schemas.openxmlformats.org/drawingml/2006/main">
          <a:pPr algn="ctr" rtl="0">
            <a:defRPr sz="1000"/>
          </a:pPr>
          <a:r>
            <a:rPr lang="en-US" sz="1700" b="1" i="0" u="none" strike="noStrike" baseline="0" dirty="0">
              <a:solidFill>
                <a:schemeClr val="tx1"/>
              </a:solidFill>
              <a:latin typeface="Arial"/>
              <a:cs typeface="Arial"/>
            </a:rPr>
            <a:t>Percentage of Deaths</a:t>
          </a:r>
        </a:p>
      </cdr:txBody>
    </cdr:sp>
  </cdr:relSizeAnchor>
</c:userShapes>
</file>

<file path=ppt/drawings/drawing68.xml><?xml version="1.0" encoding="utf-8"?>
<c:userShapes xmlns:c="http://schemas.openxmlformats.org/drawingml/2006/chart">
  <cdr:relSizeAnchor xmlns:cdr="http://schemas.openxmlformats.org/drawingml/2006/chartDrawing">
    <cdr:from>
      <cdr:x>0</cdr:x>
      <cdr:y>0.05225</cdr:y>
    </cdr:from>
    <cdr:to>
      <cdr:x>0.04225</cdr:x>
      <cdr:y>0.75875</cdr:y>
    </cdr:to>
    <cdr:sp macro="" textlink="">
      <cdr:nvSpPr>
        <cdr:cNvPr id="1025" name="Text Box 1"/>
        <cdr:cNvSpPr txBox="1">
          <a:spLocks xmlns:a="http://schemas.openxmlformats.org/drawingml/2006/main" noChangeArrowheads="1"/>
        </cdr:cNvSpPr>
      </cdr:nvSpPr>
      <cdr:spPr bwMode="auto">
        <a:xfrm xmlns:a="http://schemas.openxmlformats.org/drawingml/2006/main">
          <a:off x="0" y="245855"/>
          <a:ext cx="362591" cy="332432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vert="vert270" wrap="square" lIns="45720" tIns="41148" rIns="45720" bIns="41148" anchor="ctr" upright="1"/>
        <a:lstStyle xmlns:a="http://schemas.openxmlformats.org/drawingml/2006/main"/>
        <a:p xmlns:a="http://schemas.openxmlformats.org/drawingml/2006/main">
          <a:pPr algn="ctr" rtl="0">
            <a:defRPr sz="1000"/>
          </a:pPr>
          <a:r>
            <a:rPr lang="en-US" sz="1700" b="1" i="0" u="none" strike="noStrike" baseline="0" dirty="0">
              <a:solidFill>
                <a:schemeClr val="tx1"/>
              </a:solidFill>
              <a:latin typeface="Arial"/>
              <a:cs typeface="Arial"/>
            </a:rPr>
            <a:t>Percentage of Deaths</a:t>
          </a:r>
        </a:p>
      </cdr:txBody>
    </cdr:sp>
  </cdr:relSizeAnchor>
</c:userShapes>
</file>

<file path=ppt/drawings/drawing69.xml><?xml version="1.0" encoding="utf-8"?>
<c:userShapes xmlns:c="http://schemas.openxmlformats.org/drawingml/2006/chart">
  <cdr:relSizeAnchor xmlns:cdr="http://schemas.openxmlformats.org/drawingml/2006/chartDrawing">
    <cdr:from>
      <cdr:x>0</cdr:x>
      <cdr:y>0.05225</cdr:y>
    </cdr:from>
    <cdr:to>
      <cdr:x>0.04225</cdr:x>
      <cdr:y>0.75875</cdr:y>
    </cdr:to>
    <cdr:sp macro="" textlink="">
      <cdr:nvSpPr>
        <cdr:cNvPr id="1025" name="Text Box 1"/>
        <cdr:cNvSpPr txBox="1">
          <a:spLocks xmlns:a="http://schemas.openxmlformats.org/drawingml/2006/main" noChangeArrowheads="1"/>
        </cdr:cNvSpPr>
      </cdr:nvSpPr>
      <cdr:spPr bwMode="auto">
        <a:xfrm xmlns:a="http://schemas.openxmlformats.org/drawingml/2006/main">
          <a:off x="0" y="245855"/>
          <a:ext cx="362591" cy="332432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vert="vert270" wrap="square" lIns="45720" tIns="41148" rIns="45720" bIns="41148" anchor="ctr" upright="1"/>
        <a:lstStyle xmlns:a="http://schemas.openxmlformats.org/drawingml/2006/main"/>
        <a:p xmlns:a="http://schemas.openxmlformats.org/drawingml/2006/main">
          <a:pPr algn="ctr" rtl="0">
            <a:defRPr sz="1000"/>
          </a:pPr>
          <a:r>
            <a:rPr lang="en-US" sz="1700" b="1" i="0" u="none" strike="noStrike" baseline="0" dirty="0">
              <a:solidFill>
                <a:schemeClr val="tx1"/>
              </a:solidFill>
              <a:latin typeface="Arial"/>
              <a:cs typeface="Arial"/>
            </a:rPr>
            <a:t>Percentage of Deaths</a:t>
          </a:r>
        </a:p>
      </cdr:txBody>
    </cdr:sp>
  </cdr:relSizeAnchor>
</c:userShapes>
</file>

<file path=ppt/drawings/drawing7.xml><?xml version="1.0" encoding="utf-8"?>
<c:userShapes xmlns:c="http://schemas.openxmlformats.org/drawingml/2006/chart">
  <cdr:relSizeAnchor xmlns:cdr="http://schemas.openxmlformats.org/drawingml/2006/chartDrawing">
    <cdr:from>
      <cdr:x>0.2</cdr:x>
      <cdr:y>0.82759</cdr:y>
    </cdr:from>
    <cdr:to>
      <cdr:x>0.77446</cdr:x>
      <cdr:y>0.96552</cdr:y>
    </cdr:to>
    <cdr:sp macro="" textlink="">
      <cdr:nvSpPr>
        <cdr:cNvPr id="2" name="TextBox 1"/>
        <cdr:cNvSpPr txBox="1"/>
      </cdr:nvSpPr>
      <cdr:spPr>
        <a:xfrm xmlns:a="http://schemas.openxmlformats.org/drawingml/2006/main">
          <a:off x="533400" y="1828800"/>
          <a:ext cx="1532084" cy="30479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rgbClr val="FFFF00"/>
              </a:solidFill>
            </a:rPr>
            <a:t>1988-1999</a:t>
          </a:r>
          <a:endParaRPr lang="en-US" sz="1500" b="1" dirty="0">
            <a:solidFill>
              <a:srgbClr val="FFFF00"/>
            </a:solidFill>
          </a:endParaRPr>
        </a:p>
      </cdr:txBody>
    </cdr:sp>
  </cdr:relSizeAnchor>
</c:userShapes>
</file>

<file path=ppt/drawings/drawing70.xml><?xml version="1.0" encoding="utf-8"?>
<c:userShapes xmlns:c="http://schemas.openxmlformats.org/drawingml/2006/chart">
  <cdr:relSizeAnchor xmlns:cdr="http://schemas.openxmlformats.org/drawingml/2006/chartDrawing">
    <cdr:from>
      <cdr:x>0</cdr:x>
      <cdr:y>0.05225</cdr:y>
    </cdr:from>
    <cdr:to>
      <cdr:x>0.04225</cdr:x>
      <cdr:y>0.75875</cdr:y>
    </cdr:to>
    <cdr:sp macro="" textlink="">
      <cdr:nvSpPr>
        <cdr:cNvPr id="1025" name="Text Box 1"/>
        <cdr:cNvSpPr txBox="1">
          <a:spLocks xmlns:a="http://schemas.openxmlformats.org/drawingml/2006/main" noChangeArrowheads="1"/>
        </cdr:cNvSpPr>
      </cdr:nvSpPr>
      <cdr:spPr bwMode="auto">
        <a:xfrm xmlns:a="http://schemas.openxmlformats.org/drawingml/2006/main">
          <a:off x="0" y="245855"/>
          <a:ext cx="362591" cy="332432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vert="vert270" wrap="square" lIns="45720" tIns="41148" rIns="45720" bIns="41148" anchor="ctr" upright="1"/>
        <a:lstStyle xmlns:a="http://schemas.openxmlformats.org/drawingml/2006/main"/>
        <a:p xmlns:a="http://schemas.openxmlformats.org/drawingml/2006/main">
          <a:pPr algn="ctr" rtl="0">
            <a:defRPr sz="1000"/>
          </a:pPr>
          <a:r>
            <a:rPr lang="en-US" sz="1700" b="1" i="0" u="none" strike="noStrike" baseline="0" dirty="0">
              <a:solidFill>
                <a:schemeClr val="tx1"/>
              </a:solidFill>
              <a:latin typeface="Arial"/>
              <a:cs typeface="Arial"/>
            </a:rPr>
            <a:t>Percentage of Deaths</a:t>
          </a:r>
        </a:p>
      </cdr:txBody>
    </cdr:sp>
  </cdr:relSizeAnchor>
</c:userShapes>
</file>

<file path=ppt/drawings/drawing8.xml><?xml version="1.0" encoding="utf-8"?>
<c:userShapes xmlns:c="http://schemas.openxmlformats.org/drawingml/2006/chart">
  <cdr:relSizeAnchor xmlns:cdr="http://schemas.openxmlformats.org/drawingml/2006/chartDrawing">
    <cdr:from>
      <cdr:x>0.22857</cdr:x>
      <cdr:y>0.8</cdr:y>
    </cdr:from>
    <cdr:to>
      <cdr:x>0.80303</cdr:x>
      <cdr:y>0.93333</cdr:y>
    </cdr:to>
    <cdr:sp macro="" textlink="">
      <cdr:nvSpPr>
        <cdr:cNvPr id="2" name="TextBox 1"/>
        <cdr:cNvSpPr txBox="1"/>
      </cdr:nvSpPr>
      <cdr:spPr>
        <a:xfrm xmlns:a="http://schemas.openxmlformats.org/drawingml/2006/main">
          <a:off x="609600" y="1828800"/>
          <a:ext cx="1532085" cy="30479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rgbClr val="FFFF00"/>
              </a:solidFill>
            </a:rPr>
            <a:t>2000-2005</a:t>
          </a:r>
          <a:endParaRPr lang="en-US" sz="1500" b="1" dirty="0">
            <a:solidFill>
              <a:srgbClr val="FFFF00"/>
            </a:solidFill>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0.19048</cdr:x>
      <cdr:y>0.72973</cdr:y>
    </cdr:from>
    <cdr:to>
      <cdr:x>0.52798</cdr:x>
      <cdr:y>0.83784</cdr:y>
    </cdr:to>
    <cdr:sp macro="" textlink="">
      <cdr:nvSpPr>
        <cdr:cNvPr id="2" name="TextBox 1"/>
        <cdr:cNvSpPr txBox="1"/>
      </cdr:nvSpPr>
      <cdr:spPr>
        <a:xfrm xmlns:a="http://schemas.openxmlformats.org/drawingml/2006/main">
          <a:off x="914400" y="2057400"/>
          <a:ext cx="1620202" cy="3048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500" b="1" dirty="0" smtClean="0">
              <a:solidFill>
                <a:srgbClr val="FFFF00"/>
              </a:solidFill>
            </a:rPr>
            <a:t>2006-6/2012</a:t>
          </a:r>
          <a:endParaRPr lang="en-US" sz="1500" b="1" dirty="0">
            <a:solidFill>
              <a:srgbClr val="FFFF00"/>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E734E2-BCB6-4C57-B9E5-DDA820ECD009}" type="datetimeFigureOut">
              <a:rPr lang="en-US" smtClean="0"/>
              <a:pPr/>
              <a:t>10/9/2013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4CF527-DB22-4A89-A796-D9BF6FBA4C6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C4CF527-DB22-4A89-A796-D9BF6FBA4C6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10</a:t>
            </a:fld>
            <a:endParaRPr 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CAV is reported on annual follow-ups; a date of diagnosis is not provided.  For this figure the midpoint between the date of previous follow-up (when event had not occurred) and the date of follow-up when the event was reported was used as the date of occurrence.  Survival was computed from this time point.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 significant p-value means that at least one of the groups is different than the others but it doesn’t identify which group it is. Results of log-rank</a:t>
            </a:r>
            <a:r>
              <a:rPr lang="en-US" sz="1200" kern="1200" baseline="0" dirty="0" smtClean="0">
                <a:solidFill>
                  <a:schemeClr val="tx1"/>
                </a:solidFill>
                <a:latin typeface="+mn-lt"/>
                <a:ea typeface="+mn-ea"/>
                <a:cs typeface="+mn-cs"/>
              </a:rPr>
              <a:t> test should be interpreted with caution when curves cross.</a:t>
            </a:r>
            <a:endParaRPr lang="en-US" dirty="0" smtClean="0"/>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100</a:t>
            </a:fld>
            <a:endParaRPr 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severe renal dysfunction rate was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severe renal dysfunction is reported on annual follow-ups; a date of diagnosis is not provided.  For this figure the midpoint between the date of previous follow-up (when event had not occurred) and the date of follow-up when the event was reported was used as the date of occurrence.  Patients were included in the analysis until an unknown response for the outcome of interest was reported.  Therefore, the rates seen here may differ from those reported in the cumulative prevalence slide which is based on only those patients with known responses for each of the outcomes at all follow-up time points.</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Freedom from severe renal dysfunction rates were compared using the log-rank test statistic. </a:t>
            </a:r>
            <a:r>
              <a:rPr lang="en-US" sz="1200" kern="1200" baseline="0" dirty="0" smtClean="0">
                <a:solidFill>
                  <a:schemeClr val="tx1"/>
                </a:solidFill>
                <a:latin typeface="+mn-lt"/>
                <a:ea typeface="+mn-ea"/>
                <a:cs typeface="+mn-cs"/>
              </a:rPr>
              <a:t>Adjustments for multiple comparisons were done using </a:t>
            </a:r>
            <a:r>
              <a:rPr lang="en-US" sz="1200" kern="1200" baseline="0" dirty="0" err="1" smtClean="0">
                <a:solidFill>
                  <a:schemeClr val="tx1"/>
                </a:solidFill>
                <a:latin typeface="+mn-lt"/>
                <a:ea typeface="+mn-ea"/>
                <a:cs typeface="+mn-cs"/>
              </a:rPr>
              <a:t>Scheffe’s</a:t>
            </a:r>
            <a:r>
              <a:rPr lang="en-US" sz="1200" kern="1200" baseline="0" dirty="0" smtClean="0">
                <a:solidFill>
                  <a:schemeClr val="tx1"/>
                </a:solidFill>
                <a:latin typeface="+mn-lt"/>
                <a:ea typeface="+mn-ea"/>
                <a:cs typeface="+mn-cs"/>
              </a:rPr>
              <a:t> method.</a:t>
            </a:r>
            <a:r>
              <a:rPr lang="en-US" sz="1200" kern="1200" dirty="0" smtClean="0">
                <a:solidFill>
                  <a:schemeClr val="tx1"/>
                </a:solidFill>
                <a:latin typeface="+mn-lt"/>
                <a:ea typeface="+mn-ea"/>
                <a:cs typeface="+mn-cs"/>
              </a:rPr>
              <a:t> 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101</a:t>
            </a:fld>
            <a:endParaRPr 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severe renal dysfunction rate was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severe renal dysfunction is reported on annual follow-ups; a date of diagnosis is not provided.  For this figure the midpoint between the date of previous follow-up (when event had not occurred) and the date of follow-up when the event was reported was used as the date of occurrence.  Patients were included in the analysis until an unknown response for the outcome of interest was reported.  Therefore, the rates seen here may differ from those reported in the cumulative prevalence slide which is based on only those patients with known responses for each of the outcomes at all follow-up time points.</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Freedom from severe renal dysfunction rates were compared using the log-rank test statistic. A significant p-value means that at least one of the groups is different than the others but it doesn’t identify which group it is. 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102</a:t>
            </a:fld>
            <a:endParaRPr 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renal r</a:t>
            </a:r>
            <a:r>
              <a:rPr lang="en-US" sz="1200" dirty="0" smtClean="0"/>
              <a:t>eplacement therapy </a:t>
            </a:r>
            <a:r>
              <a:rPr lang="en-US" sz="1200" kern="1200" dirty="0" smtClean="0">
                <a:solidFill>
                  <a:schemeClr val="tx1"/>
                </a:solidFill>
                <a:latin typeface="+mn-lt"/>
                <a:ea typeface="+mn-ea"/>
                <a:cs typeface="+mn-cs"/>
              </a:rPr>
              <a:t>rate was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renal r</a:t>
            </a:r>
            <a:r>
              <a:rPr lang="en-US" sz="1200" dirty="0" smtClean="0"/>
              <a:t>eplacement therapy </a:t>
            </a:r>
            <a:r>
              <a:rPr lang="en-US" sz="1200" kern="1200" dirty="0" smtClean="0">
                <a:solidFill>
                  <a:schemeClr val="tx1"/>
                </a:solidFill>
                <a:latin typeface="+mn-lt"/>
                <a:ea typeface="+mn-ea"/>
                <a:cs typeface="+mn-cs"/>
              </a:rPr>
              <a:t>is reported on annual follow-ups; a date of diagnosis is not provided.  For this figure the midpoint between the date of previous follow-up (when event had not occurred) and the date of follow-up when the event was reported was used as the date of occurrence.  Patients were included in the analysis until an unknown response for the outcome of interest was reported.  Therefore, the rates seen here may differ from those reported in the cumulative prevalence slide which is based on only those patients with known responses for each of the outcomes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Freedom from renal replacement therapy rates were compared using the log-rank test statistic. </a:t>
            </a:r>
            <a:r>
              <a:rPr lang="en-US" sz="1200" kern="1200" baseline="0" dirty="0" smtClean="0">
                <a:solidFill>
                  <a:schemeClr val="tx1"/>
                </a:solidFill>
                <a:latin typeface="+mn-lt"/>
                <a:ea typeface="+mn-ea"/>
                <a:cs typeface="+mn-cs"/>
              </a:rPr>
              <a:t>Adjustments for multiple comparisons were done using </a:t>
            </a:r>
            <a:r>
              <a:rPr lang="en-US" sz="1200" kern="1200" baseline="0" dirty="0" err="1" smtClean="0">
                <a:solidFill>
                  <a:schemeClr val="tx1"/>
                </a:solidFill>
                <a:latin typeface="+mn-lt"/>
                <a:ea typeface="+mn-ea"/>
                <a:cs typeface="+mn-cs"/>
              </a:rPr>
              <a:t>Scheffe’s</a:t>
            </a:r>
            <a:r>
              <a:rPr lang="en-US" sz="1200" kern="1200" baseline="0" dirty="0" smtClean="0">
                <a:solidFill>
                  <a:schemeClr val="tx1"/>
                </a:solidFill>
                <a:latin typeface="+mn-lt"/>
                <a:ea typeface="+mn-ea"/>
                <a:cs typeface="+mn-cs"/>
              </a:rPr>
              <a:t> method.</a:t>
            </a:r>
            <a:r>
              <a:rPr lang="en-US" sz="1200" kern="1200" dirty="0" smtClean="0">
                <a:solidFill>
                  <a:schemeClr val="tx1"/>
                </a:solidFill>
                <a:latin typeface="+mn-lt"/>
                <a:ea typeface="+mn-ea"/>
                <a:cs typeface="+mn-cs"/>
              </a:rPr>
              <a:t> Results of log-rank</a:t>
            </a:r>
            <a:r>
              <a:rPr lang="en-US" sz="1200" kern="1200" baseline="0" dirty="0" smtClean="0">
                <a:solidFill>
                  <a:schemeClr val="tx1"/>
                </a:solidFill>
                <a:latin typeface="+mn-lt"/>
                <a:ea typeface="+mn-ea"/>
                <a:cs typeface="+mn-cs"/>
              </a:rPr>
              <a:t> test should be interpreted with caution when curves cross. </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103</a:t>
            </a:fld>
            <a:endParaRPr 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table shows the percentage of patients with malignancies reported within 1, 5 and 10 years following transplantation. The percentages are based on patients with known responses.  To reduce bias, only patients with responses reported on every follow-up through the 5-year annual follow-up were included in the “5-Year Survivors” column.  Similarly, only patients with responses reported on every follow-up through the 10-year annual follow-up were included in the “10-Year Survivors” column.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104</a:t>
            </a:fld>
            <a:endParaRPr 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table shows the percentage of patients with malignancies reported within 1, 5 and 10 years following transplantation. The percentages are based on patients with known responses.  To reduce bias, only patients with responses reported on every follow-up through the 5-year annual follow-up were included in the “5-Year Survivors” rows.  Similarly, only patients with responses reported on every follow-up through the 10-year annual follow-up were included in the “10-Year Survivors” rows.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105</a:t>
            </a:fld>
            <a:endParaRPr 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malignancy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malignancy is reported on annual follow-ups; a date of diagnosis is not provided. For this figure the midpoint between the date of previous follow-up (when malignancy had not been reported) and the date of follow-up when the malignancy was reported was used as the date of occurrence. Patients were included in the analysis until an unknown response for malignancy was reported.  Therefore, the rates seen here may differ from those reported in the cumulative prevalence slide which is based on only those patients with known responses for malignancy at all follow-up time points.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106</a:t>
            </a:fld>
            <a:endParaRPr lang="en-US"/>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malignancy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malignancy is reported on annual follow-ups; a date of diagnosis is not provided. For this figure the midpoint between the date of previous follow-up (when malignancy had not been reported) and the date of follow-up when the malignancy was reported was used as the date of occurrence. Patients were included in the analysis until an unknown response for malignancy was reported.  Therefore, the rates seen here may differ from those reported in the cumulative prevalence slide which is based on only those patients with known responses for malignancy at all follow-up time points.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107</a:t>
            </a:fld>
            <a:endParaRPr lang="en-US"/>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malignancy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malignancy is reported on annual follow-ups; a date of diagnosis is not provided. For this figure the midpoint between the date of previous follow-up (when malignancy had not been reported) and the date of follow-up when the malignancy was reported was used as the date of occurrence. Patients were included in the analysis until an unknown response for malignancy was reported.  Therefore, the rates seen here may differ from those reported in the cumulative prevalence slide which is based on only those patients with known responses for malignancy at all follow-up time points.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108</a:t>
            </a:fld>
            <a:endParaRPr lang="en-US"/>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malignancy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malignancy is reported on annual follow-ups; a date of diagnosis is not provided. For this figure the midpoint between the date of previous follow-up (when malignancy had not been reported) and the date of follow-up when the malignancy was reported was used as the date of occurrence. Patients were included in the analysis until an unknown response for malignancy was reported.  Therefore, the rates seen here may differ from those reported in the cumulative prevalence slide which is based on only those patients with known responses for malignancy at all follow-up time points.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NOTE: Transplants where donor age is unknown are excluded from this tabulation.</a:t>
            </a:r>
          </a:p>
        </p:txBody>
      </p:sp>
      <p:sp>
        <p:nvSpPr>
          <p:cNvPr id="4" name="Slide Number Placeholder 3"/>
          <p:cNvSpPr>
            <a:spLocks noGrp="1"/>
          </p:cNvSpPr>
          <p:nvPr>
            <p:ph type="sldNum" sz="quarter" idx="10"/>
          </p:nvPr>
        </p:nvSpPr>
        <p:spPr/>
        <p:txBody>
          <a:bodyPr/>
          <a:lstStyle/>
          <a:p>
            <a:fld id="{8D3FF3A6-B03F-4710-AAA0-E3CB014C4A59}" type="slidenum">
              <a:rPr lang="en-US" smtClean="0"/>
              <a:pPr/>
              <a:t>11</a:t>
            </a:fld>
            <a:endParaRPr lang="en-US"/>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malignancy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malignancy is reported on annual follow-ups; a date of diagnosis is not provided. For this figure the midpoint between the date of previous follow-up (when malignancy had not been reported) and the date of follow-up when the malignancy was reported was used as the date of occurrence. Patients were included in the analysis until an unknown response for malignancy was reported.  Therefore, the rates seen here may differ from those reported in the cumulative prevalence slide which is based on only those patients with known responses for malignancy at all follow-up time points.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110</a:t>
            </a:fld>
            <a:endParaRPr lang="en-US"/>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malignancy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malignancy is reported on annual follow-ups; a date of diagnosis is not provided. For this figure the midpoint between the date of previous follow-up (when malignancy had not been reported) and the date of follow-up when the malignancy was reported was used as the date of occurrence. Patients were included in the analysis until an unknown response for malignancy was reported.  Therefore, the rates seen here may differ from those reported in the cumulative prevalence slide which is based on only those patients with known responses for malignancy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Freedom from malignancy rates were compared using the log-rank test statistic. A significant p-value means that at least one of the groups is different than the others but it doesn’t identify which group it is.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111</a:t>
            </a:fld>
            <a:endParaRPr lang="en-US"/>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malignancy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malignancy is reported on annual follow-ups; a date of diagnosis is not provided. For this figure the midpoint between the date of previous follow-up (when malignancy had not been reported) and the date of follow-up when the malignancy was reported was used as the date of occurrence. Patients were included in the analysis until an unknown response for malignancy was reported.  Therefore, the rates seen here may differ from those reported in the cumulative prevalence slide which is based on only those patients with known responses for malignancy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Freedom from malignancy rates were compared using the log-rank test statistic.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112</a:t>
            </a:fld>
            <a:endParaRPr lang="en-US"/>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malignancy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malignancy is reported on annual follow-ups; a date of diagnosis is not provided. For this figure the midpoint between the date of previous follow-up (when malignancy had not been reported) and the date of follow-up when the malignancy was reported was used as the date of occurrence. Patients were included in the analysis until an unknown response for malignancy was reported.  Therefore, the rates seen here may differ from those reported in the cumulative prevalence slide which is based on only those patients with known responses for malignancy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Freedom from malignancy rates were compared using the log-rank test statistic.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113</a:t>
            </a:fld>
            <a:endParaRPr lang="en-US"/>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malignancy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malignancy is reported on annual follow-ups; a date of diagnosis is not provided. For this figure the midpoint between the date of previous follow-up (when malignancy had not been reported) and the date of follow-up when the malignancy was reported was used as the date of occurrence. Patients were included in the analysis until an unknown response for malignancy was reported.  Therefore, the rates seen here may differ from those reported in the cumulative prevalence slide which is based on only those patients with known responses for malignancy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Freedom from malignancy rates were compared using the log-rank test statistic.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114</a:t>
            </a:fld>
            <a:endParaRPr lang="en-US"/>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malignancy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malignancy is reported on annual follow-ups; a date of diagnosis is not provided. For this figure the midpoint between the date of previous follow-up (when malignancy had not been reported) and the date of follow-up when the malignancy was reported was used as the date of occurrence. Patients were included in the analysis until an unknown response for malignancy was reported.  Therefore, the rates seen here may differ from those reported in the cumulative prevalence slide which is based on only those patients with known responses for malignancy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Freedom from malignancy rates were compared using the log-rank test statistic.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115</a:t>
            </a:fld>
            <a:endParaRPr lang="en-US"/>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malignancy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malignancy is reported on annual follow-ups; a date of diagnosis is not provided. For this figure the midpoint between the date of previous follow-up (when malignancy had not been reported) and the date of follow-up when the malignancy was reported was used as the date of occurrence. Patients were included in the analysis until an unknown response for malignancy was reported.  Therefore, the rates seen here may differ from those reported in the cumulative prevalence slide which is based on only those patients with known responses for malignancy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Freedom from malignancy rates were compared using the log-rank test statistic.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116</a:t>
            </a:fld>
            <a:endParaRPr lang="en-US"/>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Grp="1" noRot="1" noChangeAspect="1" noChangeArrowheads="1" noTextEdit="1"/>
          </p:cNvSpPr>
          <p:nvPr>
            <p:ph type="sldImg"/>
          </p:nvPr>
        </p:nvSpPr>
        <p:spPr>
          <a:ln/>
        </p:spPr>
      </p:sp>
      <p:sp>
        <p:nvSpPr>
          <p:cNvPr id="338947" name="Rectangle 3"/>
          <p:cNvSpPr>
            <a:spLocks noGrp="1" noChangeArrowheads="1"/>
          </p:cNvSpPr>
          <p:nvPr>
            <p:ph type="body" idx="1"/>
          </p:nvPr>
        </p:nvSpPr>
        <p:spPr>
          <a:ln/>
        </p:spPr>
        <p:txBody>
          <a:bodyPr/>
          <a:lstStyle/>
          <a:p>
            <a:r>
              <a:rPr lang="en-US" dirty="0" smtClean="0"/>
              <a:t>Percentages were compared using the chi-squared test statistic.  </a:t>
            </a: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Rot="1" noChangeAspect="1" noChangeArrowheads="1" noTextEdit="1"/>
          </p:cNvSpPr>
          <p:nvPr>
            <p:ph type="sldImg"/>
          </p:nvPr>
        </p:nvSpPr>
        <p:spPr>
          <a:ln/>
        </p:spPr>
      </p:sp>
      <p:sp>
        <p:nvSpPr>
          <p:cNvPr id="253955" name="Rectangle 3"/>
          <p:cNvSpPr>
            <a:spLocks noGrp="1" noChangeArrowheads="1"/>
          </p:cNvSpPr>
          <p:nvPr>
            <p:ph type="body" idx="1"/>
          </p:nvPr>
        </p:nvSpPr>
        <p:spPr>
          <a:ln/>
        </p:spPr>
        <p:txBody>
          <a:bodyPr/>
          <a:lstStyle/>
          <a:p>
            <a:r>
              <a:rPr lang="en-US" dirty="0" smtClean="0"/>
              <a:t>Percentages were compared using the chi-squared test statistic. </a:t>
            </a:r>
          </a:p>
          <a:p>
            <a:endParaRPr lang="en-US" dirty="0" smtClean="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Rot="1" noChangeAspect="1" noChangeArrowheads="1" noTextEdit="1"/>
          </p:cNvSpPr>
          <p:nvPr>
            <p:ph type="sldImg"/>
          </p:nvPr>
        </p:nvSpPr>
        <p:spPr>
          <a:ln/>
        </p:spPr>
      </p:sp>
      <p:sp>
        <p:nvSpPr>
          <p:cNvPr id="254979" name="Rectangle 3"/>
          <p:cNvSpPr>
            <a:spLocks noGrp="1" noChangeArrowheads="1"/>
          </p:cNvSpPr>
          <p:nvPr>
            <p:ph type="body" idx="1"/>
          </p:nvPr>
        </p:nvSpPr>
        <p:spPr>
          <a:ln/>
        </p:spPr>
        <p:txBody>
          <a:bodyPr/>
          <a:lstStyle/>
          <a:p>
            <a:r>
              <a:rPr lang="en-US" smtClean="0"/>
              <a:t>Because of a modification in the data collection, the analysis is limited to follow-ups occurring on or after July 2004.</a:t>
            </a:r>
          </a:p>
          <a:p>
            <a:endParaRPr lang="en-US" smtClean="0"/>
          </a:p>
          <a:p>
            <a:r>
              <a:rPr lang="en-US" smtClean="0"/>
              <a:t>Percentages were compared using the chi-squared test statistic.</a:t>
            </a:r>
          </a:p>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a:t>
            </a:fld>
            <a:endParaRPr lang="en-US"/>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Survival rates were compared using the log-rank test statistic. A significant p-value means that at least one of the groups is different than the others but it doesn’t identify which group it is.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smtClean="0">
              <a:solidFill>
                <a:schemeClr val="tx1"/>
              </a:solidFill>
              <a:latin typeface="+mn-lt"/>
              <a:ea typeface="+mn-ea"/>
              <a:cs typeface="+mn-cs"/>
            </a:endParaRPr>
          </a:p>
        </p:txBody>
      </p:sp>
      <p:sp>
        <p:nvSpPr>
          <p:cNvPr id="306179" name="Rectangle 3"/>
          <p:cNvSpPr>
            <a:spLocks noGrp="1" noRot="1" noChangeAspect="1" noChangeArrowheads="1" noTextEdit="1"/>
          </p:cNvSpPr>
          <p:nvPr>
            <p:ph type="sldImg"/>
          </p:nvPr>
        </p:nvSpPr>
        <p:spPr>
          <a:ln cap="flat"/>
        </p:spPr>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xfrm>
            <a:off x="1143000" y="685800"/>
            <a:ext cx="4572000" cy="3429000"/>
          </a:xfrm>
          <a:ln/>
        </p:spPr>
      </p:sp>
      <p:sp>
        <p:nvSpPr>
          <p:cNvPr id="137219" name="Rectangle 3"/>
          <p:cNvSpPr>
            <a:spLocks noGrp="1" noChangeArrowheads="1"/>
          </p:cNvSpPr>
          <p:nvPr>
            <p:ph type="body" idx="1"/>
          </p:nvPr>
        </p:nvSpPr>
        <p:spPr>
          <a:xfrm>
            <a:off x="686731" y="4344336"/>
            <a:ext cx="5484540" cy="4113553"/>
          </a:xfrm>
          <a:ln/>
        </p:spPr>
        <p:txBody>
          <a:bodyPr/>
          <a:lstStyle/>
          <a:p>
            <a:endParaRPr lang="en-US" smtClean="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body" idx="1"/>
          </p:nvPr>
        </p:nvSpPr>
        <p:spPr>
          <a:ln/>
        </p:spPr>
        <p:txBody>
          <a:bodyPr/>
          <a:lstStyle/>
          <a:p>
            <a:endParaRPr lang="en-US" smtClean="0"/>
          </a:p>
        </p:txBody>
      </p:sp>
      <p:sp>
        <p:nvSpPr>
          <p:cNvPr id="302083" name="Rectangle 3"/>
          <p:cNvSpPr>
            <a:spLocks noGrp="1" noRot="1" noChangeAspect="1" noChangeArrowheads="1" noTextEdit="1"/>
          </p:cNvSpPr>
          <p:nvPr>
            <p:ph type="sldImg"/>
          </p:nvPr>
        </p:nvSpPr>
        <p:spPr>
          <a:ln cap="flat"/>
        </p:spPr>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Rot="1" noChangeAspect="1" noChangeArrowheads="1" noTextEdit="1"/>
          </p:cNvSpPr>
          <p:nvPr>
            <p:ph type="sldImg"/>
          </p:nvPr>
        </p:nvSpPr>
        <p:spPr>
          <a:ln/>
        </p:spPr>
      </p:sp>
      <p:sp>
        <p:nvSpPr>
          <p:cNvPr id="256003" name="Rectangle 3"/>
          <p:cNvSpPr>
            <a:spLocks noGrp="1" noChangeArrowheads="1"/>
          </p:cNvSpPr>
          <p:nvPr>
            <p:ph type="body" idx="1"/>
          </p:nvPr>
        </p:nvSpPr>
        <p:spPr>
          <a:ln/>
        </p:spPr>
        <p:txBody>
          <a:bodyPr/>
          <a:lstStyle/>
          <a:p>
            <a:r>
              <a:rPr lang="en-US" dirty="0" smtClean="0"/>
              <a:t>Percentages were based only on known causes of death.</a:t>
            </a: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Rot="1" noChangeAspect="1" noChangeArrowheads="1" noTextEdit="1"/>
          </p:cNvSpPr>
          <p:nvPr>
            <p:ph type="sldImg"/>
          </p:nvPr>
        </p:nvSpPr>
        <p:spPr>
          <a:ln/>
        </p:spPr>
      </p:sp>
      <p:sp>
        <p:nvSpPr>
          <p:cNvPr id="256003" name="Rectangle 3"/>
          <p:cNvSpPr>
            <a:spLocks noGrp="1" noChangeArrowheads="1"/>
          </p:cNvSpPr>
          <p:nvPr>
            <p:ph type="body" idx="1"/>
          </p:nvPr>
        </p:nvSpPr>
        <p:spPr>
          <a:ln/>
        </p:spPr>
        <p:txBody>
          <a:bodyPr/>
          <a:lstStyle/>
          <a:p>
            <a:r>
              <a:rPr lang="en-US" dirty="0" smtClean="0"/>
              <a:t>Percentages were based only on known causes of death.</a:t>
            </a: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Rot="1" noChangeAspect="1" noChangeArrowheads="1" noTextEdit="1"/>
          </p:cNvSpPr>
          <p:nvPr>
            <p:ph type="sldImg"/>
          </p:nvPr>
        </p:nvSpPr>
        <p:spPr>
          <a:ln/>
        </p:spPr>
      </p:sp>
      <p:sp>
        <p:nvSpPr>
          <p:cNvPr id="256003" name="Rectangle 3"/>
          <p:cNvSpPr>
            <a:spLocks noGrp="1" noChangeArrowheads="1"/>
          </p:cNvSpPr>
          <p:nvPr>
            <p:ph type="body" idx="1"/>
          </p:nvPr>
        </p:nvSpPr>
        <p:spPr>
          <a:ln/>
        </p:spPr>
        <p:txBody>
          <a:bodyPr/>
          <a:lstStyle/>
          <a:p>
            <a:r>
              <a:rPr lang="en-US" dirty="0" smtClean="0"/>
              <a:t>Percentages were based only on known causes of death.</a:t>
            </a: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Rot="1" noChangeAspect="1" noChangeArrowheads="1" noTextEdit="1"/>
          </p:cNvSpPr>
          <p:nvPr>
            <p:ph type="sldImg"/>
          </p:nvPr>
        </p:nvSpPr>
        <p:spPr>
          <a:ln/>
        </p:spPr>
      </p:sp>
      <p:sp>
        <p:nvSpPr>
          <p:cNvPr id="256003" name="Rectangle 3"/>
          <p:cNvSpPr>
            <a:spLocks noGrp="1" noChangeArrowheads="1"/>
          </p:cNvSpPr>
          <p:nvPr>
            <p:ph type="body" idx="1"/>
          </p:nvPr>
        </p:nvSpPr>
        <p:spPr>
          <a:ln/>
        </p:spPr>
        <p:txBody>
          <a:bodyPr/>
          <a:lstStyle/>
          <a:p>
            <a:r>
              <a:rPr lang="en-US" dirty="0" smtClean="0"/>
              <a:t>Percentages were based only on known causes of death.</a:t>
            </a: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Rot="1" noChangeAspect="1" noChangeArrowheads="1" noTextEdit="1"/>
          </p:cNvSpPr>
          <p:nvPr>
            <p:ph type="sldImg"/>
          </p:nvPr>
        </p:nvSpPr>
        <p:spPr>
          <a:ln/>
        </p:spPr>
      </p:sp>
      <p:sp>
        <p:nvSpPr>
          <p:cNvPr id="256003" name="Rectangle 3"/>
          <p:cNvSpPr>
            <a:spLocks noGrp="1" noChangeArrowheads="1"/>
          </p:cNvSpPr>
          <p:nvPr>
            <p:ph type="body" idx="1"/>
          </p:nvPr>
        </p:nvSpPr>
        <p:spPr>
          <a:ln/>
        </p:spPr>
        <p:txBody>
          <a:bodyPr/>
          <a:lstStyle/>
          <a:p>
            <a:r>
              <a:rPr lang="en-US" dirty="0" smtClean="0"/>
              <a:t>Percentages were based only on known causes of death.</a:t>
            </a: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Rot="1" noChangeAspect="1" noChangeArrowheads="1" noTextEdit="1"/>
          </p:cNvSpPr>
          <p:nvPr>
            <p:ph type="sldImg"/>
          </p:nvPr>
        </p:nvSpPr>
        <p:spPr>
          <a:xfrm>
            <a:off x="1146175" y="712788"/>
            <a:ext cx="4567238" cy="3425825"/>
          </a:xfrm>
          <a:ln/>
        </p:spPr>
      </p:sp>
      <p:sp>
        <p:nvSpPr>
          <p:cNvPr id="258051" name="Rectangle 3"/>
          <p:cNvSpPr>
            <a:spLocks noGrp="1" noChangeArrowheads="1"/>
          </p:cNvSpPr>
          <p:nvPr>
            <p:ph type="body" idx="1"/>
          </p:nvPr>
        </p:nvSpPr>
        <p:spPr>
          <a:ln/>
        </p:spPr>
        <p:txBody>
          <a:bodyPr/>
          <a:lstStyle/>
          <a:p>
            <a:pPr defTabSz="894283"/>
            <a:endParaRPr lang="en-US" dirty="0" smtClean="0"/>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Rot="1" noChangeAspect="1" noChangeArrowheads="1" noTextEdit="1"/>
          </p:cNvSpPr>
          <p:nvPr>
            <p:ph type="sldImg"/>
          </p:nvPr>
        </p:nvSpPr>
        <p:spPr>
          <a:xfrm>
            <a:off x="1146175" y="712788"/>
            <a:ext cx="4567238" cy="3425825"/>
          </a:xfrm>
          <a:ln/>
        </p:spPr>
      </p:sp>
      <p:sp>
        <p:nvSpPr>
          <p:cNvPr id="258051" name="Rectangle 3"/>
          <p:cNvSpPr>
            <a:spLocks noGrp="1" noChangeArrowheads="1"/>
          </p:cNvSpPr>
          <p:nvPr>
            <p:ph type="body" idx="1"/>
          </p:nvPr>
        </p:nvSpPr>
        <p:spPr>
          <a:ln/>
        </p:spPr>
        <p:txBody>
          <a:bodyPr/>
          <a:lstStyle/>
          <a:p>
            <a:pPr defTabSz="894283"/>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a:t>
            </a:fld>
            <a:endParaRPr lang="en-US"/>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Rot="1" noChangeAspect="1" noChangeArrowheads="1" noTextEdit="1"/>
          </p:cNvSpPr>
          <p:nvPr>
            <p:ph type="sldImg"/>
          </p:nvPr>
        </p:nvSpPr>
        <p:spPr>
          <a:xfrm>
            <a:off x="1146175" y="712788"/>
            <a:ext cx="4567238" cy="3425825"/>
          </a:xfrm>
          <a:ln/>
        </p:spPr>
      </p:sp>
      <p:sp>
        <p:nvSpPr>
          <p:cNvPr id="258051" name="Rectangle 3"/>
          <p:cNvSpPr>
            <a:spLocks noGrp="1" noChangeArrowheads="1"/>
          </p:cNvSpPr>
          <p:nvPr>
            <p:ph type="body" idx="1"/>
          </p:nvPr>
        </p:nvSpPr>
        <p:spPr>
          <a:ln/>
        </p:spPr>
        <p:txBody>
          <a:bodyPr/>
          <a:lstStyle/>
          <a:p>
            <a:pPr defTabSz="894283"/>
            <a:endParaRPr lang="en-US" dirty="0" smtClean="0"/>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Rot="1" noChangeAspect="1" noChangeArrowheads="1" noTextEdit="1"/>
          </p:cNvSpPr>
          <p:nvPr>
            <p:ph type="sldImg"/>
          </p:nvPr>
        </p:nvSpPr>
        <p:spPr>
          <a:xfrm>
            <a:off x="1146175" y="712788"/>
            <a:ext cx="4567238" cy="3425825"/>
          </a:xfrm>
          <a:ln/>
        </p:spPr>
      </p:sp>
      <p:sp>
        <p:nvSpPr>
          <p:cNvPr id="258051" name="Rectangle 3"/>
          <p:cNvSpPr>
            <a:spLocks noGrp="1" noChangeArrowheads="1"/>
          </p:cNvSpPr>
          <p:nvPr>
            <p:ph type="body" idx="1"/>
          </p:nvPr>
        </p:nvSpPr>
        <p:spPr>
          <a:ln/>
        </p:spPr>
        <p:txBody>
          <a:bodyPr/>
          <a:lstStyle/>
          <a:p>
            <a:pPr defTabSz="894283"/>
            <a:endParaRPr lang="en-US" dirty="0" smtClean="0"/>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Rot="1" noChangeAspect="1" noChangeArrowheads="1" noTextEdit="1"/>
          </p:cNvSpPr>
          <p:nvPr>
            <p:ph type="sldImg"/>
          </p:nvPr>
        </p:nvSpPr>
        <p:spPr>
          <a:xfrm>
            <a:off x="1146175" y="712788"/>
            <a:ext cx="4567238" cy="3425825"/>
          </a:xfrm>
          <a:ln/>
        </p:spPr>
      </p:sp>
      <p:sp>
        <p:nvSpPr>
          <p:cNvPr id="258051" name="Rectangle 3"/>
          <p:cNvSpPr>
            <a:spLocks noGrp="1" noChangeArrowheads="1"/>
          </p:cNvSpPr>
          <p:nvPr>
            <p:ph type="body" idx="1"/>
          </p:nvPr>
        </p:nvSpPr>
        <p:spPr>
          <a:ln/>
        </p:spPr>
        <p:txBody>
          <a:bodyPr/>
          <a:lstStyle/>
          <a:p>
            <a:pPr defTabSz="894283"/>
            <a:endParaRPr lang="en-US" dirty="0" smtClean="0"/>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C4CF527-DB22-4A89-A796-D9BF6FBA4C61}" type="slidenum">
              <a:rPr lang="en-US" smtClean="0"/>
              <a:pPr/>
              <a:t>133</a:t>
            </a:fld>
            <a:endParaRPr lang="en-US"/>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134</a:t>
            </a:fld>
            <a:endParaRPr lang="en-US"/>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135</a:t>
            </a:fld>
            <a:endParaRPr lang="en-US"/>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136</a:t>
            </a:fld>
            <a:endParaRPr lang="en-US"/>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137</a:t>
            </a:fld>
            <a:endParaRPr lang="en-US"/>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138</a:t>
            </a:fld>
            <a:endParaRPr lang="en-US"/>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NOTE: Transplants where donor age is unknown are excluded from this </a:t>
            </a:r>
            <a:r>
              <a:rPr lang="en-US" sz="1200" kern="1200" smtClean="0">
                <a:solidFill>
                  <a:schemeClr val="tx1"/>
                </a:solidFill>
                <a:latin typeface="+mn-lt"/>
                <a:ea typeface="+mn-ea"/>
                <a:cs typeface="+mn-cs"/>
              </a:rPr>
              <a:t>tabulation.</a:t>
            </a:r>
          </a:p>
        </p:txBody>
      </p:sp>
      <p:sp>
        <p:nvSpPr>
          <p:cNvPr id="4" name="Slide Number Placeholder 3"/>
          <p:cNvSpPr>
            <a:spLocks noGrp="1"/>
          </p:cNvSpPr>
          <p:nvPr>
            <p:ph type="sldNum" sz="quarter" idx="10"/>
          </p:nvPr>
        </p:nvSpPr>
        <p:spPr/>
        <p:txBody>
          <a:bodyPr/>
          <a:lstStyle/>
          <a:p>
            <a:fld id="{8D3FF3A6-B03F-4710-AAA0-E3CB014C4A59}" type="slidenum">
              <a:rPr lang="en-US" smtClean="0"/>
              <a:pPr/>
              <a:t>14</a:t>
            </a:fld>
            <a:endParaRPr lang="en-US"/>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140</a:t>
            </a:fld>
            <a:endParaRPr lang="en-US"/>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141</a:t>
            </a:fld>
            <a:endParaRPr lang="en-US"/>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142</a:t>
            </a:fld>
            <a:endParaRPr lang="en-US"/>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143</a:t>
            </a:fld>
            <a:endParaRPr lang="en-US"/>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144</a:t>
            </a:fld>
            <a:endParaRPr lang="en-US"/>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145</a:t>
            </a:fld>
            <a:endParaRPr lang="en-US"/>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146</a:t>
            </a:fld>
            <a:endParaRPr lang="en-US"/>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147</a:t>
            </a:fld>
            <a:endParaRPr lang="en-US"/>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148</a:t>
            </a:fld>
            <a:endParaRPr lang="en-US"/>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a:t>
            </a:fld>
            <a:endParaRPr lang="en-US"/>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150</a:t>
            </a:fld>
            <a:endParaRPr lang="en-US"/>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151</a:t>
            </a:fld>
            <a:endParaRPr lang="en-US"/>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152</a:t>
            </a:fld>
            <a:endParaRPr lang="en-US"/>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153</a:t>
            </a:fld>
            <a:endParaRPr lang="en-US"/>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154</a:t>
            </a:fld>
            <a:endParaRPr lang="en-US"/>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155</a:t>
            </a:fld>
            <a:endParaRPr lang="en-US"/>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156</a:t>
            </a:fld>
            <a:endParaRPr lang="en-US"/>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157</a:t>
            </a:fld>
            <a:endParaRPr lang="en-US"/>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158</a:t>
            </a:fld>
            <a:endParaRPr lang="en-US"/>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NOTE: Transplants with unknown diagnoses are excluded from this tabulation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16</a:t>
            </a:fld>
            <a:endParaRPr lang="en-US"/>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160</a:t>
            </a:fld>
            <a:endParaRPr lang="en-US"/>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161</a:t>
            </a:fld>
            <a:endParaRPr lang="en-US"/>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162</a:t>
            </a:fld>
            <a:endParaRPr lang="en-US"/>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163</a:t>
            </a:fld>
            <a:endParaRPr lang="en-US"/>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164</a:t>
            </a:fld>
            <a:endParaRPr lang="en-US"/>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165</a:t>
            </a:fld>
            <a:endParaRPr lang="en-US"/>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a:r>
            <a:r>
              <a:rPr lang="en-US" sz="1200" kern="1200" smtClean="0">
                <a:solidFill>
                  <a:schemeClr val="tx1"/>
                </a:solidFill>
                <a:latin typeface="+mn-lt"/>
                <a:ea typeface="+mn-ea"/>
                <a:cs typeface="+mn-cs"/>
              </a:rPr>
              <a:t>at 5 years. </a:t>
            </a:r>
            <a:r>
              <a:rPr lang="en-US" sz="1200" kern="1200" dirty="0" smtClean="0">
                <a:solidFill>
                  <a:schemeClr val="tx1"/>
                </a:solidFill>
                <a:latin typeface="+mn-lt"/>
                <a:ea typeface="+mn-ea"/>
                <a:cs typeface="+mn-cs"/>
              </a:rPr>
              <a:t>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166</a:t>
            </a:fld>
            <a:endParaRPr lang="en-US"/>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167</a:t>
            </a:fld>
            <a:endParaRPr lang="en-US"/>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168</a:t>
            </a:fld>
            <a:endParaRPr lang="en-US"/>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169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NOTE: Transplants with unknown diagnoses are excluded from this tabulation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17</a:t>
            </a:fld>
            <a:endParaRPr lang="en-US"/>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170</a:t>
            </a:fld>
            <a:endParaRPr lang="en-US"/>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171</a:t>
            </a:fld>
            <a:endParaRPr lang="en-US"/>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172</a:t>
            </a:fld>
            <a:endParaRPr lang="en-US"/>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173</a:t>
            </a:fld>
            <a:endParaRPr lang="en-US"/>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174</a:t>
            </a:fld>
            <a:endParaRPr lang="en-US"/>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175</a:t>
            </a:fld>
            <a:endParaRPr lang="en-US"/>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176</a:t>
            </a:fld>
            <a:endParaRPr lang="en-US"/>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177</a:t>
            </a:fld>
            <a:endParaRPr lang="en-US"/>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178</a:t>
            </a:fld>
            <a:endParaRPr lang="en-US"/>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179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NOTE: Transplants with unknown diagnoses are excluded from this tabulation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18</a:t>
            </a:fld>
            <a:endParaRPr lang="en-US"/>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180</a:t>
            </a:fld>
            <a:endParaRPr lang="en-US"/>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8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181</a:t>
            </a:fld>
            <a:endParaRPr lang="en-US"/>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182</a:t>
            </a:fld>
            <a:endParaRPr lang="en-US"/>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183</a:t>
            </a:fld>
            <a:endParaRPr lang="en-US"/>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184</a:t>
            </a:fld>
            <a:endParaRPr lang="en-US"/>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185</a:t>
            </a:fld>
            <a:endParaRPr lang="en-US"/>
          </a:p>
        </p:txBody>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186</a:t>
            </a:fld>
            <a:endParaRPr lang="en-US"/>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Cox proportional hazards regression was performed for cardiomyopathy and congenital diagnosis groups, adjusting for the impact of recipient age, year of transplant, and geographic location. Additional risk factors for the type of cardiomyopathy (e.g., hypertrophic, restrictive) were included in the cardiomyopathy model. Further specification on the complexity of the congenital diagnosis is not available in the ISHLT Registry database so any differences seen by geography may be partially a function of differences in complexity. Due to different levels of reporting by geography, the models were not adjusted for other risk factors.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a:t>
            </a:r>
            <a:r>
              <a:rPr lang="x-none" sz="1200" kern="1200" smtClean="0">
                <a:solidFill>
                  <a:schemeClr val="tx1"/>
                </a:solidFill>
                <a:latin typeface="+mn-lt"/>
                <a:ea typeface="+mn-ea"/>
                <a:cs typeface="+mn-cs"/>
              </a:rPr>
              <a:t>n addition to differences in patient and donor characteristics and center volumes between the geographic regions</a:t>
            </a:r>
            <a:r>
              <a:rPr lang="en-US" sz="1200" kern="1200" dirty="0" smtClean="0">
                <a:solidFill>
                  <a:schemeClr val="tx1"/>
                </a:solidFill>
                <a:latin typeface="+mn-lt"/>
                <a:ea typeface="+mn-ea"/>
                <a:cs typeface="+mn-cs"/>
              </a:rPr>
              <a:t>, multivariable model results</a:t>
            </a:r>
            <a:r>
              <a:rPr lang="x-none" sz="1200" kern="1200" smtClean="0">
                <a:solidFill>
                  <a:schemeClr val="tx1"/>
                </a:solidFill>
                <a:latin typeface="+mn-lt"/>
                <a:ea typeface="+mn-ea"/>
                <a:cs typeface="+mn-cs"/>
              </a:rPr>
              <a:t> could also relate to differences in the organization of post transplant follow-up care and behavioral factors, including non-adherence. </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Interactions between recipient age and geographic location were examined in both models but were retained only if significant.</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187</a:t>
            </a:fld>
            <a:endParaRPr lang="en-US"/>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Note</a:t>
            </a:r>
            <a:r>
              <a:rPr lang="en-US" sz="1200" b="0" kern="1200" dirty="0" smtClean="0">
                <a:solidFill>
                  <a:schemeClr val="tx1"/>
                </a:solidFill>
                <a:latin typeface="+mn-lt"/>
                <a:ea typeface="+mn-ea"/>
                <a:cs typeface="+mn-cs"/>
              </a:rPr>
              <a:t>: </a:t>
            </a:r>
            <a:r>
              <a:rPr lang="en-US" sz="1200" b="0" dirty="0" smtClean="0">
                <a:solidFill>
                  <a:srgbClr val="FFFF00"/>
                </a:solidFill>
              </a:rPr>
              <a:t>A model including interactions between age and geography was initially developed.  Tests of interactions were not significant for either Europe (p = 0.39) or other locations (p = 0.35).  So the interactions terms were not retained in the final model.</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Cox proportional hazards regression was performed for cardiomyopathy and congenital diagnosis groups, adjusting for the impact of recipient age, year of transplant, and geographic location. Additional risk factors for the type of cardiomyopathy (e.g., hypertrophic, restrictive) were included in the cardiomyopathy model. Further specification on the complexity of the congenital diagnosis is not available in the ISHLT Registry database so any differences seen by geography may be partially a function of differences in complexity. Due to different levels of reporting by geography, the models were not adjusted for other risk factors.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a:t>
            </a:r>
            <a:r>
              <a:rPr lang="x-none" sz="1200" kern="1200" smtClean="0">
                <a:solidFill>
                  <a:schemeClr val="tx1"/>
                </a:solidFill>
                <a:latin typeface="+mn-lt"/>
                <a:ea typeface="+mn-ea"/>
                <a:cs typeface="+mn-cs"/>
              </a:rPr>
              <a:t>n addition to differences in patient and donor characteristics and center volumes between the geographic regions</a:t>
            </a:r>
            <a:r>
              <a:rPr lang="en-US" sz="1200" kern="1200" dirty="0" smtClean="0">
                <a:solidFill>
                  <a:schemeClr val="tx1"/>
                </a:solidFill>
                <a:latin typeface="+mn-lt"/>
                <a:ea typeface="+mn-ea"/>
                <a:cs typeface="+mn-cs"/>
              </a:rPr>
              <a:t>, multivariable model results</a:t>
            </a:r>
            <a:r>
              <a:rPr lang="x-none" sz="1200" kern="1200" smtClean="0">
                <a:solidFill>
                  <a:schemeClr val="tx1"/>
                </a:solidFill>
                <a:latin typeface="+mn-lt"/>
                <a:ea typeface="+mn-ea"/>
                <a:cs typeface="+mn-cs"/>
              </a:rPr>
              <a:t> could also relate to differences in the organization of post transplant follow-up care and behavioral factors, including non-adherence. </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Interactions between recipient age and geographic location were examined in both models but were retained only if significant.</a:t>
            </a:r>
          </a:p>
          <a:p>
            <a:endParaRPr lang="en-CA" dirty="0"/>
          </a:p>
        </p:txBody>
      </p:sp>
      <p:sp>
        <p:nvSpPr>
          <p:cNvPr id="4" name="Slide Number Placeholder 3"/>
          <p:cNvSpPr>
            <a:spLocks noGrp="1"/>
          </p:cNvSpPr>
          <p:nvPr>
            <p:ph type="sldNum" sz="quarter" idx="10"/>
          </p:nvPr>
        </p:nvSpPr>
        <p:spPr/>
        <p:txBody>
          <a:bodyPr/>
          <a:lstStyle/>
          <a:p>
            <a:fld id="{2C4CF527-DB22-4A89-A796-D9BF6FBA4C61}" type="slidenum">
              <a:rPr lang="en-US" smtClean="0"/>
              <a:pPr/>
              <a:t>188</a:t>
            </a:fld>
            <a:endParaRPr lang="en-US"/>
          </a:p>
        </p:txBody>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Cox proportional hazards regression was performed for cardiomyopathy and congenital diagnosis groups, adjusting for the impact of recipient age, year of transplant, and geographic location. Additional risk factors for the type of cardiomyopathy (e.g., hypertrophic, restrictive) were included in the cardiomyopathy model. Further specification on the complexity of the congenital diagnosis is not available in the ISHLT Registry database so any differences seen by geography may be partially a function of differences in complexity. Due to different levels of reporting by geography, the models were not adjusted for other risk factors.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a:t>
            </a:r>
            <a:r>
              <a:rPr lang="x-none" sz="1200" kern="1200" smtClean="0">
                <a:solidFill>
                  <a:schemeClr val="tx1"/>
                </a:solidFill>
                <a:latin typeface="+mn-lt"/>
                <a:ea typeface="+mn-ea"/>
                <a:cs typeface="+mn-cs"/>
              </a:rPr>
              <a:t>n addition to differences in patient and donor characteristics and center volumes between the geographic regions</a:t>
            </a:r>
            <a:r>
              <a:rPr lang="en-US" sz="1200" kern="1200" dirty="0" smtClean="0">
                <a:solidFill>
                  <a:schemeClr val="tx1"/>
                </a:solidFill>
                <a:latin typeface="+mn-lt"/>
                <a:ea typeface="+mn-ea"/>
                <a:cs typeface="+mn-cs"/>
              </a:rPr>
              <a:t>, multivariable model results</a:t>
            </a:r>
            <a:r>
              <a:rPr lang="x-none" sz="1200" kern="1200" smtClean="0">
                <a:solidFill>
                  <a:schemeClr val="tx1"/>
                </a:solidFill>
                <a:latin typeface="+mn-lt"/>
                <a:ea typeface="+mn-ea"/>
                <a:cs typeface="+mn-cs"/>
              </a:rPr>
              <a:t> could also relate to differences in the organization of post transplant follow-up care and behavioral factors, including non-adherence. </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Interactions between recipient age and geographic location were examined in both models but were retained only if significant.</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189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NOTE: Transplants with unknown diagnoses are excluded from this tabulation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19</a:t>
            </a:fld>
            <a:endParaRPr lang="en-US"/>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Cox proportional hazards regression was performed for cardiomyopathy and congenital diagnosis groups, adjusting for the impact of recipient age, year of transplant, and geographic location. Additional risk factors for the type of cardiomyopathy (e.g., hypertrophic, restrictive) were included in the cardiomyopathy model. Further specification on the complexity of the congenital diagnosis is not available in the ISHLT Registry database so any differences seen by geography may be partially a function of differences in complexity. Due to different levels of reporting by geography, the models were not adjusted for other risk factors.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a:t>
            </a:r>
            <a:r>
              <a:rPr lang="x-none" sz="1200" kern="1200" smtClean="0">
                <a:solidFill>
                  <a:schemeClr val="tx1"/>
                </a:solidFill>
                <a:latin typeface="+mn-lt"/>
                <a:ea typeface="+mn-ea"/>
                <a:cs typeface="+mn-cs"/>
              </a:rPr>
              <a:t>n addition to differences in patient and donor characteristics and center volumes between the geographic regions</a:t>
            </a:r>
            <a:r>
              <a:rPr lang="en-US" sz="1200" kern="1200" dirty="0" smtClean="0">
                <a:solidFill>
                  <a:schemeClr val="tx1"/>
                </a:solidFill>
                <a:latin typeface="+mn-lt"/>
                <a:ea typeface="+mn-ea"/>
                <a:cs typeface="+mn-cs"/>
              </a:rPr>
              <a:t>, multivariable model results</a:t>
            </a:r>
            <a:r>
              <a:rPr lang="x-none" sz="1200" kern="1200" smtClean="0">
                <a:solidFill>
                  <a:schemeClr val="tx1"/>
                </a:solidFill>
                <a:latin typeface="+mn-lt"/>
                <a:ea typeface="+mn-ea"/>
                <a:cs typeface="+mn-cs"/>
              </a:rPr>
              <a:t> could also relate to differences in the organization of post transplant follow-up care and behavioral factors, including non-adherence. </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Interactions between recipient age and geographic location were examined in both models but were retained only if significant.</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C4CF527-DB22-4A89-A796-D9BF6FBA4C61}" type="slidenum">
              <a:rPr lang="en-US" smtClean="0"/>
              <a:pPr/>
              <a:t>190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C4CF527-DB22-4A89-A796-D9BF6FBA4C61}"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smtClean="0">
                <a:solidFill>
                  <a:schemeClr val="tx1"/>
                </a:solidFill>
                <a:latin typeface="+mn-lt"/>
                <a:ea typeface="+mn-ea"/>
                <a:cs typeface="+mn-cs"/>
              </a:rPr>
              <a:t>NOTE: Transplants with unknown diagnoses are excluded from this tabulation.</a:t>
            </a:r>
            <a:endParaRPr lang="en-US" sz="1200" kern="120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C4CF527-DB22-4A89-A796-D9BF6FBA4C61}"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a:t>
            </a:r>
            <a:r>
              <a:rPr lang="en-US" sz="1200" kern="1200" baseline="0" dirty="0" err="1" smtClean="0">
                <a:solidFill>
                  <a:schemeClr val="tx1"/>
                </a:solidFill>
                <a:latin typeface="+mn-lt"/>
                <a:ea typeface="+mn-ea"/>
                <a:cs typeface="+mn-cs"/>
              </a:rPr>
              <a:t>Scheffe’s</a:t>
            </a:r>
            <a:r>
              <a:rPr lang="en-US" sz="1200" kern="1200" baseline="0" dirty="0" smtClean="0">
                <a:solidFill>
                  <a:schemeClr val="tx1"/>
                </a:solidFill>
                <a:latin typeface="+mn-lt"/>
                <a:ea typeface="+mn-ea"/>
                <a:cs typeface="+mn-cs"/>
              </a:rPr>
              <a:t>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Conditional survival is shown in this figure; this is the survival following 1 year for all patients who survived to 1 year. The conditional median survival is the estimated time point at which 50% of the recipients who survive to at least 1 year have died.  Because the decline in survival is greatest during the first year following transplantation, the conditional survival provides a more realistic expectation of survival time for recipients who survive the early post-transplant period.</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a:t>
            </a:r>
            <a:r>
              <a:rPr lang="en-US" sz="1200" kern="1200" baseline="0" dirty="0" err="1" smtClean="0">
                <a:solidFill>
                  <a:schemeClr val="tx1"/>
                </a:solidFill>
                <a:latin typeface="+mn-lt"/>
                <a:ea typeface="+mn-ea"/>
                <a:cs typeface="+mn-cs"/>
              </a:rPr>
              <a:t>Scheffe’s</a:t>
            </a:r>
            <a:r>
              <a:rPr lang="en-US" sz="1200" kern="1200" baseline="0" dirty="0" smtClean="0">
                <a:solidFill>
                  <a:schemeClr val="tx1"/>
                </a:solidFill>
                <a:latin typeface="+mn-lt"/>
                <a:ea typeface="+mn-ea"/>
                <a:cs typeface="+mn-cs"/>
              </a:rPr>
              <a:t>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Conditional survival is shown in this figure; this is the survival following 5 years for all patients who survived to 5 years.</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a:t>
            </a:r>
            <a:r>
              <a:rPr lang="en-US" sz="1200" kern="1200" baseline="0" dirty="0" err="1" smtClean="0">
                <a:solidFill>
                  <a:schemeClr val="tx1"/>
                </a:solidFill>
                <a:latin typeface="+mn-lt"/>
                <a:ea typeface="+mn-ea"/>
                <a:cs typeface="+mn-cs"/>
              </a:rPr>
              <a:t>Scheffe’s</a:t>
            </a:r>
            <a:r>
              <a:rPr lang="en-US" sz="1200" kern="1200" baseline="0" dirty="0" smtClean="0">
                <a:solidFill>
                  <a:schemeClr val="tx1"/>
                </a:solidFill>
                <a:latin typeface="+mn-lt"/>
                <a:ea typeface="+mn-ea"/>
                <a:cs typeface="+mn-cs"/>
              </a:rPr>
              <a:t>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Conditional survival is shown in this figure; this is the survival following 10 years for all patients who survived to 10 years.</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a:t>
            </a:r>
            <a:r>
              <a:rPr lang="en-US" sz="1200" kern="1200" baseline="0" dirty="0" err="1" smtClean="0">
                <a:solidFill>
                  <a:schemeClr val="tx1"/>
                </a:solidFill>
                <a:latin typeface="+mn-lt"/>
                <a:ea typeface="+mn-ea"/>
                <a:cs typeface="+mn-cs"/>
              </a:rPr>
              <a:t>Scheffe’s</a:t>
            </a:r>
            <a:r>
              <a:rPr lang="en-US" sz="1200" kern="1200" baseline="0" dirty="0" smtClean="0">
                <a:solidFill>
                  <a:schemeClr val="tx1"/>
                </a:solidFill>
                <a:latin typeface="+mn-lt"/>
                <a:ea typeface="+mn-ea"/>
                <a:cs typeface="+mn-cs"/>
              </a:rPr>
              <a:t>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a:t>
            </a:r>
            <a:r>
              <a:rPr lang="en-US" sz="1200" kern="1200" baseline="0" dirty="0" err="1" smtClean="0">
                <a:solidFill>
                  <a:schemeClr val="tx1"/>
                </a:solidFill>
                <a:latin typeface="+mn-lt"/>
                <a:ea typeface="+mn-ea"/>
                <a:cs typeface="+mn-cs"/>
              </a:rPr>
              <a:t>Scheffe’s</a:t>
            </a:r>
            <a:r>
              <a:rPr lang="en-US" sz="1200" kern="1200" baseline="0" dirty="0" smtClean="0">
                <a:solidFill>
                  <a:schemeClr val="tx1"/>
                </a:solidFill>
                <a:latin typeface="+mn-lt"/>
                <a:ea typeface="+mn-ea"/>
                <a:cs typeface="+mn-cs"/>
              </a:rPr>
              <a:t> method.</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Conditional survival is shown in this figure; this is the survival following 1 year for all patients who survived to 1 year. Because the decline in survival is greatest during the first year following transplantation, the conditional survival provides a more realistic expectation of survival time for recipients who survive the early post-transplant period.</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a:t>
            </a:r>
            <a:r>
              <a:rPr lang="en-US" sz="1200" kern="1200" baseline="0" dirty="0" err="1" smtClean="0">
                <a:solidFill>
                  <a:schemeClr val="tx1"/>
                </a:solidFill>
                <a:latin typeface="+mn-lt"/>
                <a:ea typeface="+mn-ea"/>
                <a:cs typeface="+mn-cs"/>
              </a:rPr>
              <a:t>Scheffe’s</a:t>
            </a:r>
            <a:r>
              <a:rPr lang="en-US" sz="1200" kern="1200" baseline="0" dirty="0" smtClean="0">
                <a:solidFill>
                  <a:schemeClr val="tx1"/>
                </a:solidFill>
                <a:latin typeface="+mn-lt"/>
                <a:ea typeface="+mn-ea"/>
                <a:cs typeface="+mn-cs"/>
              </a:rPr>
              <a:t> method.</a:t>
            </a:r>
            <a:r>
              <a:rPr lang="en-US" sz="1200" kern="1200" dirty="0" smtClean="0">
                <a:solidFill>
                  <a:schemeClr val="tx1"/>
                </a:solidFill>
                <a:latin typeface="+mn-lt"/>
                <a:ea typeface="+mn-ea"/>
                <a:cs typeface="+mn-cs"/>
              </a:rPr>
              <a:t> 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a:t>
            </a:r>
            <a:r>
              <a:rPr lang="en-US" sz="1200" kern="1200" baseline="0" dirty="0" err="1" smtClean="0">
                <a:solidFill>
                  <a:schemeClr val="tx1"/>
                </a:solidFill>
                <a:latin typeface="+mn-lt"/>
                <a:ea typeface="+mn-ea"/>
                <a:cs typeface="+mn-cs"/>
              </a:rPr>
              <a:t>Scheffe’s</a:t>
            </a:r>
            <a:r>
              <a:rPr lang="en-US" sz="1200" kern="1200" baseline="0" dirty="0" smtClean="0">
                <a:solidFill>
                  <a:schemeClr val="tx1"/>
                </a:solidFill>
                <a:latin typeface="+mn-lt"/>
                <a:ea typeface="+mn-ea"/>
                <a:cs typeface="+mn-cs"/>
              </a:rPr>
              <a:t> method.</a:t>
            </a:r>
            <a:r>
              <a:rPr lang="en-US" sz="1200" kern="1200" dirty="0" smtClean="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8D3FF3A6-B03F-4710-AAA0-E3CB014C4A59}"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a:t>
            </a:r>
            <a:r>
              <a:rPr lang="en-US" sz="1200" kern="1200" baseline="0" dirty="0" err="1" smtClean="0">
                <a:solidFill>
                  <a:schemeClr val="tx1"/>
                </a:solidFill>
                <a:latin typeface="+mn-lt"/>
                <a:ea typeface="+mn-ea"/>
                <a:cs typeface="+mn-cs"/>
              </a:rPr>
              <a:t>Scheffe’s</a:t>
            </a:r>
            <a:r>
              <a:rPr lang="en-US" sz="1200" kern="1200" baseline="0" dirty="0" smtClean="0">
                <a:solidFill>
                  <a:schemeClr val="tx1"/>
                </a:solidFill>
                <a:latin typeface="+mn-lt"/>
                <a:ea typeface="+mn-ea"/>
                <a:cs typeface="+mn-cs"/>
              </a:rPr>
              <a:t> method.</a:t>
            </a:r>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a:t>
            </a:r>
            <a:r>
              <a:rPr lang="en-US" sz="1200" kern="1200" baseline="0" dirty="0" err="1" smtClean="0">
                <a:solidFill>
                  <a:schemeClr val="tx1"/>
                </a:solidFill>
                <a:latin typeface="+mn-lt"/>
                <a:ea typeface="+mn-ea"/>
                <a:cs typeface="+mn-cs"/>
              </a:rPr>
              <a:t>Scheffe’s</a:t>
            </a:r>
            <a:r>
              <a:rPr lang="en-US" sz="1200" kern="1200" baseline="0" dirty="0" smtClean="0">
                <a:solidFill>
                  <a:schemeClr val="tx1"/>
                </a:solidFill>
                <a:latin typeface="+mn-lt"/>
                <a:ea typeface="+mn-ea"/>
                <a:cs typeface="+mn-cs"/>
              </a:rPr>
              <a:t> method.</a:t>
            </a:r>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a:t>
            </a:r>
            <a:r>
              <a:rPr lang="en-US" sz="1200" kern="1200" baseline="0" dirty="0" err="1" smtClean="0">
                <a:solidFill>
                  <a:schemeClr val="tx1"/>
                </a:solidFill>
                <a:latin typeface="+mn-lt"/>
                <a:ea typeface="+mn-ea"/>
                <a:cs typeface="+mn-cs"/>
              </a:rPr>
              <a:t>Scheffe’s</a:t>
            </a:r>
            <a:r>
              <a:rPr lang="en-US" sz="1200" kern="1200" baseline="0" dirty="0" smtClean="0">
                <a:solidFill>
                  <a:schemeClr val="tx1"/>
                </a:solidFill>
                <a:latin typeface="+mn-lt"/>
                <a:ea typeface="+mn-ea"/>
                <a:cs typeface="+mn-cs"/>
              </a:rPr>
              <a:t>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a:t>
            </a:r>
            <a:r>
              <a:rPr lang="en-US" sz="1200" kern="1200" baseline="0" dirty="0" err="1" smtClean="0">
                <a:solidFill>
                  <a:schemeClr val="tx1"/>
                </a:solidFill>
                <a:latin typeface="+mn-lt"/>
                <a:ea typeface="+mn-ea"/>
                <a:cs typeface="+mn-cs"/>
              </a:rPr>
              <a:t>Scheffe’s</a:t>
            </a:r>
            <a:r>
              <a:rPr lang="en-US" sz="1200" kern="1200" baseline="0" dirty="0" smtClean="0">
                <a:solidFill>
                  <a:schemeClr val="tx1"/>
                </a:solidFill>
                <a:latin typeface="+mn-lt"/>
                <a:ea typeface="+mn-ea"/>
                <a:cs typeface="+mn-cs"/>
              </a:rPr>
              <a:t> method.</a:t>
            </a:r>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a:t>
            </a:r>
            <a:r>
              <a:rPr lang="en-US" sz="1200" kern="1200" baseline="0" dirty="0" err="1" smtClean="0">
                <a:solidFill>
                  <a:schemeClr val="tx1"/>
                </a:solidFill>
                <a:latin typeface="+mn-lt"/>
                <a:ea typeface="+mn-ea"/>
                <a:cs typeface="+mn-cs"/>
              </a:rPr>
              <a:t>Scheffe’s</a:t>
            </a:r>
            <a:r>
              <a:rPr lang="en-US" sz="1200" kern="1200" baseline="0" dirty="0" smtClean="0">
                <a:solidFill>
                  <a:schemeClr val="tx1"/>
                </a:solidFill>
                <a:latin typeface="+mn-lt"/>
                <a:ea typeface="+mn-ea"/>
                <a:cs typeface="+mn-cs"/>
              </a:rPr>
              <a:t> method.</a:t>
            </a:r>
            <a:r>
              <a:rPr lang="en-US" sz="1200" kern="1200" dirty="0" smtClean="0">
                <a:solidFill>
                  <a:schemeClr val="tx1"/>
                </a:solidFill>
                <a:latin typeface="+mn-lt"/>
                <a:ea typeface="+mn-ea"/>
                <a:cs typeface="+mn-cs"/>
              </a:rPr>
              <a:t> 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a:t>
            </a:r>
            <a:r>
              <a:rPr lang="en-US" sz="1200" kern="1200" baseline="0" dirty="0" err="1" smtClean="0">
                <a:solidFill>
                  <a:schemeClr val="tx1"/>
                </a:solidFill>
                <a:latin typeface="+mn-lt"/>
                <a:ea typeface="+mn-ea"/>
                <a:cs typeface="+mn-cs"/>
              </a:rPr>
              <a:t>Scheffe’s</a:t>
            </a:r>
            <a:r>
              <a:rPr lang="en-US" sz="1200" kern="1200" baseline="0" dirty="0" smtClean="0">
                <a:solidFill>
                  <a:schemeClr val="tx1"/>
                </a:solidFill>
                <a:latin typeface="+mn-lt"/>
                <a:ea typeface="+mn-ea"/>
                <a:cs typeface="+mn-cs"/>
              </a:rPr>
              <a:t> method.</a:t>
            </a:r>
            <a:r>
              <a:rPr lang="en-US" sz="1200" kern="1200" dirty="0" smtClean="0">
                <a:solidFill>
                  <a:schemeClr val="tx1"/>
                </a:solidFill>
                <a:latin typeface="+mn-lt"/>
                <a:ea typeface="+mn-ea"/>
                <a:cs typeface="+mn-cs"/>
              </a:rPr>
              <a:t> 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a:t>
            </a:r>
            <a:r>
              <a:rPr lang="en-US" sz="1200" kern="1200" dirty="0" smtClean="0">
                <a:solidFill>
                  <a:schemeClr val="tx1"/>
                </a:solidFill>
                <a:latin typeface="+mn-lt"/>
                <a:ea typeface="+mn-ea"/>
                <a:cs typeface="+mn-cs"/>
              </a:rPr>
              <a:t> 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Functional status is collected using Lansky score for pediatric recipients.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figure shows the functional status reported on the 1-year, 2-year and 3-year annual follow-ups.  Because all follow-ups between March 2005 and June 2012 were included, the bars do not include the same patients.</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hospitalizations reported on the 1-year, 3-year and 5-year annual follow-ups, representing the hospitalizations between discharge and 1 year, between the 2-year and 3-year follow-up, and between the 4-year and 5-year follow-up, respectively.  Because all follow-ups between January 2000 and June 2012 were included, the bars do not include the same patients.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C4CF527-DB22-4A89-A796-D9BF6FBA4C61}"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a:t>
            </a:r>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Because of a modification in the data collection, the analysis is limited to follow-ups occurring on or after July 2004.</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a:t>
            </a: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a:t>
            </a: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a:t>
            </a: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a:t>
            </a: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maintenance immunosuppression reported as being provided at the time of the 1-year and 5-year annual follow-up forms.  To provide a snapshot of current practice, only follow-ups occurring between January 2001 and June 2012 were included.  Therefore, this figure does not represent changes in practice between the 1-year follow-up and 5-year follow-up on a cohort of patients.  The patients in the 1-year tabulation are not the same patients as in the 5-year tabulation.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maintenance immunosuppression reported as being provided at the time of the 1-year and 5-year annual follow-up forms for the same patients based on follow-ups between January 2001 and June 2012.</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maintenance immunosuppression reported as being provided at the time of the 1-year and 5-year annual follow-up forms for the same patients based on follow-ups between January 2001 and June 2012.</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cohorts were conditioned on survival to 1 year, so that prednisone use during the first year could be used as a stratification factor.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 significant p-value means that at least one of the groups is different than the others but it doesn’t identify which group it is.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64</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cohorts were conditioned on survival to 1 year, so that prednisone use during the first year could be used as a stratification factor.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a:t>
            </a: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65</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cohorts were conditioned on survival to 1 year, so that prednisone use during the first year could be used as a stratification factor.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a:t>
            </a: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66</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cohorts were conditioned on survival to 1 year, so that prednisone use during the first year could be used as a stratification factor.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a:t>
            </a: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67</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cohorts were conditioned on survival to 1 year, so that prednisone use during the first year could be used as a stratification factor.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a:t>
            </a: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68</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7</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Results of log-rank</a:t>
            </a:r>
            <a:r>
              <a:rPr lang="en-US" sz="1200" kern="1200" baseline="0" dirty="0" smtClean="0">
                <a:solidFill>
                  <a:schemeClr val="tx1"/>
                </a:solidFill>
                <a:latin typeface="+mn-lt"/>
                <a:ea typeface="+mn-ea"/>
                <a:cs typeface="+mn-cs"/>
              </a:rPr>
              <a:t> test should be interpreted with caution when curves cross. Adjustments for multiple comparisons were done using Scheffe’s method.</a:t>
            </a: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70</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cohorts were conditioned on survival to 1 year, so that cyclosporine vs. tacrolimus use during the first year could be used as a stratification factor.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A significant p-value means that at least one of the groups is different than the others but it doesn’t identify which group it is. Results of log-rank</a:t>
            </a:r>
            <a:r>
              <a:rPr lang="en-US" sz="1200" kern="1200" baseline="0" dirty="0" smtClean="0">
                <a:solidFill>
                  <a:schemeClr val="tx1"/>
                </a:solidFill>
                <a:latin typeface="+mn-lt"/>
                <a:ea typeface="+mn-ea"/>
                <a:cs typeface="+mn-cs"/>
              </a:rPr>
              <a:t> test should be interpreted with caution when curves cross.</a:t>
            </a:r>
            <a:endParaRPr lang="en-US" dirty="0" smtClean="0"/>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71</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 </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72</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C4CF527-DB22-4A89-A796-D9BF6FBA4C61}" type="slidenum">
              <a:rPr lang="en-US" smtClean="0"/>
              <a:pPr/>
              <a:t>73</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Because of a modification in the data collection, the analysis is limited to follow-ups occurring on or after July 2004.</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alive and some patients have been lost to follow-up, the survival rates are estimates rather than exact rates because the time of death is not known for all patients and may never occur for some patients.  Conditional survival is shown in this figure; this is the survival rate following 1 year for all patients who survived to 1 year.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74</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Because of a modification in the data collection, the analysis is limited to follow-ups occurring on or after July 2004.</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alive and some patients have been lost to follow-up, the survival rates are estimates rather than exact rates because the time of death is not known for all patients and may never occur for some patients.  Conditional survival is shown in this figure; this is the survival rate following 1 year for all patients who survived to 1 year.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75</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Because of a modification in the data collection, the analysis is limited to follow-ups occurring on or after July 2004.</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alive and some patients have been lost to follow-up, the survival rates are estimates rather than exact rates because the time of death is not known for all patients and may never occur for some patients.  Conditional survival is shown in this figure; this is the survival rate following 1 year for all patients who survived to 1 year.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76</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Because of a modification in the data collection, the analysis is limited to follow-ups occurring on or after July 2004.</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alive and some patients have been lost to follow-up, the survival rates are estimates rather than exact rates because the time of death is not known for all patients and may never occur for some patients.  Conditional survival is shown in this figure; this is the survival rate following 1 year for all patients who survived to 1 year.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Results of log-rank</a:t>
            </a:r>
            <a:r>
              <a:rPr lang="en-US" sz="1200" kern="1200" baseline="0" dirty="0" smtClean="0">
                <a:solidFill>
                  <a:schemeClr val="tx1"/>
                </a:solidFill>
                <a:latin typeface="+mn-lt"/>
                <a:ea typeface="+mn-ea"/>
                <a:cs typeface="+mn-cs"/>
              </a:rPr>
              <a:t> test should be interpreted with caution when curves cross. </a:t>
            </a: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77</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Because of a modification in the data collection, the analysis is limited to follow-ups occurring on or after July 2004.</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alive and some patients have been lost to follow-up, the survival rates are estimates rather than exact rates because the time of death is not known for all patients and may never occur for some patients.  Conditional survival is shown in this figure; this is the survival rate following 1 year for all patients who survived to 1 year.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78</a:t>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Because of a modification in the data collection, the analysis is limited to follow-ups occurring on or after July 2004.</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alive and some patients have been lost to follow-up, the survival rates are estimates rather than exact rates because the time of death is not known for all patients and may never occur for some patients.  Conditional survival is shown in this figure; this is the survival rate following 1 year for all patients who survived to 1 year.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Bonferroni method.</a:t>
            </a: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8</a:t>
            </a:fld>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Because of a modification in the data collection, the analysis is limited to follow-ups occurring on or after July 2004.</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alive and some patients have been lost to follow-up, the survival rates are estimates rather than exact rates because the time of death is not known for all patients and may never occur for some patients.  Conditional survival is shown in this figure; this is the survival rate following 1 year for all patients who survived to 1 year.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Bonferroni method.</a:t>
            </a: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80</a:t>
            </a:fld>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Because of a modification in the data collection, the analysis is limited to follow-ups occurring on or after July 2004.</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alive and some patients have been lost to follow-up, the survival rates are estimates rather than exact rates because the time of death is not known for all patients and may never occur for some patients.  Conditional survival is shown in this figure; this is the survival rate following 1 year for all patients who survived to 1 year.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Bonferroni method.</a:t>
            </a: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81</a:t>
            </a:fld>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Because of a modification in the data collection, the analysis is limited to follow-ups occurring on or after July 2004.</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Comparisons were made using the chi-square statistic. </a:t>
            </a:r>
            <a:r>
              <a:rPr lang="en-US" sz="1200" kern="1200" baseline="0" dirty="0" smtClean="0">
                <a:solidFill>
                  <a:schemeClr val="tx1"/>
                </a:solidFill>
                <a:latin typeface="+mn-lt"/>
                <a:ea typeface="+mn-ea"/>
                <a:cs typeface="+mn-cs"/>
              </a:rPr>
              <a:t>Adjustments for multiple comparisons were done using Bonferroni method.</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82</a:t>
            </a:fld>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Because of a modification in the data collection, the analysis is limited to follow-ups occurring on or after July 2004.</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Comparisons were made using the chi-square statistic. </a:t>
            </a:r>
            <a:r>
              <a:rPr lang="en-US" sz="1200" kern="1200" baseline="0" dirty="0" smtClean="0">
                <a:solidFill>
                  <a:schemeClr val="tx1"/>
                </a:solidFill>
                <a:latin typeface="+mn-lt"/>
                <a:ea typeface="+mn-ea"/>
                <a:cs typeface="+mn-cs"/>
              </a:rPr>
              <a:t>Adjustments for multiple comparisons were done using Bonferroni method.</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83</a:t>
            </a:fld>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Because of a modification in the data collection, the analysis is limited to follow-ups occurring on or after July 2004.</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Comparisons were made using the chi-square statistic. </a:t>
            </a:r>
            <a:r>
              <a:rPr lang="en-US" sz="1200" kern="1200" baseline="0" dirty="0" smtClean="0">
                <a:solidFill>
                  <a:schemeClr val="tx1"/>
                </a:solidFill>
                <a:latin typeface="+mn-lt"/>
                <a:ea typeface="+mn-ea"/>
                <a:cs typeface="+mn-cs"/>
              </a:rPr>
              <a:t>Adjustments for multiple comparisons were done using Bonferroni method.</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84</a:t>
            </a:fld>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Because of a modification in the data collection, the analysis is limited to follow-ups occurring on or after July 2004.</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Comparisons were made using the chi-square statistic. </a:t>
            </a:r>
            <a:r>
              <a:rPr lang="en-US" sz="1200" kern="1200" baseline="0" dirty="0" smtClean="0">
                <a:solidFill>
                  <a:schemeClr val="tx1"/>
                </a:solidFill>
                <a:latin typeface="+mn-lt"/>
                <a:ea typeface="+mn-ea"/>
                <a:cs typeface="+mn-cs"/>
              </a:rPr>
              <a:t>Adjustments for multiple comparisons were done using Bonferroni method.</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85</a:t>
            </a:fld>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Because of a modification in the data collection, the analysis is limited to follow-ups occurring on or after July 2004.</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Comparisons were made using the chi-square statistic. </a:t>
            </a:r>
            <a:r>
              <a:rPr lang="en-US" sz="1200" kern="1200" baseline="0" dirty="0" smtClean="0">
                <a:solidFill>
                  <a:schemeClr val="tx1"/>
                </a:solidFill>
                <a:latin typeface="+mn-lt"/>
                <a:ea typeface="+mn-ea"/>
                <a:cs typeface="+mn-cs"/>
              </a:rPr>
              <a:t>Adjustments for multiple comparisons were done using Bonferroni method.</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86</a:t>
            </a:fld>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Because of a modification in the data collection, the analysis is limited to follow-ups occurring on or after July 2004.</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Comparisons were made using the chi-square statistic. </a:t>
            </a:r>
            <a:r>
              <a:rPr lang="en-US" sz="1200" kern="1200" baseline="0" dirty="0" smtClean="0">
                <a:solidFill>
                  <a:schemeClr val="tx1"/>
                </a:solidFill>
                <a:latin typeface="+mn-lt"/>
                <a:ea typeface="+mn-ea"/>
                <a:cs typeface="+mn-cs"/>
              </a:rPr>
              <a:t>Adjustments for multiple comparisons were done using Bonferroni method.</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87</a:t>
            </a:fld>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Because of a modification in the data collection, the analysis is limited to follow-ups occurring on or after July 2004.</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Comparisons were made using the chi-square statistic. </a:t>
            </a:r>
            <a:r>
              <a:rPr lang="en-US" sz="1200" kern="1200" baseline="0" dirty="0" smtClean="0">
                <a:solidFill>
                  <a:schemeClr val="tx1"/>
                </a:solidFill>
                <a:latin typeface="+mn-lt"/>
                <a:ea typeface="+mn-ea"/>
                <a:cs typeface="+mn-cs"/>
              </a:rPr>
              <a:t>Adjustments for multiple comparisons were done using Bonferroni method.</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88</a:t>
            </a:fld>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Because of a modification in the data collection, the analysis is limited to follow-ups occurring on or after July 2004.</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Comparisons were made using the chi-square statistic. </a:t>
            </a:r>
            <a:r>
              <a:rPr lang="en-US" sz="1200" kern="1200" baseline="0" dirty="0" smtClean="0">
                <a:solidFill>
                  <a:schemeClr val="tx1"/>
                </a:solidFill>
                <a:latin typeface="+mn-lt"/>
                <a:ea typeface="+mn-ea"/>
                <a:cs typeface="+mn-cs"/>
              </a:rPr>
              <a:t>Adjustments for multiple comparisons were done using Bonferroni method.</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9</a:t>
            </a:fld>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Because of a modification in the data collection, the analysis is limited to follow-ups occurring on or after July 2004.</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Comparisons were made using the chi-square statistic. </a:t>
            </a:r>
            <a:r>
              <a:rPr lang="en-US" sz="1200" kern="1200" baseline="0" dirty="0" smtClean="0">
                <a:solidFill>
                  <a:schemeClr val="tx1"/>
                </a:solidFill>
                <a:latin typeface="+mn-lt"/>
                <a:ea typeface="+mn-ea"/>
                <a:cs typeface="+mn-cs"/>
              </a:rPr>
              <a:t>Adjustments for multiple comparisons were done using Bonferroni method.</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90</a:t>
            </a:fld>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Because of a modification in the data collection, the analysis is limited to follow-ups occurring on or after July 2004.</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Comparisons were made using the chi-square statistic. </a:t>
            </a:r>
            <a:r>
              <a:rPr lang="en-US" sz="1200" kern="1200" baseline="0" dirty="0" smtClean="0">
                <a:solidFill>
                  <a:schemeClr val="tx1"/>
                </a:solidFill>
                <a:latin typeface="+mn-lt"/>
                <a:ea typeface="+mn-ea"/>
                <a:cs typeface="+mn-cs"/>
              </a:rPr>
              <a:t>Adjustments for multiple comparisons were done using Bonferroni method.</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91</a:t>
            </a:fld>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Because of a modification in the data collection, the analysis is limited to follow-ups occurring on or after July 2004.</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Comparisons were made using the chi-square statistic. </a:t>
            </a:r>
            <a:r>
              <a:rPr lang="en-US" sz="1200" kern="1200" baseline="0" dirty="0" smtClean="0">
                <a:solidFill>
                  <a:schemeClr val="tx1"/>
                </a:solidFill>
                <a:latin typeface="+mn-lt"/>
                <a:ea typeface="+mn-ea"/>
                <a:cs typeface="+mn-cs"/>
              </a:rPr>
              <a:t>Adjustments for multiple comparisons were done using Bonferroni method.</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92</a:t>
            </a:fld>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Because of a modification in the data collection, the analysis is limited to follow-ups occurring on or after July 2004.</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Comparisons were made using the chi-square statistic. </a:t>
            </a:r>
            <a:r>
              <a:rPr lang="en-US" sz="1200" kern="1200" baseline="0" dirty="0" smtClean="0">
                <a:solidFill>
                  <a:schemeClr val="tx1"/>
                </a:solidFill>
                <a:latin typeface="+mn-lt"/>
                <a:ea typeface="+mn-ea"/>
                <a:cs typeface="+mn-cs"/>
              </a:rPr>
              <a:t>Adjustments for multiple comparisons were done using Bonferroni method.</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93</a:t>
            </a:fld>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CAV was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CAV is reported on annual follow-ups; a date of diagnosis is not provided.  For this figure the midpoint between the date of previous follow-up (when event had not occurred) and the date of follow-up when the event was reported was used as the date of occurrence.  Patients were included in the analysis until an unknown response for the outcome of interest was reported.  Therefore, the rates seen here may differ from those reported in the cumulative prevalence slide which is based on only those patients with known responses for each of the outcomes at all follow-up time points.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94</a:t>
            </a:fld>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CAV was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CAV is reported on annual follow-ups; a date of diagnosis is not provided.  For this figure the midpoint between the date of previous follow-up (when event had not occurred) and the date of follow-up when the event was reported was used as the date of occurrence.  Patients were included in the analysis until an unknown response for the outcome of interest was reported.  Therefore, the rates seen here may differ from those reported in the cumulative prevalence slide which is based on only those patients with known responses for each of the outcomes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Freedom from CAV rates were compared using the log-rank test statistic.</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95</a:t>
            </a:fld>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CAV was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CAV is reported on annual follow-ups; a date of diagnosis is not provided.  For this figure the midpoint between the date of previous follow-up (when event had not occurred) and the date of follow-up when the event was reported was used as the date of occurrence.  Patients were included in the analysis until an unknown response for the outcome of interest was reported.  Therefore, the rates seen here may differ from those reported in the cumulative prevalence slide which is based on only those patients with known responses for each of the outcomes at all follow-up time points.</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Freedom from CAV rates were compared using the log-rank test statistic. A significant p-value means that at least one of the groups is different than the others but it doesn’t identify which group it is. 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96</a:t>
            </a:fld>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CAV was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CAV is reported on annual follow-ups; a date of diagnosis is not provided.  For this figure the midpoint between the date of previous follow-up (when event had not occurred) and the date of follow-up when the event was reported was used as the date of occurrence.  Patients were included in the analysis until an unknown response for the outcome of interest was reported.  Therefore, the rates seen here may differ from those reported in the cumulative prevalence slide which is based on only those patients with known responses for each of the outcomes at all follow-up time points.</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Freedom from CAV rates were compared using the log-rank test statistic. A significant p-value means that at least one of the groups is different than the others but it doesn’t identify which group it is. 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97</a:t>
            </a:fld>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CAV was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CAV is reported on annual follow-ups; a date of diagnosis is not provided.  For this figure the midpoint between the date of previous follow-up (when event had not occurred) and the date of follow-up when the event was reported was used as the date of occurrence.  Patients were included in the analysis until an unknown response for the outcome of interest was reported.  Therefore, the rates seen here may differ from those reported in the cumulative prevalence slide which is based on only those patients with known responses for each of the outcomes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Freedom from CAV rates were compared using the log-rank test statistic. A significant p-value means that at least one of the groups is different than the others but it doesn’t identify which group it is. 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98</a:t>
            </a:fld>
            <a:endParaRPr 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CAV was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CAV is reported on annual follow-ups; a date of diagnosis is not provided.  For this figure the midpoint between the date of previous follow-up (when event had not occurred) and the date of follow-up when the event was reported was used as the date of occurrence.  Patients were included in the analysis until an unknown response for the outcome of interest was reported.  Therefore, the rates seen here may differ from those reported in the cumulative prevalence slide which is based on only those patients with known responses for each of the outcomes at all follow-up time points.</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Freedom from CAV rates were compared using the log-rank test statistic. </a:t>
            </a:r>
            <a:r>
              <a:rPr lang="en-US" sz="1200" kern="1200" baseline="0" dirty="0" smtClean="0">
                <a:solidFill>
                  <a:schemeClr val="tx1"/>
                </a:solidFill>
                <a:latin typeface="+mn-lt"/>
                <a:ea typeface="+mn-ea"/>
                <a:cs typeface="+mn-cs"/>
              </a:rPr>
              <a:t>Adjustments for multiple comparisons were done using </a:t>
            </a:r>
            <a:r>
              <a:rPr lang="en-US" sz="1200" kern="1200" baseline="0" dirty="0" err="1" smtClean="0">
                <a:solidFill>
                  <a:schemeClr val="tx1"/>
                </a:solidFill>
                <a:latin typeface="+mn-lt"/>
                <a:ea typeface="+mn-ea"/>
                <a:cs typeface="+mn-cs"/>
              </a:rPr>
              <a:t>Scheffe’s</a:t>
            </a:r>
            <a:r>
              <a:rPr lang="en-US" sz="1200" kern="1200" baseline="0" dirty="0" smtClean="0">
                <a:solidFill>
                  <a:schemeClr val="tx1"/>
                </a:solidFill>
                <a:latin typeface="+mn-lt"/>
                <a:ea typeface="+mn-ea"/>
                <a:cs typeface="+mn-cs"/>
              </a:rPr>
              <a:t> method.</a:t>
            </a:r>
            <a:r>
              <a:rPr lang="en-US" sz="1200" kern="1200" dirty="0" smtClean="0">
                <a:solidFill>
                  <a:schemeClr val="tx1"/>
                </a:solidFill>
                <a:latin typeface="+mn-lt"/>
                <a:ea typeface="+mn-ea"/>
                <a:cs typeface="+mn-cs"/>
              </a:rPr>
              <a:t> 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3600" baseline="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lvl1pPr>
              <a:defRPr>
                <a:solidFill>
                  <a:schemeClr val="tx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8392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600200"/>
            <a:ext cx="7772400" cy="4114800"/>
          </a:xfrm>
        </p:spPr>
        <p:txBody>
          <a:bodyPr/>
          <a:lstStyle/>
          <a:p>
            <a:pPr lvl="0"/>
            <a:endParaRPr lang="en-US" noProof="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tx1"/>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5000">
              <a:srgbClr val="330033"/>
            </a:gs>
            <a:gs pos="100000">
              <a:schemeClr val="tx1"/>
            </a:gs>
          </a:gsLst>
          <a:lin ang="16200000" scaled="1"/>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5000"/>
        <a:buFont typeface="Webdings" charset="2"/>
        <a:buChar char="&lt;"/>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2"/>
        </a:buClr>
        <a:buFont typeface="Times" charset="0"/>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Font typeface="Times" charset="0"/>
        <a:buChar char="•"/>
        <a:defRPr sz="2400">
          <a:solidFill>
            <a:schemeClr val="tx1"/>
          </a:solidFill>
          <a:latin typeface="+mn-lt"/>
        </a:defRPr>
      </a:lvl3pPr>
      <a:lvl4pPr marL="16002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0.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10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1.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notesSlide" Target="../notesSlides/notesSlide10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2.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10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3.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notesSlide" Target="../notesSlides/notesSlide10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10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7.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10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8.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10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9.xml.rels><?xml version="1.0" encoding="UTF-8" standalone="yes"?>
<Relationships xmlns="http://schemas.openxmlformats.org/package/2006/relationships"><Relationship Id="rId3" Type="http://schemas.openxmlformats.org/officeDocument/2006/relationships/chart" Target="../charts/chart114.xml"/><Relationship Id="rId2" Type="http://schemas.openxmlformats.org/officeDocument/2006/relationships/notesSlide" Target="../notesSlides/notesSlide10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0.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1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1.xml.rels><?xml version="1.0" encoding="UTF-8" standalone="yes"?>
<Relationships xmlns="http://schemas.openxmlformats.org/package/2006/relationships"><Relationship Id="rId3" Type="http://schemas.openxmlformats.org/officeDocument/2006/relationships/chart" Target="../charts/chart116.xml"/><Relationship Id="rId2" Type="http://schemas.openxmlformats.org/officeDocument/2006/relationships/notesSlide" Target="../notesSlides/notesSlide1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2.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1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3.xml.rels><?xml version="1.0" encoding="UTF-8" standalone="yes"?>
<Relationships xmlns="http://schemas.openxmlformats.org/package/2006/relationships"><Relationship Id="rId3" Type="http://schemas.openxmlformats.org/officeDocument/2006/relationships/chart" Target="../charts/chart118.xml"/><Relationship Id="rId2" Type="http://schemas.openxmlformats.org/officeDocument/2006/relationships/notesSlide" Target="../notesSlides/notesSlide11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4.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11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5.xml.rels><?xml version="1.0" encoding="UTF-8" standalone="yes"?>
<Relationships xmlns="http://schemas.openxmlformats.org/package/2006/relationships"><Relationship Id="rId3" Type="http://schemas.openxmlformats.org/officeDocument/2006/relationships/chart" Target="../charts/chart120.xml"/><Relationship Id="rId2" Type="http://schemas.openxmlformats.org/officeDocument/2006/relationships/notesSlide" Target="../notesSlides/notesSlide11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6.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11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7.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8.xml"/><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0.xml.rels><?xml version="1.0" encoding="UTF-8" standalone="yes"?>
<Relationships xmlns="http://schemas.openxmlformats.org/package/2006/relationships"><Relationship Id="rId3" Type="http://schemas.openxmlformats.org/officeDocument/2006/relationships/chart" Target="../charts/chart122.xml"/><Relationship Id="rId2" Type="http://schemas.openxmlformats.org/officeDocument/2006/relationships/notesSlide" Target="../notesSlides/notesSlide120.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21.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121.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22.xml.rels><?xml version="1.0" encoding="UTF-8" standalone="yes"?>
<Relationships xmlns="http://schemas.openxmlformats.org/package/2006/relationships"><Relationship Id="rId3" Type="http://schemas.openxmlformats.org/officeDocument/2006/relationships/chart" Target="../charts/chart124.xml"/><Relationship Id="rId2" Type="http://schemas.openxmlformats.org/officeDocument/2006/relationships/notesSlide" Target="../notesSlides/notesSlide122.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3.xml"/><Relationship Id="rId1" Type="http://schemas.openxmlformats.org/officeDocument/2006/relationships/slideLayout" Target="../slideLayouts/slideLayout12.xml"/></Relationships>
</file>

<file path=ppt/slides/_rels/slide1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4.xml"/><Relationship Id="rId1" Type="http://schemas.openxmlformats.org/officeDocument/2006/relationships/slideLayout" Target="../slideLayouts/slideLayout12.xml"/></Relationships>
</file>

<file path=ppt/slides/_rels/slide1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5.xml"/><Relationship Id="rId1" Type="http://schemas.openxmlformats.org/officeDocument/2006/relationships/slideLayout" Target="../slideLayouts/slideLayout12.xml"/></Relationships>
</file>

<file path=ppt/slides/_rels/slide1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6.xml"/><Relationship Id="rId1" Type="http://schemas.openxmlformats.org/officeDocument/2006/relationships/slideLayout" Target="../slideLayouts/slideLayout12.xml"/></Relationships>
</file>

<file path=ppt/slides/_rels/slide1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7.xml"/><Relationship Id="rId1" Type="http://schemas.openxmlformats.org/officeDocument/2006/relationships/slideLayout" Target="../slideLayouts/slideLayout12.xml"/></Relationships>
</file>

<file path=ppt/slides/_rels/slide128.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128.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29.xml.rels><?xml version="1.0" encoding="UTF-8" standalone="yes"?>
<Relationships xmlns="http://schemas.openxmlformats.org/package/2006/relationships"><Relationship Id="rId3" Type="http://schemas.openxmlformats.org/officeDocument/2006/relationships/chart" Target="../charts/chart126.xml"/><Relationship Id="rId2" Type="http://schemas.openxmlformats.org/officeDocument/2006/relationships/notesSlide" Target="../notesSlides/notesSlide129.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0.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130.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31.xml.rels><?xml version="1.0" encoding="UTF-8" standalone="yes"?>
<Relationships xmlns="http://schemas.openxmlformats.org/package/2006/relationships"><Relationship Id="rId3" Type="http://schemas.openxmlformats.org/officeDocument/2006/relationships/chart" Target="../charts/chart128.xml"/><Relationship Id="rId2" Type="http://schemas.openxmlformats.org/officeDocument/2006/relationships/notesSlide" Target="../notesSlides/notesSlide13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32.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132.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3.xm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chart" Target="../charts/chart130.xml"/><Relationship Id="rId2" Type="http://schemas.openxmlformats.org/officeDocument/2006/relationships/notesSlide" Target="../notesSlides/notesSlide13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8.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13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9.xml.rels><?xml version="1.0" encoding="UTF-8" standalone="yes"?>
<Relationships xmlns="http://schemas.openxmlformats.org/package/2006/relationships"><Relationship Id="rId3" Type="http://schemas.openxmlformats.org/officeDocument/2006/relationships/chart" Target="../charts/chart132.xml"/><Relationship Id="rId2" Type="http://schemas.openxmlformats.org/officeDocument/2006/relationships/notesSlide" Target="../notesSlides/notesSlide13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0.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14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notesSlide" Target="../notesSlides/notesSlide14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5.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14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6.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14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7.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14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chart" Target="../charts/chart138.xml"/><Relationship Id="rId2" Type="http://schemas.openxmlformats.org/officeDocument/2006/relationships/notesSlide" Target="../notesSlides/notesSlide15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2.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15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notesSlide" Target="../notesSlides/notesSlide15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7.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15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8.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15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4.xml"/><Relationship Id="rId7"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1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16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notesSlide" Target="../notesSlides/notesSlide16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6.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16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170.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17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1.xml.rels><?xml version="1.0" encoding="UTF-8" standalone="yes"?>
<Relationships xmlns="http://schemas.openxmlformats.org/package/2006/relationships"><Relationship Id="rId3" Type="http://schemas.openxmlformats.org/officeDocument/2006/relationships/chart" Target="../charts/chart147.xml"/><Relationship Id="rId2" Type="http://schemas.openxmlformats.org/officeDocument/2006/relationships/notesSlide" Target="../notesSlides/notesSlide17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3.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4.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17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6.xml.rels><?xml version="1.0" encoding="UTF-8" standalone="yes"?>
<Relationships xmlns="http://schemas.openxmlformats.org/package/2006/relationships"><Relationship Id="rId3" Type="http://schemas.openxmlformats.org/officeDocument/2006/relationships/chart" Target="../charts/chart149.xml"/><Relationship Id="rId2" Type="http://schemas.openxmlformats.org/officeDocument/2006/relationships/notesSlide" Target="../notesSlides/notesSlide17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7.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8.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17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chart" Target="../charts/chart22.xml"/><Relationship Id="rId7"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chart" Target="../charts/chart25.xml"/><Relationship Id="rId5" Type="http://schemas.openxmlformats.org/officeDocument/2006/relationships/chart" Target="../charts/chart24.xml"/><Relationship Id="rId4" Type="http://schemas.openxmlformats.org/officeDocument/2006/relationships/chart" Target="../charts/chart23.xml"/></Relationships>
</file>

<file path=ppt/slides/_rels/slide180.xml.rels><?xml version="1.0" encoding="UTF-8" standalone="yes"?>
<Relationships xmlns="http://schemas.openxmlformats.org/package/2006/relationships"><Relationship Id="rId3" Type="http://schemas.openxmlformats.org/officeDocument/2006/relationships/chart" Target="../charts/chart151.xml"/><Relationship Id="rId2" Type="http://schemas.openxmlformats.org/officeDocument/2006/relationships/notesSlide" Target="../notesSlides/notesSlide18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1.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2.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3.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18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5.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18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6.xml.rels><?xml version="1.0" encoding="UTF-8" standalone="yes"?>
<Relationships xmlns="http://schemas.openxmlformats.org/package/2006/relationships"><Relationship Id="rId3" Type="http://schemas.openxmlformats.org/officeDocument/2006/relationships/chart" Target="../charts/chart154.xml"/><Relationship Id="rId2" Type="http://schemas.openxmlformats.org/officeDocument/2006/relationships/notesSlide" Target="../notesSlides/notesSlide18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7.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188.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8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26.xml"/><Relationship Id="rId7"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chart" Target="../charts/chart29.xml"/><Relationship Id="rId5" Type="http://schemas.openxmlformats.org/officeDocument/2006/relationships/chart" Target="../charts/chart28.xml"/><Relationship Id="rId4" Type="http://schemas.openxmlformats.org/officeDocument/2006/relationships/chart" Target="../charts/chart27.xml"/></Relationships>
</file>

<file path=ppt/slides/_rels/slide190.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190.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3.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6.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7.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8.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2.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3.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4.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5.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6.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7.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8.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9.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0.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1.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2.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3.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4.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5.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6.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7.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8.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9.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0.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1.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2.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chart" Target="../charts/chart81.xml"/><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5.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6.xml.rels><?xml version="1.0" encoding="UTF-8" standalone="yes"?>
<Relationships xmlns="http://schemas.openxmlformats.org/package/2006/relationships"><Relationship Id="rId3" Type="http://schemas.openxmlformats.org/officeDocument/2006/relationships/chart" Target="../charts/chart83.xml"/><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7.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8.xml.rels><?xml version="1.0" encoding="UTF-8" standalone="yes"?>
<Relationships xmlns="http://schemas.openxmlformats.org/package/2006/relationships"><Relationship Id="rId3" Type="http://schemas.openxmlformats.org/officeDocument/2006/relationships/chart" Target="../charts/chart85.xml"/><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9.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0.xml.rels><?xml version="1.0" encoding="UTF-8" standalone="yes"?>
<Relationships xmlns="http://schemas.openxmlformats.org/package/2006/relationships"><Relationship Id="rId3" Type="http://schemas.openxmlformats.org/officeDocument/2006/relationships/chart" Target="../charts/chart87.xml"/><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1.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2.xml.rels><?xml version="1.0" encoding="UTF-8" standalone="yes"?>
<Relationships xmlns="http://schemas.openxmlformats.org/package/2006/relationships"><Relationship Id="rId3" Type="http://schemas.openxmlformats.org/officeDocument/2006/relationships/chart" Target="../charts/chart89.xml"/><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3.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4.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5.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6.xml.rels><?xml version="1.0" encoding="UTF-8" standalone="yes"?>
<Relationships xmlns="http://schemas.openxmlformats.org/package/2006/relationships"><Relationship Id="rId3" Type="http://schemas.openxmlformats.org/officeDocument/2006/relationships/chart" Target="../charts/chart93.xml"/><Relationship Id="rId2" Type="http://schemas.openxmlformats.org/officeDocument/2006/relationships/notesSlide" Target="../notesSlides/notesSlide8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7.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8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8.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8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9.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8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0.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9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1.xml.rels><?xml version="1.0" encoding="UTF-8" standalone="yes"?>
<Relationships xmlns="http://schemas.openxmlformats.org/package/2006/relationships"><Relationship Id="rId3" Type="http://schemas.openxmlformats.org/officeDocument/2006/relationships/chart" Target="../charts/chart98.xml"/><Relationship Id="rId2" Type="http://schemas.openxmlformats.org/officeDocument/2006/relationships/notesSlide" Target="../notesSlides/notesSlide9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2.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9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3.xml.rels><?xml version="1.0" encoding="UTF-8" standalone="yes"?>
<Relationships xmlns="http://schemas.openxmlformats.org/package/2006/relationships"><Relationship Id="rId3" Type="http://schemas.openxmlformats.org/officeDocument/2006/relationships/chart" Target="../charts/chart100.xml"/><Relationship Id="rId2" Type="http://schemas.openxmlformats.org/officeDocument/2006/relationships/notesSlide" Target="../notesSlides/notesSlide9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4.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9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5.xml.rels><?xml version="1.0" encoding="UTF-8" standalone="yes"?>
<Relationships xmlns="http://schemas.openxmlformats.org/package/2006/relationships"><Relationship Id="rId3" Type="http://schemas.openxmlformats.org/officeDocument/2006/relationships/chart" Target="../charts/chart102.xml"/><Relationship Id="rId2" Type="http://schemas.openxmlformats.org/officeDocument/2006/relationships/notesSlide" Target="../notesSlides/notesSlide9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6.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9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notesSlide" Target="../notesSlides/notesSlide9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8.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9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9.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99.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sz="4000" dirty="0" smtClean="0"/>
              <a:t>HEART TRANSPLANTATION</a:t>
            </a:r>
            <a:endParaRPr lang="en-US" sz="4000" dirty="0"/>
          </a:p>
        </p:txBody>
      </p:sp>
      <p:sp>
        <p:nvSpPr>
          <p:cNvPr id="3" name="Subtitle 2"/>
          <p:cNvSpPr>
            <a:spLocks noGrp="1"/>
          </p:cNvSpPr>
          <p:nvPr>
            <p:ph type="subTitle" idx="1"/>
          </p:nvPr>
        </p:nvSpPr>
        <p:spPr/>
        <p:txBody>
          <a:bodyPr/>
          <a:lstStyle/>
          <a:p>
            <a:r>
              <a:rPr lang="en-US" dirty="0" smtClean="0"/>
              <a:t>Pediatric Recipients</a:t>
            </a:r>
            <a:endParaRPr lang="en-US" dirty="0"/>
          </a:p>
        </p:txBody>
      </p:sp>
      <p:grpSp>
        <p:nvGrpSpPr>
          <p:cNvPr id="8" name="Group 7"/>
          <p:cNvGrpSpPr/>
          <p:nvPr/>
        </p:nvGrpSpPr>
        <p:grpSpPr>
          <a:xfrm>
            <a:off x="2" y="6146792"/>
            <a:ext cx="4715932" cy="711201"/>
            <a:chOff x="1" y="6067776"/>
            <a:chExt cx="4952999" cy="790224"/>
          </a:xfrm>
        </p:grpSpPr>
        <p:pic>
          <p:nvPicPr>
            <p:cNvPr id="10" name="Picture 9"/>
            <p:cNvPicPr>
              <a:picLocks noChangeAspect="1"/>
            </p:cNvPicPr>
            <p:nvPr/>
          </p:nvPicPr>
          <p:blipFill>
            <a:blip r:embed="rId3" cstate="print"/>
            <a:stretch>
              <a:fillRect/>
            </a:stretch>
          </p:blipFill>
          <p:spPr>
            <a:xfrm>
              <a:off x="1" y="6172200"/>
              <a:ext cx="4952999" cy="685800"/>
            </a:xfrm>
            <a:prstGeom prst="rect">
              <a:avLst/>
            </a:prstGeom>
          </p:spPr>
        </p:pic>
        <p:sp>
          <p:nvSpPr>
            <p:cNvPr id="11" name="TextBox 10"/>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5" name="TextBox 14"/>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19200"/>
          </a:xfrm>
        </p:spPr>
        <p:txBody>
          <a:bodyPr/>
          <a:lstStyle/>
          <a:p>
            <a:r>
              <a:rPr lang="en-US" sz="2600" dirty="0" smtClean="0"/>
              <a:t>Pediatric Heart Transplants</a:t>
            </a:r>
            <a:r>
              <a:rPr lang="en-US" sz="3600" dirty="0" smtClean="0"/>
              <a:t/>
            </a:r>
            <a:br>
              <a:rPr lang="en-US" sz="3600" dirty="0" smtClean="0"/>
            </a:br>
            <a:r>
              <a:rPr lang="en-US" sz="2400" dirty="0" smtClean="0"/>
              <a:t>Recipient Age Distribution by Location </a:t>
            </a:r>
            <a:r>
              <a:rPr lang="en-US" sz="3600" dirty="0" smtClean="0"/>
              <a:t/>
            </a:r>
            <a:br>
              <a:rPr lang="en-US" sz="3600" dirty="0" smtClean="0"/>
            </a:br>
            <a:r>
              <a:rPr lang="en-US" sz="2000" dirty="0" smtClean="0"/>
              <a:t>(Transplants: January 2000 – June 2012)</a:t>
            </a:r>
            <a:endParaRPr lang="en-US" sz="2000" dirty="0"/>
          </a:p>
        </p:txBody>
      </p:sp>
      <p:graphicFrame>
        <p:nvGraphicFramePr>
          <p:cNvPr id="10" name="Content Placeholder 9"/>
          <p:cNvGraphicFramePr>
            <a:graphicFrameLocks noGrp="1"/>
          </p:cNvGraphicFramePr>
          <p:nvPr>
            <p:ph idx="1"/>
          </p:nvPr>
        </p:nvGraphicFramePr>
        <p:xfrm>
          <a:off x="0" y="1371600"/>
          <a:ext cx="8839200" cy="4648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6" name="TextBox 15"/>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95400"/>
          </a:xfrm>
        </p:spPr>
        <p:txBody>
          <a:bodyPr/>
          <a:lstStyle/>
          <a:p>
            <a:r>
              <a:rPr lang="en-US" sz="2600" dirty="0" smtClean="0"/>
              <a:t>Pediatric Heart Transplants</a:t>
            </a:r>
            <a:r>
              <a:rPr lang="en-US" sz="2800" dirty="0" smtClean="0"/>
              <a:t/>
            </a:r>
            <a:br>
              <a:rPr lang="en-US" sz="2800" dirty="0" smtClean="0"/>
            </a:br>
            <a:r>
              <a:rPr lang="en-US" sz="2400" dirty="0" smtClean="0"/>
              <a:t>Graft Survival Following Report of Coronary Artery Vasculopathy by Age Group </a:t>
            </a:r>
            <a:r>
              <a:rPr lang="en-US" sz="2000" dirty="0" smtClean="0"/>
              <a:t>(Follow-ups: 2000 – June 2012)</a:t>
            </a:r>
            <a:endParaRPr lang="en-US" sz="2000" dirty="0"/>
          </a:p>
        </p:txBody>
      </p:sp>
      <p:graphicFrame>
        <p:nvGraphicFramePr>
          <p:cNvPr id="4" name="Content Placeholder 3"/>
          <p:cNvGraphicFramePr>
            <a:graphicFrameLocks noGrp="1"/>
          </p:cNvGraphicFramePr>
          <p:nvPr>
            <p:ph idx="1"/>
          </p:nvPr>
        </p:nvGraphicFramePr>
        <p:xfrm>
          <a:off x="228600" y="16764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5" name="TextBox 14"/>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066800"/>
          </a:xfrm>
        </p:spPr>
        <p:txBody>
          <a:bodyPr/>
          <a:lstStyle/>
          <a:p>
            <a:r>
              <a:rPr lang="en-US" sz="2600" dirty="0" smtClean="0"/>
              <a:t>Pediatric Heart Transplants</a:t>
            </a:r>
            <a:r>
              <a:rPr lang="en-US" sz="2800" dirty="0" smtClean="0"/>
              <a:t/>
            </a:r>
            <a:br>
              <a:rPr lang="en-US" sz="2800" dirty="0" smtClean="0"/>
            </a:br>
            <a:r>
              <a:rPr lang="en-US" sz="2400" dirty="0" smtClean="0"/>
              <a:t>Freedom from Severe Renal Dysfunction* by Age Group</a:t>
            </a:r>
            <a:r>
              <a:rPr lang="en-US" sz="3200" dirty="0" smtClean="0"/>
              <a:t/>
            </a:r>
            <a:br>
              <a:rPr lang="en-US" sz="3200" dirty="0" smtClean="0"/>
            </a:br>
            <a:r>
              <a:rPr lang="en-US" sz="2000" dirty="0" smtClean="0"/>
              <a:t>(Follow-ups: 2000 – June 2012)</a:t>
            </a:r>
            <a:endParaRPr lang="en-US" sz="2000" dirty="0"/>
          </a:p>
        </p:txBody>
      </p:sp>
      <p:graphicFrame>
        <p:nvGraphicFramePr>
          <p:cNvPr id="4" name="Content Placeholder 3"/>
          <p:cNvGraphicFramePr>
            <a:graphicFrameLocks noGrp="1"/>
          </p:cNvGraphicFramePr>
          <p:nvPr>
            <p:ph idx="1"/>
          </p:nvPr>
        </p:nvGraphicFramePr>
        <p:xfrm>
          <a:off x="228600" y="1447800"/>
          <a:ext cx="8610600" cy="49530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5" name="TextBox 14"/>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219200"/>
          </a:xfrm>
        </p:spPr>
        <p:txBody>
          <a:bodyPr/>
          <a:lstStyle/>
          <a:p>
            <a:r>
              <a:rPr lang="en-US" sz="2600" dirty="0" smtClean="0"/>
              <a:t>Pediatric Heart Transplants</a:t>
            </a:r>
            <a:br>
              <a:rPr lang="en-US" sz="2600" dirty="0" smtClean="0"/>
            </a:br>
            <a:r>
              <a:rPr lang="en-US" sz="2400" dirty="0" smtClean="0"/>
              <a:t>Freedom from Severe Renal Dysfunction* by Calcineurin Inhibitor Use </a:t>
            </a:r>
            <a:r>
              <a:rPr lang="en-US" sz="2000" dirty="0" smtClean="0"/>
              <a:t>(Follow-ups: 2000 – June 2012) </a:t>
            </a:r>
            <a:br>
              <a:rPr lang="en-US" sz="2000" dirty="0" smtClean="0"/>
            </a:br>
            <a:r>
              <a:rPr lang="en-US" sz="2000" dirty="0" smtClean="0"/>
              <a:t> Conditional on Survival to 1 Year </a:t>
            </a:r>
            <a:endParaRPr lang="en-US" sz="2000" dirty="0"/>
          </a:p>
        </p:txBody>
      </p:sp>
      <p:graphicFrame>
        <p:nvGraphicFramePr>
          <p:cNvPr id="4" name="Content Placeholder 3"/>
          <p:cNvGraphicFramePr>
            <a:graphicFrameLocks noGrp="1"/>
          </p:cNvGraphicFramePr>
          <p:nvPr>
            <p:ph idx="1"/>
          </p:nvPr>
        </p:nvGraphicFramePr>
        <p:xfrm>
          <a:off x="228600" y="1600200"/>
          <a:ext cx="8610600" cy="4648200"/>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Group 4"/>
          <p:cNvGrpSpPr/>
          <p:nvPr/>
        </p:nvGrpSpPr>
        <p:grpSpPr>
          <a:xfrm>
            <a:off x="2" y="6146792"/>
            <a:ext cx="4715932" cy="711201"/>
            <a:chOff x="1" y="6067776"/>
            <a:chExt cx="4952999" cy="790224"/>
          </a:xfrm>
        </p:grpSpPr>
        <p:pic>
          <p:nvPicPr>
            <p:cNvPr id="6" name="Picture 5"/>
            <p:cNvPicPr>
              <a:picLocks noChangeAspect="1"/>
            </p:cNvPicPr>
            <p:nvPr/>
          </p:nvPicPr>
          <p:blipFill>
            <a:blip r:embed="rId4" cstate="print"/>
            <a:stretch>
              <a:fillRect/>
            </a:stretch>
          </p:blipFill>
          <p:spPr>
            <a:xfrm>
              <a:off x="1" y="6172200"/>
              <a:ext cx="4952999" cy="685800"/>
            </a:xfrm>
            <a:prstGeom prst="rect">
              <a:avLst/>
            </a:prstGeom>
          </p:spPr>
        </p:pic>
        <p:sp>
          <p:nvSpPr>
            <p:cNvPr id="7" name="TextBox 6"/>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8" name="TextBox 7"/>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14400"/>
          </a:xfrm>
        </p:spPr>
        <p:txBody>
          <a:bodyPr/>
          <a:lstStyle/>
          <a:p>
            <a:r>
              <a:rPr lang="en-US" sz="2600" dirty="0" smtClean="0"/>
              <a:t>Pediatric Heart Transplants</a:t>
            </a:r>
            <a:r>
              <a:rPr lang="en-US" sz="2800" dirty="0" smtClean="0"/>
              <a:t/>
            </a:r>
            <a:br>
              <a:rPr lang="en-US" sz="2800" dirty="0" smtClean="0"/>
            </a:br>
            <a:r>
              <a:rPr lang="en-US" sz="2400" dirty="0" smtClean="0"/>
              <a:t>Freedom from Renal Replacement Therapy by Age Group </a:t>
            </a:r>
            <a:r>
              <a:rPr lang="en-US" sz="2000" dirty="0" smtClean="0"/>
              <a:t>(Follow-ups: April 1994 – June 2012)</a:t>
            </a:r>
            <a:endParaRPr lang="en-US" sz="2000" dirty="0"/>
          </a:p>
        </p:txBody>
      </p:sp>
      <p:graphicFrame>
        <p:nvGraphicFramePr>
          <p:cNvPr id="4" name="Content Placeholder 3"/>
          <p:cNvGraphicFramePr>
            <a:graphicFrameLocks noGrp="1"/>
          </p:cNvGraphicFramePr>
          <p:nvPr>
            <p:ph idx="1"/>
          </p:nvPr>
        </p:nvGraphicFramePr>
        <p:xfrm>
          <a:off x="228600" y="1447800"/>
          <a:ext cx="86106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1"/>
          <p:cNvSpPr txBox="1"/>
          <p:nvPr/>
        </p:nvSpPr>
        <p:spPr>
          <a:xfrm>
            <a:off x="1600200" y="2667000"/>
            <a:ext cx="3733800" cy="878758"/>
          </a:xfrm>
          <a:prstGeom prst="rect">
            <a:avLst/>
          </a:prstGeom>
          <a:solidFill>
            <a:srgbClr val="000000"/>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rgbClr val="FFFF00"/>
                </a:solidFill>
              </a:rPr>
              <a:t>No pair-wise comparisons were significant at &lt;0.05 except 1-5 vs. 6-10 (p=0.0383) and 1-5 vs. 11-17 (p=0.0115)</a:t>
            </a:r>
            <a:endParaRPr lang="en-US" sz="1400" b="1" dirty="0">
              <a:solidFill>
                <a:srgbClr val="FFFF00"/>
              </a:solidFill>
            </a:endParaRPr>
          </a:p>
        </p:txBody>
      </p:sp>
      <p:grpSp>
        <p:nvGrpSpPr>
          <p:cNvPr id="14" name="Group 13"/>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7" name="TextBox 16"/>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95400"/>
          </a:xfrm>
        </p:spPr>
        <p:txBody>
          <a:bodyPr/>
          <a:lstStyle/>
          <a:p>
            <a:r>
              <a:rPr lang="en-US" sz="2600" dirty="0" smtClean="0"/>
              <a:t>Pediatric Heart Transplants</a:t>
            </a:r>
            <a:r>
              <a:rPr lang="en-US" sz="2800" dirty="0" smtClean="0"/>
              <a:t/>
            </a:r>
            <a:br>
              <a:rPr lang="en-US" sz="2800" dirty="0" smtClean="0"/>
            </a:br>
            <a:r>
              <a:rPr lang="en-US" sz="2400" dirty="0" smtClean="0"/>
              <a:t>Post Transplant Malignancy </a:t>
            </a:r>
            <a:r>
              <a:rPr lang="en-US" sz="2000" dirty="0" smtClean="0"/>
              <a:t>(Follow-ups: April 1994 – June 2012) </a:t>
            </a:r>
            <a:r>
              <a:rPr lang="en-US" sz="2400" dirty="0" smtClean="0"/>
              <a:t/>
            </a:r>
            <a:br>
              <a:rPr lang="en-US" sz="2400" dirty="0" smtClean="0"/>
            </a:br>
            <a:r>
              <a:rPr lang="en-US" sz="2400" dirty="0" smtClean="0"/>
              <a:t>Cumulative Morbidity Rates in </a:t>
            </a:r>
            <a:r>
              <a:rPr lang="en-US" sz="2400" u="sng" dirty="0" smtClean="0"/>
              <a:t>Survivors</a:t>
            </a:r>
            <a:endParaRPr lang="en-US" sz="2000" dirty="0"/>
          </a:p>
        </p:txBody>
      </p:sp>
      <p:graphicFrame>
        <p:nvGraphicFramePr>
          <p:cNvPr id="13" name="Content Placeholder 12"/>
          <p:cNvGraphicFramePr>
            <a:graphicFrameLocks noGrp="1"/>
          </p:cNvGraphicFramePr>
          <p:nvPr>
            <p:ph idx="1"/>
          </p:nvPr>
        </p:nvGraphicFramePr>
        <p:xfrm>
          <a:off x="304800" y="1752600"/>
          <a:ext cx="8305800" cy="2878980"/>
        </p:xfrm>
        <a:graphic>
          <a:graphicData uri="http://schemas.openxmlformats.org/drawingml/2006/table">
            <a:tbl>
              <a:tblPr bandRow="1">
                <a:tableStyleId>{5C22544A-7EE6-4342-B048-85BDC9FD1C3A}</a:tableStyleId>
              </a:tblPr>
              <a:tblGrid>
                <a:gridCol w="1371600"/>
                <a:gridCol w="2057400"/>
                <a:gridCol w="1625600"/>
                <a:gridCol w="1625600"/>
                <a:gridCol w="1625600"/>
              </a:tblGrid>
              <a:tr h="519541">
                <a:tc gridSpan="2">
                  <a:txBody>
                    <a:bodyPr/>
                    <a:lstStyle/>
                    <a:p>
                      <a:pPr algn="ctr" rtl="0" fontAlgn="t"/>
                      <a:r>
                        <a:rPr lang="en-US" sz="1600" b="1" dirty="0">
                          <a:solidFill>
                            <a:srgbClr val="FFFF00"/>
                          </a:solidFill>
                        </a:rPr>
                        <a:t>Malignancy/Type</a:t>
                      </a:r>
                      <a:endParaRPr lang="en-US" sz="16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endParaRPr lang="en-US"/>
                    </a:p>
                  </a:txBody>
                  <a:tcPr/>
                </a:tc>
                <a:tc>
                  <a:txBody>
                    <a:bodyPr/>
                    <a:lstStyle/>
                    <a:p>
                      <a:pPr algn="ctr" rtl="0" fontAlgn="t"/>
                      <a:r>
                        <a:rPr lang="en-US" sz="1600" b="1" dirty="0">
                          <a:solidFill>
                            <a:srgbClr val="FFFF00"/>
                          </a:solidFill>
                        </a:rPr>
                        <a:t>1-Year  Survivors</a:t>
                      </a:r>
                      <a:endParaRPr lang="en-US" sz="16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fontAlgn="t"/>
                      <a:r>
                        <a:rPr lang="en-US" sz="1600" b="1" dirty="0">
                          <a:solidFill>
                            <a:srgbClr val="FFFF00"/>
                          </a:solidFill>
                        </a:rPr>
                        <a:t>5-Year Survivors</a:t>
                      </a:r>
                      <a:endParaRPr lang="en-US" sz="16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fontAlgn="t"/>
                      <a:r>
                        <a:rPr lang="en-US" sz="1600" b="1" dirty="0" smtClean="0">
                          <a:solidFill>
                            <a:srgbClr val="FFFF00"/>
                          </a:solidFill>
                        </a:rPr>
                        <a:t>10-Year </a:t>
                      </a:r>
                      <a:r>
                        <a:rPr lang="en-US" sz="1600" b="1" dirty="0">
                          <a:solidFill>
                            <a:srgbClr val="FFFF00"/>
                          </a:solidFill>
                        </a:rPr>
                        <a:t>Survivors</a:t>
                      </a:r>
                      <a:endParaRPr lang="en-US" sz="16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430886">
                <a:tc gridSpan="2">
                  <a:txBody>
                    <a:bodyPr/>
                    <a:lstStyle/>
                    <a:p>
                      <a:pPr rtl="0" fontAlgn="t"/>
                      <a:r>
                        <a:rPr lang="en-US" sz="1600" b="1" dirty="0">
                          <a:solidFill>
                            <a:schemeClr val="tx1"/>
                          </a:solidFill>
                        </a:rPr>
                        <a:t>No Malignancy</a:t>
                      </a:r>
                      <a:endParaRPr lang="en-US" sz="1600" dirty="0">
                        <a:solidFill>
                          <a:schemeClr val="tx1"/>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hMerge="1">
                  <a:txBody>
                    <a:bodyPr/>
                    <a:lstStyle/>
                    <a:p>
                      <a:endParaRPr lang="en-US"/>
                    </a:p>
                  </a:txBody>
                  <a:tcPr/>
                </a:tc>
                <a:tc>
                  <a:txBody>
                    <a:bodyPr/>
                    <a:lstStyle/>
                    <a:p>
                      <a:pPr algn="ctr" fontAlgn="t"/>
                      <a:r>
                        <a:rPr lang="en-US" sz="1600" b="1" i="0" u="none" strike="noStrike" dirty="0">
                          <a:solidFill>
                            <a:schemeClr val="tx1"/>
                          </a:solidFill>
                          <a:latin typeface="Calibri"/>
                        </a:rPr>
                        <a:t>4,676 (98.4%)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600" b="1" i="0" u="none" strike="noStrike">
                          <a:solidFill>
                            <a:schemeClr val="tx1"/>
                          </a:solidFill>
                          <a:latin typeface="Calibri"/>
                        </a:rPr>
                        <a:t>2,091 (95%)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600" b="1" i="0" u="none" strike="noStrike">
                          <a:solidFill>
                            <a:schemeClr val="tx1"/>
                          </a:solidFill>
                          <a:latin typeface="Calibri"/>
                        </a:rPr>
                        <a:t>668 (90.5%)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430886">
                <a:tc gridSpan="2">
                  <a:txBody>
                    <a:bodyPr/>
                    <a:lstStyle/>
                    <a:p>
                      <a:pPr rtl="0" fontAlgn="t"/>
                      <a:r>
                        <a:rPr lang="en-US" sz="1600" b="1" dirty="0">
                          <a:solidFill>
                            <a:schemeClr val="tx1"/>
                          </a:solidFill>
                        </a:rPr>
                        <a:t>Malignancy (all types combined)</a:t>
                      </a:r>
                      <a:endParaRPr lang="en-US" sz="1600" dirty="0">
                        <a:solidFill>
                          <a:schemeClr val="tx1"/>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endParaRPr lang="en-US"/>
                    </a:p>
                  </a:txBody>
                  <a:tcPr/>
                </a:tc>
                <a:tc>
                  <a:txBody>
                    <a:bodyPr/>
                    <a:lstStyle/>
                    <a:p>
                      <a:pPr algn="ctr" fontAlgn="t"/>
                      <a:r>
                        <a:rPr lang="en-US" sz="1600" b="1" i="0" u="none" strike="noStrike" dirty="0">
                          <a:solidFill>
                            <a:schemeClr val="tx1"/>
                          </a:solidFill>
                          <a:latin typeface="Calibri"/>
                        </a:rPr>
                        <a:t>78 (1.6%)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600" b="1" i="0" u="none" strike="noStrike">
                          <a:solidFill>
                            <a:schemeClr val="tx1"/>
                          </a:solidFill>
                          <a:latin typeface="Calibri"/>
                        </a:rPr>
                        <a:t>109 (5.0%)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600" b="1" i="0" u="none" strike="noStrike" dirty="0">
                          <a:solidFill>
                            <a:schemeClr val="tx1"/>
                          </a:solidFill>
                          <a:latin typeface="Calibri"/>
                        </a:rPr>
                        <a:t>70 (9.5%)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59522">
                <a:tc rowSpan="4">
                  <a:txBody>
                    <a:bodyPr/>
                    <a:lstStyle/>
                    <a:p>
                      <a:pPr marL="0" marR="0" indent="0" algn="r" defTabSz="914400" rtl="0" eaLnBrk="1" fontAlgn="t" latinLnBrk="0" hangingPunct="1">
                        <a:lnSpc>
                          <a:spcPct val="100000"/>
                        </a:lnSpc>
                        <a:spcBef>
                          <a:spcPts val="0"/>
                        </a:spcBef>
                        <a:spcAft>
                          <a:spcPts val="0"/>
                        </a:spcAft>
                        <a:buClrTx/>
                        <a:buSzTx/>
                        <a:buFontTx/>
                        <a:buNone/>
                        <a:tabLst/>
                        <a:defRPr/>
                      </a:pPr>
                      <a:r>
                        <a:rPr lang="en-US" sz="1600" b="1" i="1" kern="1200" baseline="0" dirty="0" smtClean="0">
                          <a:solidFill>
                            <a:schemeClr val="tx2">
                              <a:lumMod val="20000"/>
                              <a:lumOff val="80000"/>
                            </a:schemeClr>
                          </a:solidFill>
                          <a:latin typeface="+mn-lt"/>
                          <a:ea typeface="+mn-ea"/>
                          <a:cs typeface="+mn-cs"/>
                        </a:rPr>
                        <a:t>Malignancy Type*</a:t>
                      </a:r>
                      <a:endParaRPr lang="en-US" sz="1600" b="1" i="1" kern="1200" baseline="0" dirty="0">
                        <a:solidFill>
                          <a:schemeClr val="tx2">
                            <a:lumMod val="20000"/>
                            <a:lumOff val="80000"/>
                          </a:schemeClr>
                        </a:solidFill>
                        <a:latin typeface="+mn-lt"/>
                        <a:ea typeface="+mn-ea"/>
                        <a:cs typeface="+mn-cs"/>
                      </a:endParaRPr>
                    </a:p>
                  </a:txBody>
                  <a:tcPr marR="68580" marT="9144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rtl="0" fontAlgn="t"/>
                      <a:r>
                        <a:rPr lang="en-US" sz="1600" b="1" i="1" baseline="0" dirty="0" smtClean="0">
                          <a:solidFill>
                            <a:schemeClr val="tx2">
                              <a:lumMod val="20000"/>
                              <a:lumOff val="80000"/>
                            </a:schemeClr>
                          </a:solidFill>
                        </a:rPr>
                        <a:t>Lymphoma</a:t>
                      </a:r>
                      <a:endParaRPr lang="en-US" sz="1600" baseline="0" dirty="0">
                        <a:solidFill>
                          <a:schemeClr val="tx2">
                            <a:lumMod val="20000"/>
                            <a:lumOff val="80000"/>
                          </a:schemeClr>
                        </a:solidFill>
                      </a:endParaRPr>
                    </a:p>
                  </a:txBody>
                  <a:tcPr marT="9144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fontAlgn="t"/>
                      <a:r>
                        <a:rPr lang="en-US" sz="1600" b="1" i="1" u="none" strike="noStrike" dirty="0">
                          <a:solidFill>
                            <a:schemeClr val="tx2">
                              <a:lumMod val="20000"/>
                              <a:lumOff val="80000"/>
                            </a:schemeClr>
                          </a:solidFill>
                          <a:latin typeface="Calibri"/>
                        </a:rPr>
                        <a:t>72</a:t>
                      </a:r>
                    </a:p>
                  </a:txBody>
                  <a:tcPr marT="9144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fontAlgn="t"/>
                      <a:r>
                        <a:rPr lang="en-US" sz="1600" b="1" i="1" u="none" strike="noStrike" dirty="0">
                          <a:solidFill>
                            <a:schemeClr val="tx2">
                              <a:lumMod val="20000"/>
                              <a:lumOff val="80000"/>
                            </a:schemeClr>
                          </a:solidFill>
                          <a:latin typeface="Calibri"/>
                        </a:rPr>
                        <a:t>103</a:t>
                      </a:r>
                    </a:p>
                  </a:txBody>
                  <a:tcPr marT="9144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fontAlgn="t"/>
                      <a:r>
                        <a:rPr lang="en-US" sz="1600" b="1" i="1" u="none" strike="noStrike">
                          <a:solidFill>
                            <a:schemeClr val="tx2">
                              <a:lumMod val="20000"/>
                              <a:lumOff val="80000"/>
                            </a:schemeClr>
                          </a:solidFill>
                          <a:latin typeface="Calibri"/>
                        </a:rPr>
                        <a:t>67</a:t>
                      </a:r>
                    </a:p>
                  </a:txBody>
                  <a:tcPr marT="9144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59522">
                <a:tc vMerge="1">
                  <a:txBody>
                    <a:bodyPr/>
                    <a:lstStyle/>
                    <a:p>
                      <a:pPr marL="0" marR="0" algn="ctr">
                        <a:spcBef>
                          <a:spcPts val="0"/>
                        </a:spcBef>
                        <a:spcAft>
                          <a:spcPts val="0"/>
                        </a:spcAft>
                      </a:pPr>
                      <a:endParaRPr lang="en-US" sz="1600" b="1" u="sng" dirty="0">
                        <a:solidFill>
                          <a:schemeClr val="tx1"/>
                        </a:solidFill>
                        <a:latin typeface="+mn-lt"/>
                        <a:ea typeface="Times New Roman"/>
                        <a:cs typeface="Times New Roman"/>
                      </a:endParaRPr>
                    </a:p>
                  </a:txBody>
                  <a:tcPr marR="68580" marT="9144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rtl="0" fontAlgn="t"/>
                      <a:r>
                        <a:rPr lang="en-US" sz="1600" b="1" i="1" baseline="0" dirty="0" smtClean="0">
                          <a:solidFill>
                            <a:schemeClr val="tx2">
                              <a:lumMod val="20000"/>
                              <a:lumOff val="80000"/>
                            </a:schemeClr>
                          </a:solidFill>
                        </a:rPr>
                        <a:t>Other</a:t>
                      </a:r>
                      <a:endParaRPr lang="en-US" sz="1600" baseline="0" dirty="0">
                        <a:solidFill>
                          <a:schemeClr val="tx2">
                            <a:lumMod val="20000"/>
                            <a:lumOff val="80000"/>
                          </a:schemeClr>
                        </a:solidFill>
                      </a:endParaRPr>
                    </a:p>
                  </a:txBody>
                  <a:tcPr marT="9144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t"/>
                      <a:r>
                        <a:rPr lang="en-US" sz="1600" b="1" i="1" u="none" strike="noStrike">
                          <a:solidFill>
                            <a:schemeClr val="tx2">
                              <a:lumMod val="20000"/>
                              <a:lumOff val="80000"/>
                            </a:schemeClr>
                          </a:solidFill>
                          <a:latin typeface="Calibri"/>
                        </a:rPr>
                        <a:t>5</a:t>
                      </a:r>
                    </a:p>
                  </a:txBody>
                  <a:tcPr marT="9144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t"/>
                      <a:r>
                        <a:rPr lang="en-US" sz="1600" b="1" i="1" u="none" strike="noStrike" dirty="0">
                          <a:solidFill>
                            <a:schemeClr val="tx2">
                              <a:lumMod val="20000"/>
                              <a:lumOff val="80000"/>
                            </a:schemeClr>
                          </a:solidFill>
                          <a:latin typeface="Calibri"/>
                        </a:rPr>
                        <a:t>7</a:t>
                      </a:r>
                    </a:p>
                  </a:txBody>
                  <a:tcPr marT="9144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t"/>
                      <a:r>
                        <a:rPr lang="en-US" sz="1600" b="1" i="1" u="none" strike="noStrike">
                          <a:solidFill>
                            <a:schemeClr val="tx2">
                              <a:lumMod val="20000"/>
                              <a:lumOff val="80000"/>
                            </a:schemeClr>
                          </a:solidFill>
                          <a:latin typeface="Calibri"/>
                        </a:rPr>
                        <a:t>4</a:t>
                      </a:r>
                    </a:p>
                  </a:txBody>
                  <a:tcPr marT="9144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59522">
                <a:tc vMerge="1">
                  <a:txBody>
                    <a:bodyPr/>
                    <a:lstStyle/>
                    <a:p>
                      <a:endParaRPr lang="en-US"/>
                    </a:p>
                  </a:txBody>
                  <a:tcPr/>
                </a:tc>
                <a:tc>
                  <a:txBody>
                    <a:bodyPr/>
                    <a:lstStyle/>
                    <a:p>
                      <a:pPr marL="0" algn="r" defTabSz="914400" rtl="0" eaLnBrk="1" fontAlgn="t" latinLnBrk="0" hangingPunct="1"/>
                      <a:r>
                        <a:rPr lang="en-US" sz="1600" b="1" i="1" kern="1200" baseline="0" dirty="0" smtClean="0">
                          <a:solidFill>
                            <a:schemeClr val="tx2">
                              <a:lumMod val="20000"/>
                              <a:lumOff val="80000"/>
                            </a:schemeClr>
                          </a:solidFill>
                          <a:latin typeface="+mn-lt"/>
                          <a:ea typeface="+mn-ea"/>
                          <a:cs typeface="+mn-cs"/>
                        </a:rPr>
                        <a:t>Skin</a:t>
                      </a:r>
                      <a:endParaRPr lang="en-US" sz="1600" b="1" i="1" kern="1200" baseline="0" dirty="0">
                        <a:solidFill>
                          <a:schemeClr val="tx2">
                            <a:lumMod val="20000"/>
                            <a:lumOff val="80000"/>
                          </a:schemeClr>
                        </a:solidFill>
                        <a:latin typeface="+mn-lt"/>
                        <a:ea typeface="+mn-ea"/>
                        <a:cs typeface="+mn-cs"/>
                      </a:endParaRPr>
                    </a:p>
                  </a:txBody>
                  <a:tcPr marT="9144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fontAlgn="t"/>
                      <a:r>
                        <a:rPr lang="en-US" sz="1600" b="1" i="1" u="none" strike="noStrike">
                          <a:solidFill>
                            <a:schemeClr val="tx2">
                              <a:lumMod val="20000"/>
                              <a:lumOff val="80000"/>
                            </a:schemeClr>
                          </a:solidFill>
                          <a:latin typeface="Calibri"/>
                        </a:rPr>
                        <a:t>0</a:t>
                      </a:r>
                    </a:p>
                  </a:txBody>
                  <a:tcPr marT="9144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fontAlgn="t"/>
                      <a:r>
                        <a:rPr lang="en-US" sz="1600" b="1" i="1" u="none" strike="noStrike" dirty="0">
                          <a:solidFill>
                            <a:schemeClr val="tx2">
                              <a:lumMod val="20000"/>
                              <a:lumOff val="80000"/>
                            </a:schemeClr>
                          </a:solidFill>
                          <a:latin typeface="Calibri"/>
                        </a:rPr>
                        <a:t>1</a:t>
                      </a:r>
                    </a:p>
                  </a:txBody>
                  <a:tcPr marT="9144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fontAlgn="t"/>
                      <a:r>
                        <a:rPr lang="en-US" sz="1600" b="1" i="1" u="none" strike="noStrike" dirty="0">
                          <a:solidFill>
                            <a:schemeClr val="tx2">
                              <a:lumMod val="20000"/>
                              <a:lumOff val="80000"/>
                            </a:schemeClr>
                          </a:solidFill>
                          <a:latin typeface="Calibri"/>
                        </a:rPr>
                        <a:t>1</a:t>
                      </a:r>
                    </a:p>
                  </a:txBody>
                  <a:tcPr marT="9144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59522">
                <a:tc vMerge="1">
                  <a:txBody>
                    <a:bodyPr/>
                    <a:lstStyle/>
                    <a:p>
                      <a:pPr marL="0" marR="0" algn="ctr">
                        <a:spcBef>
                          <a:spcPts val="0"/>
                        </a:spcBef>
                        <a:spcAft>
                          <a:spcPts val="0"/>
                        </a:spcAft>
                      </a:pPr>
                      <a:endParaRPr lang="en-US" sz="1600" b="1" u="sng" dirty="0">
                        <a:solidFill>
                          <a:schemeClr val="tx1"/>
                        </a:solidFill>
                        <a:latin typeface="+mn-lt"/>
                        <a:ea typeface="Times New Roman"/>
                        <a:cs typeface="Times New Roman"/>
                      </a:endParaRPr>
                    </a:p>
                  </a:txBody>
                  <a:tcPr marR="68580" marT="9144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rtl="0" fontAlgn="t"/>
                      <a:r>
                        <a:rPr lang="en-US" sz="1600" b="1" i="1" baseline="0" dirty="0" smtClean="0">
                          <a:solidFill>
                            <a:schemeClr val="tx2">
                              <a:lumMod val="20000"/>
                              <a:lumOff val="80000"/>
                            </a:schemeClr>
                          </a:solidFill>
                        </a:rPr>
                        <a:t>Type Not Reported</a:t>
                      </a:r>
                      <a:endParaRPr lang="en-US" sz="1600" baseline="0" dirty="0">
                        <a:solidFill>
                          <a:schemeClr val="tx2">
                            <a:lumMod val="20000"/>
                            <a:lumOff val="80000"/>
                          </a:schemeClr>
                        </a:solidFill>
                      </a:endParaRPr>
                    </a:p>
                  </a:txBody>
                  <a:tcPr marT="9144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t"/>
                      <a:r>
                        <a:rPr lang="en-US" sz="1600" b="1" i="1" u="none" strike="noStrike">
                          <a:solidFill>
                            <a:schemeClr val="tx2">
                              <a:lumMod val="20000"/>
                              <a:lumOff val="80000"/>
                            </a:schemeClr>
                          </a:solidFill>
                          <a:latin typeface="Calibri"/>
                        </a:rPr>
                        <a:t>1</a:t>
                      </a:r>
                    </a:p>
                  </a:txBody>
                  <a:tcPr marT="9144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t"/>
                      <a:r>
                        <a:rPr lang="en-US" sz="1600" b="1" i="1" u="none" strike="noStrike">
                          <a:solidFill>
                            <a:schemeClr val="tx2">
                              <a:lumMod val="20000"/>
                              <a:lumOff val="80000"/>
                            </a:schemeClr>
                          </a:solidFill>
                          <a:latin typeface="Calibri"/>
                        </a:rPr>
                        <a:t>0</a:t>
                      </a:r>
                    </a:p>
                  </a:txBody>
                  <a:tcPr marT="9144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t"/>
                      <a:r>
                        <a:rPr lang="en-US" sz="1600" b="1" i="1" u="none" strike="noStrike" dirty="0">
                          <a:solidFill>
                            <a:schemeClr val="tx2">
                              <a:lumMod val="20000"/>
                              <a:lumOff val="80000"/>
                            </a:schemeClr>
                          </a:solidFill>
                          <a:latin typeface="Calibri"/>
                        </a:rPr>
                        <a:t>0</a:t>
                      </a:r>
                    </a:p>
                  </a:txBody>
                  <a:tcPr marT="9144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bl>
          </a:graphicData>
        </a:graphic>
      </p:graphicFrame>
      <p:sp>
        <p:nvSpPr>
          <p:cNvPr id="9" name="TextBox 8"/>
          <p:cNvSpPr txBox="1"/>
          <p:nvPr/>
        </p:nvSpPr>
        <p:spPr>
          <a:xfrm>
            <a:off x="685800" y="5181600"/>
            <a:ext cx="8229600" cy="553998"/>
          </a:xfrm>
          <a:prstGeom prst="rect">
            <a:avLst/>
          </a:prstGeom>
          <a:noFill/>
        </p:spPr>
        <p:txBody>
          <a:bodyPr wrap="square" rtlCol="0">
            <a:spAutoFit/>
          </a:bodyPr>
          <a:lstStyle/>
          <a:p>
            <a:r>
              <a:rPr lang="en-US" sz="1500" b="1" dirty="0" smtClean="0"/>
              <a:t>*Recipients may have experienced more than one type of malignancy so sum of individual malignancy types may be greater than total number with malignancy.</a:t>
            </a:r>
            <a:endParaRPr lang="en-US" sz="1500" dirty="0"/>
          </a:p>
        </p:txBody>
      </p:sp>
      <p:grpSp>
        <p:nvGrpSpPr>
          <p:cNvPr id="12" name="Group 11"/>
          <p:cNvGrpSpPr/>
          <p:nvPr/>
        </p:nvGrpSpPr>
        <p:grpSpPr>
          <a:xfrm>
            <a:off x="2" y="6146792"/>
            <a:ext cx="4715932" cy="711201"/>
            <a:chOff x="1" y="6067776"/>
            <a:chExt cx="4952999" cy="790224"/>
          </a:xfrm>
        </p:grpSpPr>
        <p:pic>
          <p:nvPicPr>
            <p:cNvPr id="14" name="Picture 13"/>
            <p:cNvPicPr>
              <a:picLocks noChangeAspect="1"/>
            </p:cNvPicPr>
            <p:nvPr/>
          </p:nvPicPr>
          <p:blipFill>
            <a:blip r:embed="rId3" cstate="print"/>
            <a:stretch>
              <a:fillRect/>
            </a:stretch>
          </p:blipFill>
          <p:spPr>
            <a:xfrm>
              <a:off x="1" y="6172200"/>
              <a:ext cx="4952999" cy="685800"/>
            </a:xfrm>
            <a:prstGeom prst="rect">
              <a:avLst/>
            </a:prstGeom>
          </p:spPr>
        </p:pic>
        <p:sp>
          <p:nvSpPr>
            <p:cNvPr id="15" name="TextBox 14"/>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8" name="TextBox 17"/>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95400"/>
          </a:xfrm>
        </p:spPr>
        <p:txBody>
          <a:bodyPr/>
          <a:lstStyle/>
          <a:p>
            <a:r>
              <a:rPr lang="en-US" sz="2600" dirty="0" smtClean="0"/>
              <a:t>Pediatric Heart Transplants</a:t>
            </a:r>
            <a:r>
              <a:rPr lang="en-US" sz="2800" dirty="0" smtClean="0"/>
              <a:t/>
            </a:r>
            <a:br>
              <a:rPr lang="en-US" sz="2800" dirty="0" smtClean="0"/>
            </a:br>
            <a:r>
              <a:rPr lang="en-US" sz="2400" dirty="0" smtClean="0"/>
              <a:t>Post Transplant Malignancy </a:t>
            </a:r>
            <a:r>
              <a:rPr lang="en-US" sz="2000" dirty="0" smtClean="0"/>
              <a:t>(Follow-ups: April 1994 – June 2012) </a:t>
            </a:r>
            <a:r>
              <a:rPr lang="en-US" sz="2400" dirty="0" smtClean="0"/>
              <a:t/>
            </a:r>
            <a:br>
              <a:rPr lang="en-US" sz="2400" dirty="0" smtClean="0"/>
            </a:br>
            <a:r>
              <a:rPr lang="en-US" sz="2400" dirty="0" smtClean="0"/>
              <a:t>Cumulative Morbidity Rates in </a:t>
            </a:r>
            <a:r>
              <a:rPr lang="en-US" sz="2400" u="sng" dirty="0" smtClean="0"/>
              <a:t>Survivors</a:t>
            </a:r>
            <a:endParaRPr lang="en-US" sz="2000" dirty="0"/>
          </a:p>
        </p:txBody>
      </p:sp>
      <p:graphicFrame>
        <p:nvGraphicFramePr>
          <p:cNvPr id="13" name="Content Placeholder 12"/>
          <p:cNvGraphicFramePr>
            <a:graphicFrameLocks noGrp="1"/>
          </p:cNvGraphicFramePr>
          <p:nvPr>
            <p:ph idx="1"/>
          </p:nvPr>
        </p:nvGraphicFramePr>
        <p:xfrm>
          <a:off x="304800" y="1752600"/>
          <a:ext cx="8610602" cy="3962398"/>
        </p:xfrm>
        <a:graphic>
          <a:graphicData uri="http://schemas.openxmlformats.org/drawingml/2006/table">
            <a:tbl>
              <a:tblPr bandRow="1">
                <a:tableStyleId>{5C22544A-7EE6-4342-B048-85BDC9FD1C3A}</a:tableStyleId>
              </a:tblPr>
              <a:tblGrid>
                <a:gridCol w="1184945"/>
                <a:gridCol w="2053905"/>
                <a:gridCol w="1342938"/>
                <a:gridCol w="1342938"/>
                <a:gridCol w="1342938"/>
                <a:gridCol w="1342938"/>
              </a:tblGrid>
              <a:tr h="567992">
                <a:tc rowSpan="2">
                  <a:txBody>
                    <a:bodyPr/>
                    <a:lstStyle/>
                    <a:p>
                      <a:pPr algn="ctr" rtl="0" fontAlgn="t"/>
                      <a:endParaRPr lang="en-US" sz="16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rowSpan="2">
                  <a:txBody>
                    <a:bodyPr/>
                    <a:lstStyle/>
                    <a:p>
                      <a:pPr algn="ctr" rtl="0" fontAlgn="t"/>
                      <a:r>
                        <a:rPr lang="en-US" sz="1600" b="1" dirty="0">
                          <a:solidFill>
                            <a:srgbClr val="FFFF00"/>
                          </a:solidFill>
                        </a:rPr>
                        <a:t>Malignancy/Type</a:t>
                      </a:r>
                      <a:endParaRPr lang="en-US" sz="16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gridSpan="4">
                  <a:txBody>
                    <a:bodyPr/>
                    <a:lstStyle/>
                    <a:p>
                      <a:pPr algn="ctr" rtl="0" fontAlgn="t"/>
                      <a:r>
                        <a:rPr lang="en-US" sz="1600" b="1" dirty="0" smtClean="0">
                          <a:solidFill>
                            <a:srgbClr val="FFFF00"/>
                          </a:solidFill>
                        </a:rPr>
                        <a:t>Recipient Age</a:t>
                      </a:r>
                      <a:endParaRPr lang="en-US" sz="1600" b="1" dirty="0">
                        <a:solidFill>
                          <a:srgbClr val="FFFF00"/>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pPr algn="ctr" rtl="0" fontAlgn="t"/>
                      <a:endParaRPr lang="en-US" sz="16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pPr algn="ctr" rtl="0" fontAlgn="t"/>
                      <a:endParaRPr lang="en-US" sz="16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pPr algn="ctr" rtl="0" fontAlgn="t"/>
                      <a:endParaRPr lang="en-US" sz="16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567992">
                <a:tc vMerge="1">
                  <a:txBody>
                    <a:bodyPr/>
                    <a:lstStyle/>
                    <a:p>
                      <a:pPr algn="ctr" rtl="0" fontAlgn="t"/>
                      <a:endParaRPr lang="en-US" sz="16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vMerge="1">
                  <a:txBody>
                    <a:bodyPr/>
                    <a:lstStyle/>
                    <a:p>
                      <a:pPr algn="ctr" rtl="0" fontAlgn="t"/>
                      <a:endParaRPr lang="en-US" sz="16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fontAlgn="t"/>
                      <a:r>
                        <a:rPr lang="en-US" sz="1600" b="1" dirty="0" smtClean="0">
                          <a:solidFill>
                            <a:srgbClr val="FFFF00"/>
                          </a:solidFill>
                        </a:rPr>
                        <a:t>&lt;1</a:t>
                      </a:r>
                      <a:endParaRPr lang="en-US" sz="1600" b="1" dirty="0">
                        <a:solidFill>
                          <a:srgbClr val="FFFF00"/>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fontAlgn="t"/>
                      <a:r>
                        <a:rPr lang="en-US" sz="1600" b="1" dirty="0" smtClean="0">
                          <a:solidFill>
                            <a:srgbClr val="FFFF00"/>
                          </a:solidFill>
                        </a:rPr>
                        <a:t>1-5</a:t>
                      </a:r>
                      <a:endParaRPr lang="en-US" sz="1600" b="1" dirty="0">
                        <a:solidFill>
                          <a:srgbClr val="FFFF00"/>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fontAlgn="t"/>
                      <a:r>
                        <a:rPr lang="en-US" sz="1600" b="1" dirty="0" smtClean="0">
                          <a:solidFill>
                            <a:srgbClr val="FFFF00"/>
                          </a:solidFill>
                        </a:rPr>
                        <a:t>6-10</a:t>
                      </a:r>
                      <a:endParaRPr lang="en-US" sz="1600" b="1" dirty="0">
                        <a:solidFill>
                          <a:srgbClr val="FFFF00"/>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fontAlgn="t"/>
                      <a:r>
                        <a:rPr lang="en-US" sz="1600" b="1" dirty="0" smtClean="0">
                          <a:solidFill>
                            <a:srgbClr val="FFFF00"/>
                          </a:solidFill>
                        </a:rPr>
                        <a:t>11-17</a:t>
                      </a:r>
                      <a:endParaRPr lang="en-US" sz="1600" b="1" dirty="0">
                        <a:solidFill>
                          <a:srgbClr val="FFFF00"/>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471069">
                <a:tc rowSpan="2">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600" b="1" dirty="0" smtClean="0">
                          <a:solidFill>
                            <a:srgbClr val="FFFF00"/>
                          </a:solidFill>
                        </a:rPr>
                        <a:t>1-Year  Survivors</a:t>
                      </a:r>
                      <a:endParaRPr lang="en-US" sz="1600" dirty="0" smtClean="0"/>
                    </a:p>
                    <a:p>
                      <a:pPr rtl="0" fontAlgn="t"/>
                      <a:endParaRPr lang="en-US" sz="1600" dirty="0">
                        <a:solidFill>
                          <a:schemeClr val="tx1"/>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rtl="0" fontAlgn="t"/>
                      <a:r>
                        <a:rPr lang="en-US" sz="1600" b="1" dirty="0">
                          <a:solidFill>
                            <a:schemeClr val="tx1"/>
                          </a:solidFill>
                        </a:rPr>
                        <a:t>No Malignancy</a:t>
                      </a:r>
                      <a:endParaRPr lang="en-US" sz="1600" dirty="0">
                        <a:solidFill>
                          <a:schemeClr val="tx1"/>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600" b="1" i="0" u="none" strike="noStrike" dirty="0" smtClean="0">
                          <a:solidFill>
                            <a:schemeClr val="tx1"/>
                          </a:solidFill>
                          <a:latin typeface="Calibri"/>
                        </a:rPr>
                        <a:t>1,260 </a:t>
                      </a:r>
                      <a:r>
                        <a:rPr lang="en-US" sz="1600" b="1" i="0" u="none" strike="noStrike" dirty="0">
                          <a:solidFill>
                            <a:schemeClr val="tx1"/>
                          </a:solidFill>
                          <a:latin typeface="Calibri"/>
                        </a:rPr>
                        <a:t>(99.1%)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600" b="1" i="0" u="none" strike="noStrike" dirty="0" smtClean="0">
                          <a:solidFill>
                            <a:schemeClr val="tx1"/>
                          </a:solidFill>
                          <a:latin typeface="Calibri"/>
                        </a:rPr>
                        <a:t>1,083 </a:t>
                      </a:r>
                      <a:r>
                        <a:rPr lang="en-US" sz="1600" b="1" i="0" u="none" strike="noStrike" dirty="0">
                          <a:solidFill>
                            <a:schemeClr val="tx1"/>
                          </a:solidFill>
                          <a:latin typeface="Calibri"/>
                        </a:rPr>
                        <a:t>(98.6%)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600" b="1" i="0" u="none" strike="noStrike">
                          <a:solidFill>
                            <a:schemeClr val="tx1"/>
                          </a:solidFill>
                          <a:latin typeface="Calibri"/>
                        </a:rPr>
                        <a:t>673 (97.1%)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600" b="1" i="0" u="none" strike="noStrike" dirty="0" smtClean="0">
                          <a:solidFill>
                            <a:schemeClr val="tx1"/>
                          </a:solidFill>
                          <a:latin typeface="Calibri"/>
                        </a:rPr>
                        <a:t>1,660 </a:t>
                      </a:r>
                      <a:r>
                        <a:rPr lang="en-US" sz="1600" b="1" i="0" u="none" strike="noStrike" dirty="0">
                          <a:solidFill>
                            <a:schemeClr val="tx1"/>
                          </a:solidFill>
                          <a:latin typeface="Calibri"/>
                        </a:rPr>
                        <a:t>(98.2%)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471069">
                <a:tc vMerge="1">
                  <a:txBody>
                    <a:bodyPr/>
                    <a:lstStyle/>
                    <a:p>
                      <a:pPr rtl="0" fontAlgn="t"/>
                      <a:endParaRPr lang="en-US" sz="1600" dirty="0">
                        <a:solidFill>
                          <a:schemeClr val="tx1"/>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rtl="0" fontAlgn="t"/>
                      <a:r>
                        <a:rPr lang="en-US" sz="1600" b="1" dirty="0" smtClean="0">
                          <a:solidFill>
                            <a:schemeClr val="tx1"/>
                          </a:solidFill>
                        </a:rPr>
                        <a:t>Malignancy*</a:t>
                      </a:r>
                      <a:endParaRPr lang="en-US" sz="1600" dirty="0">
                        <a:solidFill>
                          <a:schemeClr val="tx1"/>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600" b="1" i="0" u="none" strike="noStrike">
                          <a:solidFill>
                            <a:schemeClr val="tx1"/>
                          </a:solidFill>
                          <a:latin typeface="Calibri"/>
                        </a:rPr>
                        <a:t>12 (0.9%)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600" b="1" i="0" u="none" strike="noStrike" dirty="0">
                          <a:solidFill>
                            <a:schemeClr val="tx1"/>
                          </a:solidFill>
                          <a:latin typeface="Calibri"/>
                        </a:rPr>
                        <a:t>15 (1.4%)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600" b="1" i="0" u="none" strike="noStrike" dirty="0">
                          <a:solidFill>
                            <a:schemeClr val="tx1"/>
                          </a:solidFill>
                          <a:latin typeface="Calibri"/>
                        </a:rPr>
                        <a:t>20 (2.9%)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600" b="1" i="0" u="none" strike="noStrike">
                          <a:solidFill>
                            <a:schemeClr val="tx1"/>
                          </a:solidFill>
                          <a:latin typeface="Calibri"/>
                        </a:rPr>
                        <a:t>31 (1.8%)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471069">
                <a:tc rowSpan="2">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600" b="1" dirty="0" smtClean="0">
                          <a:solidFill>
                            <a:srgbClr val="FFFF00"/>
                          </a:solidFill>
                        </a:rPr>
                        <a:t>5-Year Survivors</a:t>
                      </a:r>
                      <a:endParaRPr lang="en-US" sz="1600" dirty="0" smtClean="0"/>
                    </a:p>
                    <a:p>
                      <a:pPr rtl="0" fontAlgn="t"/>
                      <a:endParaRPr lang="en-US" sz="1600" dirty="0">
                        <a:solidFill>
                          <a:schemeClr val="tx1"/>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rtl="0" fontAlgn="t"/>
                      <a:r>
                        <a:rPr lang="en-US" sz="1600" b="1" dirty="0">
                          <a:solidFill>
                            <a:schemeClr val="tx1"/>
                          </a:solidFill>
                        </a:rPr>
                        <a:t>No Malignancy</a:t>
                      </a:r>
                      <a:endParaRPr lang="en-US" sz="1600" dirty="0">
                        <a:solidFill>
                          <a:schemeClr val="tx1"/>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t"/>
                      <a:r>
                        <a:rPr lang="en-US" sz="1600" b="1" i="0" u="none" strike="noStrike">
                          <a:solidFill>
                            <a:schemeClr val="tx1"/>
                          </a:solidFill>
                          <a:latin typeface="Calibri"/>
                        </a:rPr>
                        <a:t>577 (95.5%)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t"/>
                      <a:r>
                        <a:rPr lang="en-US" sz="1600" b="1" i="0" u="none" strike="noStrike">
                          <a:solidFill>
                            <a:schemeClr val="tx1"/>
                          </a:solidFill>
                          <a:latin typeface="Calibri"/>
                        </a:rPr>
                        <a:t>477 (92.4%)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t"/>
                      <a:r>
                        <a:rPr lang="en-US" sz="1600" b="1" i="0" u="none" strike="noStrike" dirty="0">
                          <a:solidFill>
                            <a:schemeClr val="tx1"/>
                          </a:solidFill>
                          <a:latin typeface="Calibri"/>
                        </a:rPr>
                        <a:t>346 (95.3%)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t"/>
                      <a:r>
                        <a:rPr lang="en-US" sz="1600" b="1" i="0" u="none" strike="noStrike">
                          <a:solidFill>
                            <a:schemeClr val="tx1"/>
                          </a:solidFill>
                          <a:latin typeface="Calibri"/>
                        </a:rPr>
                        <a:t>691 (96.4%)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r>
              <a:tr h="471069">
                <a:tc vMerge="1">
                  <a:txBody>
                    <a:bodyPr/>
                    <a:lstStyle/>
                    <a:p>
                      <a:pPr rtl="0" fontAlgn="t"/>
                      <a:endParaRPr lang="en-US" sz="1600" dirty="0">
                        <a:solidFill>
                          <a:schemeClr val="tx1"/>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rtl="0" fontAlgn="t"/>
                      <a:r>
                        <a:rPr lang="en-US" sz="1600" b="1" dirty="0" smtClean="0">
                          <a:solidFill>
                            <a:schemeClr val="tx1"/>
                          </a:solidFill>
                        </a:rPr>
                        <a:t>Malignancy*</a:t>
                      </a:r>
                      <a:endParaRPr lang="en-US" sz="1600" dirty="0">
                        <a:solidFill>
                          <a:schemeClr val="tx1"/>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600" b="1" i="0" u="none" strike="noStrike">
                          <a:solidFill>
                            <a:schemeClr val="tx1"/>
                          </a:solidFill>
                          <a:latin typeface="Calibri"/>
                        </a:rPr>
                        <a:t>27 (4.5%)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600" b="1" i="0" u="none" strike="noStrike">
                          <a:solidFill>
                            <a:schemeClr val="tx1"/>
                          </a:solidFill>
                          <a:latin typeface="Calibri"/>
                        </a:rPr>
                        <a:t>39 (7.6%)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600" b="1" i="0" u="none" strike="noStrike" dirty="0">
                          <a:solidFill>
                            <a:schemeClr val="tx1"/>
                          </a:solidFill>
                          <a:latin typeface="Calibri"/>
                        </a:rPr>
                        <a:t>17 (4.7%)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600" b="1" i="0" u="none" strike="noStrike">
                          <a:solidFill>
                            <a:schemeClr val="tx1"/>
                          </a:solidFill>
                          <a:latin typeface="Calibri"/>
                        </a:rPr>
                        <a:t>26 (3.6%)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471069">
                <a:tc rowSpan="2">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600" b="1" dirty="0" smtClean="0">
                          <a:solidFill>
                            <a:srgbClr val="FFFF00"/>
                          </a:solidFill>
                        </a:rPr>
                        <a:t>10-Year Survivors</a:t>
                      </a:r>
                      <a:endParaRPr lang="en-US" sz="1600" dirty="0" smtClean="0"/>
                    </a:p>
                    <a:p>
                      <a:pPr rtl="0" fontAlgn="t"/>
                      <a:endParaRPr lang="en-US" sz="1600" dirty="0">
                        <a:solidFill>
                          <a:schemeClr val="tx1"/>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rtl="0" fontAlgn="t"/>
                      <a:r>
                        <a:rPr lang="en-US" sz="1600" b="1" dirty="0">
                          <a:solidFill>
                            <a:schemeClr val="tx1"/>
                          </a:solidFill>
                        </a:rPr>
                        <a:t>No Malignancy</a:t>
                      </a:r>
                      <a:endParaRPr lang="en-US" sz="1600" dirty="0">
                        <a:solidFill>
                          <a:schemeClr val="tx1"/>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t"/>
                      <a:r>
                        <a:rPr lang="en-US" sz="1600" b="1" i="0" u="none" strike="noStrike">
                          <a:solidFill>
                            <a:schemeClr val="tx1"/>
                          </a:solidFill>
                          <a:latin typeface="Calibri"/>
                        </a:rPr>
                        <a:t>231 (90.9%)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t"/>
                      <a:r>
                        <a:rPr lang="en-US" sz="1600" b="1" i="0" u="none" strike="noStrike">
                          <a:solidFill>
                            <a:schemeClr val="tx1"/>
                          </a:solidFill>
                          <a:latin typeface="Calibri"/>
                        </a:rPr>
                        <a:t>165 (87.3%)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t"/>
                      <a:r>
                        <a:rPr lang="en-US" sz="1600" b="1" i="0" u="none" strike="noStrike" dirty="0">
                          <a:solidFill>
                            <a:schemeClr val="tx1"/>
                          </a:solidFill>
                          <a:latin typeface="Calibri"/>
                        </a:rPr>
                        <a:t>91 (91.9%)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t"/>
                      <a:r>
                        <a:rPr lang="en-US" sz="1600" b="1" i="0" u="none" strike="noStrike" dirty="0">
                          <a:solidFill>
                            <a:schemeClr val="tx1"/>
                          </a:solidFill>
                          <a:latin typeface="Calibri"/>
                        </a:rPr>
                        <a:t>181 (92.3%)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r>
              <a:tr h="471069">
                <a:tc vMerge="1">
                  <a:txBody>
                    <a:bodyPr/>
                    <a:lstStyle/>
                    <a:p>
                      <a:pPr rtl="0" fontAlgn="t"/>
                      <a:endParaRPr lang="en-US" sz="1600" dirty="0">
                        <a:solidFill>
                          <a:schemeClr val="tx1"/>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rtl="0" fontAlgn="t"/>
                      <a:r>
                        <a:rPr lang="en-US" sz="1600" b="1" dirty="0" smtClean="0">
                          <a:solidFill>
                            <a:schemeClr val="tx1"/>
                          </a:solidFill>
                        </a:rPr>
                        <a:t>Malignancy*</a:t>
                      </a:r>
                      <a:endParaRPr lang="en-US" sz="1600" dirty="0">
                        <a:solidFill>
                          <a:schemeClr val="tx1"/>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600" b="1" i="0" u="none" strike="noStrike">
                          <a:solidFill>
                            <a:schemeClr val="tx1"/>
                          </a:solidFill>
                          <a:latin typeface="Calibri"/>
                        </a:rPr>
                        <a:t>23 (9.1%)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600" b="1" i="0" u="none" strike="noStrike">
                          <a:solidFill>
                            <a:schemeClr val="tx1"/>
                          </a:solidFill>
                          <a:latin typeface="Calibri"/>
                        </a:rPr>
                        <a:t>24 (12.7%)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600" b="1" i="0" u="none" strike="noStrike">
                          <a:solidFill>
                            <a:schemeClr val="tx1"/>
                          </a:solidFill>
                          <a:latin typeface="Calibri"/>
                        </a:rPr>
                        <a:t>8 (8.1%)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600" b="1" i="0" u="none" strike="noStrike" dirty="0">
                          <a:solidFill>
                            <a:schemeClr val="tx1"/>
                          </a:solidFill>
                          <a:latin typeface="Calibri"/>
                        </a:rPr>
                        <a:t>15 (7.7%)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bl>
          </a:graphicData>
        </a:graphic>
      </p:graphicFrame>
      <p:sp>
        <p:nvSpPr>
          <p:cNvPr id="10" name="TextBox 9"/>
          <p:cNvSpPr txBox="1"/>
          <p:nvPr/>
        </p:nvSpPr>
        <p:spPr>
          <a:xfrm>
            <a:off x="6629400" y="6248400"/>
            <a:ext cx="2209800" cy="276999"/>
          </a:xfrm>
          <a:prstGeom prst="rect">
            <a:avLst/>
          </a:prstGeom>
          <a:noFill/>
        </p:spPr>
        <p:txBody>
          <a:bodyPr wrap="square" rtlCol="0">
            <a:spAutoFit/>
          </a:bodyPr>
          <a:lstStyle/>
          <a:p>
            <a:r>
              <a:rPr lang="en-US" sz="1200" b="1" dirty="0" smtClean="0">
                <a:solidFill>
                  <a:srgbClr val="FFFF00"/>
                </a:solidFill>
              </a:rPr>
              <a:t>* All types combined</a:t>
            </a:r>
            <a:endParaRPr lang="en-US" sz="1200" b="1" dirty="0">
              <a:solidFill>
                <a:srgbClr val="FFFF00"/>
              </a:solidFill>
            </a:endParaRPr>
          </a:p>
        </p:txBody>
      </p:sp>
      <p:grpSp>
        <p:nvGrpSpPr>
          <p:cNvPr id="9" name="Group 8"/>
          <p:cNvGrpSpPr/>
          <p:nvPr/>
        </p:nvGrpSpPr>
        <p:grpSpPr>
          <a:xfrm>
            <a:off x="2" y="6146792"/>
            <a:ext cx="4715932" cy="711201"/>
            <a:chOff x="1" y="6067776"/>
            <a:chExt cx="4952999" cy="790224"/>
          </a:xfrm>
        </p:grpSpPr>
        <p:pic>
          <p:nvPicPr>
            <p:cNvPr id="12" name="Picture 11"/>
            <p:cNvPicPr>
              <a:picLocks noChangeAspect="1"/>
            </p:cNvPicPr>
            <p:nvPr/>
          </p:nvPicPr>
          <p:blipFill>
            <a:blip r:embed="rId3" cstate="print"/>
            <a:stretch>
              <a:fillRect/>
            </a:stretch>
          </p:blipFill>
          <p:spPr>
            <a:xfrm>
              <a:off x="1" y="6172200"/>
              <a:ext cx="4952999" cy="685800"/>
            </a:xfrm>
            <a:prstGeom prst="rect">
              <a:avLst/>
            </a:prstGeom>
          </p:spPr>
        </p:pic>
        <p:sp>
          <p:nvSpPr>
            <p:cNvPr id="14" name="TextBox 13"/>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5" name="TextBox 14"/>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r>
              <a:rPr lang="en-US" sz="2600" dirty="0" smtClean="0"/>
              <a:t>Pediatric Heart Transplants</a:t>
            </a:r>
            <a:br>
              <a:rPr lang="en-US" sz="2600" dirty="0" smtClean="0"/>
            </a:br>
            <a:r>
              <a:rPr lang="en-US" sz="2400" dirty="0" smtClean="0"/>
              <a:t>Freedom From Malignancy </a:t>
            </a:r>
            <a:r>
              <a:rPr lang="en-US" sz="2000" dirty="0" smtClean="0"/>
              <a:t>(Follow-ups: April 1994 – June 2012)</a:t>
            </a:r>
            <a:endParaRPr lang="en-US" sz="2000" dirty="0"/>
          </a:p>
        </p:txBody>
      </p:sp>
      <p:graphicFrame>
        <p:nvGraphicFramePr>
          <p:cNvPr id="4" name="Content Placeholder 3"/>
          <p:cNvGraphicFramePr>
            <a:graphicFrameLocks noGrp="1"/>
          </p:cNvGraphicFramePr>
          <p:nvPr>
            <p:ph idx="1"/>
          </p:nvPr>
        </p:nvGraphicFramePr>
        <p:xfrm>
          <a:off x="228600" y="1143000"/>
          <a:ext cx="8610600" cy="5029200"/>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5" name="TextBox 14"/>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r>
              <a:rPr lang="en-US" sz="2600" dirty="0" smtClean="0"/>
              <a:t>Pediatric Heart Transplants</a:t>
            </a:r>
            <a:br>
              <a:rPr lang="en-US" sz="2600" dirty="0" smtClean="0"/>
            </a:br>
            <a:r>
              <a:rPr lang="en-US" sz="2400" dirty="0" smtClean="0"/>
              <a:t>Freedom From Malignancy </a:t>
            </a:r>
            <a:r>
              <a:rPr lang="en-US" sz="2000" dirty="0" smtClean="0"/>
              <a:t>(Follow-ups: April 1994 – June 2012)</a:t>
            </a:r>
            <a:br>
              <a:rPr lang="en-US" sz="2000" dirty="0" smtClean="0"/>
            </a:br>
            <a:r>
              <a:rPr lang="en-US" sz="2000" dirty="0" smtClean="0">
                <a:solidFill>
                  <a:srgbClr val="FFFF00"/>
                </a:solidFill>
              </a:rPr>
              <a:t> </a:t>
            </a:r>
            <a:r>
              <a:rPr lang="en-US" sz="2400" dirty="0" smtClean="0">
                <a:solidFill>
                  <a:srgbClr val="FFFF00"/>
                </a:solidFill>
              </a:rPr>
              <a:t>Age: &lt; 1 Year</a:t>
            </a:r>
            <a:endParaRPr lang="en-US" sz="2400" dirty="0"/>
          </a:p>
        </p:txBody>
      </p:sp>
      <p:graphicFrame>
        <p:nvGraphicFramePr>
          <p:cNvPr id="4" name="Content Placeholder 3"/>
          <p:cNvGraphicFramePr>
            <a:graphicFrameLocks noGrp="1"/>
          </p:cNvGraphicFramePr>
          <p:nvPr>
            <p:ph idx="1"/>
          </p:nvPr>
        </p:nvGraphicFramePr>
        <p:xfrm>
          <a:off x="228600" y="1524000"/>
          <a:ext cx="8610600" cy="4648200"/>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5" name="TextBox 14"/>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r>
              <a:rPr lang="en-US" sz="2600" dirty="0" smtClean="0"/>
              <a:t>Pediatric Heart Transplants</a:t>
            </a:r>
            <a:br>
              <a:rPr lang="en-US" sz="2600" dirty="0" smtClean="0"/>
            </a:br>
            <a:r>
              <a:rPr lang="en-US" sz="2400" dirty="0" smtClean="0"/>
              <a:t>Freedom From Malignancy </a:t>
            </a:r>
            <a:r>
              <a:rPr lang="en-US" sz="2000" dirty="0" smtClean="0"/>
              <a:t>(Follow-ups: April 1994 – June 2012)</a:t>
            </a:r>
            <a:br>
              <a:rPr lang="en-US" sz="2000" dirty="0" smtClean="0"/>
            </a:br>
            <a:r>
              <a:rPr lang="en-US" sz="2000" dirty="0" smtClean="0">
                <a:solidFill>
                  <a:srgbClr val="FFFF00"/>
                </a:solidFill>
              </a:rPr>
              <a:t> </a:t>
            </a:r>
            <a:r>
              <a:rPr lang="en-US" sz="2400" dirty="0" smtClean="0">
                <a:solidFill>
                  <a:srgbClr val="FFFF00"/>
                </a:solidFill>
              </a:rPr>
              <a:t>Age: 1-5 Years</a:t>
            </a:r>
            <a:endParaRPr lang="en-US" sz="2400" dirty="0"/>
          </a:p>
        </p:txBody>
      </p:sp>
      <p:graphicFrame>
        <p:nvGraphicFramePr>
          <p:cNvPr id="4" name="Content Placeholder 3"/>
          <p:cNvGraphicFramePr>
            <a:graphicFrameLocks noGrp="1"/>
          </p:cNvGraphicFramePr>
          <p:nvPr>
            <p:ph idx="1"/>
          </p:nvPr>
        </p:nvGraphicFramePr>
        <p:xfrm>
          <a:off x="152400" y="1524000"/>
          <a:ext cx="8610600" cy="4648200"/>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5" name="TextBox 14"/>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r>
              <a:rPr lang="en-US" sz="2600" dirty="0" smtClean="0"/>
              <a:t>Pediatric Heart Transplants</a:t>
            </a:r>
            <a:br>
              <a:rPr lang="en-US" sz="2600" dirty="0" smtClean="0"/>
            </a:br>
            <a:r>
              <a:rPr lang="en-US" sz="2400" dirty="0" smtClean="0"/>
              <a:t>Freedom From Malignancy </a:t>
            </a:r>
            <a:r>
              <a:rPr lang="en-US" sz="2000" dirty="0" smtClean="0"/>
              <a:t>(Follow-ups: April 1994 – June 2012)</a:t>
            </a:r>
            <a:br>
              <a:rPr lang="en-US" sz="2000" dirty="0" smtClean="0"/>
            </a:br>
            <a:r>
              <a:rPr lang="en-US" sz="2000" dirty="0" smtClean="0">
                <a:solidFill>
                  <a:srgbClr val="FFFF00"/>
                </a:solidFill>
              </a:rPr>
              <a:t> </a:t>
            </a:r>
            <a:r>
              <a:rPr lang="en-US" sz="2400" dirty="0" smtClean="0">
                <a:solidFill>
                  <a:srgbClr val="FFFF00"/>
                </a:solidFill>
              </a:rPr>
              <a:t>Age: 6-10 Years</a:t>
            </a:r>
            <a:endParaRPr lang="en-US" sz="2400" dirty="0"/>
          </a:p>
        </p:txBody>
      </p:sp>
      <p:graphicFrame>
        <p:nvGraphicFramePr>
          <p:cNvPr id="4" name="Content Placeholder 3"/>
          <p:cNvGraphicFramePr>
            <a:graphicFrameLocks noGrp="1"/>
          </p:cNvGraphicFramePr>
          <p:nvPr>
            <p:ph idx="1"/>
          </p:nvPr>
        </p:nvGraphicFramePr>
        <p:xfrm>
          <a:off x="152400" y="1524000"/>
          <a:ext cx="8610600" cy="4648200"/>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5" name="TextBox 14"/>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z="2600" dirty="0" smtClean="0"/>
              <a:t>Pediatric Heart Transplants</a:t>
            </a:r>
            <a:r>
              <a:rPr lang="en-US" sz="2400" dirty="0" smtClean="0"/>
              <a:t/>
            </a:r>
            <a:br>
              <a:rPr lang="en-US" sz="2400" dirty="0" smtClean="0"/>
            </a:br>
            <a:r>
              <a:rPr lang="en-US" sz="2400" dirty="0" smtClean="0"/>
              <a:t>Donor Age Distribution </a:t>
            </a:r>
            <a:r>
              <a:rPr lang="en-US" sz="2000" dirty="0" smtClean="0"/>
              <a:t>(Transplants: January 2000 – June 2012)</a:t>
            </a:r>
            <a:endParaRPr lang="en-US" sz="2000" dirty="0"/>
          </a:p>
        </p:txBody>
      </p:sp>
      <p:graphicFrame>
        <p:nvGraphicFramePr>
          <p:cNvPr id="4" name="Content Placeholder 3"/>
          <p:cNvGraphicFramePr>
            <a:graphicFrameLocks noGrp="1"/>
          </p:cNvGraphicFramePr>
          <p:nvPr>
            <p:ph idx="1"/>
          </p:nvPr>
        </p:nvGraphicFramePr>
        <p:xfrm>
          <a:off x="228600" y="1219200"/>
          <a:ext cx="8610600" cy="48006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5" name="TextBox 14"/>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r>
              <a:rPr lang="en-US" sz="2600" dirty="0" smtClean="0"/>
              <a:t>Pediatric Heart Transplants</a:t>
            </a:r>
            <a:br>
              <a:rPr lang="en-US" sz="2600" dirty="0" smtClean="0"/>
            </a:br>
            <a:r>
              <a:rPr lang="en-US" sz="2400" dirty="0" smtClean="0"/>
              <a:t>Freedom From Malignancy </a:t>
            </a:r>
            <a:r>
              <a:rPr lang="en-US" sz="2000" dirty="0" smtClean="0"/>
              <a:t>(Follow-ups: April 1994 – June 2012)</a:t>
            </a:r>
            <a:br>
              <a:rPr lang="en-US" sz="2000" dirty="0" smtClean="0"/>
            </a:br>
            <a:r>
              <a:rPr lang="en-US" sz="2000" dirty="0" smtClean="0">
                <a:solidFill>
                  <a:srgbClr val="FFFF00"/>
                </a:solidFill>
              </a:rPr>
              <a:t> </a:t>
            </a:r>
            <a:r>
              <a:rPr lang="en-US" sz="2400" dirty="0" smtClean="0">
                <a:solidFill>
                  <a:srgbClr val="FFFF00"/>
                </a:solidFill>
              </a:rPr>
              <a:t>Age: 11-17 Years</a:t>
            </a:r>
            <a:endParaRPr lang="en-US" sz="2400" dirty="0"/>
          </a:p>
        </p:txBody>
      </p:sp>
      <p:graphicFrame>
        <p:nvGraphicFramePr>
          <p:cNvPr id="4" name="Content Placeholder 3"/>
          <p:cNvGraphicFramePr>
            <a:graphicFrameLocks noGrp="1"/>
          </p:cNvGraphicFramePr>
          <p:nvPr>
            <p:ph idx="1"/>
          </p:nvPr>
        </p:nvGraphicFramePr>
        <p:xfrm>
          <a:off x="152400" y="1524000"/>
          <a:ext cx="8610600" cy="4648200"/>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5" name="TextBox 14"/>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219200"/>
          </a:xfrm>
        </p:spPr>
        <p:txBody>
          <a:bodyPr/>
          <a:lstStyle/>
          <a:p>
            <a:r>
              <a:rPr lang="en-US" sz="2600" dirty="0" smtClean="0"/>
              <a:t>Pediatric Heart Transplants</a:t>
            </a:r>
            <a:br>
              <a:rPr lang="en-US" sz="2600" dirty="0" smtClean="0"/>
            </a:br>
            <a:r>
              <a:rPr lang="en-US" sz="2200" dirty="0" smtClean="0"/>
              <a:t>Freedom From Malignancy by Maintenance Immunosuppression Combinations </a:t>
            </a:r>
            <a:r>
              <a:rPr lang="en-US" sz="2000" dirty="0" smtClean="0"/>
              <a:t>(Follow-ups: January 2000 – June 2012)</a:t>
            </a:r>
            <a:br>
              <a:rPr lang="en-US" sz="2000" dirty="0" smtClean="0"/>
            </a:br>
            <a:r>
              <a:rPr lang="en-US" sz="2000" dirty="0" smtClean="0"/>
              <a:t> Conditional on Survival to 1 year</a:t>
            </a:r>
            <a:endParaRPr lang="en-US" sz="2000" dirty="0"/>
          </a:p>
        </p:txBody>
      </p:sp>
      <p:graphicFrame>
        <p:nvGraphicFramePr>
          <p:cNvPr id="4" name="Content Placeholder 3"/>
          <p:cNvGraphicFramePr>
            <a:graphicFrameLocks noGrp="1"/>
          </p:cNvGraphicFramePr>
          <p:nvPr>
            <p:ph idx="1"/>
          </p:nvPr>
        </p:nvGraphicFramePr>
        <p:xfrm>
          <a:off x="228600" y="1600200"/>
          <a:ext cx="86106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1600200" y="3276600"/>
            <a:ext cx="1600200" cy="307777"/>
          </a:xfrm>
          <a:prstGeom prst="rect">
            <a:avLst/>
          </a:prstGeom>
          <a:noFill/>
        </p:spPr>
        <p:txBody>
          <a:bodyPr wrap="square" rtlCol="0">
            <a:spAutoFit/>
          </a:bodyPr>
          <a:lstStyle/>
          <a:p>
            <a:r>
              <a:rPr lang="en-US" sz="1400" b="1" dirty="0" smtClean="0">
                <a:solidFill>
                  <a:srgbClr val="FFFF00"/>
                </a:solidFill>
              </a:rPr>
              <a:t>p = 0.0290</a:t>
            </a:r>
            <a:endParaRPr lang="en-US" sz="1400" b="1" dirty="0">
              <a:solidFill>
                <a:srgbClr val="FFFF00"/>
              </a:solidFill>
            </a:endParaRPr>
          </a:p>
        </p:txBody>
      </p:sp>
      <p:grpSp>
        <p:nvGrpSpPr>
          <p:cNvPr id="9" name="Group 8"/>
          <p:cNvGrpSpPr/>
          <p:nvPr/>
        </p:nvGrpSpPr>
        <p:grpSpPr>
          <a:xfrm>
            <a:off x="2" y="6146792"/>
            <a:ext cx="4715932" cy="711201"/>
            <a:chOff x="1" y="6067776"/>
            <a:chExt cx="4952999" cy="790224"/>
          </a:xfrm>
        </p:grpSpPr>
        <p:pic>
          <p:nvPicPr>
            <p:cNvPr id="10" name="Picture 9"/>
            <p:cNvPicPr>
              <a:picLocks noChangeAspect="1"/>
            </p:cNvPicPr>
            <p:nvPr/>
          </p:nvPicPr>
          <p:blipFill>
            <a:blip r:embed="rId4" cstate="print"/>
            <a:stretch>
              <a:fillRect/>
            </a:stretch>
          </p:blipFill>
          <p:spPr>
            <a:xfrm>
              <a:off x="1" y="6172200"/>
              <a:ext cx="4952999" cy="685800"/>
            </a:xfrm>
            <a:prstGeom prst="rect">
              <a:avLst/>
            </a:prstGeom>
          </p:spPr>
        </p:pic>
        <p:sp>
          <p:nvSpPr>
            <p:cNvPr id="11" name="TextBox 10"/>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2" name="TextBox 11"/>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524000"/>
          </a:xfrm>
        </p:spPr>
        <p:txBody>
          <a:bodyPr/>
          <a:lstStyle/>
          <a:p>
            <a:r>
              <a:rPr lang="en-US" sz="2600" dirty="0" smtClean="0"/>
              <a:t>Pediatric Heart Transplants</a:t>
            </a:r>
            <a:br>
              <a:rPr lang="en-US" sz="2600" dirty="0" smtClean="0"/>
            </a:br>
            <a:r>
              <a:rPr lang="en-US" sz="2300" dirty="0" smtClean="0"/>
              <a:t>Freedom From Malignancy by Maintenance Immunosuppression Combinations Conditional on Survival to 1 year  </a:t>
            </a:r>
            <a:br>
              <a:rPr lang="en-US" sz="2300" dirty="0" smtClean="0"/>
            </a:br>
            <a:r>
              <a:rPr lang="en-US" sz="2300" dirty="0" smtClean="0">
                <a:solidFill>
                  <a:srgbClr val="FFFF00"/>
                </a:solidFill>
              </a:rPr>
              <a:t> Age: &lt;1 Year </a:t>
            </a:r>
            <a:r>
              <a:rPr lang="en-US" sz="2000" dirty="0" smtClean="0"/>
              <a:t>(Follow-ups: January 2000 – June 2012)</a:t>
            </a:r>
            <a:endParaRPr lang="en-US" sz="2000" dirty="0"/>
          </a:p>
        </p:txBody>
      </p:sp>
      <p:graphicFrame>
        <p:nvGraphicFramePr>
          <p:cNvPr id="4" name="Content Placeholder 3"/>
          <p:cNvGraphicFramePr>
            <a:graphicFrameLocks noGrp="1"/>
          </p:cNvGraphicFramePr>
          <p:nvPr>
            <p:ph idx="1"/>
          </p:nvPr>
        </p:nvGraphicFramePr>
        <p:xfrm>
          <a:off x="228600" y="1828800"/>
          <a:ext cx="86106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1524000" y="3505200"/>
            <a:ext cx="1600200" cy="307777"/>
          </a:xfrm>
          <a:prstGeom prst="rect">
            <a:avLst/>
          </a:prstGeom>
          <a:noFill/>
        </p:spPr>
        <p:txBody>
          <a:bodyPr wrap="square" rtlCol="0">
            <a:spAutoFit/>
          </a:bodyPr>
          <a:lstStyle/>
          <a:p>
            <a:r>
              <a:rPr lang="en-US" sz="1400" b="1" dirty="0" smtClean="0">
                <a:solidFill>
                  <a:srgbClr val="FFFF00"/>
                </a:solidFill>
              </a:rPr>
              <a:t>p = 0.0295</a:t>
            </a:r>
            <a:endParaRPr lang="en-US" sz="1400" b="1" dirty="0">
              <a:solidFill>
                <a:srgbClr val="FFFF00"/>
              </a:solidFill>
            </a:endParaRPr>
          </a:p>
        </p:txBody>
      </p:sp>
      <p:grpSp>
        <p:nvGrpSpPr>
          <p:cNvPr id="9" name="Group 8"/>
          <p:cNvGrpSpPr/>
          <p:nvPr/>
        </p:nvGrpSpPr>
        <p:grpSpPr>
          <a:xfrm>
            <a:off x="2" y="6146792"/>
            <a:ext cx="4715932" cy="711201"/>
            <a:chOff x="1" y="6067776"/>
            <a:chExt cx="4952999" cy="790224"/>
          </a:xfrm>
        </p:grpSpPr>
        <p:pic>
          <p:nvPicPr>
            <p:cNvPr id="10" name="Picture 9"/>
            <p:cNvPicPr>
              <a:picLocks noChangeAspect="1"/>
            </p:cNvPicPr>
            <p:nvPr/>
          </p:nvPicPr>
          <p:blipFill>
            <a:blip r:embed="rId4" cstate="print"/>
            <a:stretch>
              <a:fillRect/>
            </a:stretch>
          </p:blipFill>
          <p:spPr>
            <a:xfrm>
              <a:off x="1" y="6172200"/>
              <a:ext cx="4952999" cy="685800"/>
            </a:xfrm>
            <a:prstGeom prst="rect">
              <a:avLst/>
            </a:prstGeom>
          </p:spPr>
        </p:pic>
        <p:sp>
          <p:nvSpPr>
            <p:cNvPr id="11" name="TextBox 10"/>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2" name="TextBox 11"/>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524000"/>
          </a:xfrm>
        </p:spPr>
        <p:txBody>
          <a:bodyPr/>
          <a:lstStyle/>
          <a:p>
            <a:r>
              <a:rPr lang="en-US" sz="2600" dirty="0" smtClean="0"/>
              <a:t>Pediatric Heart Transplants</a:t>
            </a:r>
            <a:br>
              <a:rPr lang="en-US" sz="2600" dirty="0" smtClean="0"/>
            </a:br>
            <a:r>
              <a:rPr lang="en-US" sz="2300" dirty="0" smtClean="0"/>
              <a:t>Freedom From Malignancy by Maintenance Immunosuppression Combinations Conditional on Survival to 1 year  </a:t>
            </a:r>
            <a:br>
              <a:rPr lang="en-US" sz="2300" dirty="0" smtClean="0"/>
            </a:br>
            <a:r>
              <a:rPr lang="en-US" sz="2300" dirty="0" smtClean="0">
                <a:solidFill>
                  <a:srgbClr val="FFFF00"/>
                </a:solidFill>
              </a:rPr>
              <a:t> Age: 1-5 Years </a:t>
            </a:r>
            <a:r>
              <a:rPr lang="en-US" sz="2000" dirty="0" smtClean="0"/>
              <a:t>(Follow-ups: January 2000 – June 2012)</a:t>
            </a:r>
            <a:endParaRPr lang="en-US" sz="2000" dirty="0"/>
          </a:p>
        </p:txBody>
      </p:sp>
      <p:graphicFrame>
        <p:nvGraphicFramePr>
          <p:cNvPr id="4" name="Content Placeholder 3"/>
          <p:cNvGraphicFramePr>
            <a:graphicFrameLocks noGrp="1"/>
          </p:cNvGraphicFramePr>
          <p:nvPr>
            <p:ph idx="1"/>
          </p:nvPr>
        </p:nvGraphicFramePr>
        <p:xfrm>
          <a:off x="228600" y="1828800"/>
          <a:ext cx="86106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1524000" y="3505200"/>
            <a:ext cx="1600200" cy="307777"/>
          </a:xfrm>
          <a:prstGeom prst="rect">
            <a:avLst/>
          </a:prstGeom>
          <a:noFill/>
        </p:spPr>
        <p:txBody>
          <a:bodyPr wrap="square" rtlCol="0">
            <a:spAutoFit/>
          </a:bodyPr>
          <a:lstStyle/>
          <a:p>
            <a:r>
              <a:rPr lang="en-US" sz="1400" b="1" dirty="0" smtClean="0">
                <a:solidFill>
                  <a:srgbClr val="FFFF00"/>
                </a:solidFill>
              </a:rPr>
              <a:t>p = 0.0119</a:t>
            </a:r>
            <a:endParaRPr lang="en-US" sz="1400" b="1" dirty="0">
              <a:solidFill>
                <a:srgbClr val="FFFF00"/>
              </a:solidFill>
            </a:endParaRPr>
          </a:p>
        </p:txBody>
      </p:sp>
      <p:grpSp>
        <p:nvGrpSpPr>
          <p:cNvPr id="9" name="Group 8"/>
          <p:cNvGrpSpPr/>
          <p:nvPr/>
        </p:nvGrpSpPr>
        <p:grpSpPr>
          <a:xfrm>
            <a:off x="2" y="6146792"/>
            <a:ext cx="4715932" cy="711201"/>
            <a:chOff x="1" y="6067776"/>
            <a:chExt cx="4952999" cy="790224"/>
          </a:xfrm>
        </p:grpSpPr>
        <p:pic>
          <p:nvPicPr>
            <p:cNvPr id="10" name="Picture 9"/>
            <p:cNvPicPr>
              <a:picLocks noChangeAspect="1"/>
            </p:cNvPicPr>
            <p:nvPr/>
          </p:nvPicPr>
          <p:blipFill>
            <a:blip r:embed="rId4" cstate="print"/>
            <a:stretch>
              <a:fillRect/>
            </a:stretch>
          </p:blipFill>
          <p:spPr>
            <a:xfrm>
              <a:off x="1" y="6172200"/>
              <a:ext cx="4952999" cy="685800"/>
            </a:xfrm>
            <a:prstGeom prst="rect">
              <a:avLst/>
            </a:prstGeom>
          </p:spPr>
        </p:pic>
        <p:sp>
          <p:nvSpPr>
            <p:cNvPr id="11" name="TextBox 10"/>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2" name="TextBox 11"/>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524000"/>
          </a:xfrm>
        </p:spPr>
        <p:txBody>
          <a:bodyPr/>
          <a:lstStyle/>
          <a:p>
            <a:r>
              <a:rPr lang="en-US" sz="2600" dirty="0" smtClean="0"/>
              <a:t>Pediatric Heart Transplants</a:t>
            </a:r>
            <a:br>
              <a:rPr lang="en-US" sz="2600" dirty="0" smtClean="0"/>
            </a:br>
            <a:r>
              <a:rPr lang="en-US" sz="2300" dirty="0" smtClean="0"/>
              <a:t>Freedom From Malignancy by Maintenance Immunosuppression Combinations Conditional on Survival to 1 year  </a:t>
            </a:r>
            <a:br>
              <a:rPr lang="en-US" sz="2300" dirty="0" smtClean="0"/>
            </a:br>
            <a:r>
              <a:rPr lang="en-US" sz="2300" dirty="0" smtClean="0">
                <a:solidFill>
                  <a:srgbClr val="FFFF00"/>
                </a:solidFill>
              </a:rPr>
              <a:t> Age: 6-10 Years </a:t>
            </a:r>
            <a:r>
              <a:rPr lang="en-US" sz="2000" dirty="0" smtClean="0"/>
              <a:t>(Follow-ups: January 2000 – June 2012)</a:t>
            </a:r>
            <a:endParaRPr lang="en-US" sz="2000" dirty="0"/>
          </a:p>
        </p:txBody>
      </p:sp>
      <p:graphicFrame>
        <p:nvGraphicFramePr>
          <p:cNvPr id="4" name="Content Placeholder 3"/>
          <p:cNvGraphicFramePr>
            <a:graphicFrameLocks noGrp="1"/>
          </p:cNvGraphicFramePr>
          <p:nvPr>
            <p:ph idx="1"/>
          </p:nvPr>
        </p:nvGraphicFramePr>
        <p:xfrm>
          <a:off x="228600" y="1828800"/>
          <a:ext cx="86106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1524000" y="3505200"/>
            <a:ext cx="1600200" cy="307777"/>
          </a:xfrm>
          <a:prstGeom prst="rect">
            <a:avLst/>
          </a:prstGeom>
          <a:noFill/>
        </p:spPr>
        <p:txBody>
          <a:bodyPr wrap="square" rtlCol="0">
            <a:spAutoFit/>
          </a:bodyPr>
          <a:lstStyle/>
          <a:p>
            <a:r>
              <a:rPr lang="en-US" sz="1400" b="1" dirty="0" smtClean="0">
                <a:solidFill>
                  <a:srgbClr val="FFFF00"/>
                </a:solidFill>
              </a:rPr>
              <a:t>p = 0.6108</a:t>
            </a:r>
            <a:endParaRPr lang="en-US" sz="1400" b="1" dirty="0">
              <a:solidFill>
                <a:srgbClr val="FFFF00"/>
              </a:solidFill>
            </a:endParaRPr>
          </a:p>
        </p:txBody>
      </p:sp>
      <p:grpSp>
        <p:nvGrpSpPr>
          <p:cNvPr id="9" name="Group 8"/>
          <p:cNvGrpSpPr/>
          <p:nvPr/>
        </p:nvGrpSpPr>
        <p:grpSpPr>
          <a:xfrm>
            <a:off x="2" y="6146792"/>
            <a:ext cx="4715932" cy="711201"/>
            <a:chOff x="1" y="6067776"/>
            <a:chExt cx="4952999" cy="790224"/>
          </a:xfrm>
        </p:grpSpPr>
        <p:pic>
          <p:nvPicPr>
            <p:cNvPr id="10" name="Picture 9"/>
            <p:cNvPicPr>
              <a:picLocks noChangeAspect="1"/>
            </p:cNvPicPr>
            <p:nvPr/>
          </p:nvPicPr>
          <p:blipFill>
            <a:blip r:embed="rId4" cstate="print"/>
            <a:stretch>
              <a:fillRect/>
            </a:stretch>
          </p:blipFill>
          <p:spPr>
            <a:xfrm>
              <a:off x="1" y="6172200"/>
              <a:ext cx="4952999" cy="685800"/>
            </a:xfrm>
            <a:prstGeom prst="rect">
              <a:avLst/>
            </a:prstGeom>
          </p:spPr>
        </p:pic>
        <p:sp>
          <p:nvSpPr>
            <p:cNvPr id="11" name="TextBox 10"/>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2" name="TextBox 11"/>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524000"/>
          </a:xfrm>
        </p:spPr>
        <p:txBody>
          <a:bodyPr/>
          <a:lstStyle/>
          <a:p>
            <a:r>
              <a:rPr lang="en-US" sz="2600" dirty="0" smtClean="0"/>
              <a:t>Pediatric Heart Transplants</a:t>
            </a:r>
            <a:br>
              <a:rPr lang="en-US" sz="2600" dirty="0" smtClean="0"/>
            </a:br>
            <a:r>
              <a:rPr lang="en-US" sz="2300" dirty="0" smtClean="0"/>
              <a:t>Freedom From Malignancy by Maintenance Immunosuppression Combinations Conditional on Survival to 1 year  </a:t>
            </a:r>
            <a:br>
              <a:rPr lang="en-US" sz="2300" dirty="0" smtClean="0"/>
            </a:br>
            <a:r>
              <a:rPr lang="en-US" sz="2300" dirty="0" smtClean="0">
                <a:solidFill>
                  <a:srgbClr val="FFFF00"/>
                </a:solidFill>
              </a:rPr>
              <a:t> Age: 11-17 Years </a:t>
            </a:r>
            <a:r>
              <a:rPr lang="en-US" sz="2000" dirty="0" smtClean="0"/>
              <a:t>(Follow-ups: January 2000 – June 2012)</a:t>
            </a:r>
            <a:endParaRPr lang="en-US" sz="2000" dirty="0"/>
          </a:p>
        </p:txBody>
      </p:sp>
      <p:graphicFrame>
        <p:nvGraphicFramePr>
          <p:cNvPr id="4" name="Content Placeholder 3"/>
          <p:cNvGraphicFramePr>
            <a:graphicFrameLocks noGrp="1"/>
          </p:cNvGraphicFramePr>
          <p:nvPr>
            <p:ph idx="1"/>
          </p:nvPr>
        </p:nvGraphicFramePr>
        <p:xfrm>
          <a:off x="228600" y="1828800"/>
          <a:ext cx="86106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1524000" y="3505200"/>
            <a:ext cx="1600200" cy="307777"/>
          </a:xfrm>
          <a:prstGeom prst="rect">
            <a:avLst/>
          </a:prstGeom>
          <a:noFill/>
        </p:spPr>
        <p:txBody>
          <a:bodyPr wrap="square" rtlCol="0">
            <a:spAutoFit/>
          </a:bodyPr>
          <a:lstStyle/>
          <a:p>
            <a:r>
              <a:rPr lang="en-US" sz="1400" b="1" dirty="0" smtClean="0">
                <a:solidFill>
                  <a:srgbClr val="FFFF00"/>
                </a:solidFill>
              </a:rPr>
              <a:t>p = 0.2185</a:t>
            </a:r>
            <a:endParaRPr lang="en-US" sz="1400" b="1" dirty="0">
              <a:solidFill>
                <a:srgbClr val="FFFF00"/>
              </a:solidFill>
            </a:endParaRPr>
          </a:p>
        </p:txBody>
      </p:sp>
      <p:grpSp>
        <p:nvGrpSpPr>
          <p:cNvPr id="9" name="Group 8"/>
          <p:cNvGrpSpPr/>
          <p:nvPr/>
        </p:nvGrpSpPr>
        <p:grpSpPr>
          <a:xfrm>
            <a:off x="2" y="6146792"/>
            <a:ext cx="4715932" cy="711201"/>
            <a:chOff x="1" y="6067776"/>
            <a:chExt cx="4952999" cy="790224"/>
          </a:xfrm>
        </p:grpSpPr>
        <p:pic>
          <p:nvPicPr>
            <p:cNvPr id="10" name="Picture 9"/>
            <p:cNvPicPr>
              <a:picLocks noChangeAspect="1"/>
            </p:cNvPicPr>
            <p:nvPr/>
          </p:nvPicPr>
          <p:blipFill>
            <a:blip r:embed="rId4" cstate="print"/>
            <a:stretch>
              <a:fillRect/>
            </a:stretch>
          </p:blipFill>
          <p:spPr>
            <a:xfrm>
              <a:off x="1" y="6172200"/>
              <a:ext cx="4952999" cy="685800"/>
            </a:xfrm>
            <a:prstGeom prst="rect">
              <a:avLst/>
            </a:prstGeom>
          </p:spPr>
        </p:pic>
        <p:sp>
          <p:nvSpPr>
            <p:cNvPr id="11" name="TextBox 10"/>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2" name="TextBox 11"/>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14400"/>
          </a:xfrm>
        </p:spPr>
        <p:txBody>
          <a:bodyPr/>
          <a:lstStyle/>
          <a:p>
            <a:r>
              <a:rPr lang="en-US" sz="2600" dirty="0" smtClean="0"/>
              <a:t>Pediatric Heart Transplants</a:t>
            </a:r>
            <a:br>
              <a:rPr lang="en-US" sz="2600" dirty="0" smtClean="0"/>
            </a:br>
            <a:r>
              <a:rPr lang="en-US" sz="2400" dirty="0" smtClean="0"/>
              <a:t>Freedom From Lymphoma By Induction</a:t>
            </a:r>
            <a:br>
              <a:rPr lang="en-US" sz="2400" dirty="0" smtClean="0"/>
            </a:br>
            <a:r>
              <a:rPr lang="en-US" sz="2000" dirty="0" smtClean="0"/>
              <a:t>(Follow-ups: April 1994 – June 2012)</a:t>
            </a:r>
            <a:endParaRPr lang="en-US" sz="2000" dirty="0"/>
          </a:p>
        </p:txBody>
      </p:sp>
      <p:graphicFrame>
        <p:nvGraphicFramePr>
          <p:cNvPr id="4" name="Content Placeholder 3"/>
          <p:cNvGraphicFramePr>
            <a:graphicFrameLocks noGrp="1"/>
          </p:cNvGraphicFramePr>
          <p:nvPr>
            <p:ph idx="1"/>
          </p:nvPr>
        </p:nvGraphicFramePr>
        <p:xfrm>
          <a:off x="228600" y="1295400"/>
          <a:ext cx="8610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1600200" y="3124200"/>
            <a:ext cx="1600200" cy="307777"/>
          </a:xfrm>
          <a:prstGeom prst="rect">
            <a:avLst/>
          </a:prstGeom>
          <a:noFill/>
        </p:spPr>
        <p:txBody>
          <a:bodyPr wrap="square" rtlCol="0">
            <a:spAutoFit/>
          </a:bodyPr>
          <a:lstStyle/>
          <a:p>
            <a:r>
              <a:rPr lang="en-US" sz="1400" b="1" dirty="0" smtClean="0">
                <a:solidFill>
                  <a:srgbClr val="FFFF00"/>
                </a:solidFill>
              </a:rPr>
              <a:t>p = 0.5906</a:t>
            </a:r>
            <a:endParaRPr lang="en-US" sz="1400" b="1" dirty="0">
              <a:solidFill>
                <a:srgbClr val="FFFF00"/>
              </a:solidFill>
            </a:endParaRPr>
          </a:p>
        </p:txBody>
      </p:sp>
      <p:grpSp>
        <p:nvGrpSpPr>
          <p:cNvPr id="9" name="Group 8"/>
          <p:cNvGrpSpPr/>
          <p:nvPr/>
        </p:nvGrpSpPr>
        <p:grpSpPr>
          <a:xfrm>
            <a:off x="2" y="6146792"/>
            <a:ext cx="4715932" cy="711201"/>
            <a:chOff x="1" y="6067776"/>
            <a:chExt cx="4952999" cy="790224"/>
          </a:xfrm>
        </p:grpSpPr>
        <p:pic>
          <p:nvPicPr>
            <p:cNvPr id="10" name="Picture 9"/>
            <p:cNvPicPr>
              <a:picLocks noChangeAspect="1"/>
            </p:cNvPicPr>
            <p:nvPr/>
          </p:nvPicPr>
          <p:blipFill>
            <a:blip r:embed="rId4" cstate="print"/>
            <a:stretch>
              <a:fillRect/>
            </a:stretch>
          </p:blipFill>
          <p:spPr>
            <a:xfrm>
              <a:off x="1" y="6172200"/>
              <a:ext cx="4952999" cy="685800"/>
            </a:xfrm>
            <a:prstGeom prst="rect">
              <a:avLst/>
            </a:prstGeom>
          </p:spPr>
        </p:pic>
        <p:sp>
          <p:nvSpPr>
            <p:cNvPr id="11" name="TextBox 10"/>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2" name="TextBox 11"/>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ChangeArrowheads="1"/>
          </p:cNvSpPr>
          <p:nvPr>
            <p:ph type="title" idx="4294967295"/>
          </p:nvPr>
        </p:nvSpPr>
        <p:spPr>
          <a:xfrm>
            <a:off x="685800" y="457200"/>
            <a:ext cx="7772400" cy="1143000"/>
          </a:xfrm>
        </p:spPr>
        <p:txBody>
          <a:bodyPr/>
          <a:lstStyle/>
          <a:p>
            <a:r>
              <a:rPr lang="en-US" sz="2600" dirty="0" smtClean="0">
                <a:solidFill>
                  <a:schemeClr val="tx1"/>
                </a:solidFill>
              </a:rPr>
              <a:t>Pediatric Heart Transplants </a:t>
            </a:r>
            <a:r>
              <a:rPr lang="en-US" sz="2000" dirty="0" smtClean="0">
                <a:solidFill>
                  <a:schemeClr val="tx1"/>
                </a:solidFill>
              </a:rPr>
              <a:t/>
            </a:r>
            <a:br>
              <a:rPr lang="en-US" sz="2000" dirty="0" smtClean="0">
                <a:solidFill>
                  <a:schemeClr val="tx1"/>
                </a:solidFill>
              </a:rPr>
            </a:br>
            <a:r>
              <a:rPr lang="en-US" sz="2400" dirty="0" smtClean="0">
                <a:solidFill>
                  <a:schemeClr val="tx1"/>
                </a:solidFill>
              </a:rPr>
              <a:t>Incidence of Hypertension between 1 and 3 Years</a:t>
            </a:r>
            <a:r>
              <a:rPr lang="en-US" sz="2000" dirty="0" smtClean="0">
                <a:solidFill>
                  <a:schemeClr val="tx1"/>
                </a:solidFill>
              </a:rPr>
              <a:t/>
            </a:r>
            <a:br>
              <a:rPr lang="en-US" sz="2000" dirty="0" smtClean="0">
                <a:solidFill>
                  <a:schemeClr val="tx1"/>
                </a:solidFill>
              </a:rPr>
            </a:br>
            <a:r>
              <a:rPr lang="en-US" sz="2000" dirty="0" smtClean="0">
                <a:solidFill>
                  <a:schemeClr val="tx1"/>
                </a:solidFill>
              </a:rPr>
              <a:t>(Transplants: January 2000 – June 2009)</a:t>
            </a:r>
          </a:p>
        </p:txBody>
      </p:sp>
      <p:graphicFrame>
        <p:nvGraphicFramePr>
          <p:cNvPr id="337923" name="Group 3"/>
          <p:cNvGraphicFramePr>
            <a:graphicFrameLocks noGrp="1"/>
          </p:cNvGraphicFramePr>
          <p:nvPr>
            <p:ph sz="half" idx="4294967295"/>
          </p:nvPr>
        </p:nvGraphicFramePr>
        <p:xfrm>
          <a:off x="685800" y="1752600"/>
          <a:ext cx="7734298" cy="3842574"/>
        </p:xfrm>
        <a:graphic>
          <a:graphicData uri="http://schemas.openxmlformats.org/drawingml/2006/table">
            <a:tbl>
              <a:tblPr/>
              <a:tblGrid>
                <a:gridCol w="2895404"/>
                <a:gridCol w="1864164"/>
                <a:gridCol w="1864164"/>
                <a:gridCol w="1110566"/>
              </a:tblGrid>
              <a:tr h="585694">
                <a:tc rowSpan="2">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rgbClr val="FFFF00"/>
                          </a:solidFill>
                          <a:effectLst/>
                          <a:latin typeface="Arial" charset="0"/>
                        </a:rPr>
                        <a:t>Maintenance </a:t>
                      </a:r>
                      <a:r>
                        <a:rPr kumimoji="0" lang="en-US" sz="1800" b="1" i="0" u="none" strike="noStrike" cap="none" normalizeH="0" baseline="0" dirty="0" err="1" smtClean="0">
                          <a:ln>
                            <a:noFill/>
                          </a:ln>
                          <a:solidFill>
                            <a:srgbClr val="FFFF00"/>
                          </a:solidFill>
                          <a:effectLst/>
                          <a:latin typeface="Arial" charset="0"/>
                        </a:rPr>
                        <a:t>Immunosuppression</a:t>
                      </a:r>
                      <a:r>
                        <a:rPr kumimoji="0" lang="en-US" sz="1800" b="1" i="0" u="none" strike="noStrike" cap="none" normalizeH="0" baseline="0" dirty="0" smtClean="0">
                          <a:ln>
                            <a:noFill/>
                          </a:ln>
                          <a:solidFill>
                            <a:srgbClr val="FFFF00"/>
                          </a:solidFill>
                          <a:effectLst/>
                          <a:latin typeface="Arial" charset="0"/>
                        </a:rPr>
                        <a:t> at discharge and 1 year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smtClean="0">
                          <a:ln>
                            <a:noFill/>
                          </a:ln>
                          <a:solidFill>
                            <a:schemeClr val="tx1"/>
                          </a:solidFill>
                          <a:effectLst/>
                          <a:latin typeface="Arial" charset="0"/>
                        </a:rPr>
                        <a:t>% HTN reported between 1 and 3 years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lang="en-US"/>
                    </a:p>
                  </a:txBody>
                  <a:tcPr/>
                </a:tc>
                <a:tc rowSpan="2">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smtClean="0">
                          <a:ln>
                            <a:noFill/>
                          </a:ln>
                          <a:solidFill>
                            <a:schemeClr val="tx1"/>
                          </a:solidFill>
                          <a:effectLst/>
                          <a:latin typeface="Arial" charset="0"/>
                        </a:rPr>
                        <a:t>P-value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585694">
                <a:tc vMerge="1">
                  <a:txBody>
                    <a:bodyPr/>
                    <a:lstStyle/>
                    <a:p>
                      <a:endParaRPr lang="en-US"/>
                    </a:p>
                  </a:txBody>
                  <a:tcPr/>
                </a:tc>
                <a:tc>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smtClean="0">
                          <a:ln>
                            <a:noFill/>
                          </a:ln>
                          <a:solidFill>
                            <a:schemeClr val="tx1"/>
                          </a:solidFill>
                          <a:effectLst/>
                          <a:latin typeface="Arial" charset="0"/>
                        </a:rPr>
                        <a:t>For Patients on drug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smtClean="0">
                          <a:ln>
                            <a:noFill/>
                          </a:ln>
                          <a:solidFill>
                            <a:schemeClr val="tx1"/>
                          </a:solidFill>
                          <a:effectLst/>
                          <a:latin typeface="Arial" charset="0"/>
                        </a:rPr>
                        <a:t>For Patients not on drug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vMerge="1">
                  <a:txBody>
                    <a:bodyPr/>
                    <a:lstStyle/>
                    <a:p>
                      <a:endParaRPr lang="en-US"/>
                    </a:p>
                  </a:txBody>
                  <a:tcPr/>
                </a:tc>
              </a:tr>
              <a:tr h="427069">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cs typeface="Arial" charset="0"/>
                        </a:rPr>
                        <a:t>Azathioprine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800" b="1" i="0" u="none" strike="noStrike">
                          <a:solidFill>
                            <a:schemeClr val="tx1"/>
                          </a:solidFill>
                          <a:latin typeface="+mn-lt"/>
                        </a:rPr>
                        <a:t>19.5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800" b="1" i="0" u="none" strike="noStrike">
                          <a:solidFill>
                            <a:schemeClr val="tx1"/>
                          </a:solidFill>
                          <a:latin typeface="+mn-lt"/>
                        </a:rPr>
                        <a:t>24.6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800" b="1" i="0" u="none" strike="noStrike">
                          <a:solidFill>
                            <a:schemeClr val="tx1"/>
                          </a:solidFill>
                          <a:latin typeface="+mn-lt"/>
                        </a:rPr>
                        <a:t>0.1394</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427069">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cs typeface="Arial" charset="0"/>
                        </a:rPr>
                        <a:t>Cyclosporine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algn="ctr" fontAlgn="t"/>
                      <a:r>
                        <a:rPr lang="en-US" sz="1800" b="1" i="0" u="none" strike="noStrike">
                          <a:solidFill>
                            <a:schemeClr val="tx1"/>
                          </a:solidFill>
                          <a:latin typeface="+mn-lt"/>
                        </a:rPr>
                        <a:t>22.8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algn="ctr" fontAlgn="t"/>
                      <a:r>
                        <a:rPr lang="en-US" sz="1800" b="1" i="0" u="none" strike="noStrike">
                          <a:solidFill>
                            <a:schemeClr val="tx1"/>
                          </a:solidFill>
                          <a:latin typeface="+mn-lt"/>
                        </a:rPr>
                        <a:t>22.1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algn="ctr" fontAlgn="t"/>
                      <a:r>
                        <a:rPr lang="en-US" sz="1800" b="1" i="0" u="none" strike="noStrike">
                          <a:solidFill>
                            <a:schemeClr val="tx1"/>
                          </a:solidFill>
                          <a:latin typeface="+mn-lt"/>
                        </a:rPr>
                        <a:t>0.8243</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427069">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cs typeface="Arial" charset="0"/>
                        </a:rPr>
                        <a:t>MMF/MPA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800" b="1" i="0" u="none" strike="noStrike">
                          <a:solidFill>
                            <a:schemeClr val="tx1"/>
                          </a:solidFill>
                          <a:latin typeface="+mn-lt"/>
                        </a:rPr>
                        <a:t>23.5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800" b="1" i="0" u="none" strike="noStrike">
                          <a:solidFill>
                            <a:schemeClr val="tx1"/>
                          </a:solidFill>
                          <a:latin typeface="+mn-lt"/>
                        </a:rPr>
                        <a:t>23.0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800" b="1" i="0" u="none" strike="noStrike">
                          <a:solidFill>
                            <a:schemeClr val="tx1"/>
                          </a:solidFill>
                          <a:latin typeface="+mn-lt"/>
                        </a:rPr>
                        <a:t>0.8860</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427069">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cs typeface="Arial" charset="0"/>
                        </a:rPr>
                        <a:t>Prednisone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algn="ctr" fontAlgn="t"/>
                      <a:r>
                        <a:rPr lang="en-US" sz="1800" b="1" i="0" u="none" strike="noStrike" dirty="0">
                          <a:solidFill>
                            <a:schemeClr val="tx1"/>
                          </a:solidFill>
                          <a:latin typeface="+mn-lt"/>
                        </a:rPr>
                        <a:t>25.9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algn="ctr" fontAlgn="t"/>
                      <a:r>
                        <a:rPr lang="en-US" sz="1800" b="1" i="0" u="none" strike="noStrike">
                          <a:solidFill>
                            <a:schemeClr val="tx1"/>
                          </a:solidFill>
                          <a:latin typeface="+mn-lt"/>
                        </a:rPr>
                        <a:t>20.2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algn="ctr" fontAlgn="t"/>
                      <a:r>
                        <a:rPr lang="en-US" sz="1800" b="1" i="0" u="none" strike="noStrike">
                          <a:solidFill>
                            <a:schemeClr val="tx1"/>
                          </a:solidFill>
                          <a:latin typeface="+mn-lt"/>
                        </a:rPr>
                        <a:t>0.0862</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427069">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kern="1200" cap="none" normalizeH="0" baseline="0" dirty="0" smtClean="0">
                          <a:ln>
                            <a:noFill/>
                          </a:ln>
                          <a:solidFill>
                            <a:schemeClr val="tx1"/>
                          </a:solidFill>
                          <a:effectLst/>
                          <a:latin typeface="Arial" charset="0"/>
                          <a:ea typeface="+mn-ea"/>
                          <a:cs typeface="Arial" charset="0"/>
                        </a:rPr>
                        <a:t>  Sirolimus/</a:t>
                      </a:r>
                      <a:r>
                        <a:rPr kumimoji="0" lang="en-US" sz="1800" b="1" i="0" u="none" strike="noStrike" kern="1200" cap="none" normalizeH="0" baseline="0" dirty="0" err="1" smtClean="0">
                          <a:ln>
                            <a:noFill/>
                          </a:ln>
                          <a:solidFill>
                            <a:schemeClr val="tx1"/>
                          </a:solidFill>
                          <a:effectLst/>
                          <a:latin typeface="Arial" charset="0"/>
                          <a:ea typeface="+mn-ea"/>
                          <a:cs typeface="Arial" charset="0"/>
                        </a:rPr>
                        <a:t>Everolimus</a:t>
                      </a:r>
                      <a:endParaRPr kumimoji="0" lang="en-US" sz="1800" b="1" i="0" u="none" strike="noStrike" kern="1200" cap="none" normalizeH="0" baseline="0" dirty="0" smtClean="0">
                        <a:ln>
                          <a:noFill/>
                        </a:ln>
                        <a:solidFill>
                          <a:schemeClr val="tx1"/>
                        </a:solidFill>
                        <a:effectLst/>
                        <a:latin typeface="Arial" charset="0"/>
                        <a:ea typeface="+mn-ea"/>
                        <a:cs typeface="Arial"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800" b="1" i="0" u="none" strike="noStrike">
                          <a:solidFill>
                            <a:schemeClr val="tx1"/>
                          </a:solidFill>
                          <a:latin typeface="+mn-lt"/>
                        </a:rPr>
                        <a:t>37.5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800" b="1" i="0" u="none" strike="noStrike">
                          <a:solidFill>
                            <a:schemeClr val="tx1"/>
                          </a:solidFill>
                          <a:latin typeface="+mn-lt"/>
                        </a:rPr>
                        <a:t>23.1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800" b="1" i="0" u="none" strike="noStrike">
                          <a:solidFill>
                            <a:schemeClr val="tx1"/>
                          </a:solidFill>
                          <a:latin typeface="+mn-lt"/>
                        </a:rPr>
                        <a:t>0.2280</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427069">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cs typeface="Arial" charset="0"/>
                        </a:rPr>
                        <a:t>Tacrolimus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algn="ctr" fontAlgn="t"/>
                      <a:r>
                        <a:rPr lang="en-US" sz="1800" b="1" i="0" u="none" strike="noStrike">
                          <a:solidFill>
                            <a:schemeClr val="tx1"/>
                          </a:solidFill>
                          <a:latin typeface="+mn-lt"/>
                        </a:rPr>
                        <a:t>23.5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algn="ctr" fontAlgn="t"/>
                      <a:r>
                        <a:rPr lang="en-US" sz="1800" b="1" i="0" u="none" strike="noStrike">
                          <a:solidFill>
                            <a:schemeClr val="tx1"/>
                          </a:solidFill>
                          <a:latin typeface="+mn-lt"/>
                        </a:rPr>
                        <a:t>22.6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algn="ctr" fontAlgn="t"/>
                      <a:r>
                        <a:rPr lang="en-US" sz="1800" b="1" i="0" u="none" strike="noStrike" dirty="0">
                          <a:solidFill>
                            <a:schemeClr val="tx1"/>
                          </a:solidFill>
                          <a:latin typeface="+mn-lt"/>
                        </a:rPr>
                        <a:t>0.7700</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r>
            </a:tbl>
          </a:graphicData>
        </a:graphic>
      </p:graphicFrame>
      <p:sp>
        <p:nvSpPr>
          <p:cNvPr id="337967" name="Rectangle 203"/>
          <p:cNvSpPr>
            <a:spLocks noChangeArrowheads="1"/>
          </p:cNvSpPr>
          <p:nvPr/>
        </p:nvSpPr>
        <p:spPr bwMode="auto">
          <a:xfrm>
            <a:off x="2536825" y="6521450"/>
            <a:ext cx="298450" cy="336550"/>
          </a:xfrm>
          <a:prstGeom prst="rect">
            <a:avLst/>
          </a:prstGeom>
          <a:noFill/>
          <a:ln w="12700">
            <a:noFill/>
            <a:miter lim="800000"/>
            <a:headEnd/>
            <a:tailEnd/>
          </a:ln>
        </p:spPr>
        <p:txBody>
          <a:bodyPr wrap="none" anchor="ctr">
            <a:spAutoFit/>
          </a:bodyPr>
          <a:lstStyle/>
          <a:p>
            <a:r>
              <a:rPr lang="en-US"/>
              <a:t>  </a:t>
            </a:r>
          </a:p>
        </p:txBody>
      </p:sp>
      <p:sp>
        <p:nvSpPr>
          <p:cNvPr id="337968" name="Text Box 575"/>
          <p:cNvSpPr txBox="1">
            <a:spLocks noChangeArrowheads="1"/>
          </p:cNvSpPr>
          <p:nvPr/>
        </p:nvSpPr>
        <p:spPr bwMode="auto">
          <a:xfrm>
            <a:off x="2498725" y="6461125"/>
            <a:ext cx="184150" cy="336550"/>
          </a:xfrm>
          <a:prstGeom prst="rect">
            <a:avLst/>
          </a:prstGeom>
          <a:noFill/>
          <a:ln w="12700">
            <a:noFill/>
            <a:miter lim="800000"/>
            <a:headEnd/>
            <a:tailEnd/>
          </a:ln>
        </p:spPr>
        <p:txBody>
          <a:bodyPr wrap="none">
            <a:spAutoFit/>
          </a:bodyPr>
          <a:lstStyle/>
          <a:p>
            <a:endParaRPr lang="en-US"/>
          </a:p>
        </p:txBody>
      </p:sp>
      <p:sp>
        <p:nvSpPr>
          <p:cNvPr id="337969" name="Rectangle 759"/>
          <p:cNvSpPr>
            <a:spLocks noChangeArrowheads="1"/>
          </p:cNvSpPr>
          <p:nvPr/>
        </p:nvSpPr>
        <p:spPr bwMode="auto">
          <a:xfrm>
            <a:off x="1066800" y="6553200"/>
            <a:ext cx="184150" cy="304800"/>
          </a:xfrm>
          <a:prstGeom prst="rect">
            <a:avLst/>
          </a:prstGeom>
          <a:noFill/>
          <a:ln w="12700" algn="ctr">
            <a:noFill/>
            <a:miter lim="800000"/>
            <a:headEnd/>
            <a:tailEnd/>
          </a:ln>
        </p:spPr>
        <p:txBody>
          <a:bodyPr wrap="none" anchor="ctr">
            <a:spAutoFit/>
          </a:bodyPr>
          <a:lstStyle/>
          <a:p>
            <a:endParaRPr lang="en-US" sz="1400">
              <a:solidFill>
                <a:srgbClr val="FFFF00"/>
              </a:solidFill>
            </a:endParaRPr>
          </a:p>
        </p:txBody>
      </p:sp>
      <p:sp>
        <p:nvSpPr>
          <p:cNvPr id="11" name="TextBox 10"/>
          <p:cNvSpPr txBox="1"/>
          <p:nvPr/>
        </p:nvSpPr>
        <p:spPr>
          <a:xfrm>
            <a:off x="5029200" y="6172200"/>
            <a:ext cx="3505200" cy="461665"/>
          </a:xfrm>
          <a:prstGeom prst="rect">
            <a:avLst/>
          </a:prstGeom>
          <a:noFill/>
        </p:spPr>
        <p:txBody>
          <a:bodyPr wrap="square" rtlCol="0">
            <a:spAutoFit/>
          </a:bodyPr>
          <a:lstStyle/>
          <a:p>
            <a:r>
              <a:rPr lang="en-US" sz="1200" b="1" dirty="0" smtClean="0">
                <a:solidFill>
                  <a:srgbClr val="FFFF00"/>
                </a:solidFill>
              </a:rPr>
              <a:t>Only patients without hypertension reported by 1 year were analyzed</a:t>
            </a:r>
            <a:endParaRPr lang="en-US" sz="1200" b="1" dirty="0">
              <a:solidFill>
                <a:srgbClr val="FFFF00"/>
              </a:solidFill>
            </a:endParaRPr>
          </a:p>
        </p:txBody>
      </p:sp>
      <p:grpSp>
        <p:nvGrpSpPr>
          <p:cNvPr id="12" name="Group 11"/>
          <p:cNvGrpSpPr/>
          <p:nvPr/>
        </p:nvGrpSpPr>
        <p:grpSpPr>
          <a:xfrm>
            <a:off x="2" y="6146792"/>
            <a:ext cx="4715932" cy="711201"/>
            <a:chOff x="1" y="6067776"/>
            <a:chExt cx="4952999" cy="790224"/>
          </a:xfrm>
        </p:grpSpPr>
        <p:pic>
          <p:nvPicPr>
            <p:cNvPr id="13" name="Picture 12"/>
            <p:cNvPicPr>
              <a:picLocks noChangeAspect="1"/>
            </p:cNvPicPr>
            <p:nvPr/>
          </p:nvPicPr>
          <p:blipFill>
            <a:blip r:embed="rId3" cstate="print"/>
            <a:stretch>
              <a:fillRect/>
            </a:stretch>
          </p:blipFill>
          <p:spPr>
            <a:xfrm>
              <a:off x="1" y="6172200"/>
              <a:ext cx="4952999" cy="685800"/>
            </a:xfrm>
            <a:prstGeom prst="rect">
              <a:avLst/>
            </a:prstGeom>
          </p:spPr>
        </p:pic>
        <p:sp>
          <p:nvSpPr>
            <p:cNvPr id="15" name="TextBox 14"/>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6" name="TextBox 15"/>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685800" y="457200"/>
            <a:ext cx="7772400" cy="1143000"/>
          </a:xfrm>
        </p:spPr>
        <p:txBody>
          <a:bodyPr/>
          <a:lstStyle/>
          <a:p>
            <a:r>
              <a:rPr lang="en-US" sz="2600" dirty="0" smtClean="0"/>
              <a:t>Pediatric Heart Transplants</a:t>
            </a:r>
            <a:r>
              <a:rPr lang="en-US" sz="2400" dirty="0" smtClean="0"/>
              <a:t/>
            </a:r>
            <a:br>
              <a:rPr lang="en-US" sz="2400" dirty="0" smtClean="0"/>
            </a:br>
            <a:r>
              <a:rPr lang="en-US" sz="2400" dirty="0" smtClean="0"/>
              <a:t>Incidence of Hypertension between 3 and 5 Years</a:t>
            </a:r>
            <a:br>
              <a:rPr lang="en-US" sz="2400" dirty="0" smtClean="0"/>
            </a:br>
            <a:r>
              <a:rPr lang="en-US" sz="2000" dirty="0" smtClean="0"/>
              <a:t>(Transplants: January 2000 – June 2007)</a:t>
            </a:r>
          </a:p>
        </p:txBody>
      </p:sp>
      <p:graphicFrame>
        <p:nvGraphicFramePr>
          <p:cNvPr id="128063" name="Group 63"/>
          <p:cNvGraphicFramePr>
            <a:graphicFrameLocks noGrp="1"/>
          </p:cNvGraphicFramePr>
          <p:nvPr>
            <p:ph sz="half" idx="1"/>
          </p:nvPr>
        </p:nvGraphicFramePr>
        <p:xfrm>
          <a:off x="838200" y="1828800"/>
          <a:ext cx="7543800" cy="3810000"/>
        </p:xfrm>
        <a:graphic>
          <a:graphicData uri="http://schemas.openxmlformats.org/drawingml/2006/table">
            <a:tbl>
              <a:tblPr/>
              <a:tblGrid>
                <a:gridCol w="2895600"/>
                <a:gridCol w="1790700"/>
                <a:gridCol w="1790700"/>
                <a:gridCol w="1066800"/>
              </a:tblGrid>
              <a:tr h="680634">
                <a:tc rowSpan="2">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rgbClr val="FFFF00"/>
                          </a:solidFill>
                          <a:effectLst/>
                          <a:latin typeface="Arial" charset="0"/>
                        </a:rPr>
                        <a:t>Maintenance </a:t>
                      </a:r>
                      <a:r>
                        <a:rPr kumimoji="0" lang="en-US" sz="1800" b="1" i="0" u="none" strike="noStrike" cap="none" normalizeH="0" baseline="0" dirty="0" err="1" smtClean="0">
                          <a:ln>
                            <a:noFill/>
                          </a:ln>
                          <a:solidFill>
                            <a:srgbClr val="FFFF00"/>
                          </a:solidFill>
                          <a:effectLst/>
                          <a:latin typeface="Arial" charset="0"/>
                        </a:rPr>
                        <a:t>Immunosuppression</a:t>
                      </a:r>
                      <a:r>
                        <a:rPr kumimoji="0" lang="en-US" sz="1800" b="1" i="0" u="none" strike="noStrike" cap="none" normalizeH="0" baseline="0" dirty="0" smtClean="0">
                          <a:ln>
                            <a:noFill/>
                          </a:ln>
                          <a:solidFill>
                            <a:srgbClr val="FFFF00"/>
                          </a:solidFill>
                          <a:effectLst/>
                          <a:latin typeface="Arial" charset="0"/>
                        </a:rPr>
                        <a:t> at discharge and 1 year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smtClean="0">
                          <a:ln>
                            <a:noFill/>
                          </a:ln>
                          <a:solidFill>
                            <a:schemeClr val="tx1"/>
                          </a:solidFill>
                          <a:effectLst/>
                          <a:latin typeface="Arial" charset="0"/>
                        </a:rPr>
                        <a:t>% HTN reported between 3 and 5 years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lang="en-US"/>
                    </a:p>
                  </a:txBody>
                  <a:tcPr/>
                </a:tc>
                <a:tc rowSpan="2">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smtClean="0">
                          <a:ln>
                            <a:noFill/>
                          </a:ln>
                          <a:solidFill>
                            <a:schemeClr val="tx1"/>
                          </a:solidFill>
                          <a:effectLst/>
                          <a:latin typeface="Arial" charset="0"/>
                        </a:rPr>
                        <a:t>P-value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705618">
                <a:tc vMerge="1">
                  <a:txBody>
                    <a:bodyPr/>
                    <a:lstStyle/>
                    <a:p>
                      <a:endParaRPr lang="en-US"/>
                    </a:p>
                  </a:txBody>
                  <a:tcPr/>
                </a:tc>
                <a:tc>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smtClean="0">
                          <a:ln>
                            <a:noFill/>
                          </a:ln>
                          <a:solidFill>
                            <a:schemeClr val="tx1"/>
                          </a:solidFill>
                          <a:effectLst/>
                          <a:latin typeface="Arial" charset="0"/>
                        </a:rPr>
                        <a:t>For Patients on drug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smtClean="0">
                          <a:ln>
                            <a:noFill/>
                          </a:ln>
                          <a:solidFill>
                            <a:schemeClr val="tx1"/>
                          </a:solidFill>
                          <a:effectLst/>
                          <a:latin typeface="Arial" charset="0"/>
                        </a:rPr>
                        <a:t>For Patients not on drug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vMerge="1">
                  <a:txBody>
                    <a:bodyPr/>
                    <a:lstStyle/>
                    <a:p>
                      <a:endParaRPr lang="en-US"/>
                    </a:p>
                  </a:txBody>
                  <a:tcPr/>
                </a:tc>
              </a:tr>
              <a:tr h="396700">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err="1" smtClean="0">
                          <a:ln>
                            <a:noFill/>
                          </a:ln>
                          <a:solidFill>
                            <a:schemeClr val="tx1"/>
                          </a:solidFill>
                          <a:effectLst/>
                          <a:latin typeface="Arial" charset="0"/>
                          <a:cs typeface="Arial" charset="0"/>
                        </a:rPr>
                        <a:t>Azathioprine</a:t>
                      </a:r>
                      <a:endParaRPr kumimoji="0" lang="en-US" sz="1800" b="1" i="0" u="none" strike="noStrike" cap="none" normalizeH="0" baseline="0" dirty="0" smtClean="0">
                        <a:ln>
                          <a:noFill/>
                        </a:ln>
                        <a:solidFill>
                          <a:schemeClr val="tx1"/>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800" b="1" i="0" u="none" strike="noStrike">
                          <a:solidFill>
                            <a:schemeClr val="tx1"/>
                          </a:solidFill>
                          <a:latin typeface="+mn-lt"/>
                        </a:rPr>
                        <a:t>11.8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800" b="1" i="0" u="none" strike="noStrike">
                          <a:solidFill>
                            <a:schemeClr val="tx1"/>
                          </a:solidFill>
                          <a:latin typeface="+mn-lt"/>
                        </a:rPr>
                        <a:t>15.9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800" b="1" i="0" u="none" strike="noStrike">
                          <a:solidFill>
                            <a:schemeClr val="tx1"/>
                          </a:solidFill>
                          <a:latin typeface="+mn-lt"/>
                        </a:rPr>
                        <a:t>0.2884</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415268">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smtClean="0">
                          <a:ln>
                            <a:noFill/>
                          </a:ln>
                          <a:solidFill>
                            <a:schemeClr val="tx1"/>
                          </a:solidFill>
                          <a:effectLst/>
                          <a:latin typeface="Arial" charset="0"/>
                          <a:cs typeface="Arial" charset="0"/>
                        </a:rPr>
                        <a:t>Cyclosporine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algn="ctr" fontAlgn="t"/>
                      <a:r>
                        <a:rPr lang="en-US" sz="1800" b="1" i="0" u="none" strike="noStrike">
                          <a:solidFill>
                            <a:schemeClr val="tx1"/>
                          </a:solidFill>
                          <a:latin typeface="+mn-lt"/>
                        </a:rPr>
                        <a:t>12.3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algn="ctr" fontAlgn="t"/>
                      <a:r>
                        <a:rPr lang="en-US" sz="1800" b="1" i="0" u="none" strike="noStrike">
                          <a:solidFill>
                            <a:schemeClr val="tx1"/>
                          </a:solidFill>
                          <a:latin typeface="+mn-lt"/>
                        </a:rPr>
                        <a:t>15.0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algn="ctr" fontAlgn="t"/>
                      <a:r>
                        <a:rPr lang="en-US" sz="1800" b="1" i="0" u="none" strike="noStrike">
                          <a:solidFill>
                            <a:schemeClr val="tx1"/>
                          </a:solidFill>
                          <a:latin typeface="+mn-lt"/>
                        </a:rPr>
                        <a:t>0.4440</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388934">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cs typeface="Arial" charset="0"/>
                        </a:rPr>
                        <a:t>MMF/MPA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800" b="1" i="0" u="none" strike="noStrike">
                          <a:solidFill>
                            <a:schemeClr val="tx1"/>
                          </a:solidFill>
                          <a:latin typeface="+mn-lt"/>
                        </a:rPr>
                        <a:t>14.3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800" b="1" i="0" u="none" strike="noStrike">
                          <a:solidFill>
                            <a:schemeClr val="tx1"/>
                          </a:solidFill>
                          <a:latin typeface="+mn-lt"/>
                        </a:rPr>
                        <a:t>14.0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800" b="1" i="0" u="none" strike="noStrike">
                          <a:solidFill>
                            <a:schemeClr val="tx1"/>
                          </a:solidFill>
                          <a:latin typeface="+mn-lt"/>
                        </a:rPr>
                        <a:t>0.9338</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411892">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smtClean="0">
                          <a:ln>
                            <a:noFill/>
                          </a:ln>
                          <a:solidFill>
                            <a:schemeClr val="tx1"/>
                          </a:solidFill>
                          <a:effectLst/>
                          <a:latin typeface="Arial" charset="0"/>
                          <a:cs typeface="Arial" charset="0"/>
                        </a:rPr>
                        <a:t>Prednisone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algn="ctr" fontAlgn="t"/>
                      <a:r>
                        <a:rPr lang="en-US" sz="1800" b="1" i="0" u="none" strike="noStrike">
                          <a:solidFill>
                            <a:schemeClr val="tx1"/>
                          </a:solidFill>
                          <a:latin typeface="+mn-lt"/>
                        </a:rPr>
                        <a:t>17.0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algn="ctr" fontAlgn="t"/>
                      <a:r>
                        <a:rPr lang="en-US" sz="1800" b="1" i="0" u="none" strike="noStrike">
                          <a:solidFill>
                            <a:schemeClr val="tx1"/>
                          </a:solidFill>
                          <a:latin typeface="+mn-lt"/>
                        </a:rPr>
                        <a:t>9.0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algn="ctr" fontAlgn="t"/>
                      <a:r>
                        <a:rPr lang="en-US" sz="1800" b="1" i="0" u="none" strike="noStrike">
                          <a:solidFill>
                            <a:schemeClr val="tx1"/>
                          </a:solidFill>
                          <a:latin typeface="+mn-lt"/>
                        </a:rPr>
                        <a:t>0.0412</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388934">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kern="1200" cap="none" normalizeH="0" baseline="0" dirty="0" err="1" smtClean="0">
                          <a:ln>
                            <a:noFill/>
                          </a:ln>
                          <a:solidFill>
                            <a:schemeClr val="tx1"/>
                          </a:solidFill>
                          <a:effectLst/>
                          <a:latin typeface="Arial" charset="0"/>
                          <a:ea typeface="+mn-ea"/>
                          <a:cs typeface="Arial" charset="0"/>
                        </a:rPr>
                        <a:t>Sirolimus</a:t>
                      </a:r>
                      <a:r>
                        <a:rPr kumimoji="0" lang="en-US" sz="1800" b="1" i="0" u="none" strike="noStrike" kern="1200" cap="none" normalizeH="0" baseline="0" dirty="0" smtClean="0">
                          <a:ln>
                            <a:noFill/>
                          </a:ln>
                          <a:solidFill>
                            <a:schemeClr val="tx1"/>
                          </a:solidFill>
                          <a:effectLst/>
                          <a:latin typeface="Arial" charset="0"/>
                          <a:ea typeface="+mn-ea"/>
                          <a:cs typeface="Arial" charset="0"/>
                        </a:rPr>
                        <a:t>/</a:t>
                      </a:r>
                      <a:r>
                        <a:rPr kumimoji="0" lang="en-US" sz="1800" b="1" i="0" u="none" strike="noStrike" kern="1200" cap="none" normalizeH="0" baseline="0" dirty="0" err="1" smtClean="0">
                          <a:ln>
                            <a:noFill/>
                          </a:ln>
                          <a:solidFill>
                            <a:schemeClr val="tx1"/>
                          </a:solidFill>
                          <a:effectLst/>
                          <a:latin typeface="Arial" charset="0"/>
                          <a:ea typeface="+mn-ea"/>
                          <a:cs typeface="Arial" charset="0"/>
                        </a:rPr>
                        <a:t>Everolimus</a:t>
                      </a:r>
                      <a:endParaRPr kumimoji="0" lang="en-US" sz="1800" b="1" i="0" u="none" strike="noStrike" cap="none" normalizeH="0" baseline="0" dirty="0" smtClean="0">
                        <a:ln>
                          <a:noFill/>
                        </a:ln>
                        <a:solidFill>
                          <a:schemeClr val="tx1"/>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800" b="1" i="0" u="none" strike="noStrike">
                          <a:solidFill>
                            <a:schemeClr val="tx1"/>
                          </a:solidFill>
                          <a:latin typeface="+mn-lt"/>
                        </a:rPr>
                        <a:t>14.3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800" b="1" i="0" u="none" strike="noStrike">
                          <a:solidFill>
                            <a:schemeClr val="tx1"/>
                          </a:solidFill>
                          <a:latin typeface="+mn-lt"/>
                        </a:rPr>
                        <a:t>13.8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800" b="1" i="0" u="none" strike="noStrike">
                          <a:solidFill>
                            <a:schemeClr val="tx1"/>
                          </a:solidFill>
                          <a:latin typeface="+mn-lt"/>
                        </a:rPr>
                        <a:t>0.9999</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r>
              <a:tr h="422020">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cs typeface="Arial" charset="0"/>
                        </a:rPr>
                        <a:t>Tacrolimus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algn="ctr" fontAlgn="t"/>
                      <a:r>
                        <a:rPr lang="en-US" sz="1800" b="1" i="0" u="none" strike="noStrike">
                          <a:solidFill>
                            <a:schemeClr val="tx1"/>
                          </a:solidFill>
                          <a:latin typeface="+mn-lt"/>
                        </a:rPr>
                        <a:t>15.8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algn="ctr" fontAlgn="t"/>
                      <a:r>
                        <a:rPr lang="en-US" sz="1800" b="1" i="0" u="none" strike="noStrike">
                          <a:solidFill>
                            <a:schemeClr val="tx1"/>
                          </a:solidFill>
                          <a:latin typeface="+mn-lt"/>
                        </a:rPr>
                        <a:t>13.0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algn="ctr" fontAlgn="t"/>
                      <a:r>
                        <a:rPr lang="en-US" sz="1800" b="1" i="0" u="none" strike="noStrike" dirty="0">
                          <a:solidFill>
                            <a:schemeClr val="tx1"/>
                          </a:solidFill>
                          <a:latin typeface="+mn-lt"/>
                        </a:rPr>
                        <a:t>0.4213</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r>
            </a:tbl>
          </a:graphicData>
        </a:graphic>
      </p:graphicFrame>
      <p:sp>
        <p:nvSpPr>
          <p:cNvPr id="128047" name="Rectangle 50"/>
          <p:cNvSpPr>
            <a:spLocks noChangeArrowheads="1"/>
          </p:cNvSpPr>
          <p:nvPr/>
        </p:nvSpPr>
        <p:spPr bwMode="auto">
          <a:xfrm>
            <a:off x="2536825" y="6521450"/>
            <a:ext cx="298450" cy="336550"/>
          </a:xfrm>
          <a:prstGeom prst="rect">
            <a:avLst/>
          </a:prstGeom>
          <a:noFill/>
          <a:ln w="12700">
            <a:noFill/>
            <a:miter lim="800000"/>
            <a:headEnd/>
            <a:tailEnd/>
          </a:ln>
        </p:spPr>
        <p:txBody>
          <a:bodyPr wrap="none" anchor="ctr">
            <a:spAutoFit/>
          </a:bodyPr>
          <a:lstStyle/>
          <a:p>
            <a:r>
              <a:rPr lang="en-US"/>
              <a:t>  </a:t>
            </a:r>
          </a:p>
        </p:txBody>
      </p:sp>
      <p:sp>
        <p:nvSpPr>
          <p:cNvPr id="128048" name="Text Box 51"/>
          <p:cNvSpPr txBox="1">
            <a:spLocks noChangeArrowheads="1"/>
          </p:cNvSpPr>
          <p:nvPr/>
        </p:nvSpPr>
        <p:spPr bwMode="auto">
          <a:xfrm>
            <a:off x="2498725" y="6461125"/>
            <a:ext cx="184150" cy="336550"/>
          </a:xfrm>
          <a:prstGeom prst="rect">
            <a:avLst/>
          </a:prstGeom>
          <a:noFill/>
          <a:ln w="12700">
            <a:noFill/>
            <a:miter lim="800000"/>
            <a:headEnd/>
            <a:tailEnd/>
          </a:ln>
        </p:spPr>
        <p:txBody>
          <a:bodyPr wrap="none">
            <a:spAutoFit/>
          </a:bodyPr>
          <a:lstStyle/>
          <a:p>
            <a:endParaRPr lang="en-US"/>
          </a:p>
        </p:txBody>
      </p:sp>
      <p:sp>
        <p:nvSpPr>
          <p:cNvPr id="128049" name="Rectangle 52"/>
          <p:cNvSpPr>
            <a:spLocks noChangeArrowheads="1"/>
          </p:cNvSpPr>
          <p:nvPr/>
        </p:nvSpPr>
        <p:spPr bwMode="auto">
          <a:xfrm>
            <a:off x="1066800" y="6553200"/>
            <a:ext cx="184150" cy="304800"/>
          </a:xfrm>
          <a:prstGeom prst="rect">
            <a:avLst/>
          </a:prstGeom>
          <a:noFill/>
          <a:ln w="12700" algn="ctr">
            <a:noFill/>
            <a:miter lim="800000"/>
            <a:headEnd/>
            <a:tailEnd/>
          </a:ln>
        </p:spPr>
        <p:txBody>
          <a:bodyPr wrap="none" anchor="ctr">
            <a:spAutoFit/>
          </a:bodyPr>
          <a:lstStyle/>
          <a:p>
            <a:endParaRPr lang="en-US" sz="1400">
              <a:solidFill>
                <a:srgbClr val="FFFF00"/>
              </a:solidFill>
            </a:endParaRPr>
          </a:p>
        </p:txBody>
      </p:sp>
      <p:sp>
        <p:nvSpPr>
          <p:cNvPr id="11" name="TextBox 10"/>
          <p:cNvSpPr txBox="1"/>
          <p:nvPr/>
        </p:nvSpPr>
        <p:spPr>
          <a:xfrm>
            <a:off x="5029200" y="6172200"/>
            <a:ext cx="3505200" cy="461665"/>
          </a:xfrm>
          <a:prstGeom prst="rect">
            <a:avLst/>
          </a:prstGeom>
          <a:noFill/>
        </p:spPr>
        <p:txBody>
          <a:bodyPr wrap="square" rtlCol="0">
            <a:spAutoFit/>
          </a:bodyPr>
          <a:lstStyle/>
          <a:p>
            <a:r>
              <a:rPr lang="en-US" sz="1200" b="1" dirty="0" smtClean="0">
                <a:solidFill>
                  <a:srgbClr val="FFFF00"/>
                </a:solidFill>
              </a:rPr>
              <a:t>Only patients without hypertension reported by 3 years were analyzed</a:t>
            </a:r>
            <a:endParaRPr lang="en-US" sz="1200" b="1" dirty="0">
              <a:solidFill>
                <a:srgbClr val="FFFF00"/>
              </a:solidFill>
            </a:endParaRPr>
          </a:p>
        </p:txBody>
      </p:sp>
      <p:grpSp>
        <p:nvGrpSpPr>
          <p:cNvPr id="12" name="Group 11"/>
          <p:cNvGrpSpPr/>
          <p:nvPr/>
        </p:nvGrpSpPr>
        <p:grpSpPr>
          <a:xfrm>
            <a:off x="2" y="6146792"/>
            <a:ext cx="4715932" cy="711201"/>
            <a:chOff x="1" y="6067776"/>
            <a:chExt cx="4952999" cy="790224"/>
          </a:xfrm>
        </p:grpSpPr>
        <p:pic>
          <p:nvPicPr>
            <p:cNvPr id="13" name="Picture 12"/>
            <p:cNvPicPr>
              <a:picLocks noChangeAspect="1"/>
            </p:cNvPicPr>
            <p:nvPr/>
          </p:nvPicPr>
          <p:blipFill>
            <a:blip r:embed="rId3" cstate="print"/>
            <a:stretch>
              <a:fillRect/>
            </a:stretch>
          </p:blipFill>
          <p:spPr>
            <a:xfrm>
              <a:off x="1" y="6172200"/>
              <a:ext cx="4952999" cy="685800"/>
            </a:xfrm>
            <a:prstGeom prst="rect">
              <a:avLst/>
            </a:prstGeom>
          </p:spPr>
        </p:pic>
        <p:sp>
          <p:nvSpPr>
            <p:cNvPr id="14" name="TextBox 13"/>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5" name="TextBox 14"/>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0" y="457200"/>
            <a:ext cx="9144000" cy="1143000"/>
          </a:xfrm>
        </p:spPr>
        <p:txBody>
          <a:bodyPr/>
          <a:lstStyle/>
          <a:p>
            <a:r>
              <a:rPr lang="en-US" sz="2600" dirty="0" smtClean="0"/>
              <a:t>Pediatric Heart Transplants</a:t>
            </a:r>
            <a:r>
              <a:rPr lang="en-US" sz="3200" dirty="0" smtClean="0"/>
              <a:t/>
            </a:r>
            <a:br>
              <a:rPr lang="en-US" sz="3200" dirty="0" smtClean="0"/>
            </a:br>
            <a:r>
              <a:rPr lang="en-US" sz="2400" dirty="0" smtClean="0"/>
              <a:t>Relationship of Rejection and Coronary Artery Vasculopathy</a:t>
            </a:r>
            <a:br>
              <a:rPr lang="en-US" sz="2400" dirty="0" smtClean="0"/>
            </a:br>
            <a:r>
              <a:rPr lang="en-US" sz="2000" dirty="0" smtClean="0"/>
              <a:t>(Follow-ups: July 2004 – June 2012)</a:t>
            </a:r>
          </a:p>
        </p:txBody>
      </p:sp>
      <p:graphicFrame>
        <p:nvGraphicFramePr>
          <p:cNvPr id="129063" name="Group 39"/>
          <p:cNvGraphicFramePr>
            <a:graphicFrameLocks noGrp="1"/>
          </p:cNvGraphicFramePr>
          <p:nvPr>
            <p:ph sz="half" idx="1"/>
          </p:nvPr>
        </p:nvGraphicFramePr>
        <p:xfrm>
          <a:off x="1219200" y="1981200"/>
          <a:ext cx="7048500" cy="2843214"/>
        </p:xfrm>
        <a:graphic>
          <a:graphicData uri="http://schemas.openxmlformats.org/drawingml/2006/table">
            <a:tbl>
              <a:tblPr/>
              <a:tblGrid>
                <a:gridCol w="1941513"/>
                <a:gridCol w="1763712"/>
                <a:gridCol w="1584325"/>
                <a:gridCol w="1758950"/>
              </a:tblGrid>
              <a:tr h="719138">
                <a:tc rowSpan="2">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rgbClr val="FFFF00"/>
                          </a:solidFill>
                          <a:effectLst/>
                          <a:latin typeface="Arial" charset="0"/>
                        </a:rPr>
                        <a:t>Rejection During 1</a:t>
                      </a:r>
                      <a:r>
                        <a:rPr kumimoji="0" lang="en-US" sz="1800" b="1" i="0" u="none" strike="noStrike" cap="none" normalizeH="0" baseline="30000" dirty="0" smtClean="0">
                          <a:ln>
                            <a:noFill/>
                          </a:ln>
                          <a:solidFill>
                            <a:srgbClr val="FFFF00"/>
                          </a:solidFill>
                          <a:effectLst/>
                          <a:latin typeface="Arial" charset="0"/>
                        </a:rPr>
                        <a:t>st</a:t>
                      </a:r>
                      <a:r>
                        <a:rPr kumimoji="0" lang="en-US" sz="1800" b="1" i="0" u="none" strike="noStrike" cap="none" normalizeH="0" baseline="0" dirty="0" smtClean="0">
                          <a:ln>
                            <a:noFill/>
                          </a:ln>
                          <a:solidFill>
                            <a:srgbClr val="FFFF00"/>
                          </a:solidFill>
                          <a:effectLst/>
                          <a:latin typeface="Arial" charset="0"/>
                        </a:rPr>
                        <a:t> Year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3">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smtClean="0">
                          <a:ln>
                            <a:noFill/>
                          </a:ln>
                          <a:solidFill>
                            <a:schemeClr val="tx1"/>
                          </a:solidFill>
                          <a:effectLst/>
                          <a:latin typeface="Arial" charset="0"/>
                        </a:rPr>
                        <a:t>Reported CAV between 1</a:t>
                      </a:r>
                      <a:r>
                        <a:rPr kumimoji="0" lang="en-US" sz="1800" b="1" i="0" u="none" strike="noStrike" cap="none" normalizeH="0" baseline="30000" smtClean="0">
                          <a:ln>
                            <a:noFill/>
                          </a:ln>
                          <a:solidFill>
                            <a:schemeClr val="tx1"/>
                          </a:solidFill>
                          <a:effectLst/>
                          <a:latin typeface="Arial" charset="0"/>
                        </a:rPr>
                        <a:t>st</a:t>
                      </a:r>
                      <a:r>
                        <a:rPr kumimoji="0" lang="en-US" sz="1800" b="1" i="0" u="none" strike="noStrike" cap="none" normalizeH="0" baseline="0" smtClean="0">
                          <a:ln>
                            <a:noFill/>
                          </a:ln>
                          <a:solidFill>
                            <a:schemeClr val="tx1"/>
                          </a:solidFill>
                          <a:effectLst/>
                          <a:latin typeface="Arial" charset="0"/>
                        </a:rPr>
                        <a:t> and 3</a:t>
                      </a:r>
                      <a:r>
                        <a:rPr kumimoji="0" lang="en-US" sz="1800" b="1" i="0" u="none" strike="noStrike" cap="none" normalizeH="0" baseline="30000" smtClean="0">
                          <a:ln>
                            <a:noFill/>
                          </a:ln>
                          <a:solidFill>
                            <a:schemeClr val="tx1"/>
                          </a:solidFill>
                          <a:effectLst/>
                          <a:latin typeface="Arial" charset="0"/>
                        </a:rPr>
                        <a:t>rd</a:t>
                      </a:r>
                      <a:r>
                        <a:rPr kumimoji="0" lang="en-US" sz="1800" b="1" i="0" u="none" strike="noStrike" cap="none" normalizeH="0" baseline="0" smtClean="0">
                          <a:ln>
                            <a:noFill/>
                          </a:ln>
                          <a:solidFill>
                            <a:schemeClr val="tx1"/>
                          </a:solidFill>
                          <a:effectLst/>
                          <a:latin typeface="Arial" charset="0"/>
                        </a:rPr>
                        <a:t> years </a:t>
                      </a:r>
                    </a:p>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smtClean="0">
                          <a:ln>
                            <a:noFill/>
                          </a:ln>
                          <a:solidFill>
                            <a:schemeClr val="tx1"/>
                          </a:solidFill>
                          <a:effectLst/>
                          <a:latin typeface="Arial" charset="0"/>
                        </a:rPr>
                        <a:t>post-transplant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lang="en-US"/>
                    </a:p>
                  </a:txBody>
                  <a:tcPr/>
                </a:tc>
                <a:tc hMerge="1">
                  <a:txBody>
                    <a:bodyPr/>
                    <a:lstStyle/>
                    <a:p>
                      <a:endParaRPr lang="en-US"/>
                    </a:p>
                  </a:txBody>
                  <a:tcPr/>
                </a:tc>
              </a:tr>
              <a:tr h="438150">
                <a:tc vMerge="1">
                  <a:txBody>
                    <a:bodyPr/>
                    <a:lstStyle/>
                    <a:p>
                      <a:endParaRPr lang="en-US"/>
                    </a:p>
                  </a:txBody>
                  <a:tcPr/>
                </a:tc>
                <a:tc>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smtClean="0">
                          <a:ln>
                            <a:noFill/>
                          </a:ln>
                          <a:solidFill>
                            <a:schemeClr val="tx1"/>
                          </a:solidFill>
                          <a:effectLst/>
                          <a:latin typeface="Arial" charset="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600" b="1" i="0" u="none" strike="noStrike" cap="none" normalizeH="0" baseline="0" smtClean="0">
                          <a:ln>
                            <a:noFill/>
                          </a:ln>
                          <a:solidFill>
                            <a:schemeClr val="tx1"/>
                          </a:solidFill>
                          <a:effectLst/>
                          <a:latin typeface="Arial" charset="0"/>
                        </a:rPr>
                        <a:t>All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842963">
                <a:tc>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Yes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24</a:t>
                      </a:r>
                    </a:p>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379</a:t>
                      </a:r>
                    </a:p>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94.0%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403</a:t>
                      </a:r>
                    </a:p>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842963">
                <a:tc>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32</a:t>
                      </a:r>
                    </a:p>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686</a:t>
                      </a:r>
                    </a:p>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95.5%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718</a:t>
                      </a:r>
                    </a:p>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r>
            </a:tbl>
          </a:graphicData>
        </a:graphic>
      </p:graphicFrame>
      <p:sp>
        <p:nvSpPr>
          <p:cNvPr id="129051" name="Text Box 32"/>
          <p:cNvSpPr txBox="1">
            <a:spLocks noChangeArrowheads="1"/>
          </p:cNvSpPr>
          <p:nvPr/>
        </p:nvSpPr>
        <p:spPr bwMode="auto">
          <a:xfrm>
            <a:off x="4114800" y="5410200"/>
            <a:ext cx="1676400" cy="396875"/>
          </a:xfrm>
          <a:prstGeom prst="rect">
            <a:avLst/>
          </a:prstGeom>
          <a:noFill/>
          <a:ln w="12700">
            <a:noFill/>
            <a:miter lim="800000"/>
            <a:headEnd/>
            <a:tailEnd/>
          </a:ln>
        </p:spPr>
        <p:txBody>
          <a:bodyPr>
            <a:spAutoFit/>
          </a:bodyPr>
          <a:lstStyle/>
          <a:p>
            <a:r>
              <a:rPr lang="en-US" sz="2000" b="1" dirty="0">
                <a:solidFill>
                  <a:srgbClr val="FFFF00"/>
                </a:solidFill>
              </a:rPr>
              <a:t>p = </a:t>
            </a:r>
            <a:r>
              <a:rPr lang="en-US" sz="2000" b="1" dirty="0" smtClean="0">
                <a:solidFill>
                  <a:srgbClr val="FFFF00"/>
                </a:solidFill>
              </a:rPr>
              <a:t>0.2691</a:t>
            </a:r>
            <a:endParaRPr lang="en-US" sz="2000" b="1" dirty="0">
              <a:solidFill>
                <a:srgbClr val="FFFF00"/>
              </a:solidFill>
            </a:endParaRPr>
          </a:p>
        </p:txBody>
      </p:sp>
      <p:sp>
        <p:nvSpPr>
          <p:cNvPr id="129052" name="Rectangle 119"/>
          <p:cNvSpPr>
            <a:spLocks noChangeArrowheads="1"/>
          </p:cNvSpPr>
          <p:nvPr/>
        </p:nvSpPr>
        <p:spPr bwMode="auto">
          <a:xfrm>
            <a:off x="2536825" y="6521450"/>
            <a:ext cx="298450" cy="336550"/>
          </a:xfrm>
          <a:prstGeom prst="rect">
            <a:avLst/>
          </a:prstGeom>
          <a:noFill/>
          <a:ln w="12700">
            <a:noFill/>
            <a:miter lim="800000"/>
            <a:headEnd/>
            <a:tailEnd/>
          </a:ln>
        </p:spPr>
        <p:txBody>
          <a:bodyPr wrap="none" anchor="ctr">
            <a:spAutoFit/>
          </a:bodyPr>
          <a:lstStyle/>
          <a:p>
            <a:r>
              <a:rPr lang="en-US"/>
              <a:t>  </a:t>
            </a:r>
          </a:p>
        </p:txBody>
      </p:sp>
      <p:sp>
        <p:nvSpPr>
          <p:cNvPr id="129053" name="Rectangle 308"/>
          <p:cNvSpPr>
            <a:spLocks noChangeArrowheads="1"/>
          </p:cNvSpPr>
          <p:nvPr/>
        </p:nvSpPr>
        <p:spPr bwMode="auto">
          <a:xfrm>
            <a:off x="1066800" y="6553200"/>
            <a:ext cx="184150" cy="304800"/>
          </a:xfrm>
          <a:prstGeom prst="rect">
            <a:avLst/>
          </a:prstGeom>
          <a:noFill/>
          <a:ln w="12700" algn="ctr">
            <a:noFill/>
            <a:miter lim="800000"/>
            <a:headEnd/>
            <a:tailEnd/>
          </a:ln>
        </p:spPr>
        <p:txBody>
          <a:bodyPr wrap="none" anchor="ctr">
            <a:spAutoFit/>
          </a:bodyPr>
          <a:lstStyle/>
          <a:p>
            <a:endParaRPr lang="en-US" sz="140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3"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4" name="TextBox 13"/>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066800"/>
          </a:xfrm>
        </p:spPr>
        <p:txBody>
          <a:bodyPr/>
          <a:lstStyle/>
          <a:p>
            <a:r>
              <a:rPr lang="en-US" sz="2600" dirty="0" smtClean="0"/>
              <a:t>Pediatric Heart Transplants</a:t>
            </a:r>
            <a:r>
              <a:rPr lang="en-US" sz="3600" dirty="0" smtClean="0"/>
              <a:t/>
            </a:r>
            <a:br>
              <a:rPr lang="en-US" sz="3600" dirty="0" smtClean="0"/>
            </a:br>
            <a:r>
              <a:rPr lang="en-US" sz="2400" dirty="0" smtClean="0"/>
              <a:t>Donor and Recipient Age</a:t>
            </a:r>
            <a:r>
              <a:rPr lang="en-US" sz="2400" dirty="0" smtClean="0">
                <a:solidFill>
                  <a:srgbClr val="FFFF00"/>
                </a:solidFill>
              </a:rPr>
              <a:t/>
            </a:r>
            <a:br>
              <a:rPr lang="en-US" sz="2400" dirty="0" smtClean="0">
                <a:solidFill>
                  <a:srgbClr val="FFFF00"/>
                </a:solidFill>
              </a:rPr>
            </a:br>
            <a:r>
              <a:rPr lang="en-US" sz="2000" dirty="0" smtClean="0"/>
              <a:t>(Transplants: January 2000 – June 2012)</a:t>
            </a:r>
            <a:endParaRPr lang="en-US" sz="2000" dirty="0"/>
          </a:p>
        </p:txBody>
      </p:sp>
      <p:graphicFrame>
        <p:nvGraphicFramePr>
          <p:cNvPr id="10" name="Content Placeholder 9"/>
          <p:cNvGraphicFramePr>
            <a:graphicFrameLocks noGrp="1"/>
          </p:cNvGraphicFramePr>
          <p:nvPr>
            <p:ph idx="1"/>
          </p:nvPr>
        </p:nvGraphicFramePr>
        <p:xfrm>
          <a:off x="304800" y="1447800"/>
          <a:ext cx="8610600" cy="48768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4" name="TextBox 13"/>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2"/>
          <p:cNvGraphicFramePr>
            <a:graphicFrameLocks noChangeAspect="1"/>
          </p:cNvGraphicFramePr>
          <p:nvPr/>
        </p:nvGraphicFramePr>
        <p:xfrm>
          <a:off x="296863" y="1371600"/>
          <a:ext cx="8548687" cy="4673600"/>
        </p:xfrm>
        <a:graphic>
          <a:graphicData uri="http://schemas.openxmlformats.org/drawingml/2006/chart">
            <c:chart xmlns:c="http://schemas.openxmlformats.org/drawingml/2006/chart" xmlns:r="http://schemas.openxmlformats.org/officeDocument/2006/relationships" r:id="rId3"/>
          </a:graphicData>
        </a:graphic>
      </p:graphicFrame>
      <p:sp>
        <p:nvSpPr>
          <p:cNvPr id="305155" name="Rectangle 3"/>
          <p:cNvSpPr>
            <a:spLocks noChangeArrowheads="1"/>
          </p:cNvSpPr>
          <p:nvPr/>
        </p:nvSpPr>
        <p:spPr bwMode="auto">
          <a:xfrm>
            <a:off x="304800" y="288925"/>
            <a:ext cx="8534400" cy="863600"/>
          </a:xfrm>
          <a:prstGeom prst="rect">
            <a:avLst/>
          </a:prstGeom>
          <a:noFill/>
          <a:ln w="12700">
            <a:noFill/>
            <a:miter lim="800000"/>
            <a:headEnd/>
            <a:tailEnd/>
          </a:ln>
        </p:spPr>
        <p:txBody>
          <a:bodyPr lIns="90488" tIns="44450" rIns="90488" bIns="44450" anchor="ctr"/>
          <a:lstStyle/>
          <a:p>
            <a:pPr algn="ctr"/>
            <a:endParaRPr lang="en-US" sz="5600">
              <a:solidFill>
                <a:schemeClr val="tx1"/>
              </a:solidFill>
            </a:endParaRPr>
          </a:p>
        </p:txBody>
      </p:sp>
      <p:sp>
        <p:nvSpPr>
          <p:cNvPr id="305156" name="Rectangle 4"/>
          <p:cNvSpPr>
            <a:spLocks noGrp="1" noChangeArrowheads="1"/>
          </p:cNvSpPr>
          <p:nvPr>
            <p:ph type="ctrTitle" idx="4294967295"/>
          </p:nvPr>
        </p:nvSpPr>
        <p:spPr>
          <a:xfrm>
            <a:off x="0" y="228600"/>
            <a:ext cx="9144000" cy="1143000"/>
          </a:xfrm>
          <a:noFill/>
        </p:spPr>
        <p:txBody>
          <a:bodyPr/>
          <a:lstStyle/>
          <a:p>
            <a:pPr>
              <a:lnSpc>
                <a:spcPct val="95000"/>
              </a:lnSpc>
            </a:pPr>
            <a:r>
              <a:rPr lang="en-US" sz="2600" dirty="0" smtClean="0">
                <a:solidFill>
                  <a:schemeClr val="tx1"/>
                </a:solidFill>
              </a:rPr>
              <a:t>Pediatric Heart Re-transplants </a:t>
            </a:r>
            <a:r>
              <a:rPr lang="en-US" sz="2000" dirty="0" smtClean="0">
                <a:solidFill>
                  <a:schemeClr val="tx1"/>
                </a:solidFill>
              </a:rPr>
              <a:t/>
            </a:r>
            <a:br>
              <a:rPr lang="en-US" sz="2000" dirty="0" smtClean="0">
                <a:solidFill>
                  <a:schemeClr val="tx1"/>
                </a:solidFill>
              </a:rPr>
            </a:br>
            <a:r>
              <a:rPr lang="en-US" sz="2400" dirty="0" smtClean="0">
                <a:solidFill>
                  <a:schemeClr val="tx1"/>
                </a:solidFill>
              </a:rPr>
              <a:t>Kaplan-Meier Survival Rates Stratified by Inter-transplant Interval </a:t>
            </a:r>
            <a:r>
              <a:rPr lang="en-US" sz="2000" dirty="0" smtClean="0">
                <a:solidFill>
                  <a:schemeClr val="tx1"/>
                </a:solidFill>
              </a:rPr>
              <a:t>(Transplants: January 1994 – June 2011)</a:t>
            </a:r>
            <a:endParaRPr lang="en-US" sz="2000" dirty="0" smtClean="0"/>
          </a:p>
        </p:txBody>
      </p:sp>
      <p:sp>
        <p:nvSpPr>
          <p:cNvPr id="305158" name="Rectangle 10"/>
          <p:cNvSpPr>
            <a:spLocks noChangeArrowheads="1"/>
          </p:cNvSpPr>
          <p:nvPr/>
        </p:nvSpPr>
        <p:spPr bwMode="auto">
          <a:xfrm>
            <a:off x="1066800" y="6553200"/>
            <a:ext cx="184150" cy="304800"/>
          </a:xfrm>
          <a:prstGeom prst="rect">
            <a:avLst/>
          </a:prstGeom>
          <a:noFill/>
          <a:ln w="12700" algn="ctr">
            <a:noFill/>
            <a:miter lim="800000"/>
            <a:headEnd/>
            <a:tailEnd/>
          </a:ln>
        </p:spPr>
        <p:txBody>
          <a:bodyPr wrap="none" anchor="ctr">
            <a:spAutoFit/>
          </a:bodyPr>
          <a:lstStyle/>
          <a:p>
            <a:endParaRPr lang="en-US" sz="1400">
              <a:solidFill>
                <a:srgbClr val="FFFF00"/>
              </a:solidFill>
            </a:endParaRPr>
          </a:p>
        </p:txBody>
      </p:sp>
      <p:sp>
        <p:nvSpPr>
          <p:cNvPr id="305159" name="Text Box 14"/>
          <p:cNvSpPr txBox="1">
            <a:spLocks noChangeArrowheads="1"/>
          </p:cNvSpPr>
          <p:nvPr/>
        </p:nvSpPr>
        <p:spPr bwMode="auto">
          <a:xfrm>
            <a:off x="5562600" y="6096000"/>
            <a:ext cx="3352800" cy="646331"/>
          </a:xfrm>
          <a:prstGeom prst="rect">
            <a:avLst/>
          </a:prstGeom>
          <a:noFill/>
          <a:ln w="12700">
            <a:noFill/>
            <a:miter lim="800000"/>
            <a:headEnd/>
            <a:tailEnd/>
          </a:ln>
        </p:spPr>
        <p:txBody>
          <a:bodyPr wrap="square">
            <a:spAutoFit/>
          </a:bodyPr>
          <a:lstStyle/>
          <a:p>
            <a:pPr>
              <a:spcBef>
                <a:spcPct val="50000"/>
              </a:spcBef>
            </a:pPr>
            <a:r>
              <a:rPr lang="en-US" sz="1200" b="1" dirty="0">
                <a:solidFill>
                  <a:srgbClr val="FFFF00"/>
                </a:solidFill>
              </a:rPr>
              <a:t>Only patients who were less than 18 years old at the time of re-transplant are included.</a:t>
            </a: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4" name="TextBox 13"/>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0" y="152400"/>
            <a:ext cx="9144000" cy="1143000"/>
          </a:xfrm>
        </p:spPr>
        <p:txBody>
          <a:bodyPr/>
          <a:lstStyle/>
          <a:p>
            <a:r>
              <a:rPr lang="en-US" sz="2600" dirty="0" smtClean="0">
                <a:solidFill>
                  <a:schemeClr val="tx1"/>
                </a:solidFill>
              </a:rPr>
              <a:t>Pediatric Heart Re-transplants</a:t>
            </a:r>
            <a:br>
              <a:rPr lang="en-US" sz="2600" dirty="0" smtClean="0">
                <a:solidFill>
                  <a:schemeClr val="tx1"/>
                </a:solidFill>
              </a:rPr>
            </a:br>
            <a:r>
              <a:rPr lang="en-US" sz="2400" dirty="0" smtClean="0">
                <a:solidFill>
                  <a:schemeClr val="tx1"/>
                </a:solidFill>
              </a:rPr>
              <a:t>By Year of Re-transplant</a:t>
            </a:r>
            <a:endParaRPr lang="en-US" sz="2000" dirty="0" smtClean="0">
              <a:solidFill>
                <a:schemeClr val="tx1"/>
              </a:solidFill>
            </a:endParaRPr>
          </a:p>
        </p:txBody>
      </p:sp>
      <p:graphicFrame>
        <p:nvGraphicFramePr>
          <p:cNvPr id="14" name="Object 3"/>
          <p:cNvGraphicFramePr>
            <a:graphicFrameLocks noGrp="1" noChangeAspect="1"/>
          </p:cNvGraphicFramePr>
          <p:nvPr>
            <p:ph type="chart" idx="1"/>
          </p:nvPr>
        </p:nvGraphicFramePr>
        <p:xfrm>
          <a:off x="50800" y="1270000"/>
          <a:ext cx="8940800" cy="5066889"/>
        </p:xfrm>
        <a:graphic>
          <a:graphicData uri="http://schemas.openxmlformats.org/drawingml/2006/chart">
            <c:chart xmlns:c="http://schemas.openxmlformats.org/drawingml/2006/chart" xmlns:r="http://schemas.openxmlformats.org/officeDocument/2006/relationships" r:id="rId3"/>
          </a:graphicData>
        </a:graphic>
      </p:graphicFrame>
      <p:sp>
        <p:nvSpPr>
          <p:cNvPr id="8196" name="Rectangle 8"/>
          <p:cNvSpPr>
            <a:spLocks noChangeArrowheads="1"/>
          </p:cNvSpPr>
          <p:nvPr/>
        </p:nvSpPr>
        <p:spPr bwMode="auto">
          <a:xfrm>
            <a:off x="1066800" y="6553200"/>
            <a:ext cx="184150" cy="304800"/>
          </a:xfrm>
          <a:prstGeom prst="rect">
            <a:avLst/>
          </a:prstGeom>
          <a:noFill/>
          <a:ln w="12700" algn="ctr">
            <a:noFill/>
            <a:miter lim="800000"/>
            <a:headEnd/>
            <a:tailEnd/>
          </a:ln>
        </p:spPr>
        <p:txBody>
          <a:bodyPr wrap="none" anchor="ctr">
            <a:spAutoFit/>
          </a:bodyPr>
          <a:lstStyle/>
          <a:p>
            <a:endParaRPr lang="en-US" sz="1400">
              <a:solidFill>
                <a:srgbClr val="FFFF00"/>
              </a:solidFill>
            </a:endParaRPr>
          </a:p>
        </p:txBody>
      </p:sp>
      <p:sp>
        <p:nvSpPr>
          <p:cNvPr id="8197" name="Text Box 14"/>
          <p:cNvSpPr txBox="1">
            <a:spLocks noChangeArrowheads="1"/>
          </p:cNvSpPr>
          <p:nvPr/>
        </p:nvSpPr>
        <p:spPr bwMode="auto">
          <a:xfrm>
            <a:off x="5638800" y="6096000"/>
            <a:ext cx="3505200" cy="461665"/>
          </a:xfrm>
          <a:prstGeom prst="rect">
            <a:avLst/>
          </a:prstGeom>
          <a:noFill/>
          <a:ln w="12700">
            <a:noFill/>
            <a:miter lim="800000"/>
            <a:headEnd/>
            <a:tailEnd/>
          </a:ln>
        </p:spPr>
        <p:txBody>
          <a:bodyPr wrap="square">
            <a:spAutoFit/>
          </a:bodyPr>
          <a:lstStyle/>
          <a:p>
            <a:pPr>
              <a:spcBef>
                <a:spcPct val="50000"/>
              </a:spcBef>
            </a:pPr>
            <a:r>
              <a:rPr lang="en-US" sz="1200" b="1" dirty="0">
                <a:solidFill>
                  <a:srgbClr val="FFFF00"/>
                </a:solidFill>
              </a:rPr>
              <a:t>Only patients who were less than 18 years old at the time of re-transplant are included.</a:t>
            </a: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3" name="TextBox 12"/>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2"/>
          <p:cNvGraphicFramePr>
            <a:graphicFrameLocks noChangeAspect="1"/>
          </p:cNvGraphicFramePr>
          <p:nvPr/>
        </p:nvGraphicFramePr>
        <p:xfrm>
          <a:off x="195263" y="1066799"/>
          <a:ext cx="8810625" cy="5153025"/>
        </p:xfrm>
        <a:graphic>
          <a:graphicData uri="http://schemas.openxmlformats.org/drawingml/2006/chart">
            <c:chart xmlns:c="http://schemas.openxmlformats.org/drawingml/2006/chart" xmlns:r="http://schemas.openxmlformats.org/officeDocument/2006/relationships" r:id="rId3"/>
          </a:graphicData>
        </a:graphic>
      </p:graphicFrame>
      <p:sp>
        <p:nvSpPr>
          <p:cNvPr id="301059" name="Rectangle 3"/>
          <p:cNvSpPr>
            <a:spLocks noChangeArrowheads="1"/>
          </p:cNvSpPr>
          <p:nvPr/>
        </p:nvSpPr>
        <p:spPr bwMode="auto">
          <a:xfrm>
            <a:off x="304800" y="288925"/>
            <a:ext cx="8534400" cy="863600"/>
          </a:xfrm>
          <a:prstGeom prst="rect">
            <a:avLst/>
          </a:prstGeom>
          <a:noFill/>
          <a:ln w="12700">
            <a:noFill/>
            <a:miter lim="800000"/>
            <a:headEnd/>
            <a:tailEnd/>
          </a:ln>
        </p:spPr>
        <p:txBody>
          <a:bodyPr lIns="90488" tIns="44450" rIns="90488" bIns="44450" anchor="ctr"/>
          <a:lstStyle/>
          <a:p>
            <a:pPr algn="ctr"/>
            <a:endParaRPr lang="en-US" sz="5600">
              <a:solidFill>
                <a:schemeClr val="tx1"/>
              </a:solidFill>
            </a:endParaRPr>
          </a:p>
        </p:txBody>
      </p:sp>
      <p:sp>
        <p:nvSpPr>
          <p:cNvPr id="301060" name="Rectangle 4"/>
          <p:cNvSpPr>
            <a:spLocks noGrp="1" noChangeArrowheads="1"/>
          </p:cNvSpPr>
          <p:nvPr>
            <p:ph type="ctrTitle" idx="4294967295"/>
          </p:nvPr>
        </p:nvSpPr>
        <p:spPr>
          <a:xfrm>
            <a:off x="0" y="152400"/>
            <a:ext cx="9144000" cy="1143000"/>
          </a:xfrm>
          <a:noFill/>
        </p:spPr>
        <p:txBody>
          <a:bodyPr/>
          <a:lstStyle/>
          <a:p>
            <a:r>
              <a:rPr lang="en-US" sz="2600" dirty="0" smtClean="0">
                <a:solidFill>
                  <a:schemeClr val="tx1"/>
                </a:solidFill>
              </a:rPr>
              <a:t>Pediatric Heart Re-transplants</a:t>
            </a:r>
            <a:r>
              <a:rPr lang="en-US" sz="3200" dirty="0" smtClean="0">
                <a:solidFill>
                  <a:schemeClr val="tx1"/>
                </a:solidFill>
              </a:rPr>
              <a:t/>
            </a:r>
            <a:br>
              <a:rPr lang="en-US" sz="3200" dirty="0" smtClean="0">
                <a:solidFill>
                  <a:schemeClr val="tx1"/>
                </a:solidFill>
              </a:rPr>
            </a:br>
            <a:r>
              <a:rPr lang="en-US" sz="2400" dirty="0" smtClean="0">
                <a:solidFill>
                  <a:schemeClr val="tx1"/>
                </a:solidFill>
              </a:rPr>
              <a:t>By Inter-transplant Interval and Recipient Age</a:t>
            </a:r>
            <a:br>
              <a:rPr lang="en-US" sz="2400" dirty="0" smtClean="0">
                <a:solidFill>
                  <a:schemeClr val="tx1"/>
                </a:solidFill>
              </a:rPr>
            </a:br>
            <a:r>
              <a:rPr lang="en-US" sz="2000" dirty="0" smtClean="0">
                <a:solidFill>
                  <a:schemeClr val="tx1"/>
                </a:solidFill>
              </a:rPr>
              <a:t>(Re-transplants: January 1994 – June 2012)</a:t>
            </a:r>
          </a:p>
        </p:txBody>
      </p:sp>
      <p:sp>
        <p:nvSpPr>
          <p:cNvPr id="301061" name="Text Box 8"/>
          <p:cNvSpPr txBox="1">
            <a:spLocks noChangeArrowheads="1"/>
          </p:cNvSpPr>
          <p:nvPr/>
        </p:nvSpPr>
        <p:spPr bwMode="auto">
          <a:xfrm>
            <a:off x="3413125" y="5775325"/>
            <a:ext cx="184150" cy="336550"/>
          </a:xfrm>
          <a:prstGeom prst="rect">
            <a:avLst/>
          </a:prstGeom>
          <a:noFill/>
          <a:ln w="12700">
            <a:noFill/>
            <a:miter lim="800000"/>
            <a:headEnd/>
            <a:tailEnd/>
          </a:ln>
        </p:spPr>
        <p:txBody>
          <a:bodyPr wrap="none">
            <a:spAutoFit/>
          </a:bodyPr>
          <a:lstStyle/>
          <a:p>
            <a:endParaRPr lang="en-US"/>
          </a:p>
        </p:txBody>
      </p:sp>
      <p:sp>
        <p:nvSpPr>
          <p:cNvPr id="301063" name="Text Box 14"/>
          <p:cNvSpPr txBox="1">
            <a:spLocks noChangeArrowheads="1"/>
          </p:cNvSpPr>
          <p:nvPr/>
        </p:nvSpPr>
        <p:spPr bwMode="auto">
          <a:xfrm>
            <a:off x="5105400" y="6019800"/>
            <a:ext cx="4038600" cy="646331"/>
          </a:xfrm>
          <a:prstGeom prst="rect">
            <a:avLst/>
          </a:prstGeom>
          <a:noFill/>
          <a:ln w="12700">
            <a:noFill/>
            <a:miter lim="800000"/>
            <a:headEnd/>
            <a:tailEnd/>
          </a:ln>
        </p:spPr>
        <p:txBody>
          <a:bodyPr wrap="square">
            <a:spAutoFit/>
          </a:bodyPr>
          <a:lstStyle/>
          <a:p>
            <a:pPr>
              <a:spcBef>
                <a:spcPct val="50000"/>
              </a:spcBef>
            </a:pPr>
            <a:r>
              <a:rPr lang="en-US" sz="1200" b="1" dirty="0">
                <a:solidFill>
                  <a:srgbClr val="FFFF00"/>
                </a:solidFill>
              </a:rPr>
              <a:t>Only patients who were less than 18 years old at the time of re-transplant are included.  Analysis is based on the </a:t>
            </a:r>
            <a:r>
              <a:rPr lang="en-US" sz="1200" b="1" dirty="0" smtClean="0">
                <a:solidFill>
                  <a:srgbClr val="FFFF00"/>
                </a:solidFill>
              </a:rPr>
              <a:t>recipient age </a:t>
            </a:r>
            <a:r>
              <a:rPr lang="en-US" sz="1200" b="1" dirty="0">
                <a:solidFill>
                  <a:srgbClr val="FFFF00"/>
                </a:solidFill>
              </a:rPr>
              <a:t>at the time of re-transplant </a:t>
            </a:r>
          </a:p>
        </p:txBody>
      </p:sp>
      <p:grpSp>
        <p:nvGrpSpPr>
          <p:cNvPr id="12" name="Group 11"/>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5" name="TextBox 14"/>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0" y="152400"/>
            <a:ext cx="9144000" cy="762000"/>
          </a:xfrm>
        </p:spPr>
        <p:txBody>
          <a:bodyPr/>
          <a:lstStyle/>
          <a:p>
            <a:r>
              <a:rPr lang="en-US" sz="2600" dirty="0" smtClean="0">
                <a:solidFill>
                  <a:schemeClr val="tx1"/>
                </a:solidFill>
              </a:rPr>
              <a:t>Pediatric Heart Transplants</a:t>
            </a:r>
            <a:br>
              <a:rPr lang="en-US" sz="2600" dirty="0" smtClean="0">
                <a:solidFill>
                  <a:schemeClr val="tx1"/>
                </a:solidFill>
              </a:rPr>
            </a:br>
            <a:r>
              <a:rPr lang="en-US" sz="2400" dirty="0" smtClean="0">
                <a:solidFill>
                  <a:schemeClr val="tx1"/>
                </a:solidFill>
              </a:rPr>
              <a:t>Cause of Death </a:t>
            </a:r>
            <a:r>
              <a:rPr lang="en-US" sz="2000" dirty="0" smtClean="0">
                <a:solidFill>
                  <a:schemeClr val="tx1"/>
                </a:solidFill>
              </a:rPr>
              <a:t>(Deaths: January 2000 – June 2012)</a:t>
            </a:r>
          </a:p>
        </p:txBody>
      </p:sp>
      <p:graphicFrame>
        <p:nvGraphicFramePr>
          <p:cNvPr id="130200" name="Group 152"/>
          <p:cNvGraphicFramePr>
            <a:graphicFrameLocks noGrp="1"/>
          </p:cNvGraphicFramePr>
          <p:nvPr/>
        </p:nvGraphicFramePr>
        <p:xfrm>
          <a:off x="228600" y="1066803"/>
          <a:ext cx="8763000" cy="5029197"/>
        </p:xfrm>
        <a:graphic>
          <a:graphicData uri="http://schemas.openxmlformats.org/drawingml/2006/table">
            <a:tbl>
              <a:tblPr/>
              <a:tblGrid>
                <a:gridCol w="1828800"/>
                <a:gridCol w="914400"/>
                <a:gridCol w="1143000"/>
                <a:gridCol w="1244600"/>
                <a:gridCol w="1270000"/>
                <a:gridCol w="1295400"/>
                <a:gridCol w="1066800"/>
              </a:tblGrid>
              <a:tr h="477826">
                <a:tc>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rgbClr val="FFFF00"/>
                          </a:solidFill>
                          <a:effectLst/>
                          <a:latin typeface="Arial" charset="0"/>
                        </a:rPr>
                        <a:t>CAUSE OF DEATH</a:t>
                      </a:r>
                    </a:p>
                  </a:txBody>
                  <a:tcPr marL="27432" marR="2743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rPr>
                        <a:t>  0-30 Days    (N = 290)</a:t>
                      </a:r>
                    </a:p>
                  </a:txBody>
                  <a:tcPr marL="27432" marR="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rPr>
                        <a:t>31 Days - 1 Year (N = 320)</a:t>
                      </a:r>
                    </a:p>
                  </a:txBody>
                  <a:tcPr marL="27432" marR="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rPr>
                        <a:t>&gt;1 Year - 3 Years  (N = 262)</a:t>
                      </a:r>
                    </a:p>
                  </a:txBody>
                  <a:tcPr marL="27432" marR="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rPr>
                        <a:t>&gt;3 Years - 5 Years  (N = 215)</a:t>
                      </a:r>
                    </a:p>
                  </a:txBody>
                  <a:tcPr marL="27432" marR="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rPr>
                        <a:t>   &gt;5 Years  - 10 Years  (N = 379)</a:t>
                      </a:r>
                    </a:p>
                  </a:txBody>
                  <a:tcPr marL="27432" marR="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rPr>
                        <a:t> &gt;10 Years</a:t>
                      </a:r>
                    </a:p>
                    <a:p>
                      <a:pPr marL="0" marR="0" lvl="0" indent="0" algn="ctr" defTabSz="914400" rtl="0" eaLnBrk="0" fontAlgn="b" latinLnBrk="0" hangingPunct="0">
                        <a:lnSpc>
                          <a:spcPct val="100000"/>
                        </a:lnSpc>
                        <a:spcBef>
                          <a:spcPts val="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rPr>
                        <a:t>(N = 320)</a:t>
                      </a:r>
                    </a:p>
                  </a:txBody>
                  <a:tcPr marL="27432" marR="2743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r>
              <a:tr h="47782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CORONARY ARTERY VASCULOPATHY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3 (1.0%)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14 (4.4%)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42 (16.0%)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52 (24.2%)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90 (23.7%)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84 (26.3%)</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288344">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ACUTE REJECTION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24 (8.3%)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50 (15.6%)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51 (19.5%)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28 (13.0%)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49 (12.9%)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16 (5.0%)</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15805">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LYMPHOMA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5 (1.6%)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6 (2.3%)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7 (3.3%)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26 (6.9%)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20 (6.3%)</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MALIGNANCY, OTHER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4 (1.3%)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4 (1.5%)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2 (0.9%)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8 (2.1%)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13 (4.1%)</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CMV</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7 (2.2%)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1 (0.4%)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INFECTION, NON-CMV</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35 (12.1%)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41 (12.8%)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16 (6.1%)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8 (3.7%)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16 (4.2%)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23 (7.2%)</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GRAFT FAILURE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103 (35.5%)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59 (18.4%)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89 (34.0%)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76 (35.3%)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129 (34.0%)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98 (30.6%)</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TECHNICAL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21 (7.2%)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3 (0.9%)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1 (0.4%)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1 (0.5%)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4 (1.1%)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6 (1.9%)</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43267">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OTHER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22 (7.6%)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25 (7.8%)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23 (8.8%)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16 (7.4%)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26 (6.9%)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18 (5.6%)</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47782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MULTIPLE ORGAN FAILURE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38 (13.1%)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59 (18.4%)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12 (4.6%)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9 (4.2%)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10 (2.6%)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17 (5.3%)</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03792">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RENAL FAILURE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7 (2.2%)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1 (0.4%)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1 (0.5%)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2 (0.5%)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9 (2.8%)</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PULMONARY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14 (4.8%)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31 (9.7%)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10 (3.8%)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8 (3.7%)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11 (2.9%)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7 (2.2%)</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67295">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CEREBROVASCULAR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30 (10.3%)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15 (4.7%)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6 (2.3%)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7 (3.3%)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8 (2.1%)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9 (2.8%)</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r>
            </a:tbl>
          </a:graphicData>
        </a:graphic>
      </p:graphicFrame>
      <p:sp>
        <p:nvSpPr>
          <p:cNvPr id="130181" name="Rectangle 146"/>
          <p:cNvSpPr>
            <a:spLocks noChangeArrowheads="1"/>
          </p:cNvSpPr>
          <p:nvPr/>
        </p:nvSpPr>
        <p:spPr bwMode="auto">
          <a:xfrm>
            <a:off x="2536825" y="6521450"/>
            <a:ext cx="298450" cy="336550"/>
          </a:xfrm>
          <a:prstGeom prst="rect">
            <a:avLst/>
          </a:prstGeom>
          <a:noFill/>
          <a:ln w="12700">
            <a:noFill/>
            <a:miter lim="800000"/>
            <a:headEnd/>
            <a:tailEnd/>
          </a:ln>
        </p:spPr>
        <p:txBody>
          <a:bodyPr wrap="none" anchor="ctr">
            <a:spAutoFit/>
          </a:bodyPr>
          <a:lstStyle/>
          <a:p>
            <a:r>
              <a:rPr lang="en-US"/>
              <a:t>  </a:t>
            </a:r>
          </a:p>
        </p:txBody>
      </p:sp>
      <p:sp>
        <p:nvSpPr>
          <p:cNvPr id="130182" name="Rectangle 147"/>
          <p:cNvSpPr>
            <a:spLocks noChangeArrowheads="1"/>
          </p:cNvSpPr>
          <p:nvPr/>
        </p:nvSpPr>
        <p:spPr bwMode="auto">
          <a:xfrm>
            <a:off x="1066800" y="6553200"/>
            <a:ext cx="184150" cy="304800"/>
          </a:xfrm>
          <a:prstGeom prst="rect">
            <a:avLst/>
          </a:prstGeom>
          <a:noFill/>
          <a:ln w="12700" algn="ctr">
            <a:noFill/>
            <a:miter lim="800000"/>
            <a:headEnd/>
            <a:tailEnd/>
          </a:ln>
        </p:spPr>
        <p:txBody>
          <a:bodyPr wrap="none" anchor="ctr">
            <a:spAutoFit/>
          </a:bodyPr>
          <a:lstStyle/>
          <a:p>
            <a:endParaRPr lang="en-US" sz="140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3"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3" name="TextBox 12"/>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0" y="152400"/>
            <a:ext cx="9144000" cy="762000"/>
          </a:xfrm>
        </p:spPr>
        <p:txBody>
          <a:bodyPr/>
          <a:lstStyle/>
          <a:p>
            <a:r>
              <a:rPr lang="en-US" sz="2600" dirty="0" smtClean="0">
                <a:solidFill>
                  <a:schemeClr val="tx1"/>
                </a:solidFill>
              </a:rPr>
              <a:t>Pediatric Heart Transplants</a:t>
            </a:r>
            <a:br>
              <a:rPr lang="en-US" sz="2600" dirty="0" smtClean="0">
                <a:solidFill>
                  <a:schemeClr val="tx1"/>
                </a:solidFill>
              </a:rPr>
            </a:br>
            <a:r>
              <a:rPr lang="en-US" sz="2300" dirty="0" smtClean="0">
                <a:solidFill>
                  <a:schemeClr val="tx1"/>
                </a:solidFill>
              </a:rPr>
              <a:t>Cause of Death for Age = &lt;1 Year </a:t>
            </a:r>
            <a:r>
              <a:rPr lang="en-US" sz="2000" dirty="0" smtClean="0">
                <a:solidFill>
                  <a:schemeClr val="tx1"/>
                </a:solidFill>
              </a:rPr>
              <a:t>(Deaths: January 2000 - June 2012)</a:t>
            </a:r>
          </a:p>
        </p:txBody>
      </p:sp>
      <p:graphicFrame>
        <p:nvGraphicFramePr>
          <p:cNvPr id="130200" name="Group 152"/>
          <p:cNvGraphicFramePr>
            <a:graphicFrameLocks noGrp="1"/>
          </p:cNvGraphicFramePr>
          <p:nvPr/>
        </p:nvGraphicFramePr>
        <p:xfrm>
          <a:off x="228600" y="1066803"/>
          <a:ext cx="8763000" cy="5029197"/>
        </p:xfrm>
        <a:graphic>
          <a:graphicData uri="http://schemas.openxmlformats.org/drawingml/2006/table">
            <a:tbl>
              <a:tblPr/>
              <a:tblGrid>
                <a:gridCol w="1828800"/>
                <a:gridCol w="914400"/>
                <a:gridCol w="1143000"/>
                <a:gridCol w="1244600"/>
                <a:gridCol w="1270000"/>
                <a:gridCol w="1295400"/>
                <a:gridCol w="1066800"/>
              </a:tblGrid>
              <a:tr h="477826">
                <a:tc>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rgbClr val="FFFF00"/>
                          </a:solidFill>
                          <a:effectLst/>
                          <a:latin typeface="Arial" charset="0"/>
                        </a:rPr>
                        <a:t>CAUSE OF DEATH</a:t>
                      </a:r>
                    </a:p>
                  </a:txBody>
                  <a:tcPr marL="27432" marR="2743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rPr>
                        <a:t>  0-30 Days    (N = 90)</a:t>
                      </a:r>
                    </a:p>
                  </a:txBody>
                  <a:tcPr marL="27432" marR="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rPr>
                        <a:t>31 Days - 1 Year (N = 116)</a:t>
                      </a:r>
                    </a:p>
                  </a:txBody>
                  <a:tcPr marL="27432" marR="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rPr>
                        <a:t>&gt;1 Year - 3 Years  (N = 59)</a:t>
                      </a:r>
                    </a:p>
                  </a:txBody>
                  <a:tcPr marL="27432" marR="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rPr>
                        <a:t>&gt;3 Years - 5 Years  (N = 37)</a:t>
                      </a:r>
                    </a:p>
                  </a:txBody>
                  <a:tcPr marL="27432" marR="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rPr>
                        <a:t>   &gt;5 Years  - 10 Years  (N = 52)</a:t>
                      </a:r>
                    </a:p>
                  </a:txBody>
                  <a:tcPr marL="27432" marR="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rPr>
                        <a:t> &gt;10 Years</a:t>
                      </a:r>
                    </a:p>
                    <a:p>
                      <a:pPr marL="0" marR="0" lvl="0" indent="0" algn="ctr" defTabSz="914400" rtl="0" eaLnBrk="0" fontAlgn="b" latinLnBrk="0" hangingPunct="0">
                        <a:lnSpc>
                          <a:spcPct val="100000"/>
                        </a:lnSpc>
                        <a:spcBef>
                          <a:spcPts val="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rPr>
                        <a:t>(N =  50)</a:t>
                      </a:r>
                    </a:p>
                  </a:txBody>
                  <a:tcPr marL="27432" marR="2743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r>
              <a:tr h="47782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CORONARY ARTERY VASCULOPATHY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2 (2.2%)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3 (2.6%)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8 (13.6%)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7 (18.9%)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13 (25.0%)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16 (32.0%)</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288344">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ACUTE REJECTION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9 (10.0%)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10 (8.6%)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10 (16.9%)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2 (5.4%)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3 (5.8%)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3 (6.0%)</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15805">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LYMPHOMA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3 (5.1%)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2 (5.4%)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8 (15.4%)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6 (12.0%)</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MALIGNANCY, OTHER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1 (1.7%)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1 (2.7%)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1 (1.9%)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CMV</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3 (2.6%)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INFECTION, NON-CMV</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13 (14.4%)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10 (8.6%)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4 (6.8%)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2 (5.4%)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4 (7.7%)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5 (10.0%)</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GRAFT FAILURE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35 (38.9%)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25 (21.6%)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14 (23.7%)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10 (27.0%)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16 (30.8%)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11 (22.0%)</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TECHNICAL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5 (5.6%)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1 (1.7%)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1 (1.9%)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1 (2.0%)</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43267">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OTHER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5 (5.6%)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13 (11.2%)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9 (15.3%)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4 (10.8%)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1 (2.0%)</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47782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MULTIPLE ORGAN FAILURE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10 (11.1%)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24 (20.7%)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4 (6.8%)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4 (10.8%)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2 (3.8%)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5 (10.0%)</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03792">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RENAL FAILURE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5 (4.3%)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1 (1.9%)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1 (2.0%)</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PULMONARY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5 (5.6%)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19 (16.4%)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5 (8.5%)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2 (5.4%)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3 (5.8%)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67295">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CEREBROVASCULAR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6 (6.7%)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4 (3.4%)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3 (8.1%)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1 (2.0%)</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r>
            </a:tbl>
          </a:graphicData>
        </a:graphic>
      </p:graphicFrame>
      <p:sp>
        <p:nvSpPr>
          <p:cNvPr id="130181" name="Rectangle 146"/>
          <p:cNvSpPr>
            <a:spLocks noChangeArrowheads="1"/>
          </p:cNvSpPr>
          <p:nvPr/>
        </p:nvSpPr>
        <p:spPr bwMode="auto">
          <a:xfrm>
            <a:off x="2536825" y="6521450"/>
            <a:ext cx="298450" cy="336550"/>
          </a:xfrm>
          <a:prstGeom prst="rect">
            <a:avLst/>
          </a:prstGeom>
          <a:noFill/>
          <a:ln w="12700">
            <a:noFill/>
            <a:miter lim="800000"/>
            <a:headEnd/>
            <a:tailEnd/>
          </a:ln>
        </p:spPr>
        <p:txBody>
          <a:bodyPr wrap="none" anchor="ctr">
            <a:spAutoFit/>
          </a:bodyPr>
          <a:lstStyle/>
          <a:p>
            <a:r>
              <a:rPr lang="en-US"/>
              <a:t>  </a:t>
            </a:r>
          </a:p>
        </p:txBody>
      </p:sp>
      <p:sp>
        <p:nvSpPr>
          <p:cNvPr id="130182" name="Rectangle 147"/>
          <p:cNvSpPr>
            <a:spLocks noChangeArrowheads="1"/>
          </p:cNvSpPr>
          <p:nvPr/>
        </p:nvSpPr>
        <p:spPr bwMode="auto">
          <a:xfrm>
            <a:off x="1066800" y="6553200"/>
            <a:ext cx="184150" cy="304800"/>
          </a:xfrm>
          <a:prstGeom prst="rect">
            <a:avLst/>
          </a:prstGeom>
          <a:noFill/>
          <a:ln w="12700" algn="ctr">
            <a:noFill/>
            <a:miter lim="800000"/>
            <a:headEnd/>
            <a:tailEnd/>
          </a:ln>
        </p:spPr>
        <p:txBody>
          <a:bodyPr wrap="none" anchor="ctr">
            <a:spAutoFit/>
          </a:bodyPr>
          <a:lstStyle/>
          <a:p>
            <a:endParaRPr lang="en-US" sz="140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3"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7" name="TextBox 16"/>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0" y="152400"/>
            <a:ext cx="9144000" cy="762000"/>
          </a:xfrm>
        </p:spPr>
        <p:txBody>
          <a:bodyPr/>
          <a:lstStyle/>
          <a:p>
            <a:r>
              <a:rPr lang="en-US" sz="2600" dirty="0" smtClean="0">
                <a:solidFill>
                  <a:schemeClr val="tx1"/>
                </a:solidFill>
              </a:rPr>
              <a:t>Pediatric Heart Transplants</a:t>
            </a:r>
            <a:br>
              <a:rPr lang="en-US" sz="2600" dirty="0" smtClean="0">
                <a:solidFill>
                  <a:schemeClr val="tx1"/>
                </a:solidFill>
              </a:rPr>
            </a:br>
            <a:r>
              <a:rPr lang="en-US" sz="2100" dirty="0" smtClean="0">
                <a:solidFill>
                  <a:schemeClr val="tx1"/>
                </a:solidFill>
              </a:rPr>
              <a:t>Cause of Death for Age = 1-5 Years </a:t>
            </a:r>
            <a:r>
              <a:rPr lang="en-US" sz="2000" dirty="0" smtClean="0">
                <a:solidFill>
                  <a:schemeClr val="tx1"/>
                </a:solidFill>
              </a:rPr>
              <a:t>(Deaths: January 2000 - June 2012)</a:t>
            </a:r>
          </a:p>
        </p:txBody>
      </p:sp>
      <p:graphicFrame>
        <p:nvGraphicFramePr>
          <p:cNvPr id="130200" name="Group 152"/>
          <p:cNvGraphicFramePr>
            <a:graphicFrameLocks noGrp="1"/>
          </p:cNvGraphicFramePr>
          <p:nvPr/>
        </p:nvGraphicFramePr>
        <p:xfrm>
          <a:off x="228600" y="1066803"/>
          <a:ext cx="8763000" cy="5029197"/>
        </p:xfrm>
        <a:graphic>
          <a:graphicData uri="http://schemas.openxmlformats.org/drawingml/2006/table">
            <a:tbl>
              <a:tblPr/>
              <a:tblGrid>
                <a:gridCol w="1828800"/>
                <a:gridCol w="914400"/>
                <a:gridCol w="1143000"/>
                <a:gridCol w="1244600"/>
                <a:gridCol w="1270000"/>
                <a:gridCol w="1295400"/>
                <a:gridCol w="1066800"/>
              </a:tblGrid>
              <a:tr h="477826">
                <a:tc>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rgbClr val="FFFF00"/>
                          </a:solidFill>
                          <a:effectLst/>
                          <a:latin typeface="Arial" charset="0"/>
                        </a:rPr>
                        <a:t>CAUSE OF DEATH</a:t>
                      </a:r>
                    </a:p>
                  </a:txBody>
                  <a:tcPr marL="27432" marR="2743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rPr>
                        <a:t>  0-30 Days    (N = 55)</a:t>
                      </a:r>
                    </a:p>
                  </a:txBody>
                  <a:tcPr marL="27432" marR="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rPr>
                        <a:t>31 Days - 1 Year (N = 77)</a:t>
                      </a:r>
                    </a:p>
                  </a:txBody>
                  <a:tcPr marL="27432" marR="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rPr>
                        <a:t>&gt;1 Year - 3 Years  (N =  60)</a:t>
                      </a:r>
                    </a:p>
                  </a:txBody>
                  <a:tcPr marL="27432" marR="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rPr>
                        <a:t>&gt;3 Years - 5 Years  (N = 43)</a:t>
                      </a:r>
                    </a:p>
                  </a:txBody>
                  <a:tcPr marL="27432" marR="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rPr>
                        <a:t>   &gt;5 Years  - 10 Years  (N = 58)</a:t>
                      </a:r>
                    </a:p>
                  </a:txBody>
                  <a:tcPr marL="27432" marR="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rPr>
                        <a:t> &gt;10 Years</a:t>
                      </a:r>
                    </a:p>
                    <a:p>
                      <a:pPr marL="0" marR="0" lvl="0" indent="0" algn="ctr" defTabSz="914400" rtl="0" eaLnBrk="0" fontAlgn="b" latinLnBrk="0" hangingPunct="0">
                        <a:lnSpc>
                          <a:spcPct val="100000"/>
                        </a:lnSpc>
                        <a:spcBef>
                          <a:spcPts val="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rPr>
                        <a:t>(N =  78)</a:t>
                      </a:r>
                    </a:p>
                  </a:txBody>
                  <a:tcPr marL="27432" marR="2743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r>
              <a:tr h="47782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CORONARY ARTERY VASCULOPATHY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4 (5.2%)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14 (23.3%)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9 (20.9%)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14 (24.1%)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15 (19.2%)</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288344">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ACUTE REJECTION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9 (16.4%)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22 (28.6%)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12 (20.0%)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8 (18.6%)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7 (12.1%)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6 (7.7%)</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15805">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LYMPHOMA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1 (1.7%)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3 (7.0%)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5 (8.6%)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6 (7.7%)</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MALIGNANCY, OTHER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1 (1.3%)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1 (1.7%)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1 (1.7%)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2 (2.6%)</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CMV</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1 (1.3%)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INFECTION, NON-CMV</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5 (9.1%)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11 (14.3%)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6 (10.0%)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3 (5.2%)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3 (3.8%)</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GRAFT FAILURE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23 (41.8%)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14 (18.2%)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19 (31.7%)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13 (30.2%)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20 (34.5%)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24 (30.8%)</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TECHNICAL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4 (7.3%)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1 (1.3%)</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43267">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OTHER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1 (1.8%)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2 (2.6%)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2 (3.3%)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5 (11.6%)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2 (3.4%)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7 (9.0%)</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47782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MULTIPLE ORGAN FAILURE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5 (9.1%)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14 (18.2%)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1 (1.7%)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1 (2.3%)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2 (3.4%)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7 (9.0%)</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03792">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RENAL FAILURE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1 (1.3%)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1 (1.3%)</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PULMONARY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3 (5.5%)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3 (3.9%)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4 (9.3%)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1 (1.7%)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1 (1.3%)</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67295">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CEREBROVASCULAR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5 (9.1%)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4 (5.2%)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4 (6.7%)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3 (5.2%)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5 (6.4%)</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r>
            </a:tbl>
          </a:graphicData>
        </a:graphic>
      </p:graphicFrame>
      <p:sp>
        <p:nvSpPr>
          <p:cNvPr id="130181" name="Rectangle 146"/>
          <p:cNvSpPr>
            <a:spLocks noChangeArrowheads="1"/>
          </p:cNvSpPr>
          <p:nvPr/>
        </p:nvSpPr>
        <p:spPr bwMode="auto">
          <a:xfrm>
            <a:off x="2536825" y="6521450"/>
            <a:ext cx="298450" cy="336550"/>
          </a:xfrm>
          <a:prstGeom prst="rect">
            <a:avLst/>
          </a:prstGeom>
          <a:noFill/>
          <a:ln w="12700">
            <a:noFill/>
            <a:miter lim="800000"/>
            <a:headEnd/>
            <a:tailEnd/>
          </a:ln>
        </p:spPr>
        <p:txBody>
          <a:bodyPr wrap="none" anchor="ctr">
            <a:spAutoFit/>
          </a:bodyPr>
          <a:lstStyle/>
          <a:p>
            <a:r>
              <a:rPr lang="en-US"/>
              <a:t>  </a:t>
            </a:r>
          </a:p>
        </p:txBody>
      </p:sp>
      <p:sp>
        <p:nvSpPr>
          <p:cNvPr id="130182" name="Rectangle 147"/>
          <p:cNvSpPr>
            <a:spLocks noChangeArrowheads="1"/>
          </p:cNvSpPr>
          <p:nvPr/>
        </p:nvSpPr>
        <p:spPr bwMode="auto">
          <a:xfrm>
            <a:off x="1066800" y="6553200"/>
            <a:ext cx="184150" cy="304800"/>
          </a:xfrm>
          <a:prstGeom prst="rect">
            <a:avLst/>
          </a:prstGeom>
          <a:noFill/>
          <a:ln w="12700" algn="ctr">
            <a:noFill/>
            <a:miter lim="800000"/>
            <a:headEnd/>
            <a:tailEnd/>
          </a:ln>
        </p:spPr>
        <p:txBody>
          <a:bodyPr wrap="none" anchor="ctr">
            <a:spAutoFit/>
          </a:bodyPr>
          <a:lstStyle/>
          <a:p>
            <a:endParaRPr lang="en-US" sz="140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3"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7" name="TextBox 16"/>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0" y="152400"/>
            <a:ext cx="9144000" cy="762000"/>
          </a:xfrm>
        </p:spPr>
        <p:txBody>
          <a:bodyPr/>
          <a:lstStyle/>
          <a:p>
            <a:r>
              <a:rPr lang="en-US" sz="2600" dirty="0" smtClean="0">
                <a:solidFill>
                  <a:schemeClr val="tx1"/>
                </a:solidFill>
              </a:rPr>
              <a:t>Pediatric Heart Transplants</a:t>
            </a:r>
            <a:br>
              <a:rPr lang="en-US" sz="2600" dirty="0" smtClean="0">
                <a:solidFill>
                  <a:schemeClr val="tx1"/>
                </a:solidFill>
              </a:rPr>
            </a:br>
            <a:r>
              <a:rPr lang="en-US" sz="2100" dirty="0" smtClean="0">
                <a:solidFill>
                  <a:schemeClr val="tx1"/>
                </a:solidFill>
              </a:rPr>
              <a:t>Cause of Death for Age = 6-10 Years </a:t>
            </a:r>
            <a:r>
              <a:rPr lang="en-US" sz="2000" dirty="0" smtClean="0">
                <a:solidFill>
                  <a:schemeClr val="tx1"/>
                </a:solidFill>
              </a:rPr>
              <a:t>(Deaths: January 2000 - June 2012)</a:t>
            </a:r>
          </a:p>
        </p:txBody>
      </p:sp>
      <p:graphicFrame>
        <p:nvGraphicFramePr>
          <p:cNvPr id="130200" name="Group 152"/>
          <p:cNvGraphicFramePr>
            <a:graphicFrameLocks noGrp="1"/>
          </p:cNvGraphicFramePr>
          <p:nvPr/>
        </p:nvGraphicFramePr>
        <p:xfrm>
          <a:off x="228600" y="1066803"/>
          <a:ext cx="8763000" cy="5029197"/>
        </p:xfrm>
        <a:graphic>
          <a:graphicData uri="http://schemas.openxmlformats.org/drawingml/2006/table">
            <a:tbl>
              <a:tblPr/>
              <a:tblGrid>
                <a:gridCol w="1828800"/>
                <a:gridCol w="914400"/>
                <a:gridCol w="1143000"/>
                <a:gridCol w="1244600"/>
                <a:gridCol w="1270000"/>
                <a:gridCol w="1295400"/>
                <a:gridCol w="1066800"/>
              </a:tblGrid>
              <a:tr h="477826">
                <a:tc>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rgbClr val="FFFF00"/>
                          </a:solidFill>
                          <a:effectLst/>
                          <a:latin typeface="Arial" charset="0"/>
                        </a:rPr>
                        <a:t>CAUSE OF DEATH</a:t>
                      </a:r>
                    </a:p>
                  </a:txBody>
                  <a:tcPr marL="27432" marR="2743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rPr>
                        <a:t>  0-30 Days    (N = 44)</a:t>
                      </a:r>
                    </a:p>
                  </a:txBody>
                  <a:tcPr marL="27432" marR="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rPr>
                        <a:t>31 Days - 1 Year (N = 20)</a:t>
                      </a:r>
                    </a:p>
                  </a:txBody>
                  <a:tcPr marL="27432" marR="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rPr>
                        <a:t>&gt;1 Year - 3 Years  (N =  20)</a:t>
                      </a:r>
                    </a:p>
                  </a:txBody>
                  <a:tcPr marL="27432" marR="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rPr>
                        <a:t>&gt;3 Years - 5 Years  (N = 38)</a:t>
                      </a:r>
                    </a:p>
                  </a:txBody>
                  <a:tcPr marL="27432" marR="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rPr>
                        <a:t>   &gt;5 Years  - 10 Years  (N = 61)</a:t>
                      </a:r>
                    </a:p>
                  </a:txBody>
                  <a:tcPr marL="27432" marR="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rPr>
                        <a:t> &gt;10 Years</a:t>
                      </a:r>
                    </a:p>
                    <a:p>
                      <a:pPr marL="0" marR="0" lvl="0" indent="0" algn="ctr" defTabSz="914400" rtl="0" eaLnBrk="0" fontAlgn="b" latinLnBrk="0" hangingPunct="0">
                        <a:lnSpc>
                          <a:spcPct val="100000"/>
                        </a:lnSpc>
                        <a:spcBef>
                          <a:spcPts val="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rPr>
                        <a:t>(N =  64)</a:t>
                      </a:r>
                    </a:p>
                  </a:txBody>
                  <a:tcPr marL="27432" marR="2743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r>
              <a:tr h="47782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CORONARY ARTERY VASCULOPATHY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1 (2.3%)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5 (25.0%)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9 (23.7%)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15 (24.6%)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14 (21.9%)</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288344">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ACUTE REJECTION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1 (2.3%)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2 (10.0%)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3 (15.0%)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10 (26.3%)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8 (13.1%)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2 (3.1%)</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15805">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LYMPHOMA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1 (5.0%)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1 (2.6%)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7 (11.5%)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4 (6.3%)</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MALIGNANCY, OTHER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1 (5.0%)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3 (4.9%)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2 (3.1%)</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CMV</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2 (10.0%)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INFECTION, NON-CMV</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4 (9.1%)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5 (25.0%)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2 (10.0%)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2 (5.3%)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3 (4.9%)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4 (6.3%)</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GRAFT FAILURE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12 (27.3%)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1 (5.0%)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6 (30.0%)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12 (31.6%)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17 (27.9%)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23 (35.9%)</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TECHNICAL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2 (4.5%)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1 (2.6%)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1 (1.6%)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43267">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OTHER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7 (15.9%)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1 (5.0%)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1 (5.0%)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2 (3.3%)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2 (3.1%)</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47782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MULTIPLE ORGAN FAILURE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9 (20.5%)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5 (25.0%)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2 (3.3%)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2 (3.1%)</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03792">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RENAL FAILURE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1 (5.0%)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5 (7.8%)</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PULMONARY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1 (5.0%)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2 (5.3%)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1 (1.6%)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4 (6.3%)</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67295">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CEREBROVASCULAR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8 (18.2%)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3 (15.0%)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1 (2.6%)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2 (3.3%)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2 (3.1%)</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r>
            </a:tbl>
          </a:graphicData>
        </a:graphic>
      </p:graphicFrame>
      <p:sp>
        <p:nvSpPr>
          <p:cNvPr id="130181" name="Rectangle 146"/>
          <p:cNvSpPr>
            <a:spLocks noChangeArrowheads="1"/>
          </p:cNvSpPr>
          <p:nvPr/>
        </p:nvSpPr>
        <p:spPr bwMode="auto">
          <a:xfrm>
            <a:off x="2536825" y="6521450"/>
            <a:ext cx="298450" cy="336550"/>
          </a:xfrm>
          <a:prstGeom prst="rect">
            <a:avLst/>
          </a:prstGeom>
          <a:noFill/>
          <a:ln w="12700">
            <a:noFill/>
            <a:miter lim="800000"/>
            <a:headEnd/>
            <a:tailEnd/>
          </a:ln>
        </p:spPr>
        <p:txBody>
          <a:bodyPr wrap="none" anchor="ctr">
            <a:spAutoFit/>
          </a:bodyPr>
          <a:lstStyle/>
          <a:p>
            <a:r>
              <a:rPr lang="en-US"/>
              <a:t>  </a:t>
            </a:r>
          </a:p>
        </p:txBody>
      </p:sp>
      <p:sp>
        <p:nvSpPr>
          <p:cNvPr id="130182" name="Rectangle 147"/>
          <p:cNvSpPr>
            <a:spLocks noChangeArrowheads="1"/>
          </p:cNvSpPr>
          <p:nvPr/>
        </p:nvSpPr>
        <p:spPr bwMode="auto">
          <a:xfrm>
            <a:off x="1066800" y="6553200"/>
            <a:ext cx="184150" cy="304800"/>
          </a:xfrm>
          <a:prstGeom prst="rect">
            <a:avLst/>
          </a:prstGeom>
          <a:noFill/>
          <a:ln w="12700" algn="ctr">
            <a:noFill/>
            <a:miter lim="800000"/>
            <a:headEnd/>
            <a:tailEnd/>
          </a:ln>
        </p:spPr>
        <p:txBody>
          <a:bodyPr wrap="none" anchor="ctr">
            <a:spAutoFit/>
          </a:bodyPr>
          <a:lstStyle/>
          <a:p>
            <a:endParaRPr lang="en-US" sz="140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3"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7" name="TextBox 16"/>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0" y="152400"/>
            <a:ext cx="9144000" cy="762000"/>
          </a:xfrm>
        </p:spPr>
        <p:txBody>
          <a:bodyPr/>
          <a:lstStyle/>
          <a:p>
            <a:r>
              <a:rPr lang="en-US" sz="2600" dirty="0" smtClean="0">
                <a:solidFill>
                  <a:schemeClr val="tx1"/>
                </a:solidFill>
              </a:rPr>
              <a:t>Pediatric Heart Transplants</a:t>
            </a:r>
            <a:br>
              <a:rPr lang="en-US" sz="2600" dirty="0" smtClean="0">
                <a:solidFill>
                  <a:schemeClr val="tx1"/>
                </a:solidFill>
              </a:rPr>
            </a:br>
            <a:r>
              <a:rPr lang="en-US" sz="2000" dirty="0" smtClean="0">
                <a:solidFill>
                  <a:schemeClr val="tx1"/>
                </a:solidFill>
              </a:rPr>
              <a:t>Cause of Death for Age = 11-17 Years (Deaths: January 2000 - June 2012)</a:t>
            </a:r>
          </a:p>
        </p:txBody>
      </p:sp>
      <p:graphicFrame>
        <p:nvGraphicFramePr>
          <p:cNvPr id="130200" name="Group 152"/>
          <p:cNvGraphicFramePr>
            <a:graphicFrameLocks noGrp="1"/>
          </p:cNvGraphicFramePr>
          <p:nvPr/>
        </p:nvGraphicFramePr>
        <p:xfrm>
          <a:off x="228600" y="1066803"/>
          <a:ext cx="8763000" cy="5029197"/>
        </p:xfrm>
        <a:graphic>
          <a:graphicData uri="http://schemas.openxmlformats.org/drawingml/2006/table">
            <a:tbl>
              <a:tblPr/>
              <a:tblGrid>
                <a:gridCol w="1828800"/>
                <a:gridCol w="914400"/>
                <a:gridCol w="1143000"/>
                <a:gridCol w="1244600"/>
                <a:gridCol w="1270000"/>
                <a:gridCol w="1295400"/>
                <a:gridCol w="1066800"/>
              </a:tblGrid>
              <a:tr h="477826">
                <a:tc>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rgbClr val="FFFF00"/>
                          </a:solidFill>
                          <a:effectLst/>
                          <a:latin typeface="Arial" charset="0"/>
                        </a:rPr>
                        <a:t>CAUSE OF DEATH</a:t>
                      </a:r>
                    </a:p>
                  </a:txBody>
                  <a:tcPr marL="27432" marR="2743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rPr>
                        <a:t>  0-30 Days    (N = 101)</a:t>
                      </a:r>
                    </a:p>
                  </a:txBody>
                  <a:tcPr marL="27432" marR="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rPr>
                        <a:t>31 Days - 1 Year (N = 107)</a:t>
                      </a:r>
                    </a:p>
                  </a:txBody>
                  <a:tcPr marL="27432" marR="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rPr>
                        <a:t>&gt;1 Year - 3 Years  (N =  123)</a:t>
                      </a:r>
                    </a:p>
                  </a:txBody>
                  <a:tcPr marL="27432" marR="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rPr>
                        <a:t>&gt;3 Years - 5 Years  (N = 97)</a:t>
                      </a:r>
                    </a:p>
                  </a:txBody>
                  <a:tcPr marL="27432" marR="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rPr>
                        <a:t>   &gt;5 Years  - 10 Years  (N = 208)</a:t>
                      </a:r>
                    </a:p>
                  </a:txBody>
                  <a:tcPr marL="27432" marR="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rPr>
                        <a:t> &gt;10 Years</a:t>
                      </a:r>
                    </a:p>
                    <a:p>
                      <a:pPr marL="0" marR="0" lvl="0" indent="0" algn="ctr" defTabSz="914400" rtl="0" eaLnBrk="0" fontAlgn="b" latinLnBrk="0" hangingPunct="0">
                        <a:lnSpc>
                          <a:spcPct val="100000"/>
                        </a:lnSpc>
                        <a:spcBef>
                          <a:spcPts val="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rPr>
                        <a:t>(N =  128)</a:t>
                      </a:r>
                    </a:p>
                  </a:txBody>
                  <a:tcPr marL="27432" marR="2743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r>
              <a:tr h="47782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CORONARY ARTERY VASCULOPATHY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7 (6.5%)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15 (12.2%)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27 (27.8%)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48 (23.1%)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39 (30.5%)</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288344">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ACUTE REJECTION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5 (5.0%)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16 (15.0%)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26 (21.1%)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8 (8.2%)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31 (14.9%)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5 (3.9%)</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15805">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LYMPHOMA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5 (4.7%)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1 (0.8%)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1 (1.0%)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6 (2.9%)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4 (3.1%)</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MALIGNANCY, OTHER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3 (2.8%)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1 (0.8%)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1 (1.0%)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3 (1.4%)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9 (7.0%)</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CMV</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1 (0.9%)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1 (0.8%)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INFECTION, NON-CMV</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13 (12.9%)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15 (14.0%)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4 (3.3%)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4 (4.1%)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6 (2.9%)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11 (8.6%)</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GRAFT FAILURE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33 (32.7%)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19 (17.8%)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50 (40.7%)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41 (42.3%)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76 (36.5%)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40 (31.3%)</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TECHNICAL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10 (9.9%)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3 (2.8%)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2 (1.0%)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4 (3.1%)</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43267">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OTHER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9 (8.9%)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9 (8.4%)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11 (8.9%)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7 (7.2%)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22 (10.6%)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8 (6.3%)</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47782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MULTIPLE ORGAN FAILURE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14 (13.9%)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16 (15.0%)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7 (5.7%)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4 (4.1%)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4 (1.9%)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3 (2.3%)</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03792">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RENAL FAILURE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1 (0.9%)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1 (1.0%)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1 (0.5%)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2 (1.6%)</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PULMONARY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6 (5.9%)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8 (7.5%)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5 (4.1%)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6 (2.9%)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2 (1.6%)</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67295">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CEREBROVASCULAR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11 (10.9%)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4 (3.7%)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2 (1.6%)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3 (3.1%)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3 (1.4%)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1 (0.8%)</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r>
            </a:tbl>
          </a:graphicData>
        </a:graphic>
      </p:graphicFrame>
      <p:sp>
        <p:nvSpPr>
          <p:cNvPr id="130181" name="Rectangle 146"/>
          <p:cNvSpPr>
            <a:spLocks noChangeArrowheads="1"/>
          </p:cNvSpPr>
          <p:nvPr/>
        </p:nvSpPr>
        <p:spPr bwMode="auto">
          <a:xfrm>
            <a:off x="2536825" y="6521450"/>
            <a:ext cx="298450" cy="336550"/>
          </a:xfrm>
          <a:prstGeom prst="rect">
            <a:avLst/>
          </a:prstGeom>
          <a:noFill/>
          <a:ln w="12700">
            <a:noFill/>
            <a:miter lim="800000"/>
            <a:headEnd/>
            <a:tailEnd/>
          </a:ln>
        </p:spPr>
        <p:txBody>
          <a:bodyPr wrap="none" anchor="ctr">
            <a:spAutoFit/>
          </a:bodyPr>
          <a:lstStyle/>
          <a:p>
            <a:r>
              <a:rPr lang="en-US"/>
              <a:t>  </a:t>
            </a:r>
          </a:p>
        </p:txBody>
      </p:sp>
      <p:sp>
        <p:nvSpPr>
          <p:cNvPr id="130182" name="Rectangle 147"/>
          <p:cNvSpPr>
            <a:spLocks noChangeArrowheads="1"/>
          </p:cNvSpPr>
          <p:nvPr/>
        </p:nvSpPr>
        <p:spPr bwMode="auto">
          <a:xfrm>
            <a:off x="1066800" y="6553200"/>
            <a:ext cx="184150" cy="304800"/>
          </a:xfrm>
          <a:prstGeom prst="rect">
            <a:avLst/>
          </a:prstGeom>
          <a:noFill/>
          <a:ln w="12700" algn="ctr">
            <a:noFill/>
            <a:miter lim="800000"/>
            <a:headEnd/>
            <a:tailEnd/>
          </a:ln>
        </p:spPr>
        <p:txBody>
          <a:bodyPr wrap="none" anchor="ctr">
            <a:spAutoFit/>
          </a:bodyPr>
          <a:lstStyle/>
          <a:p>
            <a:endParaRPr lang="en-US" sz="140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3"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7" name="TextBox 16"/>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2"/>
          <p:cNvSpPr>
            <a:spLocks noGrp="1" noChangeArrowheads="1"/>
          </p:cNvSpPr>
          <p:nvPr>
            <p:ph type="title" idx="4294967295"/>
          </p:nvPr>
        </p:nvSpPr>
        <p:spPr>
          <a:xfrm>
            <a:off x="0" y="228600"/>
            <a:ext cx="9144000" cy="990600"/>
          </a:xfrm>
        </p:spPr>
        <p:txBody>
          <a:bodyPr/>
          <a:lstStyle/>
          <a:p>
            <a:pPr defTabSz="912813"/>
            <a:r>
              <a:rPr lang="en-US" sz="2600" dirty="0" smtClean="0">
                <a:solidFill>
                  <a:schemeClr val="tx1"/>
                </a:solidFill>
              </a:rPr>
              <a:t>Pediatric Heart Transplants</a:t>
            </a:r>
            <a:r>
              <a:rPr lang="en-US" sz="2400" dirty="0" smtClean="0">
                <a:solidFill>
                  <a:schemeClr val="tx1"/>
                </a:solidFill>
              </a:rPr>
              <a:t/>
            </a:r>
            <a:br>
              <a:rPr lang="en-US" sz="2400" dirty="0" smtClean="0">
                <a:solidFill>
                  <a:schemeClr val="tx1"/>
                </a:solidFill>
              </a:rPr>
            </a:br>
            <a:r>
              <a:rPr lang="en-US" sz="2400" dirty="0" smtClean="0">
                <a:solidFill>
                  <a:schemeClr val="tx1"/>
                </a:solidFill>
              </a:rPr>
              <a:t>Relative Incidence of Leading Causes of Death</a:t>
            </a:r>
            <a:br>
              <a:rPr lang="en-US" sz="2400" dirty="0" smtClean="0">
                <a:solidFill>
                  <a:schemeClr val="tx1"/>
                </a:solidFill>
              </a:rPr>
            </a:br>
            <a:r>
              <a:rPr lang="en-US" sz="2000" dirty="0" smtClean="0">
                <a:solidFill>
                  <a:schemeClr val="tx1"/>
                </a:solidFill>
              </a:rPr>
              <a:t>(Deaths: January 2000 – June 2012)</a:t>
            </a:r>
          </a:p>
        </p:txBody>
      </p:sp>
      <p:graphicFrame>
        <p:nvGraphicFramePr>
          <p:cNvPr id="14" name="Object 3"/>
          <p:cNvGraphicFramePr>
            <a:graphicFrameLocks noGrp="1" noChangeAspect="1"/>
          </p:cNvGraphicFramePr>
          <p:nvPr>
            <p:ph idx="4294967295"/>
          </p:nvPr>
        </p:nvGraphicFramePr>
        <p:xfrm>
          <a:off x="228600" y="1371600"/>
          <a:ext cx="8737600" cy="4699000"/>
        </p:xfrm>
        <a:graphic>
          <a:graphicData uri="http://schemas.openxmlformats.org/drawingml/2006/chart">
            <c:chart xmlns:c="http://schemas.openxmlformats.org/drawingml/2006/chart" xmlns:r="http://schemas.openxmlformats.org/officeDocument/2006/relationships" r:id="rId3"/>
          </a:graphicData>
        </a:graphic>
      </p:graphicFrame>
      <p:sp>
        <p:nvSpPr>
          <p:cNvPr id="120836" name="Rectangle 7"/>
          <p:cNvSpPr>
            <a:spLocks noChangeArrowheads="1"/>
          </p:cNvSpPr>
          <p:nvPr/>
        </p:nvSpPr>
        <p:spPr bwMode="auto">
          <a:xfrm>
            <a:off x="2536825" y="6521450"/>
            <a:ext cx="298450" cy="336550"/>
          </a:xfrm>
          <a:prstGeom prst="rect">
            <a:avLst/>
          </a:prstGeom>
          <a:noFill/>
          <a:ln w="12700">
            <a:noFill/>
            <a:miter lim="800000"/>
            <a:headEnd/>
            <a:tailEnd/>
          </a:ln>
        </p:spPr>
        <p:txBody>
          <a:bodyPr wrap="none" anchor="ctr">
            <a:spAutoFit/>
          </a:bodyPr>
          <a:lstStyle/>
          <a:p>
            <a:pPr defTabSz="912813"/>
            <a:r>
              <a:rPr lang="en-US"/>
              <a:t>  </a:t>
            </a:r>
          </a:p>
        </p:txBody>
      </p:sp>
      <p:sp>
        <p:nvSpPr>
          <p:cNvPr id="120837" name="Rectangle 8"/>
          <p:cNvSpPr>
            <a:spLocks noChangeArrowheads="1"/>
          </p:cNvSpPr>
          <p:nvPr/>
        </p:nvSpPr>
        <p:spPr bwMode="auto">
          <a:xfrm>
            <a:off x="1066800" y="6553200"/>
            <a:ext cx="233363" cy="304800"/>
          </a:xfrm>
          <a:prstGeom prst="rect">
            <a:avLst/>
          </a:prstGeom>
          <a:noFill/>
          <a:ln w="12700" algn="ctr">
            <a:noFill/>
            <a:miter lim="800000"/>
            <a:headEnd/>
            <a:tailEnd/>
          </a:ln>
        </p:spPr>
        <p:txBody>
          <a:bodyPr wrap="none" anchor="ctr">
            <a:spAutoFit/>
          </a:bodyPr>
          <a:lstStyle/>
          <a:p>
            <a:pPr defTabSz="912813"/>
            <a:r>
              <a:rPr lang="en-US" sz="1400">
                <a:solidFill>
                  <a:srgbClr val="FFFF00"/>
                </a:solidFill>
              </a:rPr>
              <a:t> </a:t>
            </a: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3" name="TextBox 12"/>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2"/>
          <p:cNvSpPr>
            <a:spLocks noGrp="1" noChangeArrowheads="1"/>
          </p:cNvSpPr>
          <p:nvPr>
            <p:ph type="title" idx="4294967295"/>
          </p:nvPr>
        </p:nvSpPr>
        <p:spPr>
          <a:xfrm>
            <a:off x="0" y="228600"/>
            <a:ext cx="9144000" cy="990600"/>
          </a:xfrm>
        </p:spPr>
        <p:txBody>
          <a:bodyPr/>
          <a:lstStyle/>
          <a:p>
            <a:pPr defTabSz="912813"/>
            <a:r>
              <a:rPr lang="en-US" sz="2600" dirty="0" smtClean="0">
                <a:solidFill>
                  <a:schemeClr val="tx1"/>
                </a:solidFill>
              </a:rPr>
              <a:t>Pediatric Heart Transplants</a:t>
            </a:r>
            <a:r>
              <a:rPr lang="en-US" sz="2400" dirty="0" smtClean="0">
                <a:solidFill>
                  <a:schemeClr val="tx1"/>
                </a:solidFill>
              </a:rPr>
              <a:t/>
            </a:r>
            <a:br>
              <a:rPr lang="en-US" sz="2400" dirty="0" smtClean="0">
                <a:solidFill>
                  <a:schemeClr val="tx1"/>
                </a:solidFill>
              </a:rPr>
            </a:br>
            <a:r>
              <a:rPr lang="en-US" sz="2400" dirty="0" smtClean="0">
                <a:solidFill>
                  <a:schemeClr val="tx1"/>
                </a:solidFill>
              </a:rPr>
              <a:t>Relative Incidence of Leading Causes of Death</a:t>
            </a:r>
            <a:br>
              <a:rPr lang="en-US" sz="2400" dirty="0" smtClean="0">
                <a:solidFill>
                  <a:schemeClr val="tx1"/>
                </a:solidFill>
              </a:rPr>
            </a:br>
            <a:r>
              <a:rPr lang="en-US" sz="2400" dirty="0" smtClean="0">
                <a:solidFill>
                  <a:schemeClr val="tx1"/>
                </a:solidFill>
              </a:rPr>
              <a:t>Age: &lt;1 Year </a:t>
            </a:r>
            <a:r>
              <a:rPr lang="en-US" sz="2000" dirty="0" smtClean="0">
                <a:solidFill>
                  <a:schemeClr val="tx1"/>
                </a:solidFill>
              </a:rPr>
              <a:t>(Deaths: January 2000 – June 2012)</a:t>
            </a:r>
          </a:p>
        </p:txBody>
      </p:sp>
      <p:graphicFrame>
        <p:nvGraphicFramePr>
          <p:cNvPr id="14" name="Object 3"/>
          <p:cNvGraphicFramePr>
            <a:graphicFrameLocks noGrp="1" noChangeAspect="1"/>
          </p:cNvGraphicFramePr>
          <p:nvPr>
            <p:ph idx="4294967295"/>
          </p:nvPr>
        </p:nvGraphicFramePr>
        <p:xfrm>
          <a:off x="228600" y="1371600"/>
          <a:ext cx="8737600" cy="4699000"/>
        </p:xfrm>
        <a:graphic>
          <a:graphicData uri="http://schemas.openxmlformats.org/drawingml/2006/chart">
            <c:chart xmlns:c="http://schemas.openxmlformats.org/drawingml/2006/chart" xmlns:r="http://schemas.openxmlformats.org/officeDocument/2006/relationships" r:id="rId3"/>
          </a:graphicData>
        </a:graphic>
      </p:graphicFrame>
      <p:sp>
        <p:nvSpPr>
          <p:cNvPr id="120836" name="Rectangle 7"/>
          <p:cNvSpPr>
            <a:spLocks noChangeArrowheads="1"/>
          </p:cNvSpPr>
          <p:nvPr/>
        </p:nvSpPr>
        <p:spPr bwMode="auto">
          <a:xfrm>
            <a:off x="2536825" y="6521450"/>
            <a:ext cx="298450" cy="336550"/>
          </a:xfrm>
          <a:prstGeom prst="rect">
            <a:avLst/>
          </a:prstGeom>
          <a:noFill/>
          <a:ln w="12700">
            <a:noFill/>
            <a:miter lim="800000"/>
            <a:headEnd/>
            <a:tailEnd/>
          </a:ln>
        </p:spPr>
        <p:txBody>
          <a:bodyPr wrap="none" anchor="ctr">
            <a:spAutoFit/>
          </a:bodyPr>
          <a:lstStyle/>
          <a:p>
            <a:pPr defTabSz="912813"/>
            <a:r>
              <a:rPr lang="en-US"/>
              <a:t>  </a:t>
            </a:r>
          </a:p>
        </p:txBody>
      </p:sp>
      <p:sp>
        <p:nvSpPr>
          <p:cNvPr id="120837" name="Rectangle 8"/>
          <p:cNvSpPr>
            <a:spLocks noChangeArrowheads="1"/>
          </p:cNvSpPr>
          <p:nvPr/>
        </p:nvSpPr>
        <p:spPr bwMode="auto">
          <a:xfrm>
            <a:off x="1066800" y="6553200"/>
            <a:ext cx="233363" cy="304800"/>
          </a:xfrm>
          <a:prstGeom prst="rect">
            <a:avLst/>
          </a:prstGeom>
          <a:noFill/>
          <a:ln w="12700" algn="ctr">
            <a:noFill/>
            <a:miter lim="800000"/>
            <a:headEnd/>
            <a:tailEnd/>
          </a:ln>
        </p:spPr>
        <p:txBody>
          <a:bodyPr wrap="none" anchor="ctr">
            <a:spAutoFit/>
          </a:bodyPr>
          <a:lstStyle/>
          <a:p>
            <a:pPr defTabSz="912813"/>
            <a:r>
              <a:rPr lang="en-US" sz="1400">
                <a:solidFill>
                  <a:srgbClr val="FFFF00"/>
                </a:solidFill>
              </a:rPr>
              <a:t> </a:t>
            </a: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8" name="TextBox 17"/>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t>Pediatric Heart Transplants</a:t>
            </a:r>
            <a:r>
              <a:rPr lang="en-US" sz="2800" dirty="0" smtClean="0"/>
              <a:t/>
            </a:r>
            <a:br>
              <a:rPr lang="en-US" sz="2800" dirty="0" smtClean="0"/>
            </a:br>
            <a:r>
              <a:rPr lang="en-US" sz="2400" dirty="0" smtClean="0"/>
              <a:t>Distribution of Transplants by Donor/Recipient Age</a:t>
            </a:r>
            <a:br>
              <a:rPr lang="en-US" sz="2400" dirty="0" smtClean="0"/>
            </a:br>
            <a:r>
              <a:rPr lang="en-US" sz="2000" dirty="0" smtClean="0"/>
              <a:t>(Transplants: January 2000 – June 2012)</a:t>
            </a:r>
            <a:endParaRPr lang="en-US" sz="2000" dirty="0"/>
          </a:p>
        </p:txBody>
      </p:sp>
      <p:graphicFrame>
        <p:nvGraphicFramePr>
          <p:cNvPr id="4" name="Content Placeholder 3"/>
          <p:cNvGraphicFramePr>
            <a:graphicFrameLocks noGrp="1"/>
          </p:cNvGraphicFramePr>
          <p:nvPr>
            <p:ph idx="1"/>
          </p:nvPr>
        </p:nvGraphicFramePr>
        <p:xfrm>
          <a:off x="228600" y="1371600"/>
          <a:ext cx="8610600" cy="4648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4" name="TextBox 13"/>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2"/>
          <p:cNvSpPr>
            <a:spLocks noGrp="1" noChangeArrowheads="1"/>
          </p:cNvSpPr>
          <p:nvPr>
            <p:ph type="title" idx="4294967295"/>
          </p:nvPr>
        </p:nvSpPr>
        <p:spPr>
          <a:xfrm>
            <a:off x="0" y="228600"/>
            <a:ext cx="9144000" cy="990600"/>
          </a:xfrm>
        </p:spPr>
        <p:txBody>
          <a:bodyPr/>
          <a:lstStyle/>
          <a:p>
            <a:pPr defTabSz="912813"/>
            <a:r>
              <a:rPr lang="en-US" sz="2600" dirty="0" smtClean="0">
                <a:solidFill>
                  <a:schemeClr val="tx1"/>
                </a:solidFill>
              </a:rPr>
              <a:t>Pediatric Heart Transplants</a:t>
            </a:r>
            <a:r>
              <a:rPr lang="en-US" sz="2400" dirty="0" smtClean="0">
                <a:solidFill>
                  <a:schemeClr val="tx1"/>
                </a:solidFill>
              </a:rPr>
              <a:t/>
            </a:r>
            <a:br>
              <a:rPr lang="en-US" sz="2400" dirty="0" smtClean="0">
                <a:solidFill>
                  <a:schemeClr val="tx1"/>
                </a:solidFill>
              </a:rPr>
            </a:br>
            <a:r>
              <a:rPr lang="en-US" sz="2400" dirty="0" smtClean="0">
                <a:solidFill>
                  <a:schemeClr val="tx1"/>
                </a:solidFill>
              </a:rPr>
              <a:t>Relative Incidence of Leading Causes of Death</a:t>
            </a:r>
            <a:br>
              <a:rPr lang="en-US" sz="2400" dirty="0" smtClean="0">
                <a:solidFill>
                  <a:schemeClr val="tx1"/>
                </a:solidFill>
              </a:rPr>
            </a:br>
            <a:r>
              <a:rPr lang="en-US" sz="2400" dirty="0" smtClean="0">
                <a:solidFill>
                  <a:schemeClr val="tx1"/>
                </a:solidFill>
              </a:rPr>
              <a:t>Age: 1-5 Years </a:t>
            </a:r>
            <a:r>
              <a:rPr lang="en-US" sz="2000" dirty="0" smtClean="0">
                <a:solidFill>
                  <a:schemeClr val="tx1"/>
                </a:solidFill>
              </a:rPr>
              <a:t>(Deaths: January 2000 – June 2012)</a:t>
            </a:r>
          </a:p>
        </p:txBody>
      </p:sp>
      <p:graphicFrame>
        <p:nvGraphicFramePr>
          <p:cNvPr id="14" name="Object 3"/>
          <p:cNvGraphicFramePr>
            <a:graphicFrameLocks noGrp="1" noChangeAspect="1"/>
          </p:cNvGraphicFramePr>
          <p:nvPr>
            <p:ph idx="4294967295"/>
          </p:nvPr>
        </p:nvGraphicFramePr>
        <p:xfrm>
          <a:off x="228600" y="1371600"/>
          <a:ext cx="8737600" cy="4699000"/>
        </p:xfrm>
        <a:graphic>
          <a:graphicData uri="http://schemas.openxmlformats.org/drawingml/2006/chart">
            <c:chart xmlns:c="http://schemas.openxmlformats.org/drawingml/2006/chart" xmlns:r="http://schemas.openxmlformats.org/officeDocument/2006/relationships" r:id="rId3"/>
          </a:graphicData>
        </a:graphic>
      </p:graphicFrame>
      <p:sp>
        <p:nvSpPr>
          <p:cNvPr id="120836" name="Rectangle 7"/>
          <p:cNvSpPr>
            <a:spLocks noChangeArrowheads="1"/>
          </p:cNvSpPr>
          <p:nvPr/>
        </p:nvSpPr>
        <p:spPr bwMode="auto">
          <a:xfrm>
            <a:off x="2536825" y="6521450"/>
            <a:ext cx="298450" cy="336550"/>
          </a:xfrm>
          <a:prstGeom prst="rect">
            <a:avLst/>
          </a:prstGeom>
          <a:noFill/>
          <a:ln w="12700">
            <a:noFill/>
            <a:miter lim="800000"/>
            <a:headEnd/>
            <a:tailEnd/>
          </a:ln>
        </p:spPr>
        <p:txBody>
          <a:bodyPr wrap="none" anchor="ctr">
            <a:spAutoFit/>
          </a:bodyPr>
          <a:lstStyle/>
          <a:p>
            <a:pPr defTabSz="912813"/>
            <a:r>
              <a:rPr lang="en-US"/>
              <a:t>  </a:t>
            </a:r>
          </a:p>
        </p:txBody>
      </p:sp>
      <p:sp>
        <p:nvSpPr>
          <p:cNvPr id="120837" name="Rectangle 8"/>
          <p:cNvSpPr>
            <a:spLocks noChangeArrowheads="1"/>
          </p:cNvSpPr>
          <p:nvPr/>
        </p:nvSpPr>
        <p:spPr bwMode="auto">
          <a:xfrm>
            <a:off x="1066800" y="6553200"/>
            <a:ext cx="233363" cy="304800"/>
          </a:xfrm>
          <a:prstGeom prst="rect">
            <a:avLst/>
          </a:prstGeom>
          <a:noFill/>
          <a:ln w="12700" algn="ctr">
            <a:noFill/>
            <a:miter lim="800000"/>
            <a:headEnd/>
            <a:tailEnd/>
          </a:ln>
        </p:spPr>
        <p:txBody>
          <a:bodyPr wrap="none" anchor="ctr">
            <a:spAutoFit/>
          </a:bodyPr>
          <a:lstStyle/>
          <a:p>
            <a:pPr defTabSz="912813"/>
            <a:r>
              <a:rPr lang="en-US" sz="1400">
                <a:solidFill>
                  <a:srgbClr val="FFFF00"/>
                </a:solidFill>
              </a:rPr>
              <a:t> </a:t>
            </a: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8" name="TextBox 17"/>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2"/>
          <p:cNvSpPr>
            <a:spLocks noGrp="1" noChangeArrowheads="1"/>
          </p:cNvSpPr>
          <p:nvPr>
            <p:ph type="title" idx="4294967295"/>
          </p:nvPr>
        </p:nvSpPr>
        <p:spPr>
          <a:xfrm>
            <a:off x="0" y="228600"/>
            <a:ext cx="9144000" cy="990600"/>
          </a:xfrm>
        </p:spPr>
        <p:txBody>
          <a:bodyPr/>
          <a:lstStyle/>
          <a:p>
            <a:pPr defTabSz="912813"/>
            <a:r>
              <a:rPr lang="en-US" sz="2600" dirty="0" smtClean="0">
                <a:solidFill>
                  <a:schemeClr val="tx1"/>
                </a:solidFill>
              </a:rPr>
              <a:t>Pediatric Heart Transplants</a:t>
            </a:r>
            <a:r>
              <a:rPr lang="en-US" sz="2400" dirty="0" smtClean="0">
                <a:solidFill>
                  <a:schemeClr val="tx1"/>
                </a:solidFill>
              </a:rPr>
              <a:t/>
            </a:r>
            <a:br>
              <a:rPr lang="en-US" sz="2400" dirty="0" smtClean="0">
                <a:solidFill>
                  <a:schemeClr val="tx1"/>
                </a:solidFill>
              </a:rPr>
            </a:br>
            <a:r>
              <a:rPr lang="en-US" sz="2400" dirty="0" smtClean="0">
                <a:solidFill>
                  <a:schemeClr val="tx1"/>
                </a:solidFill>
              </a:rPr>
              <a:t>Relative Incidence of Leading Causes of Death</a:t>
            </a:r>
            <a:br>
              <a:rPr lang="en-US" sz="2400" dirty="0" smtClean="0">
                <a:solidFill>
                  <a:schemeClr val="tx1"/>
                </a:solidFill>
              </a:rPr>
            </a:br>
            <a:r>
              <a:rPr lang="en-US" sz="2400" dirty="0" smtClean="0">
                <a:solidFill>
                  <a:schemeClr val="tx1"/>
                </a:solidFill>
              </a:rPr>
              <a:t>Age: 6-10 Years </a:t>
            </a:r>
            <a:r>
              <a:rPr lang="en-US" sz="2000" dirty="0" smtClean="0">
                <a:solidFill>
                  <a:schemeClr val="tx1"/>
                </a:solidFill>
              </a:rPr>
              <a:t>(Deaths: January 2000 – June 2012)</a:t>
            </a:r>
          </a:p>
        </p:txBody>
      </p:sp>
      <p:graphicFrame>
        <p:nvGraphicFramePr>
          <p:cNvPr id="14" name="Object 3"/>
          <p:cNvGraphicFramePr>
            <a:graphicFrameLocks noGrp="1" noChangeAspect="1"/>
          </p:cNvGraphicFramePr>
          <p:nvPr>
            <p:ph idx="4294967295"/>
          </p:nvPr>
        </p:nvGraphicFramePr>
        <p:xfrm>
          <a:off x="228600" y="1371600"/>
          <a:ext cx="8737600" cy="4699000"/>
        </p:xfrm>
        <a:graphic>
          <a:graphicData uri="http://schemas.openxmlformats.org/drawingml/2006/chart">
            <c:chart xmlns:c="http://schemas.openxmlformats.org/drawingml/2006/chart" xmlns:r="http://schemas.openxmlformats.org/officeDocument/2006/relationships" r:id="rId3"/>
          </a:graphicData>
        </a:graphic>
      </p:graphicFrame>
      <p:sp>
        <p:nvSpPr>
          <p:cNvPr id="120836" name="Rectangle 7"/>
          <p:cNvSpPr>
            <a:spLocks noChangeArrowheads="1"/>
          </p:cNvSpPr>
          <p:nvPr/>
        </p:nvSpPr>
        <p:spPr bwMode="auto">
          <a:xfrm>
            <a:off x="2536825" y="6521450"/>
            <a:ext cx="298450" cy="336550"/>
          </a:xfrm>
          <a:prstGeom prst="rect">
            <a:avLst/>
          </a:prstGeom>
          <a:noFill/>
          <a:ln w="12700">
            <a:noFill/>
            <a:miter lim="800000"/>
            <a:headEnd/>
            <a:tailEnd/>
          </a:ln>
        </p:spPr>
        <p:txBody>
          <a:bodyPr wrap="none" anchor="ctr">
            <a:spAutoFit/>
          </a:bodyPr>
          <a:lstStyle/>
          <a:p>
            <a:pPr defTabSz="912813"/>
            <a:r>
              <a:rPr lang="en-US"/>
              <a:t>  </a:t>
            </a:r>
          </a:p>
        </p:txBody>
      </p:sp>
      <p:sp>
        <p:nvSpPr>
          <p:cNvPr id="120837" name="Rectangle 8"/>
          <p:cNvSpPr>
            <a:spLocks noChangeArrowheads="1"/>
          </p:cNvSpPr>
          <p:nvPr/>
        </p:nvSpPr>
        <p:spPr bwMode="auto">
          <a:xfrm>
            <a:off x="1066800" y="6553200"/>
            <a:ext cx="233363" cy="304800"/>
          </a:xfrm>
          <a:prstGeom prst="rect">
            <a:avLst/>
          </a:prstGeom>
          <a:noFill/>
          <a:ln w="12700" algn="ctr">
            <a:noFill/>
            <a:miter lim="800000"/>
            <a:headEnd/>
            <a:tailEnd/>
          </a:ln>
        </p:spPr>
        <p:txBody>
          <a:bodyPr wrap="none" anchor="ctr">
            <a:spAutoFit/>
          </a:bodyPr>
          <a:lstStyle/>
          <a:p>
            <a:pPr defTabSz="912813"/>
            <a:r>
              <a:rPr lang="en-US" sz="1400">
                <a:solidFill>
                  <a:srgbClr val="FFFF00"/>
                </a:solidFill>
              </a:rPr>
              <a:t> </a:t>
            </a: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8" name="TextBox 17"/>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2"/>
          <p:cNvSpPr>
            <a:spLocks noGrp="1" noChangeArrowheads="1"/>
          </p:cNvSpPr>
          <p:nvPr>
            <p:ph type="title" idx="4294967295"/>
          </p:nvPr>
        </p:nvSpPr>
        <p:spPr>
          <a:xfrm>
            <a:off x="0" y="228600"/>
            <a:ext cx="9144000" cy="990600"/>
          </a:xfrm>
        </p:spPr>
        <p:txBody>
          <a:bodyPr/>
          <a:lstStyle/>
          <a:p>
            <a:pPr defTabSz="912813"/>
            <a:r>
              <a:rPr lang="en-US" sz="2600" dirty="0" smtClean="0">
                <a:solidFill>
                  <a:schemeClr val="tx1"/>
                </a:solidFill>
              </a:rPr>
              <a:t>Pediatric Heart Transplants</a:t>
            </a:r>
            <a:r>
              <a:rPr lang="en-US" sz="2400" dirty="0" smtClean="0">
                <a:solidFill>
                  <a:schemeClr val="tx1"/>
                </a:solidFill>
              </a:rPr>
              <a:t/>
            </a:r>
            <a:br>
              <a:rPr lang="en-US" sz="2400" dirty="0" smtClean="0">
                <a:solidFill>
                  <a:schemeClr val="tx1"/>
                </a:solidFill>
              </a:rPr>
            </a:br>
            <a:r>
              <a:rPr lang="en-US" sz="2400" dirty="0" smtClean="0">
                <a:solidFill>
                  <a:schemeClr val="tx1"/>
                </a:solidFill>
              </a:rPr>
              <a:t>Relative Incidence of Leading Causes of Death</a:t>
            </a:r>
            <a:br>
              <a:rPr lang="en-US" sz="2400" dirty="0" smtClean="0">
                <a:solidFill>
                  <a:schemeClr val="tx1"/>
                </a:solidFill>
              </a:rPr>
            </a:br>
            <a:r>
              <a:rPr lang="en-US" sz="2400" dirty="0" smtClean="0">
                <a:solidFill>
                  <a:schemeClr val="tx1"/>
                </a:solidFill>
              </a:rPr>
              <a:t>Age: 11-17 Years </a:t>
            </a:r>
            <a:r>
              <a:rPr lang="en-US" sz="2000" dirty="0" smtClean="0">
                <a:solidFill>
                  <a:schemeClr val="tx1"/>
                </a:solidFill>
              </a:rPr>
              <a:t>(Deaths: January 2000 – June 2012)</a:t>
            </a:r>
          </a:p>
        </p:txBody>
      </p:sp>
      <p:graphicFrame>
        <p:nvGraphicFramePr>
          <p:cNvPr id="14" name="Object 3"/>
          <p:cNvGraphicFramePr>
            <a:graphicFrameLocks noGrp="1" noChangeAspect="1"/>
          </p:cNvGraphicFramePr>
          <p:nvPr>
            <p:ph idx="4294967295"/>
          </p:nvPr>
        </p:nvGraphicFramePr>
        <p:xfrm>
          <a:off x="228600" y="1371600"/>
          <a:ext cx="8737600" cy="4699000"/>
        </p:xfrm>
        <a:graphic>
          <a:graphicData uri="http://schemas.openxmlformats.org/drawingml/2006/chart">
            <c:chart xmlns:c="http://schemas.openxmlformats.org/drawingml/2006/chart" xmlns:r="http://schemas.openxmlformats.org/officeDocument/2006/relationships" r:id="rId3"/>
          </a:graphicData>
        </a:graphic>
      </p:graphicFrame>
      <p:sp>
        <p:nvSpPr>
          <p:cNvPr id="120836" name="Rectangle 7"/>
          <p:cNvSpPr>
            <a:spLocks noChangeArrowheads="1"/>
          </p:cNvSpPr>
          <p:nvPr/>
        </p:nvSpPr>
        <p:spPr bwMode="auto">
          <a:xfrm>
            <a:off x="2536825" y="6521450"/>
            <a:ext cx="298450" cy="336550"/>
          </a:xfrm>
          <a:prstGeom prst="rect">
            <a:avLst/>
          </a:prstGeom>
          <a:noFill/>
          <a:ln w="12700">
            <a:noFill/>
            <a:miter lim="800000"/>
            <a:headEnd/>
            <a:tailEnd/>
          </a:ln>
        </p:spPr>
        <p:txBody>
          <a:bodyPr wrap="none" anchor="ctr">
            <a:spAutoFit/>
          </a:bodyPr>
          <a:lstStyle/>
          <a:p>
            <a:pPr defTabSz="912813"/>
            <a:r>
              <a:rPr lang="en-US"/>
              <a:t>  </a:t>
            </a:r>
          </a:p>
        </p:txBody>
      </p:sp>
      <p:sp>
        <p:nvSpPr>
          <p:cNvPr id="120837" name="Rectangle 8"/>
          <p:cNvSpPr>
            <a:spLocks noChangeArrowheads="1"/>
          </p:cNvSpPr>
          <p:nvPr/>
        </p:nvSpPr>
        <p:spPr bwMode="auto">
          <a:xfrm>
            <a:off x="1066800" y="6553200"/>
            <a:ext cx="233363" cy="304800"/>
          </a:xfrm>
          <a:prstGeom prst="rect">
            <a:avLst/>
          </a:prstGeom>
          <a:noFill/>
          <a:ln w="12700" algn="ctr">
            <a:noFill/>
            <a:miter lim="800000"/>
            <a:headEnd/>
            <a:tailEnd/>
          </a:ln>
        </p:spPr>
        <p:txBody>
          <a:bodyPr wrap="none" anchor="ctr">
            <a:spAutoFit/>
          </a:bodyPr>
          <a:lstStyle/>
          <a:p>
            <a:pPr defTabSz="912813"/>
            <a:r>
              <a:rPr lang="en-US" sz="1400">
                <a:solidFill>
                  <a:srgbClr val="FFFF00"/>
                </a:solidFill>
              </a:rPr>
              <a:t> </a:t>
            </a: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8" name="TextBox 17"/>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dirty="0" smtClean="0"/>
              <a:t>Multivariable Analyses</a:t>
            </a:r>
            <a:endParaRPr lang="en-US" dirty="0"/>
          </a:p>
        </p:txBody>
      </p:sp>
      <p:grpSp>
        <p:nvGrpSpPr>
          <p:cNvPr id="8" name="Group 7"/>
          <p:cNvGrpSpPr/>
          <p:nvPr/>
        </p:nvGrpSpPr>
        <p:grpSpPr>
          <a:xfrm>
            <a:off x="2" y="6146792"/>
            <a:ext cx="4715932" cy="711201"/>
            <a:chOff x="1" y="6067776"/>
            <a:chExt cx="4952999" cy="790224"/>
          </a:xfrm>
        </p:grpSpPr>
        <p:pic>
          <p:nvPicPr>
            <p:cNvPr id="10" name="Picture 9"/>
            <p:cNvPicPr>
              <a:picLocks noChangeAspect="1"/>
            </p:cNvPicPr>
            <p:nvPr/>
          </p:nvPicPr>
          <p:blipFill>
            <a:blip r:embed="rId3"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4" name="TextBox 13"/>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r>
              <a:rPr lang="en-US" sz="2800" dirty="0" smtClean="0"/>
              <a:t>PEDIATRIC HEART TRANSPLANTS </a:t>
            </a:r>
            <a:r>
              <a:rPr lang="en-US" sz="2000" dirty="0" smtClean="0"/>
              <a:t>(2001-2010)</a:t>
            </a:r>
            <a:br>
              <a:rPr lang="en-US" sz="2000" dirty="0" smtClean="0"/>
            </a:br>
            <a:r>
              <a:rPr lang="en-US" sz="2400" dirty="0" smtClean="0"/>
              <a:t>Risk Factors For 1 Year Mortality</a:t>
            </a:r>
            <a:endParaRPr lang="en-US" sz="2400" dirty="0"/>
          </a:p>
        </p:txBody>
      </p:sp>
      <p:graphicFrame>
        <p:nvGraphicFramePr>
          <p:cNvPr id="10" name="Content Placeholder 9"/>
          <p:cNvGraphicFramePr>
            <a:graphicFrameLocks noGrp="1"/>
          </p:cNvGraphicFramePr>
          <p:nvPr>
            <p:ph idx="1"/>
          </p:nvPr>
        </p:nvGraphicFramePr>
        <p:xfrm>
          <a:off x="228599" y="1143000"/>
          <a:ext cx="8686801" cy="4548780"/>
        </p:xfrm>
        <a:graphic>
          <a:graphicData uri="http://schemas.openxmlformats.org/drawingml/2006/table">
            <a:tbl>
              <a:tblPr firstRow="1" bandRow="1">
                <a:tableStyleId>{C083E6E3-FA7D-4D7B-A595-EF9225AFEA82}</a:tableStyleId>
              </a:tblPr>
              <a:tblGrid>
                <a:gridCol w="4343401"/>
                <a:gridCol w="762000"/>
                <a:gridCol w="990600"/>
                <a:gridCol w="838200"/>
                <a:gridCol w="875145"/>
                <a:gridCol w="877455"/>
              </a:tblGrid>
              <a:tr h="492389">
                <a:tc>
                  <a:txBody>
                    <a:bodyPr/>
                    <a:lstStyle/>
                    <a:p>
                      <a:pPr algn="l"/>
                      <a:r>
                        <a:rPr lang="en-US" sz="1400" b="1" i="1" kern="1200" dirty="0" smtClean="0">
                          <a:solidFill>
                            <a:srgbClr val="FFFF00"/>
                          </a:solidFill>
                          <a:latin typeface="+mn-lt"/>
                          <a:ea typeface="+mn-ea"/>
                          <a:cs typeface="+mn-cs"/>
                        </a:rPr>
                        <a:t>VARIABLE</a:t>
                      </a:r>
                      <a:endParaRPr lang="en-US" sz="1400" b="1" dirty="0">
                        <a:solidFill>
                          <a:srgbClr val="FFFF00"/>
                        </a:solidFill>
                        <a:latin typeface="+mn-lt"/>
                      </a:endParaRPr>
                    </a:p>
                  </a:txBody>
                  <a:tcPr marL="45720" marR="0" marT="91440" marB="0" anchor="ctr">
                    <a:lnL>
                      <a:noFill/>
                    </a:lnL>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400" b="1" i="1" dirty="0">
                          <a:solidFill>
                            <a:srgbClr val="FFFF00"/>
                          </a:solidFill>
                          <a:latin typeface="+mn-lt"/>
                        </a:rPr>
                        <a:t>N</a:t>
                      </a:r>
                      <a:endParaRPr lang="en-US" sz="14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400" b="1" i="1" dirty="0" smtClean="0">
                          <a:solidFill>
                            <a:srgbClr val="FFFF00"/>
                          </a:solidFill>
                          <a:latin typeface="+mn-lt"/>
                        </a:rPr>
                        <a:t>Hazard Ratio</a:t>
                      </a:r>
                      <a:endParaRPr lang="en-US" sz="14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400" b="1" i="1" dirty="0">
                          <a:solidFill>
                            <a:srgbClr val="FFFF00"/>
                          </a:solidFill>
                          <a:latin typeface="+mn-lt"/>
                        </a:rPr>
                        <a:t>P-value</a:t>
                      </a:r>
                      <a:endParaRPr lang="en-US" sz="14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gridSpan="2">
                  <a:txBody>
                    <a:bodyPr/>
                    <a:lstStyle/>
                    <a:p>
                      <a:pPr algn="ctr" rtl="0" fontAlgn="t"/>
                      <a:r>
                        <a:rPr lang="en-US" sz="1400" b="1" i="1" dirty="0">
                          <a:solidFill>
                            <a:srgbClr val="FFFF00"/>
                          </a:solidFill>
                          <a:latin typeface="+mn-lt"/>
                        </a:rPr>
                        <a:t>95% Confidence Interval</a:t>
                      </a:r>
                      <a:endParaRPr lang="en-US" sz="1400" dirty="0">
                        <a:latin typeface="+mn-lt"/>
                      </a:endParaRPr>
                    </a:p>
                  </a:txBody>
                  <a:tcPr marL="0" marR="0" marT="91440" marB="0">
                    <a:lnR>
                      <a:noFill/>
                    </a:lnR>
                    <a:lnT w="12700" cmpd="sng">
                      <a:noFill/>
                    </a:lnT>
                    <a:lnB w="12700" cap="flat" cmpd="sng" algn="ctr">
                      <a:solidFill>
                        <a:srgbClr val="FFFF00"/>
                      </a:solidFill>
                      <a:prstDash val="solid"/>
                      <a:round/>
                      <a:headEnd type="none" w="med" len="med"/>
                      <a:tailEnd type="none" w="med" len="med"/>
                    </a:lnB>
                    <a:solidFill>
                      <a:schemeClr val="bg2"/>
                    </a:solidFill>
                  </a:tcPr>
                </a:tc>
                <a:tc hMerge="1">
                  <a:txBody>
                    <a:bodyPr/>
                    <a:lstStyle/>
                    <a:p>
                      <a:endParaRPr lang="en-US"/>
                    </a:p>
                  </a:txBody>
                  <a:tcPr/>
                </a:tc>
              </a:tr>
              <a:tr h="296382">
                <a:tc>
                  <a:txBody>
                    <a:bodyPr/>
                    <a:lstStyle/>
                    <a:p>
                      <a:pPr marL="0" marR="0">
                        <a:spcBef>
                          <a:spcPts val="0"/>
                        </a:spcBef>
                        <a:spcAft>
                          <a:spcPts val="0"/>
                        </a:spcAft>
                      </a:pPr>
                      <a:r>
                        <a:rPr lang="en-US" sz="1400" b="1" dirty="0" smtClean="0">
                          <a:solidFill>
                            <a:srgbClr val="FFFFFF"/>
                          </a:solidFill>
                          <a:latin typeface="+mn-lt"/>
                          <a:ea typeface="Times New Roman"/>
                          <a:cs typeface="Times New Roman"/>
                        </a:rPr>
                        <a:t>ECMO</a:t>
                      </a:r>
                      <a:endParaRPr lang="en-US" sz="1400" b="1" dirty="0">
                        <a:latin typeface="+mn-lt"/>
                        <a:ea typeface="Times New Roman"/>
                        <a:cs typeface="Times New Roman"/>
                      </a:endParaRPr>
                    </a:p>
                  </a:txBody>
                  <a:tcPr marL="38100" marR="38100" marT="0" marB="0" anchor="ctr">
                    <a:lnL>
                      <a:noFill/>
                    </a:lnL>
                    <a:lnT w="12700" cap="flat" cmpd="sng" algn="ctr">
                      <a:solidFill>
                        <a:srgbClr val="FFFF00"/>
                      </a:solidFill>
                      <a:prstDash val="solid"/>
                      <a:round/>
                      <a:headEnd type="none" w="med" len="med"/>
                      <a:tailEnd type="none" w="med" len="med"/>
                    </a:lnT>
                    <a:solidFill>
                      <a:schemeClr val="bg2"/>
                    </a:solidFill>
                  </a:tcPr>
                </a:tc>
                <a:tc>
                  <a:txBody>
                    <a:bodyPr/>
                    <a:lstStyle/>
                    <a:p>
                      <a:pPr marL="0" marR="0" algn="ctr">
                        <a:spcBef>
                          <a:spcPts val="0"/>
                        </a:spcBef>
                        <a:spcAft>
                          <a:spcPts val="0"/>
                        </a:spcAft>
                      </a:pPr>
                      <a:r>
                        <a:rPr lang="en-US" sz="1400" b="1" dirty="0" smtClean="0">
                          <a:solidFill>
                            <a:srgbClr val="FFFFFF"/>
                          </a:solidFill>
                          <a:latin typeface="+mn-lt"/>
                          <a:ea typeface="Times New Roman"/>
                          <a:cs typeface="Times New Roman"/>
                        </a:rPr>
                        <a:t>280</a:t>
                      </a:r>
                      <a:endParaRPr lang="en-US" sz="1400" b="1" dirty="0">
                        <a:latin typeface="+mn-lt"/>
                        <a:ea typeface="Times New Roman"/>
                        <a:cs typeface="Times New Roman"/>
                      </a:endParaRPr>
                    </a:p>
                  </a:txBody>
                  <a:tcPr marL="38100" marR="3810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400" b="1" i="0" u="none" strike="noStrike" dirty="0" smtClean="0">
                          <a:solidFill>
                            <a:srgbClr val="FFFFFF"/>
                          </a:solidFill>
                          <a:latin typeface="Arial"/>
                        </a:rPr>
                        <a:t>2.65</a:t>
                      </a:r>
                      <a:endParaRPr lang="en-US" sz="1400" b="1" i="0" u="none" strike="noStrike" dirty="0">
                        <a:solidFill>
                          <a:srgbClr val="FFFFFF"/>
                        </a:solidFill>
                        <a:latin typeface="Arial"/>
                      </a:endParaRP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400" b="1" i="0" u="none" strike="noStrike">
                          <a:solidFill>
                            <a:srgbClr val="FFFFFF"/>
                          </a:solidFill>
                          <a:latin typeface="Arial"/>
                        </a:rPr>
                        <a:t>&lt;.0001</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r" fontAlgn="t"/>
                      <a:r>
                        <a:rPr lang="en-US" sz="1400" b="1" i="0" u="none" strike="noStrike" dirty="0">
                          <a:solidFill>
                            <a:srgbClr val="FFFFFF"/>
                          </a:solidFill>
                          <a:latin typeface="Arial"/>
                        </a:rPr>
                        <a:t>2.00</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l" fontAlgn="t"/>
                      <a:r>
                        <a:rPr lang="en-US" sz="1400" b="1" i="0" u="none" strike="noStrike" dirty="0" smtClean="0">
                          <a:solidFill>
                            <a:srgbClr val="FFFFFF"/>
                          </a:solidFill>
                          <a:latin typeface="Arial"/>
                        </a:rPr>
                        <a:t>-3.50</a:t>
                      </a:r>
                      <a:endParaRPr lang="en-US" sz="1400" b="1" i="0" u="none" strike="noStrike" dirty="0">
                        <a:solidFill>
                          <a:srgbClr val="FFFFFF"/>
                        </a:solidFill>
                        <a:latin typeface="Arial"/>
                      </a:endParaRPr>
                    </a:p>
                  </a:txBody>
                  <a:tcPr marL="0" marR="0" marT="0" marB="0" anchor="ctr">
                    <a:lnR>
                      <a:noFill/>
                    </a:lnR>
                    <a:lnT w="12700" cap="flat" cmpd="sng" algn="ctr">
                      <a:solidFill>
                        <a:srgbClr val="FFFF00"/>
                      </a:solidFill>
                      <a:prstDash val="solid"/>
                      <a:round/>
                      <a:headEnd type="none" w="med" len="med"/>
                      <a:tailEnd type="none" w="med" len="med"/>
                    </a:lnT>
                    <a:solidFill>
                      <a:schemeClr val="bg2"/>
                    </a:solidFill>
                  </a:tcPr>
                </a:tc>
              </a:tr>
              <a:tr h="296382">
                <a:tc>
                  <a:txBody>
                    <a:bodyPr/>
                    <a:lstStyle/>
                    <a:p>
                      <a:pPr marL="0" marR="0">
                        <a:spcBef>
                          <a:spcPts val="0"/>
                        </a:spcBef>
                        <a:spcAft>
                          <a:spcPts val="0"/>
                        </a:spcAft>
                      </a:pPr>
                      <a:r>
                        <a:rPr lang="en-US" sz="1400" b="1" dirty="0" err="1">
                          <a:solidFill>
                            <a:srgbClr val="FFFFFF"/>
                          </a:solidFill>
                          <a:latin typeface="+mn-lt"/>
                          <a:ea typeface="Times New Roman"/>
                          <a:cs typeface="Times New Roman"/>
                        </a:rPr>
                        <a:t>Retransplant</a:t>
                      </a:r>
                      <a:endParaRPr lang="en-US" sz="14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400" b="1" dirty="0" smtClean="0">
                          <a:solidFill>
                            <a:srgbClr val="FFFFFF"/>
                          </a:solidFill>
                          <a:latin typeface="+mn-lt"/>
                          <a:ea typeface="Times New Roman"/>
                          <a:cs typeface="Times New Roman"/>
                        </a:rPr>
                        <a:t>206</a:t>
                      </a:r>
                      <a:endParaRPr lang="en-US" sz="14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400" b="1" i="0" u="none" strike="noStrike" dirty="0" smtClean="0">
                          <a:solidFill>
                            <a:srgbClr val="FFFFFF"/>
                          </a:solidFill>
                          <a:latin typeface="Arial"/>
                        </a:rPr>
                        <a:t>2.16</a:t>
                      </a:r>
                      <a:endParaRPr lang="en-US" sz="1400" b="1" i="0" u="none" strike="noStrike" dirty="0">
                        <a:solidFill>
                          <a:srgbClr val="FFFFFF"/>
                        </a:solidFill>
                        <a:latin typeface="Arial"/>
                      </a:endParaRPr>
                    </a:p>
                  </a:txBody>
                  <a:tcPr marL="0" marR="0" marT="0" marB="0" anchor="ctr">
                    <a:solidFill>
                      <a:schemeClr val="bg2"/>
                    </a:solidFill>
                  </a:tcPr>
                </a:tc>
                <a:tc>
                  <a:txBody>
                    <a:bodyPr/>
                    <a:lstStyle/>
                    <a:p>
                      <a:pPr algn="ctr" fontAlgn="t"/>
                      <a:r>
                        <a:rPr lang="en-US" sz="1400" b="1" i="0" u="none" strike="noStrike" dirty="0" smtClean="0">
                          <a:solidFill>
                            <a:srgbClr val="FFFFFF"/>
                          </a:solidFill>
                          <a:latin typeface="Arial"/>
                        </a:rPr>
                        <a:t>0.0003</a:t>
                      </a:r>
                      <a:endParaRPr lang="en-US" sz="1400" b="1" i="0" u="none" strike="noStrike" dirty="0">
                        <a:solidFill>
                          <a:srgbClr val="FFFFFF"/>
                        </a:solidFill>
                        <a:latin typeface="Arial"/>
                      </a:endParaRPr>
                    </a:p>
                  </a:txBody>
                  <a:tcPr marL="0" marR="0" marT="0" marB="0" anchor="ctr">
                    <a:solidFill>
                      <a:schemeClr val="bg2"/>
                    </a:solidFill>
                  </a:tcPr>
                </a:tc>
                <a:tc>
                  <a:txBody>
                    <a:bodyPr/>
                    <a:lstStyle/>
                    <a:p>
                      <a:pPr algn="r" fontAlgn="t"/>
                      <a:r>
                        <a:rPr lang="en-US" sz="1400" b="1" i="0" u="none" strike="noStrike" dirty="0">
                          <a:solidFill>
                            <a:srgbClr val="FFFFFF"/>
                          </a:solidFill>
                          <a:latin typeface="Arial"/>
                        </a:rPr>
                        <a:t>1.42</a:t>
                      </a:r>
                    </a:p>
                  </a:txBody>
                  <a:tcPr marL="0" marR="0" marT="0" marB="0" anchor="ctr">
                    <a:solidFill>
                      <a:schemeClr val="bg2"/>
                    </a:solidFill>
                  </a:tcPr>
                </a:tc>
                <a:tc>
                  <a:txBody>
                    <a:bodyPr/>
                    <a:lstStyle/>
                    <a:p>
                      <a:pPr algn="l" fontAlgn="t"/>
                      <a:r>
                        <a:rPr lang="en-US" sz="1400" b="1" i="0" u="none" strike="noStrike" dirty="0" smtClean="0">
                          <a:solidFill>
                            <a:srgbClr val="FFFFFF"/>
                          </a:solidFill>
                          <a:latin typeface="Arial"/>
                        </a:rPr>
                        <a:t>-3.27</a:t>
                      </a:r>
                      <a:endParaRPr lang="en-US" sz="1400" b="1" i="0" u="none" strike="noStrike" dirty="0">
                        <a:solidFill>
                          <a:srgbClr val="FFFFFF"/>
                        </a:solidFill>
                        <a:latin typeface="Arial"/>
                      </a:endParaRPr>
                    </a:p>
                  </a:txBody>
                  <a:tcPr marL="0" marR="0" marT="0" marB="0" anchor="ctr">
                    <a:lnR>
                      <a:noFill/>
                    </a:lnR>
                    <a:solidFill>
                      <a:schemeClr val="bg2"/>
                    </a:solidFill>
                  </a:tcPr>
                </a:tc>
              </a:tr>
              <a:tr h="2963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latin typeface="+mn-lt"/>
                          <a:ea typeface="Times New Roman"/>
                          <a:cs typeface="Times New Roman"/>
                        </a:rPr>
                        <a:t>Congenital diagnosis</a:t>
                      </a:r>
                    </a:p>
                  </a:txBody>
                  <a:tcPr marL="38100" marR="38100" marT="0" marB="0" anchor="ctr">
                    <a:lnL>
                      <a:noFill/>
                    </a:lnL>
                    <a:solidFill>
                      <a:schemeClr val="bg2"/>
                    </a:solidFill>
                  </a:tcPr>
                </a:tc>
                <a:tc>
                  <a:txBody>
                    <a:bodyPr/>
                    <a:lstStyle/>
                    <a:p>
                      <a:pPr marL="0" marR="0" algn="ctr">
                        <a:spcBef>
                          <a:spcPts val="0"/>
                        </a:spcBef>
                        <a:spcAft>
                          <a:spcPts val="0"/>
                        </a:spcAft>
                      </a:pPr>
                      <a:r>
                        <a:rPr lang="en-US" sz="1400" b="1" dirty="0" smtClean="0">
                          <a:latin typeface="+mn-lt"/>
                          <a:ea typeface="Times New Roman"/>
                          <a:cs typeface="Times New Roman"/>
                        </a:rPr>
                        <a:t>1426</a:t>
                      </a:r>
                      <a:endParaRPr lang="en-US" sz="14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400" b="1" i="0" u="none" strike="noStrike" dirty="0" smtClean="0">
                          <a:solidFill>
                            <a:srgbClr val="FFFFFF"/>
                          </a:solidFill>
                          <a:latin typeface="Arial"/>
                        </a:rPr>
                        <a:t>2.04</a:t>
                      </a:r>
                      <a:endParaRPr lang="en-US" sz="1400" b="1" i="0" u="none" strike="noStrike" dirty="0">
                        <a:solidFill>
                          <a:srgbClr val="FFFFFF"/>
                        </a:solidFill>
                        <a:latin typeface="Arial"/>
                      </a:endParaRPr>
                    </a:p>
                  </a:txBody>
                  <a:tcPr marL="0" marR="0" marT="0" marB="0" anchor="ctr">
                    <a:solidFill>
                      <a:schemeClr val="bg2"/>
                    </a:solidFill>
                  </a:tcPr>
                </a:tc>
                <a:tc>
                  <a:txBody>
                    <a:bodyPr/>
                    <a:lstStyle/>
                    <a:p>
                      <a:pPr algn="ctr" fontAlgn="t"/>
                      <a:r>
                        <a:rPr lang="en-US" sz="1400" b="1" i="0" u="none" strike="noStrike">
                          <a:solidFill>
                            <a:srgbClr val="FFFFFF"/>
                          </a:solidFill>
                          <a:latin typeface="Arial"/>
                        </a:rPr>
                        <a:t>&lt;.0001</a:t>
                      </a:r>
                    </a:p>
                  </a:txBody>
                  <a:tcPr marL="0" marR="0" marT="0" marB="0" anchor="ctr">
                    <a:solidFill>
                      <a:schemeClr val="bg2"/>
                    </a:solidFill>
                  </a:tcPr>
                </a:tc>
                <a:tc>
                  <a:txBody>
                    <a:bodyPr/>
                    <a:lstStyle/>
                    <a:p>
                      <a:pPr algn="r" fontAlgn="t"/>
                      <a:r>
                        <a:rPr lang="en-US" sz="1400" b="1" i="0" u="none" strike="noStrike" dirty="0">
                          <a:solidFill>
                            <a:srgbClr val="FFFFFF"/>
                          </a:solidFill>
                          <a:latin typeface="Arial"/>
                        </a:rPr>
                        <a:t>1.58</a:t>
                      </a:r>
                    </a:p>
                  </a:txBody>
                  <a:tcPr marL="0" marR="0" marT="0" marB="0" anchor="ctr">
                    <a:solidFill>
                      <a:schemeClr val="bg2"/>
                    </a:solidFill>
                  </a:tcPr>
                </a:tc>
                <a:tc>
                  <a:txBody>
                    <a:bodyPr/>
                    <a:lstStyle/>
                    <a:p>
                      <a:pPr algn="l" fontAlgn="t"/>
                      <a:r>
                        <a:rPr lang="en-US" sz="1400" b="1" i="0" u="none" strike="noStrike" dirty="0" smtClean="0">
                          <a:solidFill>
                            <a:srgbClr val="FFFFFF"/>
                          </a:solidFill>
                          <a:latin typeface="Arial"/>
                        </a:rPr>
                        <a:t>-2.64</a:t>
                      </a:r>
                      <a:endParaRPr lang="en-US" sz="1400" b="1" i="0" u="none" strike="noStrike" dirty="0">
                        <a:solidFill>
                          <a:srgbClr val="FFFFFF"/>
                        </a:solidFill>
                        <a:latin typeface="Arial"/>
                      </a:endParaRPr>
                    </a:p>
                  </a:txBody>
                  <a:tcPr marL="0" marR="0" marT="0" marB="0" anchor="ctr">
                    <a:lnR>
                      <a:noFill/>
                    </a:lnR>
                    <a:solidFill>
                      <a:schemeClr val="bg2"/>
                    </a:solidFill>
                  </a:tcPr>
                </a:tc>
              </a:tr>
              <a:tr h="296382">
                <a:tc>
                  <a:txBody>
                    <a:bodyPr/>
                    <a:lstStyle/>
                    <a:p>
                      <a:pPr marL="0" marR="0">
                        <a:spcBef>
                          <a:spcPts val="0"/>
                        </a:spcBef>
                        <a:spcAft>
                          <a:spcPts val="0"/>
                        </a:spcAft>
                      </a:pPr>
                      <a:r>
                        <a:rPr lang="en-US" sz="1400" b="1" dirty="0">
                          <a:solidFill>
                            <a:srgbClr val="FFFFFF"/>
                          </a:solidFill>
                          <a:latin typeface="+mn-lt"/>
                          <a:ea typeface="Times New Roman"/>
                          <a:cs typeface="Times New Roman"/>
                        </a:rPr>
                        <a:t>On dialysis</a:t>
                      </a:r>
                      <a:endParaRPr lang="en-US" sz="14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400" b="1" dirty="0" smtClean="0">
                          <a:solidFill>
                            <a:srgbClr val="FFFFFF"/>
                          </a:solidFill>
                          <a:latin typeface="+mn-lt"/>
                          <a:ea typeface="Times New Roman"/>
                          <a:cs typeface="Times New Roman"/>
                        </a:rPr>
                        <a:t>123</a:t>
                      </a:r>
                      <a:endParaRPr lang="en-US" sz="14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400" b="1" i="0" u="none" strike="noStrike" dirty="0" smtClean="0">
                          <a:solidFill>
                            <a:srgbClr val="FFFFFF"/>
                          </a:solidFill>
                          <a:latin typeface="Arial"/>
                        </a:rPr>
                        <a:t>2.03</a:t>
                      </a:r>
                      <a:endParaRPr lang="en-US" sz="1400" b="1" i="0" u="none" strike="noStrike" dirty="0">
                        <a:solidFill>
                          <a:srgbClr val="FFFFFF"/>
                        </a:solidFill>
                        <a:latin typeface="Arial"/>
                      </a:endParaRPr>
                    </a:p>
                  </a:txBody>
                  <a:tcPr marL="0" marR="0" marT="0" marB="0" anchor="ctr">
                    <a:solidFill>
                      <a:schemeClr val="bg2"/>
                    </a:solidFill>
                  </a:tcPr>
                </a:tc>
                <a:tc>
                  <a:txBody>
                    <a:bodyPr/>
                    <a:lstStyle/>
                    <a:p>
                      <a:pPr algn="ctr" fontAlgn="t"/>
                      <a:r>
                        <a:rPr lang="en-US" sz="1400" b="1" i="0" u="none" strike="noStrike">
                          <a:solidFill>
                            <a:srgbClr val="FFFFFF"/>
                          </a:solidFill>
                          <a:latin typeface="Arial"/>
                        </a:rPr>
                        <a:t>&lt;.0001</a:t>
                      </a:r>
                    </a:p>
                  </a:txBody>
                  <a:tcPr marL="0" marR="0" marT="0" marB="0" anchor="ctr">
                    <a:solidFill>
                      <a:schemeClr val="bg2"/>
                    </a:solidFill>
                  </a:tcPr>
                </a:tc>
                <a:tc>
                  <a:txBody>
                    <a:bodyPr/>
                    <a:lstStyle/>
                    <a:p>
                      <a:pPr algn="r" fontAlgn="t"/>
                      <a:r>
                        <a:rPr lang="en-US" sz="1400" b="1" i="0" u="none" strike="noStrike" dirty="0">
                          <a:solidFill>
                            <a:srgbClr val="FFFFFF"/>
                          </a:solidFill>
                          <a:latin typeface="Arial"/>
                        </a:rPr>
                        <a:t>1.42</a:t>
                      </a:r>
                    </a:p>
                  </a:txBody>
                  <a:tcPr marL="0" marR="0" marT="0" marB="0" anchor="ctr">
                    <a:solidFill>
                      <a:schemeClr val="bg2"/>
                    </a:solidFill>
                  </a:tcPr>
                </a:tc>
                <a:tc>
                  <a:txBody>
                    <a:bodyPr/>
                    <a:lstStyle/>
                    <a:p>
                      <a:pPr algn="l" fontAlgn="t"/>
                      <a:r>
                        <a:rPr lang="en-US" sz="1400" b="1" i="0" u="none" strike="noStrike" dirty="0" smtClean="0">
                          <a:solidFill>
                            <a:srgbClr val="FFFFFF"/>
                          </a:solidFill>
                          <a:latin typeface="Arial"/>
                        </a:rPr>
                        <a:t>-2.90</a:t>
                      </a:r>
                      <a:endParaRPr lang="en-US" sz="1400" b="1" i="0" u="none" strike="noStrike" dirty="0">
                        <a:solidFill>
                          <a:srgbClr val="FFFFFF"/>
                        </a:solidFill>
                        <a:latin typeface="Arial"/>
                      </a:endParaRPr>
                    </a:p>
                  </a:txBody>
                  <a:tcPr marL="0" marR="0" marT="0" marB="0" anchor="ctr">
                    <a:lnR>
                      <a:noFill/>
                    </a:lnR>
                    <a:solidFill>
                      <a:schemeClr val="bg2"/>
                    </a:solidFill>
                  </a:tcPr>
                </a:tc>
              </a:tr>
              <a:tr h="296382">
                <a:tc>
                  <a:txBody>
                    <a:bodyPr/>
                    <a:lstStyle/>
                    <a:p>
                      <a:pPr marL="0" marR="0">
                        <a:spcBef>
                          <a:spcPts val="0"/>
                        </a:spcBef>
                        <a:spcAft>
                          <a:spcPts val="0"/>
                        </a:spcAft>
                      </a:pPr>
                      <a:r>
                        <a:rPr lang="en-US" sz="1400" b="1" dirty="0">
                          <a:solidFill>
                            <a:srgbClr val="FFFFFF"/>
                          </a:solidFill>
                          <a:latin typeface="+mn-lt"/>
                          <a:ea typeface="Times New Roman"/>
                          <a:cs typeface="Times New Roman"/>
                        </a:rPr>
                        <a:t>Donor cause of death = </a:t>
                      </a:r>
                      <a:r>
                        <a:rPr lang="en-US" sz="1400" b="1" dirty="0" err="1">
                          <a:solidFill>
                            <a:srgbClr val="FFFFFF"/>
                          </a:solidFill>
                          <a:latin typeface="+mn-lt"/>
                          <a:ea typeface="Times New Roman"/>
                          <a:cs typeface="Times New Roman"/>
                        </a:rPr>
                        <a:t>cerebrovascular</a:t>
                      </a:r>
                      <a:r>
                        <a:rPr lang="en-US" sz="1400" b="1" dirty="0">
                          <a:solidFill>
                            <a:srgbClr val="FFFFFF"/>
                          </a:solidFill>
                          <a:latin typeface="+mn-lt"/>
                          <a:ea typeface="Times New Roman"/>
                          <a:cs typeface="Times New Roman"/>
                        </a:rPr>
                        <a:t>/stroke vs. head trauma </a:t>
                      </a:r>
                      <a:endParaRPr lang="en-US" sz="14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400" b="1" dirty="0" smtClean="0">
                          <a:latin typeface="+mn-lt"/>
                          <a:ea typeface="Times New Roman"/>
                          <a:cs typeface="Times New Roman"/>
                        </a:rPr>
                        <a:t>327</a:t>
                      </a:r>
                      <a:endParaRPr lang="en-US" sz="14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400" b="1" i="0" u="none" strike="noStrike" dirty="0" smtClean="0">
                          <a:solidFill>
                            <a:srgbClr val="FFFFFF"/>
                          </a:solidFill>
                          <a:latin typeface="Arial"/>
                        </a:rPr>
                        <a:t>1.53</a:t>
                      </a:r>
                      <a:endParaRPr lang="en-US" sz="1400" b="1" i="0" u="none" strike="noStrike" dirty="0">
                        <a:solidFill>
                          <a:srgbClr val="FFFFFF"/>
                        </a:solidFill>
                        <a:latin typeface="Arial"/>
                      </a:endParaRPr>
                    </a:p>
                  </a:txBody>
                  <a:tcPr marL="0" marR="0" marT="0" marB="0" anchor="ctr">
                    <a:solidFill>
                      <a:schemeClr val="bg2"/>
                    </a:solidFill>
                  </a:tcPr>
                </a:tc>
                <a:tc>
                  <a:txBody>
                    <a:bodyPr/>
                    <a:lstStyle/>
                    <a:p>
                      <a:pPr algn="ctr" fontAlgn="t"/>
                      <a:r>
                        <a:rPr lang="en-US" sz="1400" b="1" i="0" u="none" strike="noStrike">
                          <a:solidFill>
                            <a:srgbClr val="FFFFFF"/>
                          </a:solidFill>
                          <a:latin typeface="Arial"/>
                        </a:rPr>
                        <a:t>0.009</a:t>
                      </a:r>
                    </a:p>
                  </a:txBody>
                  <a:tcPr marL="0" marR="0" marT="0" marB="0" anchor="ctr">
                    <a:solidFill>
                      <a:schemeClr val="bg2"/>
                    </a:solidFill>
                  </a:tcPr>
                </a:tc>
                <a:tc>
                  <a:txBody>
                    <a:bodyPr/>
                    <a:lstStyle/>
                    <a:p>
                      <a:pPr algn="r" fontAlgn="t"/>
                      <a:r>
                        <a:rPr lang="en-US" sz="1400" b="1" i="0" u="none" strike="noStrike" dirty="0">
                          <a:solidFill>
                            <a:srgbClr val="FFFFFF"/>
                          </a:solidFill>
                          <a:latin typeface="Arial"/>
                        </a:rPr>
                        <a:t>1.11</a:t>
                      </a:r>
                    </a:p>
                  </a:txBody>
                  <a:tcPr marL="0" marR="0" marT="0" marB="0" anchor="ctr">
                    <a:solidFill>
                      <a:schemeClr val="bg2"/>
                    </a:solidFill>
                  </a:tcPr>
                </a:tc>
                <a:tc>
                  <a:txBody>
                    <a:bodyPr/>
                    <a:lstStyle/>
                    <a:p>
                      <a:pPr algn="l" fontAlgn="t"/>
                      <a:r>
                        <a:rPr lang="en-US" sz="1400" b="1" i="0" u="none" strike="noStrike" dirty="0" smtClean="0">
                          <a:solidFill>
                            <a:srgbClr val="FFFFFF"/>
                          </a:solidFill>
                          <a:latin typeface="Arial"/>
                        </a:rPr>
                        <a:t>-2.11</a:t>
                      </a:r>
                      <a:endParaRPr lang="en-US" sz="1400" b="1" i="0" u="none" strike="noStrike" dirty="0">
                        <a:solidFill>
                          <a:srgbClr val="FFFFFF"/>
                        </a:solidFill>
                        <a:latin typeface="Arial"/>
                      </a:endParaRPr>
                    </a:p>
                  </a:txBody>
                  <a:tcPr marL="0" marR="0" marT="0" marB="0" anchor="ctr">
                    <a:lnR>
                      <a:noFill/>
                    </a:lnR>
                    <a:solidFill>
                      <a:schemeClr val="bg2"/>
                    </a:solidFill>
                  </a:tcPr>
                </a:tc>
              </a:tr>
              <a:tr h="2963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FFFFFF"/>
                          </a:solidFill>
                          <a:latin typeface="+mn-lt"/>
                          <a:ea typeface="Times New Roman"/>
                          <a:cs typeface="Times New Roman"/>
                        </a:rPr>
                        <a:t>Donor cause of death other than (h</a:t>
                      </a:r>
                      <a:r>
                        <a:rPr lang="en-US" sz="1400" b="1" baseline="0" dirty="0" smtClean="0">
                          <a:solidFill>
                            <a:srgbClr val="FFFFFF"/>
                          </a:solidFill>
                          <a:latin typeface="+mn-lt"/>
                          <a:ea typeface="Times New Roman"/>
                          <a:cs typeface="Times New Roman"/>
                        </a:rPr>
                        <a:t>ead trauma, </a:t>
                      </a:r>
                      <a:r>
                        <a:rPr lang="en-US" sz="1400" b="1" baseline="0" dirty="0" err="1" smtClean="0">
                          <a:solidFill>
                            <a:srgbClr val="FFFFFF"/>
                          </a:solidFill>
                          <a:latin typeface="+mn-lt"/>
                          <a:ea typeface="Times New Roman"/>
                          <a:cs typeface="Times New Roman"/>
                        </a:rPr>
                        <a:t>cerebrovascular</a:t>
                      </a:r>
                      <a:r>
                        <a:rPr lang="en-US" sz="1400" b="1" baseline="0" dirty="0" smtClean="0">
                          <a:solidFill>
                            <a:srgbClr val="FFFFFF"/>
                          </a:solidFill>
                          <a:latin typeface="+mn-lt"/>
                          <a:ea typeface="Times New Roman"/>
                          <a:cs typeface="Times New Roman"/>
                        </a:rPr>
                        <a:t>/stroke, anoxia and CNS tumor) </a:t>
                      </a:r>
                      <a:r>
                        <a:rPr lang="en-US" sz="1400" b="1" dirty="0" smtClean="0">
                          <a:solidFill>
                            <a:srgbClr val="FFFFFF"/>
                          </a:solidFill>
                          <a:latin typeface="+mn-lt"/>
                          <a:ea typeface="Times New Roman"/>
                          <a:cs typeface="Times New Roman"/>
                        </a:rPr>
                        <a:t>vs. head trauma </a:t>
                      </a:r>
                      <a:endParaRPr lang="en-US" sz="14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400" b="1" dirty="0" smtClean="0">
                          <a:latin typeface="+mn-lt"/>
                          <a:ea typeface="Times New Roman"/>
                          <a:cs typeface="Times New Roman"/>
                        </a:rPr>
                        <a:t>289</a:t>
                      </a:r>
                      <a:endParaRPr lang="en-US" sz="14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400" b="1" i="0" u="none" strike="noStrike" dirty="0" smtClean="0">
                          <a:solidFill>
                            <a:srgbClr val="FFFFFF"/>
                          </a:solidFill>
                          <a:latin typeface="Arial"/>
                        </a:rPr>
                        <a:t>1.49</a:t>
                      </a:r>
                      <a:endParaRPr lang="en-US" sz="1400" b="1" i="0" u="none" strike="noStrike" dirty="0">
                        <a:solidFill>
                          <a:srgbClr val="FFFFFF"/>
                        </a:solidFill>
                        <a:latin typeface="Arial"/>
                      </a:endParaRPr>
                    </a:p>
                  </a:txBody>
                  <a:tcPr marL="0" marR="0" marT="0" marB="0" anchor="ctr">
                    <a:solidFill>
                      <a:schemeClr val="bg2"/>
                    </a:solidFill>
                  </a:tcPr>
                </a:tc>
                <a:tc>
                  <a:txBody>
                    <a:bodyPr/>
                    <a:lstStyle/>
                    <a:p>
                      <a:pPr algn="ctr" fontAlgn="t"/>
                      <a:r>
                        <a:rPr lang="en-US" sz="1400" b="1" i="0" u="none" strike="noStrike">
                          <a:solidFill>
                            <a:srgbClr val="FFFFFF"/>
                          </a:solidFill>
                          <a:latin typeface="Arial"/>
                        </a:rPr>
                        <a:t>0.027</a:t>
                      </a:r>
                    </a:p>
                  </a:txBody>
                  <a:tcPr marL="0" marR="0" marT="0" marB="0" anchor="ctr">
                    <a:solidFill>
                      <a:schemeClr val="bg2"/>
                    </a:solidFill>
                  </a:tcPr>
                </a:tc>
                <a:tc>
                  <a:txBody>
                    <a:bodyPr/>
                    <a:lstStyle/>
                    <a:p>
                      <a:pPr algn="r" fontAlgn="t"/>
                      <a:r>
                        <a:rPr lang="en-US" sz="1400" b="1" i="0" u="none" strike="noStrike" dirty="0">
                          <a:solidFill>
                            <a:srgbClr val="FFFFFF"/>
                          </a:solidFill>
                          <a:latin typeface="Arial"/>
                        </a:rPr>
                        <a:t>1.05</a:t>
                      </a:r>
                    </a:p>
                  </a:txBody>
                  <a:tcPr marL="0" marR="0" marT="0" marB="0" anchor="ctr">
                    <a:solidFill>
                      <a:schemeClr val="bg2"/>
                    </a:solidFill>
                  </a:tcPr>
                </a:tc>
                <a:tc>
                  <a:txBody>
                    <a:bodyPr/>
                    <a:lstStyle/>
                    <a:p>
                      <a:pPr algn="l" fontAlgn="t"/>
                      <a:r>
                        <a:rPr lang="en-US" sz="1400" b="1" i="0" u="none" strike="noStrike" dirty="0" smtClean="0">
                          <a:solidFill>
                            <a:srgbClr val="FFFFFF"/>
                          </a:solidFill>
                          <a:latin typeface="Arial"/>
                        </a:rPr>
                        <a:t>-2.12</a:t>
                      </a:r>
                      <a:endParaRPr lang="en-US" sz="1400" b="1" i="0" u="none" strike="noStrike" dirty="0">
                        <a:solidFill>
                          <a:srgbClr val="FFFFFF"/>
                        </a:solidFill>
                        <a:latin typeface="Arial"/>
                      </a:endParaRPr>
                    </a:p>
                  </a:txBody>
                  <a:tcPr marL="0" marR="0" marT="0" marB="0" anchor="ctr">
                    <a:lnR>
                      <a:noFill/>
                    </a:lnR>
                    <a:solidFill>
                      <a:schemeClr val="bg2"/>
                    </a:solidFill>
                  </a:tcPr>
                </a:tc>
              </a:tr>
              <a:tr h="296382">
                <a:tc>
                  <a:txBody>
                    <a:bodyPr/>
                    <a:lstStyle/>
                    <a:p>
                      <a:pPr marL="0" marR="0">
                        <a:spcBef>
                          <a:spcPts val="0"/>
                        </a:spcBef>
                        <a:spcAft>
                          <a:spcPts val="0"/>
                        </a:spcAft>
                      </a:pPr>
                      <a:r>
                        <a:rPr lang="en-US" sz="1400" b="1" dirty="0">
                          <a:solidFill>
                            <a:srgbClr val="FFFFFF"/>
                          </a:solidFill>
                          <a:latin typeface="+mn-lt"/>
                          <a:ea typeface="Times New Roman"/>
                          <a:cs typeface="Times New Roman"/>
                        </a:rPr>
                        <a:t>Male donor/female </a:t>
                      </a:r>
                      <a:r>
                        <a:rPr lang="en-US" sz="1400" b="1" dirty="0" err="1">
                          <a:solidFill>
                            <a:srgbClr val="FFFFFF"/>
                          </a:solidFill>
                          <a:latin typeface="+mn-lt"/>
                          <a:ea typeface="Times New Roman"/>
                          <a:cs typeface="Times New Roman"/>
                        </a:rPr>
                        <a:t>recip</a:t>
                      </a:r>
                      <a:r>
                        <a:rPr lang="en-US" sz="1400" b="1" dirty="0">
                          <a:solidFill>
                            <a:srgbClr val="FFFFFF"/>
                          </a:solidFill>
                          <a:latin typeface="+mn-lt"/>
                          <a:ea typeface="Times New Roman"/>
                          <a:cs typeface="Times New Roman"/>
                        </a:rPr>
                        <a:t> vs. male donor/male </a:t>
                      </a:r>
                      <a:r>
                        <a:rPr lang="en-US" sz="1400" b="1" dirty="0" err="1">
                          <a:solidFill>
                            <a:srgbClr val="FFFFFF"/>
                          </a:solidFill>
                          <a:latin typeface="+mn-lt"/>
                          <a:ea typeface="Times New Roman"/>
                          <a:cs typeface="Times New Roman"/>
                        </a:rPr>
                        <a:t>recip</a:t>
                      </a:r>
                      <a:endParaRPr lang="en-US" sz="14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400" b="1" dirty="0" smtClean="0">
                          <a:solidFill>
                            <a:srgbClr val="FFFFFF"/>
                          </a:solidFill>
                          <a:latin typeface="+mn-lt"/>
                          <a:ea typeface="Times New Roman"/>
                          <a:cs typeface="Times New Roman"/>
                        </a:rPr>
                        <a:t>913</a:t>
                      </a:r>
                      <a:endParaRPr lang="en-US" sz="14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400" b="1" i="0" u="none" strike="noStrike" dirty="0" smtClean="0">
                          <a:solidFill>
                            <a:srgbClr val="FFFFFF"/>
                          </a:solidFill>
                          <a:latin typeface="Arial"/>
                        </a:rPr>
                        <a:t>1.44</a:t>
                      </a:r>
                      <a:endParaRPr lang="en-US" sz="1400" b="1" i="0" u="none" strike="noStrike" dirty="0">
                        <a:solidFill>
                          <a:srgbClr val="FFFFFF"/>
                        </a:solidFill>
                        <a:latin typeface="Arial"/>
                      </a:endParaRPr>
                    </a:p>
                  </a:txBody>
                  <a:tcPr marL="0" marR="0" marT="0" marB="0" anchor="ctr">
                    <a:solidFill>
                      <a:schemeClr val="bg2"/>
                    </a:solidFill>
                  </a:tcPr>
                </a:tc>
                <a:tc>
                  <a:txBody>
                    <a:bodyPr/>
                    <a:lstStyle/>
                    <a:p>
                      <a:pPr algn="ctr" fontAlgn="t"/>
                      <a:r>
                        <a:rPr lang="en-US" sz="1400" b="1" i="0" u="none" strike="noStrike">
                          <a:solidFill>
                            <a:srgbClr val="FFFFFF"/>
                          </a:solidFill>
                          <a:latin typeface="Arial"/>
                        </a:rPr>
                        <a:t>0.006</a:t>
                      </a:r>
                    </a:p>
                  </a:txBody>
                  <a:tcPr marL="0" marR="0" marT="0" marB="0" anchor="ctr">
                    <a:solidFill>
                      <a:schemeClr val="bg2"/>
                    </a:solidFill>
                  </a:tcPr>
                </a:tc>
                <a:tc>
                  <a:txBody>
                    <a:bodyPr/>
                    <a:lstStyle/>
                    <a:p>
                      <a:pPr algn="r" fontAlgn="t"/>
                      <a:r>
                        <a:rPr lang="en-US" sz="1400" b="1" i="0" u="none" strike="noStrike" dirty="0">
                          <a:solidFill>
                            <a:srgbClr val="FFFFFF"/>
                          </a:solidFill>
                          <a:latin typeface="Arial"/>
                        </a:rPr>
                        <a:t>1.11</a:t>
                      </a:r>
                    </a:p>
                  </a:txBody>
                  <a:tcPr marL="0" marR="0" marT="0" marB="0" anchor="ctr">
                    <a:solidFill>
                      <a:schemeClr val="bg2"/>
                    </a:solidFill>
                  </a:tcPr>
                </a:tc>
                <a:tc>
                  <a:txBody>
                    <a:bodyPr/>
                    <a:lstStyle/>
                    <a:p>
                      <a:pPr algn="l" fontAlgn="t"/>
                      <a:r>
                        <a:rPr lang="en-US" sz="1400" b="1" i="0" u="none" strike="noStrike" dirty="0" smtClean="0">
                          <a:solidFill>
                            <a:srgbClr val="FFFFFF"/>
                          </a:solidFill>
                          <a:latin typeface="Arial"/>
                        </a:rPr>
                        <a:t>-1.88</a:t>
                      </a:r>
                      <a:endParaRPr lang="en-US" sz="1400" b="1" i="0" u="none" strike="noStrike" dirty="0">
                        <a:solidFill>
                          <a:srgbClr val="FFFFFF"/>
                        </a:solidFill>
                        <a:latin typeface="Arial"/>
                      </a:endParaRPr>
                    </a:p>
                  </a:txBody>
                  <a:tcPr marL="0" marR="0" marT="0" marB="0" anchor="ctr">
                    <a:lnR>
                      <a:noFill/>
                    </a:lnR>
                    <a:solidFill>
                      <a:schemeClr val="bg2"/>
                    </a:solidFill>
                  </a:tcPr>
                </a:tc>
              </a:tr>
              <a:tr h="296382">
                <a:tc>
                  <a:txBody>
                    <a:bodyPr/>
                    <a:lstStyle/>
                    <a:p>
                      <a:pPr marL="0" marR="0">
                        <a:spcBef>
                          <a:spcPts val="0"/>
                        </a:spcBef>
                        <a:spcAft>
                          <a:spcPts val="0"/>
                        </a:spcAft>
                      </a:pPr>
                      <a:r>
                        <a:rPr lang="en-US" sz="1400" b="1" dirty="0">
                          <a:solidFill>
                            <a:srgbClr val="FFFFFF"/>
                          </a:solidFill>
                          <a:latin typeface="+mn-lt"/>
                          <a:ea typeface="Times New Roman"/>
                          <a:cs typeface="Times New Roman"/>
                        </a:rPr>
                        <a:t>Prior </a:t>
                      </a:r>
                      <a:r>
                        <a:rPr lang="en-US" sz="1400" b="1" dirty="0" err="1">
                          <a:solidFill>
                            <a:srgbClr val="FFFFFF"/>
                          </a:solidFill>
                          <a:latin typeface="+mn-lt"/>
                          <a:ea typeface="Times New Roman"/>
                          <a:cs typeface="Times New Roman"/>
                        </a:rPr>
                        <a:t>sternotomy</a:t>
                      </a:r>
                      <a:endParaRPr lang="en-US" sz="14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400" b="1" dirty="0" smtClean="0">
                          <a:solidFill>
                            <a:srgbClr val="FFFFFF"/>
                          </a:solidFill>
                          <a:latin typeface="+mn-lt"/>
                          <a:ea typeface="Times New Roman"/>
                          <a:cs typeface="Times New Roman"/>
                        </a:rPr>
                        <a:t>830</a:t>
                      </a:r>
                      <a:endParaRPr lang="en-US" sz="14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400" b="1" i="0" u="none" strike="noStrike" dirty="0" smtClean="0">
                          <a:solidFill>
                            <a:srgbClr val="FFFFFF"/>
                          </a:solidFill>
                          <a:latin typeface="Arial"/>
                        </a:rPr>
                        <a:t>1.42</a:t>
                      </a:r>
                      <a:endParaRPr lang="en-US" sz="1400" b="1" i="0" u="none" strike="noStrike" dirty="0">
                        <a:solidFill>
                          <a:srgbClr val="FFFFFF"/>
                        </a:solidFill>
                        <a:latin typeface="Arial"/>
                      </a:endParaRPr>
                    </a:p>
                  </a:txBody>
                  <a:tcPr marL="0" marR="0" marT="0" marB="0" anchor="ctr">
                    <a:solidFill>
                      <a:schemeClr val="bg2"/>
                    </a:solidFill>
                  </a:tcPr>
                </a:tc>
                <a:tc>
                  <a:txBody>
                    <a:bodyPr/>
                    <a:lstStyle/>
                    <a:p>
                      <a:pPr algn="ctr" fontAlgn="t"/>
                      <a:r>
                        <a:rPr lang="en-US" sz="1400" b="1" i="0" u="none" strike="noStrike">
                          <a:solidFill>
                            <a:srgbClr val="FFFFFF"/>
                          </a:solidFill>
                          <a:latin typeface="Arial"/>
                        </a:rPr>
                        <a:t>0.007</a:t>
                      </a:r>
                    </a:p>
                  </a:txBody>
                  <a:tcPr marL="0" marR="0" marT="0" marB="0" anchor="ctr">
                    <a:solidFill>
                      <a:schemeClr val="bg2"/>
                    </a:solidFill>
                  </a:tcPr>
                </a:tc>
                <a:tc>
                  <a:txBody>
                    <a:bodyPr/>
                    <a:lstStyle/>
                    <a:p>
                      <a:pPr algn="r" fontAlgn="t"/>
                      <a:r>
                        <a:rPr lang="en-US" sz="1400" b="1" i="0" u="none" strike="noStrike" dirty="0">
                          <a:solidFill>
                            <a:srgbClr val="FFFFFF"/>
                          </a:solidFill>
                          <a:latin typeface="Arial"/>
                        </a:rPr>
                        <a:t>1.10</a:t>
                      </a:r>
                    </a:p>
                  </a:txBody>
                  <a:tcPr marL="0" marR="0" marT="0" marB="0" anchor="ctr">
                    <a:solidFill>
                      <a:schemeClr val="bg2"/>
                    </a:solidFill>
                  </a:tcPr>
                </a:tc>
                <a:tc>
                  <a:txBody>
                    <a:bodyPr/>
                    <a:lstStyle/>
                    <a:p>
                      <a:pPr algn="l" fontAlgn="t"/>
                      <a:r>
                        <a:rPr lang="en-US" sz="1400" b="1" i="0" u="none" strike="noStrike" dirty="0" smtClean="0">
                          <a:solidFill>
                            <a:srgbClr val="FFFFFF"/>
                          </a:solidFill>
                          <a:latin typeface="Arial"/>
                        </a:rPr>
                        <a:t>-1.83</a:t>
                      </a:r>
                      <a:endParaRPr lang="en-US" sz="1400" b="1" i="0" u="none" strike="noStrike" dirty="0">
                        <a:solidFill>
                          <a:srgbClr val="FFFFFF"/>
                        </a:solidFill>
                        <a:latin typeface="Arial"/>
                      </a:endParaRPr>
                    </a:p>
                  </a:txBody>
                  <a:tcPr marL="0" marR="0" marT="0" marB="0" anchor="ctr">
                    <a:lnR>
                      <a:noFill/>
                    </a:lnR>
                    <a:solidFill>
                      <a:schemeClr val="bg2"/>
                    </a:solidFill>
                  </a:tcPr>
                </a:tc>
              </a:tr>
              <a:tr h="296382">
                <a:tc>
                  <a:txBody>
                    <a:bodyPr/>
                    <a:lstStyle/>
                    <a:p>
                      <a:pPr marL="0" marR="0">
                        <a:spcBef>
                          <a:spcPts val="0"/>
                        </a:spcBef>
                        <a:spcAft>
                          <a:spcPts val="0"/>
                        </a:spcAft>
                      </a:pPr>
                      <a:r>
                        <a:rPr lang="en-US" sz="1400" b="1" dirty="0">
                          <a:solidFill>
                            <a:srgbClr val="FFFFFF"/>
                          </a:solidFill>
                          <a:latin typeface="+mn-lt"/>
                          <a:ea typeface="Times New Roman"/>
                          <a:cs typeface="Times New Roman"/>
                        </a:rPr>
                        <a:t>On ventilator</a:t>
                      </a:r>
                      <a:endParaRPr lang="en-US" sz="14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400" b="1" dirty="0" smtClean="0">
                          <a:solidFill>
                            <a:srgbClr val="FFFFFF"/>
                          </a:solidFill>
                          <a:latin typeface="+mn-lt"/>
                          <a:ea typeface="Times New Roman"/>
                          <a:cs typeface="Times New Roman"/>
                        </a:rPr>
                        <a:t>700</a:t>
                      </a:r>
                      <a:endParaRPr lang="en-US" sz="14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400" b="1" i="0" u="none" strike="noStrike" dirty="0" smtClean="0">
                          <a:solidFill>
                            <a:srgbClr val="FFFFFF"/>
                          </a:solidFill>
                          <a:latin typeface="Arial"/>
                        </a:rPr>
                        <a:t>1.35</a:t>
                      </a:r>
                      <a:endParaRPr lang="en-US" sz="1400" b="1" i="0" u="none" strike="noStrike" dirty="0">
                        <a:solidFill>
                          <a:srgbClr val="FFFFFF"/>
                        </a:solidFill>
                        <a:latin typeface="Arial"/>
                      </a:endParaRPr>
                    </a:p>
                  </a:txBody>
                  <a:tcPr marL="0" marR="0" marT="0" marB="0" anchor="ctr">
                    <a:solidFill>
                      <a:schemeClr val="bg2"/>
                    </a:solidFill>
                  </a:tcPr>
                </a:tc>
                <a:tc>
                  <a:txBody>
                    <a:bodyPr/>
                    <a:lstStyle/>
                    <a:p>
                      <a:pPr algn="ctr" fontAlgn="t"/>
                      <a:r>
                        <a:rPr lang="en-US" sz="1400" b="1" i="0" u="none" strike="noStrike">
                          <a:solidFill>
                            <a:srgbClr val="FFFFFF"/>
                          </a:solidFill>
                          <a:latin typeface="Arial"/>
                        </a:rPr>
                        <a:t>0.017</a:t>
                      </a:r>
                    </a:p>
                  </a:txBody>
                  <a:tcPr marL="0" marR="0" marT="0" marB="0" anchor="ctr">
                    <a:solidFill>
                      <a:schemeClr val="bg2"/>
                    </a:solidFill>
                  </a:tcPr>
                </a:tc>
                <a:tc>
                  <a:txBody>
                    <a:bodyPr/>
                    <a:lstStyle/>
                    <a:p>
                      <a:pPr algn="r" fontAlgn="t"/>
                      <a:r>
                        <a:rPr lang="en-US" sz="1400" b="1" i="0" u="none" strike="noStrike" dirty="0">
                          <a:solidFill>
                            <a:srgbClr val="FFFFFF"/>
                          </a:solidFill>
                          <a:latin typeface="Arial"/>
                        </a:rPr>
                        <a:t>1.06</a:t>
                      </a:r>
                    </a:p>
                  </a:txBody>
                  <a:tcPr marL="0" marR="0" marT="0" marB="0" anchor="ctr">
                    <a:solidFill>
                      <a:schemeClr val="bg2"/>
                    </a:solidFill>
                  </a:tcPr>
                </a:tc>
                <a:tc>
                  <a:txBody>
                    <a:bodyPr/>
                    <a:lstStyle/>
                    <a:p>
                      <a:pPr algn="l" fontAlgn="t"/>
                      <a:r>
                        <a:rPr lang="en-US" sz="1400" b="1" i="0" u="none" strike="noStrike" dirty="0" smtClean="0">
                          <a:solidFill>
                            <a:srgbClr val="FFFFFF"/>
                          </a:solidFill>
                          <a:latin typeface="Arial"/>
                        </a:rPr>
                        <a:t>-1.73</a:t>
                      </a:r>
                      <a:endParaRPr lang="en-US" sz="1400" b="1" i="0" u="none" strike="noStrike" dirty="0">
                        <a:solidFill>
                          <a:srgbClr val="FFFFFF"/>
                        </a:solidFill>
                        <a:latin typeface="Arial"/>
                      </a:endParaRPr>
                    </a:p>
                  </a:txBody>
                  <a:tcPr marL="0" marR="0" marT="0" marB="0" anchor="ctr">
                    <a:lnR>
                      <a:noFill/>
                    </a:lnR>
                    <a:solidFill>
                      <a:schemeClr val="bg2"/>
                    </a:solidFill>
                  </a:tcPr>
                </a:tc>
              </a:tr>
              <a:tr h="296382">
                <a:tc>
                  <a:txBody>
                    <a:bodyPr/>
                    <a:lstStyle/>
                    <a:p>
                      <a:pPr marL="0" marR="0">
                        <a:spcBef>
                          <a:spcPts val="0"/>
                        </a:spcBef>
                        <a:spcAft>
                          <a:spcPts val="0"/>
                        </a:spcAft>
                      </a:pPr>
                      <a:r>
                        <a:rPr lang="en-US" sz="1400" b="1" dirty="0" smtClean="0">
                          <a:latin typeface="+mn-lt"/>
                          <a:ea typeface="Times New Roman"/>
                          <a:cs typeface="Times New Roman"/>
                        </a:rPr>
                        <a:t>PRA &gt; 10%</a:t>
                      </a:r>
                      <a:endParaRPr lang="en-US" sz="14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400" b="1" dirty="0" smtClean="0">
                          <a:latin typeface="+mn-lt"/>
                          <a:ea typeface="Times New Roman"/>
                          <a:cs typeface="Times New Roman"/>
                        </a:rPr>
                        <a:t>311</a:t>
                      </a:r>
                      <a:endParaRPr lang="en-US" sz="14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400" b="1" i="0" u="none" strike="noStrike" dirty="0" smtClean="0">
                          <a:solidFill>
                            <a:srgbClr val="FFFFFF"/>
                          </a:solidFill>
                          <a:latin typeface="Arial"/>
                        </a:rPr>
                        <a:t>1.35</a:t>
                      </a:r>
                      <a:endParaRPr lang="en-US" sz="1400" b="1" i="0" u="none" strike="noStrike" dirty="0">
                        <a:solidFill>
                          <a:srgbClr val="FFFFFF"/>
                        </a:solidFill>
                        <a:latin typeface="Arial"/>
                      </a:endParaRPr>
                    </a:p>
                  </a:txBody>
                  <a:tcPr marL="0" marR="0" marT="0" marB="0" anchor="ctr">
                    <a:solidFill>
                      <a:schemeClr val="bg2"/>
                    </a:solidFill>
                  </a:tcPr>
                </a:tc>
                <a:tc>
                  <a:txBody>
                    <a:bodyPr/>
                    <a:lstStyle/>
                    <a:p>
                      <a:pPr algn="ctr" fontAlgn="t"/>
                      <a:r>
                        <a:rPr lang="en-US" sz="1400" b="1" i="0" u="none" strike="noStrike">
                          <a:solidFill>
                            <a:srgbClr val="FFFFFF"/>
                          </a:solidFill>
                          <a:latin typeface="Arial"/>
                        </a:rPr>
                        <a:t>0.05</a:t>
                      </a:r>
                    </a:p>
                  </a:txBody>
                  <a:tcPr marL="0" marR="0" marT="0" marB="0" anchor="ctr">
                    <a:solidFill>
                      <a:schemeClr val="bg2"/>
                    </a:solidFill>
                  </a:tcPr>
                </a:tc>
                <a:tc>
                  <a:txBody>
                    <a:bodyPr/>
                    <a:lstStyle/>
                    <a:p>
                      <a:pPr algn="r" fontAlgn="t"/>
                      <a:r>
                        <a:rPr lang="en-US" sz="1400" b="1" i="0" u="none" strike="noStrike" dirty="0">
                          <a:solidFill>
                            <a:srgbClr val="FFFFFF"/>
                          </a:solidFill>
                          <a:latin typeface="Arial"/>
                        </a:rPr>
                        <a:t>1.00</a:t>
                      </a:r>
                    </a:p>
                  </a:txBody>
                  <a:tcPr marL="0" marR="0" marT="0" marB="0" anchor="ctr">
                    <a:solidFill>
                      <a:schemeClr val="bg2"/>
                    </a:solidFill>
                  </a:tcPr>
                </a:tc>
                <a:tc>
                  <a:txBody>
                    <a:bodyPr/>
                    <a:lstStyle/>
                    <a:p>
                      <a:pPr algn="l" fontAlgn="t"/>
                      <a:r>
                        <a:rPr lang="en-US" sz="1400" b="1" i="0" u="none" strike="noStrike" dirty="0" smtClean="0">
                          <a:solidFill>
                            <a:srgbClr val="FFFFFF"/>
                          </a:solidFill>
                          <a:latin typeface="Arial"/>
                        </a:rPr>
                        <a:t>-1.81</a:t>
                      </a:r>
                      <a:endParaRPr lang="en-US" sz="1400" b="1" i="0" u="none" strike="noStrike" dirty="0">
                        <a:solidFill>
                          <a:srgbClr val="FFFFFF"/>
                        </a:solidFill>
                        <a:latin typeface="Arial"/>
                      </a:endParaRPr>
                    </a:p>
                  </a:txBody>
                  <a:tcPr marL="0" marR="0" marT="0" marB="0" anchor="ctr">
                    <a:lnR>
                      <a:noFill/>
                    </a:lnR>
                    <a:solidFill>
                      <a:schemeClr val="bg2"/>
                    </a:solidFill>
                  </a:tcPr>
                </a:tc>
              </a:tr>
              <a:tr h="2963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latin typeface="+mn-lt"/>
                          <a:ea typeface="+mn-ea"/>
                          <a:cs typeface="+mn-cs"/>
                        </a:rPr>
                        <a:t>Infection requiring IV drug therapy (within 2wk/TX)</a:t>
                      </a:r>
                      <a:endParaRPr lang="en-US" sz="1400" b="1" dirty="0" smtClean="0">
                        <a:latin typeface="+mn-lt"/>
                        <a:ea typeface="Times New Roman"/>
                        <a:cs typeface="Times New Roman"/>
                      </a:endParaRPr>
                    </a:p>
                  </a:txBody>
                  <a:tcPr marL="38100" marR="38100" marT="0" marB="0" anchor="ctr">
                    <a:lnL>
                      <a:noFill/>
                    </a:lnL>
                    <a:lnB>
                      <a:noFill/>
                    </a:lnB>
                    <a:solidFill>
                      <a:schemeClr val="bg2"/>
                    </a:solidFill>
                  </a:tcPr>
                </a:tc>
                <a:tc>
                  <a:txBody>
                    <a:bodyPr/>
                    <a:lstStyle/>
                    <a:p>
                      <a:pPr marL="0" marR="0" algn="ctr">
                        <a:spcBef>
                          <a:spcPts val="0"/>
                        </a:spcBef>
                        <a:spcAft>
                          <a:spcPts val="0"/>
                        </a:spcAft>
                      </a:pPr>
                      <a:r>
                        <a:rPr lang="en-US" sz="1400" b="1" dirty="0" smtClean="0">
                          <a:latin typeface="+mn-lt"/>
                          <a:ea typeface="Times New Roman"/>
                          <a:cs typeface="Times New Roman"/>
                        </a:rPr>
                        <a:t>610</a:t>
                      </a:r>
                      <a:endParaRPr lang="en-US" sz="1400" b="1" dirty="0">
                        <a:latin typeface="+mn-lt"/>
                        <a:ea typeface="Times New Roman"/>
                        <a:cs typeface="Times New Roman"/>
                      </a:endParaRPr>
                    </a:p>
                  </a:txBody>
                  <a:tcPr marL="38100" marR="38100" marT="0" marB="0" anchor="ctr">
                    <a:lnB>
                      <a:noFill/>
                    </a:lnB>
                    <a:solidFill>
                      <a:schemeClr val="bg2"/>
                    </a:solidFill>
                  </a:tcPr>
                </a:tc>
                <a:tc>
                  <a:txBody>
                    <a:bodyPr/>
                    <a:lstStyle/>
                    <a:p>
                      <a:pPr algn="ctr" fontAlgn="t"/>
                      <a:r>
                        <a:rPr lang="en-US" sz="1400" b="1" i="0" u="none" strike="noStrike" dirty="0" smtClean="0">
                          <a:solidFill>
                            <a:srgbClr val="FFFFFF"/>
                          </a:solidFill>
                          <a:latin typeface="Arial"/>
                        </a:rPr>
                        <a:t>1.32</a:t>
                      </a:r>
                      <a:endParaRPr lang="en-US" sz="1400" b="1" i="0" u="none" strike="noStrike" dirty="0">
                        <a:solidFill>
                          <a:srgbClr val="FFFFFF"/>
                        </a:solidFill>
                        <a:latin typeface="Arial"/>
                      </a:endParaRPr>
                    </a:p>
                  </a:txBody>
                  <a:tcPr marL="0" marR="0" marT="0" marB="0" anchor="ctr">
                    <a:lnB>
                      <a:noFill/>
                    </a:lnB>
                    <a:solidFill>
                      <a:schemeClr val="bg2"/>
                    </a:solidFill>
                  </a:tcPr>
                </a:tc>
                <a:tc>
                  <a:txBody>
                    <a:bodyPr/>
                    <a:lstStyle/>
                    <a:p>
                      <a:pPr algn="ctr" fontAlgn="t"/>
                      <a:r>
                        <a:rPr lang="en-US" sz="1400" b="1" i="0" u="none" strike="noStrike">
                          <a:solidFill>
                            <a:srgbClr val="FFFFFF"/>
                          </a:solidFill>
                          <a:latin typeface="Arial"/>
                        </a:rPr>
                        <a:t>0.027</a:t>
                      </a:r>
                    </a:p>
                  </a:txBody>
                  <a:tcPr marL="0" marR="0" marT="0" marB="0" anchor="ctr">
                    <a:lnB>
                      <a:noFill/>
                    </a:lnB>
                    <a:solidFill>
                      <a:schemeClr val="bg2"/>
                    </a:solidFill>
                  </a:tcPr>
                </a:tc>
                <a:tc>
                  <a:txBody>
                    <a:bodyPr/>
                    <a:lstStyle/>
                    <a:p>
                      <a:pPr algn="r" fontAlgn="t"/>
                      <a:r>
                        <a:rPr lang="en-US" sz="1400" b="1" i="0" u="none" strike="noStrike" dirty="0">
                          <a:solidFill>
                            <a:srgbClr val="FFFFFF"/>
                          </a:solidFill>
                          <a:latin typeface="Arial"/>
                        </a:rPr>
                        <a:t>1.03</a:t>
                      </a:r>
                    </a:p>
                  </a:txBody>
                  <a:tcPr marL="0" marR="0" marT="0" marB="0" anchor="ctr">
                    <a:lnB>
                      <a:noFill/>
                    </a:lnB>
                    <a:solidFill>
                      <a:schemeClr val="bg2"/>
                    </a:solidFill>
                  </a:tcPr>
                </a:tc>
                <a:tc>
                  <a:txBody>
                    <a:bodyPr/>
                    <a:lstStyle/>
                    <a:p>
                      <a:pPr algn="l" fontAlgn="t"/>
                      <a:r>
                        <a:rPr lang="en-US" sz="1400" b="1" i="0" u="none" strike="noStrike" dirty="0" smtClean="0">
                          <a:solidFill>
                            <a:srgbClr val="FFFFFF"/>
                          </a:solidFill>
                          <a:latin typeface="Arial"/>
                        </a:rPr>
                        <a:t>-1.69</a:t>
                      </a:r>
                      <a:endParaRPr lang="en-US" sz="1400" b="1" i="0" u="none" strike="noStrike" dirty="0">
                        <a:solidFill>
                          <a:srgbClr val="FFFFFF"/>
                        </a:solidFill>
                        <a:latin typeface="Arial"/>
                      </a:endParaRPr>
                    </a:p>
                  </a:txBody>
                  <a:tcPr marL="0" marR="0" marT="0" marB="0" anchor="ctr">
                    <a:lnR>
                      <a:noFill/>
                    </a:lnR>
                    <a:lnB>
                      <a:noFill/>
                    </a:lnB>
                    <a:solidFill>
                      <a:schemeClr val="bg2"/>
                    </a:solidFill>
                  </a:tcPr>
                </a:tc>
              </a:tr>
              <a:tr h="296382">
                <a:tc>
                  <a:txBody>
                    <a:bodyPr/>
                    <a:lstStyle/>
                    <a:p>
                      <a:pPr marL="0" marR="0">
                        <a:spcBef>
                          <a:spcPts val="0"/>
                        </a:spcBef>
                        <a:spcAft>
                          <a:spcPts val="0"/>
                        </a:spcAft>
                      </a:pPr>
                      <a:r>
                        <a:rPr lang="en-US" sz="1400" b="1" dirty="0">
                          <a:solidFill>
                            <a:srgbClr val="FFFFFF"/>
                          </a:solidFill>
                          <a:latin typeface="+mn-lt"/>
                          <a:ea typeface="Times New Roman"/>
                          <a:cs typeface="Times New Roman"/>
                        </a:rPr>
                        <a:t>Donor cause of death = anoxia vs. head trauma</a:t>
                      </a:r>
                      <a:endParaRPr lang="en-US" sz="1400" b="1" dirty="0">
                        <a:latin typeface="+mn-lt"/>
                        <a:ea typeface="Times New Roman"/>
                        <a:cs typeface="Times New Roman"/>
                      </a:endParaRPr>
                    </a:p>
                  </a:txBody>
                  <a:tcPr marL="38100" marR="3810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400" b="1" dirty="0" smtClean="0">
                          <a:solidFill>
                            <a:srgbClr val="FFFFFF"/>
                          </a:solidFill>
                          <a:latin typeface="+mn-lt"/>
                          <a:ea typeface="Times New Roman"/>
                          <a:cs typeface="Times New Roman"/>
                        </a:rPr>
                        <a:t>902</a:t>
                      </a:r>
                      <a:endParaRPr lang="en-US" sz="1400" b="1" dirty="0">
                        <a:latin typeface="+mn-lt"/>
                        <a:ea typeface="Times New Roman"/>
                        <a:cs typeface="Times New Roman"/>
                      </a:endParaRPr>
                    </a:p>
                  </a:txBody>
                  <a:tcPr marL="38100" marR="3810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400" b="1" i="0" u="none" strike="noStrike" dirty="0" smtClean="0">
                          <a:solidFill>
                            <a:srgbClr val="FFFFFF"/>
                          </a:solidFill>
                          <a:latin typeface="Arial"/>
                        </a:rPr>
                        <a:t>0.75</a:t>
                      </a:r>
                      <a:endParaRPr lang="en-US" sz="1400" b="1" i="0" u="none" strike="noStrike" dirty="0">
                        <a:solidFill>
                          <a:srgbClr val="FFFFFF"/>
                        </a:solidFill>
                        <a:latin typeface="Arial"/>
                      </a:endParaRPr>
                    </a:p>
                  </a:txBody>
                  <a:tcPr marL="0" marR="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400" b="1" i="0" u="none" strike="noStrike" dirty="0">
                          <a:solidFill>
                            <a:srgbClr val="FFFFFF"/>
                          </a:solidFill>
                          <a:latin typeface="Arial"/>
                        </a:rPr>
                        <a:t>0.026</a:t>
                      </a:r>
                    </a:p>
                  </a:txBody>
                  <a:tcPr marL="0" marR="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400" b="1" i="0" u="none" strike="noStrike" dirty="0">
                          <a:solidFill>
                            <a:srgbClr val="FFFFFF"/>
                          </a:solidFill>
                          <a:latin typeface="Arial"/>
                        </a:rPr>
                        <a:t>0.58</a:t>
                      </a:r>
                    </a:p>
                  </a:txBody>
                  <a:tcPr marL="0" marR="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l" fontAlgn="t"/>
                      <a:r>
                        <a:rPr lang="en-US" sz="1400" b="1" i="0" u="none" strike="noStrike" dirty="0" smtClean="0">
                          <a:solidFill>
                            <a:srgbClr val="FFFFFF"/>
                          </a:solidFill>
                          <a:latin typeface="Arial"/>
                        </a:rPr>
                        <a:t>-0.97</a:t>
                      </a:r>
                      <a:endParaRPr lang="en-US" sz="1400" b="1" i="0" u="none" strike="noStrike" dirty="0">
                        <a:solidFill>
                          <a:srgbClr val="FFFFFF"/>
                        </a:solidFill>
                        <a:latin typeface="Arial"/>
                      </a:endParaRPr>
                    </a:p>
                  </a:txBody>
                  <a:tcPr marL="0" marR="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r>
            </a:tbl>
          </a:graphicData>
        </a:graphic>
      </p:graphicFrame>
      <p:sp>
        <p:nvSpPr>
          <p:cNvPr id="9" name="TextBox 8"/>
          <p:cNvSpPr txBox="1"/>
          <p:nvPr/>
        </p:nvSpPr>
        <p:spPr>
          <a:xfrm>
            <a:off x="6934200" y="6172200"/>
            <a:ext cx="1828800" cy="461665"/>
          </a:xfrm>
          <a:prstGeom prst="rect">
            <a:avLst/>
          </a:prstGeom>
          <a:noFill/>
        </p:spPr>
        <p:txBody>
          <a:bodyPr wrap="square" rtlCol="0">
            <a:spAutoFit/>
          </a:bodyPr>
          <a:lstStyle/>
          <a:p>
            <a:pPr algn="ctr"/>
            <a:r>
              <a:rPr lang="en-US" sz="2400" b="1" dirty="0" smtClean="0">
                <a:solidFill>
                  <a:srgbClr val="FFFF00"/>
                </a:solidFill>
              </a:rPr>
              <a:t>N = 3,516</a:t>
            </a:r>
            <a:endParaRPr lang="en-US" sz="2400" b="1" dirty="0">
              <a:solidFill>
                <a:srgbClr val="FFFF00"/>
              </a:solidFill>
            </a:endParaRPr>
          </a:p>
        </p:txBody>
      </p:sp>
      <p:sp>
        <p:nvSpPr>
          <p:cNvPr id="11" name="TextBox 10"/>
          <p:cNvSpPr txBox="1"/>
          <p:nvPr/>
        </p:nvSpPr>
        <p:spPr>
          <a:xfrm>
            <a:off x="5029200" y="5791200"/>
            <a:ext cx="3886200" cy="276999"/>
          </a:xfrm>
          <a:prstGeom prst="rect">
            <a:avLst/>
          </a:prstGeom>
          <a:noFill/>
        </p:spPr>
        <p:txBody>
          <a:bodyPr wrap="square" rtlCol="0">
            <a:spAutoFit/>
          </a:bodyPr>
          <a:lstStyle/>
          <a:p>
            <a:r>
              <a:rPr lang="en-US" sz="1200" b="1" dirty="0" smtClean="0">
                <a:solidFill>
                  <a:srgbClr val="FFFF00"/>
                </a:solidFill>
              </a:rPr>
              <a:t>Reference group = </a:t>
            </a:r>
            <a:r>
              <a:rPr lang="en-US" sz="1200" b="1" dirty="0" err="1" smtClean="0">
                <a:solidFill>
                  <a:srgbClr val="FFFF00"/>
                </a:solidFill>
              </a:rPr>
              <a:t>Cardiomyopathy</a:t>
            </a:r>
            <a:r>
              <a:rPr lang="en-US" sz="1200" b="1" dirty="0" smtClean="0">
                <a:solidFill>
                  <a:srgbClr val="FFFF00"/>
                </a:solidFill>
              </a:rPr>
              <a:t>, no devices</a:t>
            </a:r>
            <a:endParaRPr lang="en-US" sz="1200" dirty="0">
              <a:solidFill>
                <a:srgbClr val="FFFF00"/>
              </a:solidFill>
            </a:endParaRPr>
          </a:p>
        </p:txBody>
      </p:sp>
      <p:sp>
        <p:nvSpPr>
          <p:cNvPr id="12" name="TextBox 11"/>
          <p:cNvSpPr txBox="1"/>
          <p:nvPr/>
        </p:nvSpPr>
        <p:spPr>
          <a:xfrm>
            <a:off x="5181600" y="6248400"/>
            <a:ext cx="3505200" cy="381000"/>
          </a:xfrm>
          <a:prstGeom prst="rect">
            <a:avLst/>
          </a:prstGeom>
          <a:noFill/>
        </p:spPr>
        <p:txBody>
          <a:bodyPr wrap="square" rtlCol="0">
            <a:spAutoFit/>
          </a:bodyPr>
          <a:lstStyle/>
          <a:p>
            <a:endParaRPr lang="en-US" dirty="0"/>
          </a:p>
        </p:txBody>
      </p:sp>
      <p:grpSp>
        <p:nvGrpSpPr>
          <p:cNvPr id="13" name="Group 12"/>
          <p:cNvGrpSpPr/>
          <p:nvPr/>
        </p:nvGrpSpPr>
        <p:grpSpPr>
          <a:xfrm>
            <a:off x="2" y="6146792"/>
            <a:ext cx="4715932" cy="711201"/>
            <a:chOff x="1" y="6067776"/>
            <a:chExt cx="4952999" cy="790224"/>
          </a:xfrm>
        </p:grpSpPr>
        <p:pic>
          <p:nvPicPr>
            <p:cNvPr id="15" name="Picture 14"/>
            <p:cNvPicPr>
              <a:picLocks noChangeAspect="1"/>
            </p:cNvPicPr>
            <p:nvPr/>
          </p:nvPicPr>
          <p:blipFill>
            <a:blip r:embed="rId3" cstate="print"/>
            <a:stretch>
              <a:fillRect/>
            </a:stretch>
          </p:blipFill>
          <p:spPr>
            <a:xfrm>
              <a:off x="1" y="6172200"/>
              <a:ext cx="4952999" cy="685800"/>
            </a:xfrm>
            <a:prstGeom prst="rect">
              <a:avLst/>
            </a:prstGeom>
          </p:spPr>
        </p:pic>
        <p:sp>
          <p:nvSpPr>
            <p:cNvPr id="16" name="TextBox 15"/>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7" name="TextBox 16"/>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r>
              <a:rPr lang="en-US" sz="2800" dirty="0" smtClean="0"/>
              <a:t>PEDIATRIC HEART TRANSPLANTS </a:t>
            </a:r>
            <a:r>
              <a:rPr lang="en-US" sz="2000" dirty="0" smtClean="0"/>
              <a:t>(2001-2010)</a:t>
            </a:r>
            <a:br>
              <a:rPr lang="en-US" sz="2000" dirty="0" smtClean="0"/>
            </a:br>
            <a:r>
              <a:rPr lang="en-US" sz="2400" i="1" dirty="0" smtClean="0"/>
              <a:t>Borderline Significant </a:t>
            </a:r>
            <a:r>
              <a:rPr lang="en-US" sz="2400" dirty="0" smtClean="0"/>
              <a:t>Risk Factors For 1 Year Mortality</a:t>
            </a:r>
            <a:endParaRPr lang="en-US" sz="2400" dirty="0"/>
          </a:p>
        </p:txBody>
      </p:sp>
      <p:sp>
        <p:nvSpPr>
          <p:cNvPr id="9" name="TextBox 8"/>
          <p:cNvSpPr txBox="1"/>
          <p:nvPr/>
        </p:nvSpPr>
        <p:spPr>
          <a:xfrm>
            <a:off x="3657600" y="5410200"/>
            <a:ext cx="1828800" cy="461665"/>
          </a:xfrm>
          <a:prstGeom prst="rect">
            <a:avLst/>
          </a:prstGeom>
          <a:noFill/>
        </p:spPr>
        <p:txBody>
          <a:bodyPr wrap="square" rtlCol="0">
            <a:spAutoFit/>
          </a:bodyPr>
          <a:lstStyle/>
          <a:p>
            <a:pPr algn="ctr"/>
            <a:r>
              <a:rPr lang="en-US" sz="2400" b="1" dirty="0" smtClean="0">
                <a:solidFill>
                  <a:srgbClr val="FFFF00"/>
                </a:solidFill>
              </a:rPr>
              <a:t>N = 3,516</a:t>
            </a:r>
            <a:endParaRPr lang="en-US" sz="2400" b="1" dirty="0">
              <a:solidFill>
                <a:srgbClr val="FFFF00"/>
              </a:solidFill>
            </a:endParaRPr>
          </a:p>
        </p:txBody>
      </p:sp>
      <p:graphicFrame>
        <p:nvGraphicFramePr>
          <p:cNvPr id="11" name="Content Placeholder 9"/>
          <p:cNvGraphicFramePr>
            <a:graphicFrameLocks/>
          </p:cNvGraphicFramePr>
          <p:nvPr/>
        </p:nvGraphicFramePr>
        <p:xfrm>
          <a:off x="228599" y="1676400"/>
          <a:ext cx="8686801" cy="2537589"/>
        </p:xfrm>
        <a:graphic>
          <a:graphicData uri="http://schemas.openxmlformats.org/drawingml/2006/table">
            <a:tbl>
              <a:tblPr firstRow="1">
                <a:tableStyleId>{C083E6E3-FA7D-4D7B-A595-EF9225AFEA82}</a:tableStyleId>
              </a:tblPr>
              <a:tblGrid>
                <a:gridCol w="4211782"/>
                <a:gridCol w="789709"/>
                <a:gridCol w="965200"/>
                <a:gridCol w="877455"/>
                <a:gridCol w="965200"/>
                <a:gridCol w="877455"/>
              </a:tblGrid>
              <a:tr h="762000">
                <a:tc>
                  <a:txBody>
                    <a:bodyPr/>
                    <a:lstStyle/>
                    <a:p>
                      <a:pPr algn="l"/>
                      <a:r>
                        <a:rPr lang="en-US" sz="1400" b="1" i="1" kern="1200" dirty="0" smtClean="0">
                          <a:solidFill>
                            <a:srgbClr val="FFFF00"/>
                          </a:solidFill>
                          <a:latin typeface="+mn-lt"/>
                          <a:ea typeface="+mn-ea"/>
                          <a:cs typeface="+mn-cs"/>
                        </a:rPr>
                        <a:t>VARIABLE</a:t>
                      </a:r>
                      <a:endParaRPr lang="en-US" sz="1400" b="1" dirty="0">
                        <a:solidFill>
                          <a:srgbClr val="FFFF00"/>
                        </a:solidFill>
                        <a:latin typeface="+mn-lt"/>
                      </a:endParaRPr>
                    </a:p>
                  </a:txBody>
                  <a:tcPr marL="45720" marR="0" marT="91440" marB="0" anchor="ctr">
                    <a:lnL>
                      <a:noFill/>
                    </a:lnL>
                    <a:lnT w="12700" cmpd="sng">
                      <a:noFill/>
                    </a:lnT>
                    <a:lnB w="1905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400" b="1" i="1" dirty="0">
                          <a:solidFill>
                            <a:srgbClr val="FFFF00"/>
                          </a:solidFill>
                          <a:latin typeface="+mn-lt"/>
                        </a:rPr>
                        <a:t>N</a:t>
                      </a:r>
                      <a:endParaRPr lang="en-US" sz="1400" dirty="0">
                        <a:latin typeface="+mn-lt"/>
                      </a:endParaRPr>
                    </a:p>
                  </a:txBody>
                  <a:tcPr marL="0" marR="0" marT="91440" marB="0" anchor="ctr">
                    <a:lnT w="12700" cmpd="sng">
                      <a:noFill/>
                    </a:lnT>
                    <a:lnB w="1905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400" b="1" i="1" dirty="0" smtClean="0">
                          <a:solidFill>
                            <a:srgbClr val="FFFF00"/>
                          </a:solidFill>
                          <a:latin typeface="+mn-lt"/>
                        </a:rPr>
                        <a:t>Hazard Ratio</a:t>
                      </a:r>
                      <a:endParaRPr lang="en-US" sz="1400" dirty="0">
                        <a:latin typeface="+mn-lt"/>
                      </a:endParaRPr>
                    </a:p>
                  </a:txBody>
                  <a:tcPr marL="0" marR="0" marT="91440" marB="0" anchor="ctr">
                    <a:lnT w="12700" cmpd="sng">
                      <a:noFill/>
                    </a:lnT>
                    <a:lnB w="1905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400" b="1" i="1" dirty="0">
                          <a:solidFill>
                            <a:srgbClr val="FFFF00"/>
                          </a:solidFill>
                          <a:latin typeface="+mn-lt"/>
                        </a:rPr>
                        <a:t>P-value</a:t>
                      </a:r>
                      <a:endParaRPr lang="en-US" sz="1400" dirty="0">
                        <a:latin typeface="+mn-lt"/>
                      </a:endParaRPr>
                    </a:p>
                  </a:txBody>
                  <a:tcPr marL="0" marR="0" marT="91440" marB="0" anchor="ctr">
                    <a:lnT w="12700" cmpd="sng">
                      <a:noFill/>
                    </a:lnT>
                    <a:lnB w="19050" cap="flat" cmpd="sng" algn="ctr">
                      <a:solidFill>
                        <a:srgbClr val="FFFF00"/>
                      </a:solidFill>
                      <a:prstDash val="solid"/>
                      <a:round/>
                      <a:headEnd type="none" w="med" len="med"/>
                      <a:tailEnd type="none" w="med" len="med"/>
                    </a:lnB>
                    <a:solidFill>
                      <a:schemeClr val="bg2"/>
                    </a:solidFill>
                  </a:tcPr>
                </a:tc>
                <a:tc gridSpan="2">
                  <a:txBody>
                    <a:bodyPr/>
                    <a:lstStyle/>
                    <a:p>
                      <a:pPr algn="ctr" rtl="0" fontAlgn="t"/>
                      <a:r>
                        <a:rPr lang="en-US" sz="1400" b="1" i="1" dirty="0">
                          <a:solidFill>
                            <a:srgbClr val="FFFF00"/>
                          </a:solidFill>
                          <a:latin typeface="+mn-lt"/>
                        </a:rPr>
                        <a:t>95% Confidence Interval</a:t>
                      </a:r>
                      <a:endParaRPr lang="en-US" sz="1400" dirty="0">
                        <a:latin typeface="+mn-lt"/>
                      </a:endParaRPr>
                    </a:p>
                  </a:txBody>
                  <a:tcPr marL="0" marR="0" marT="91440" marB="0" anchor="ctr">
                    <a:lnR>
                      <a:noFill/>
                    </a:lnR>
                    <a:lnT w="12700" cmpd="sng">
                      <a:noFill/>
                    </a:lnT>
                    <a:lnB w="19050" cap="flat" cmpd="sng" algn="ctr">
                      <a:solidFill>
                        <a:srgbClr val="FFFF00"/>
                      </a:solidFill>
                      <a:prstDash val="solid"/>
                      <a:round/>
                      <a:headEnd type="none" w="med" len="med"/>
                      <a:tailEnd type="none" w="med" len="med"/>
                    </a:lnB>
                    <a:solidFill>
                      <a:schemeClr val="bg2"/>
                    </a:solidFill>
                  </a:tcPr>
                </a:tc>
                <a:tc hMerge="1">
                  <a:txBody>
                    <a:bodyPr/>
                    <a:lstStyle/>
                    <a:p>
                      <a:endParaRPr lang="en-US"/>
                    </a:p>
                  </a:txBody>
                  <a:tcPr/>
                </a:tc>
              </a:tr>
              <a:tr h="591863">
                <a:tc>
                  <a:txBody>
                    <a:bodyPr/>
                    <a:lstStyle/>
                    <a:p>
                      <a:pPr marL="0" marR="0">
                        <a:spcBef>
                          <a:spcPts val="0"/>
                        </a:spcBef>
                        <a:spcAft>
                          <a:spcPts val="0"/>
                        </a:spcAft>
                      </a:pPr>
                      <a:r>
                        <a:rPr lang="en-US" sz="1400" b="1" dirty="0" smtClean="0">
                          <a:latin typeface="+mn-lt"/>
                          <a:ea typeface="Times New Roman"/>
                          <a:cs typeface="Times New Roman"/>
                        </a:rPr>
                        <a:t>Previous</a:t>
                      </a:r>
                      <a:r>
                        <a:rPr lang="en-US" sz="1400" b="1" baseline="0" dirty="0" smtClean="0">
                          <a:latin typeface="+mn-lt"/>
                          <a:ea typeface="Times New Roman"/>
                          <a:cs typeface="Times New Roman"/>
                        </a:rPr>
                        <a:t> transfusions</a:t>
                      </a:r>
                      <a:endParaRPr lang="en-US" sz="1400" b="1" dirty="0">
                        <a:latin typeface="+mn-lt"/>
                        <a:ea typeface="Times New Roman"/>
                        <a:cs typeface="Times New Roman"/>
                      </a:endParaRPr>
                    </a:p>
                  </a:txBody>
                  <a:tcPr marL="38100" marR="38100" marT="0" marB="0" anchor="ctr">
                    <a:lnL>
                      <a:noFill/>
                    </a:lnL>
                    <a:lnR>
                      <a:noFill/>
                    </a:lnR>
                    <a:lnT w="1905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400" b="1" dirty="0" smtClean="0">
                          <a:latin typeface="+mn-lt"/>
                          <a:ea typeface="Times New Roman"/>
                          <a:cs typeface="Times New Roman"/>
                        </a:rPr>
                        <a:t>1265</a:t>
                      </a:r>
                      <a:endParaRPr lang="en-US" sz="1400" b="1" dirty="0">
                        <a:latin typeface="+mn-lt"/>
                        <a:ea typeface="Times New Roman"/>
                        <a:cs typeface="Times New Roman"/>
                      </a:endParaRPr>
                    </a:p>
                  </a:txBody>
                  <a:tcPr marL="38100" marR="38100" marT="0" marB="0" anchor="ctr">
                    <a:lnL>
                      <a:noFill/>
                    </a:lnL>
                    <a:lnR>
                      <a:noFill/>
                    </a:lnR>
                    <a:lnT w="1905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t"/>
                      <a:r>
                        <a:rPr lang="en-US" sz="1400" b="1" i="0" u="none" strike="noStrike" dirty="0">
                          <a:solidFill>
                            <a:schemeClr val="tx1"/>
                          </a:solidFill>
                          <a:latin typeface="Arial"/>
                        </a:rPr>
                        <a:t>1.25</a:t>
                      </a:r>
                    </a:p>
                  </a:txBody>
                  <a:tcPr marL="0" marR="0" marT="0" marB="0" anchor="ctr">
                    <a:lnL>
                      <a:noFill/>
                    </a:lnL>
                    <a:lnR>
                      <a:noFill/>
                    </a:lnR>
                    <a:lnT w="1905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t"/>
                      <a:r>
                        <a:rPr lang="en-US" sz="1400" b="1" i="0" u="none" strike="noStrike" dirty="0">
                          <a:solidFill>
                            <a:schemeClr val="tx1"/>
                          </a:solidFill>
                          <a:latin typeface="Arial"/>
                        </a:rPr>
                        <a:t>0.0669</a:t>
                      </a:r>
                    </a:p>
                  </a:txBody>
                  <a:tcPr marL="0" marR="0" marT="0" marB="0" anchor="ctr">
                    <a:lnL>
                      <a:noFill/>
                    </a:lnL>
                    <a:lnR>
                      <a:noFill/>
                    </a:lnR>
                    <a:lnT w="1905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t"/>
                      <a:r>
                        <a:rPr lang="en-US" sz="1400" b="1" i="0" u="none" strike="noStrike" dirty="0">
                          <a:solidFill>
                            <a:schemeClr val="tx1"/>
                          </a:solidFill>
                          <a:latin typeface="Arial"/>
                        </a:rPr>
                        <a:t>0.98</a:t>
                      </a:r>
                    </a:p>
                  </a:txBody>
                  <a:tcPr marL="0" marR="0" marT="0" marB="0" anchor="ctr">
                    <a:lnL>
                      <a:noFill/>
                    </a:lnL>
                    <a:lnR>
                      <a:noFill/>
                    </a:lnR>
                    <a:lnT w="1905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t"/>
                      <a:r>
                        <a:rPr lang="en-US" sz="1400" b="1" i="0" u="none" strike="noStrike" dirty="0" smtClean="0">
                          <a:solidFill>
                            <a:schemeClr val="tx1"/>
                          </a:solidFill>
                          <a:latin typeface="Arial"/>
                        </a:rPr>
                        <a:t>-1.58</a:t>
                      </a:r>
                      <a:endParaRPr lang="en-US" sz="1400" b="1" i="0" u="none" strike="noStrike" dirty="0">
                        <a:solidFill>
                          <a:schemeClr val="tx1"/>
                        </a:solidFill>
                        <a:latin typeface="Arial"/>
                      </a:endParaRPr>
                    </a:p>
                  </a:txBody>
                  <a:tcPr marL="0" marR="0" marT="0" marB="0" anchor="ctr">
                    <a:lnL>
                      <a:noFill/>
                    </a:lnL>
                    <a:lnR>
                      <a:noFill/>
                    </a:lnR>
                    <a:lnT w="1905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591863">
                <a:tc>
                  <a:txBody>
                    <a:bodyPr/>
                    <a:lstStyle/>
                    <a:p>
                      <a:pPr marL="0" marR="0">
                        <a:spcBef>
                          <a:spcPts val="0"/>
                        </a:spcBef>
                        <a:spcAft>
                          <a:spcPts val="0"/>
                        </a:spcAft>
                      </a:pPr>
                      <a:r>
                        <a:rPr lang="en-US" sz="1400" b="1" dirty="0" smtClean="0">
                          <a:latin typeface="+mn-lt"/>
                          <a:ea typeface="Times New Roman"/>
                          <a:cs typeface="Times New Roman"/>
                        </a:rPr>
                        <a:t>Transplant year: 2009-2010 vs. 2001-2002</a:t>
                      </a:r>
                      <a:endParaRPr lang="en-US" sz="1400" b="1" dirty="0">
                        <a:latin typeface="+mn-lt"/>
                        <a:ea typeface="Times New Roman"/>
                        <a:cs typeface="Times New Roman"/>
                      </a:endParaRPr>
                    </a:p>
                  </a:txBody>
                  <a:tcPr marL="38100" marR="381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400" b="1" dirty="0" smtClean="0">
                          <a:latin typeface="+mn-lt"/>
                          <a:ea typeface="Times New Roman"/>
                          <a:cs typeface="Times New Roman"/>
                        </a:rPr>
                        <a:t>779</a:t>
                      </a:r>
                      <a:endParaRPr lang="en-US" sz="1400" b="1" dirty="0">
                        <a:latin typeface="+mn-lt"/>
                        <a:ea typeface="Times New Roman"/>
                        <a:cs typeface="Times New Roman"/>
                      </a:endParaRPr>
                    </a:p>
                  </a:txBody>
                  <a:tcPr marL="38100" marR="381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t"/>
                      <a:r>
                        <a:rPr lang="en-US" sz="1400" b="1" i="0" u="none" strike="noStrike">
                          <a:solidFill>
                            <a:schemeClr val="tx1"/>
                          </a:solidFill>
                          <a:latin typeface="Arial"/>
                        </a:rPr>
                        <a:t>0.75</a:t>
                      </a: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t"/>
                      <a:r>
                        <a:rPr lang="en-US" sz="1400" b="1" i="0" u="none" strike="noStrike" dirty="0">
                          <a:solidFill>
                            <a:schemeClr val="tx1"/>
                          </a:solidFill>
                          <a:latin typeface="Arial"/>
                        </a:rPr>
                        <a:t>0.0826</a:t>
                      </a: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t"/>
                      <a:r>
                        <a:rPr lang="en-US" sz="1400" b="1" i="0" u="none" strike="noStrike" dirty="0">
                          <a:solidFill>
                            <a:schemeClr val="tx1"/>
                          </a:solidFill>
                          <a:latin typeface="Arial"/>
                        </a:rPr>
                        <a:t>0.54</a:t>
                      </a: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t"/>
                      <a:r>
                        <a:rPr lang="en-US" sz="1400" b="1" i="0" u="none" strike="noStrike" dirty="0" smtClean="0">
                          <a:solidFill>
                            <a:schemeClr val="tx1"/>
                          </a:solidFill>
                          <a:latin typeface="Arial"/>
                        </a:rPr>
                        <a:t>-1.04</a:t>
                      </a:r>
                      <a:endParaRPr lang="en-US" sz="1400" b="1" i="0" u="none" strike="noStrike" dirty="0">
                        <a:solidFill>
                          <a:schemeClr val="tx1"/>
                        </a:solidFill>
                        <a:latin typeface="Arial"/>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591863">
                <a:tc>
                  <a:txBody>
                    <a:bodyPr/>
                    <a:lstStyle/>
                    <a:p>
                      <a:pPr marL="0" marR="0">
                        <a:spcBef>
                          <a:spcPts val="0"/>
                        </a:spcBef>
                        <a:spcAft>
                          <a:spcPts val="0"/>
                        </a:spcAft>
                      </a:pPr>
                      <a:r>
                        <a:rPr lang="en-US" sz="1400" b="1" dirty="0" err="1" smtClean="0">
                          <a:solidFill>
                            <a:schemeClr val="tx1"/>
                          </a:solidFill>
                          <a:latin typeface="+mn-lt"/>
                          <a:ea typeface="Times New Roman"/>
                          <a:cs typeface="Times New Roman"/>
                        </a:rPr>
                        <a:t>Cerebrovascular</a:t>
                      </a:r>
                      <a:r>
                        <a:rPr lang="en-US" sz="1400" b="1" baseline="0" dirty="0" smtClean="0">
                          <a:solidFill>
                            <a:schemeClr val="tx1"/>
                          </a:solidFill>
                          <a:latin typeface="+mn-lt"/>
                          <a:ea typeface="Times New Roman"/>
                          <a:cs typeface="Times New Roman"/>
                        </a:rPr>
                        <a:t> event prior to transplant</a:t>
                      </a:r>
                      <a:endParaRPr lang="en-US" sz="1400" b="1" dirty="0">
                        <a:solidFill>
                          <a:schemeClr val="tx1"/>
                        </a:solidFill>
                        <a:latin typeface="+mn-lt"/>
                        <a:ea typeface="Times New Roman"/>
                        <a:cs typeface="Times New Roman"/>
                      </a:endParaRPr>
                    </a:p>
                  </a:txBody>
                  <a:tcPr marL="38100" marR="38100" marT="0" marB="0"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400" b="1" dirty="0" smtClean="0">
                          <a:latin typeface="+mn-lt"/>
                          <a:ea typeface="Times New Roman"/>
                          <a:cs typeface="Times New Roman"/>
                        </a:rPr>
                        <a:t>198</a:t>
                      </a:r>
                      <a:endParaRPr lang="en-US" sz="1400" b="1" dirty="0">
                        <a:latin typeface="+mn-lt"/>
                        <a:ea typeface="Times New Roman"/>
                        <a:cs typeface="Times New Roman"/>
                      </a:endParaRPr>
                    </a:p>
                  </a:txBody>
                  <a:tcPr marL="38100" marR="38100" marT="0" marB="0"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400" b="1" i="0" u="none" strike="noStrike">
                          <a:solidFill>
                            <a:schemeClr val="tx1"/>
                          </a:solidFill>
                          <a:latin typeface="Arial"/>
                        </a:rPr>
                        <a:t>0.65</a:t>
                      </a:r>
                    </a:p>
                  </a:txBody>
                  <a:tcPr marL="0" marR="0" marT="0" marB="0"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400" b="1" i="0" u="none" strike="noStrike" dirty="0">
                          <a:solidFill>
                            <a:schemeClr val="tx1"/>
                          </a:solidFill>
                          <a:latin typeface="Arial"/>
                        </a:rPr>
                        <a:t>0.0688</a:t>
                      </a:r>
                    </a:p>
                  </a:txBody>
                  <a:tcPr marL="0" marR="0" marT="0" marB="0"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400" b="1" i="0" u="none" strike="noStrike" dirty="0">
                          <a:solidFill>
                            <a:schemeClr val="tx1"/>
                          </a:solidFill>
                          <a:latin typeface="Arial"/>
                        </a:rPr>
                        <a:t>0.41</a:t>
                      </a:r>
                    </a:p>
                  </a:txBody>
                  <a:tcPr marL="0" marR="0" marT="0" marB="0"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l" fontAlgn="t"/>
                      <a:r>
                        <a:rPr lang="en-US" sz="1400" b="1" i="0" u="none" strike="noStrike" dirty="0" smtClean="0">
                          <a:solidFill>
                            <a:schemeClr val="tx1"/>
                          </a:solidFill>
                          <a:latin typeface="Arial"/>
                        </a:rPr>
                        <a:t>-1.03</a:t>
                      </a:r>
                      <a:endParaRPr lang="en-US" sz="1400" b="1" i="0" u="none" strike="noStrike" dirty="0">
                        <a:solidFill>
                          <a:schemeClr val="tx1"/>
                        </a:solidFill>
                        <a:latin typeface="Arial"/>
                      </a:endParaRPr>
                    </a:p>
                  </a:txBody>
                  <a:tcPr marL="0" marR="0" marT="0" marB="0"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r>
            </a:tbl>
          </a:graphicData>
        </a:graphic>
      </p:graphicFrame>
      <p:grpSp>
        <p:nvGrpSpPr>
          <p:cNvPr id="10" name="Group 9"/>
          <p:cNvGrpSpPr/>
          <p:nvPr/>
        </p:nvGrpSpPr>
        <p:grpSpPr>
          <a:xfrm>
            <a:off x="2" y="6146792"/>
            <a:ext cx="4715932" cy="711201"/>
            <a:chOff x="1" y="6067776"/>
            <a:chExt cx="4952999" cy="790224"/>
          </a:xfrm>
        </p:grpSpPr>
        <p:pic>
          <p:nvPicPr>
            <p:cNvPr id="12" name="Picture 11"/>
            <p:cNvPicPr>
              <a:picLocks noChangeAspect="1"/>
            </p:cNvPicPr>
            <p:nvPr/>
          </p:nvPicPr>
          <p:blipFill>
            <a:blip r:embed="rId3"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4" name="TextBox 13"/>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r>
              <a:rPr lang="en-US" sz="2800" dirty="0" smtClean="0"/>
              <a:t>PEDIATRIC HEART TRANSPLANTS </a:t>
            </a:r>
            <a:r>
              <a:rPr lang="en-US" sz="2000" dirty="0" smtClean="0"/>
              <a:t>(2001-2010)</a:t>
            </a:r>
            <a:br>
              <a:rPr lang="en-US" sz="2000" dirty="0" smtClean="0"/>
            </a:br>
            <a:r>
              <a:rPr lang="en-US" sz="2400" dirty="0" smtClean="0"/>
              <a:t>Risk Factors For 1 Year Mortality</a:t>
            </a:r>
            <a:endParaRPr lang="en-US" sz="2400" dirty="0"/>
          </a:p>
        </p:txBody>
      </p:sp>
      <p:graphicFrame>
        <p:nvGraphicFramePr>
          <p:cNvPr id="10" name="Content Placeholder 9"/>
          <p:cNvGraphicFramePr>
            <a:graphicFrameLocks noGrp="1"/>
          </p:cNvGraphicFramePr>
          <p:nvPr>
            <p:ph idx="1"/>
          </p:nvPr>
        </p:nvGraphicFramePr>
        <p:xfrm>
          <a:off x="304800" y="1676400"/>
          <a:ext cx="8305800" cy="1788905"/>
        </p:xfrm>
        <a:graphic>
          <a:graphicData uri="http://schemas.openxmlformats.org/drawingml/2006/table">
            <a:tbl>
              <a:tblPr firstRow="1" bandRow="1">
                <a:tableStyleId>{C083E6E3-FA7D-4D7B-A595-EF9225AFEA82}</a:tableStyleId>
              </a:tblPr>
              <a:tblGrid>
                <a:gridCol w="3733800"/>
                <a:gridCol w="4572000"/>
              </a:tblGrid>
              <a:tr h="682209">
                <a:tc gridSpan="2">
                  <a:txBody>
                    <a:bodyPr/>
                    <a:lstStyle/>
                    <a:p>
                      <a:pPr algn="ctr" rtl="0" fontAlgn="t"/>
                      <a:r>
                        <a:rPr lang="en-US" sz="2400" b="1" i="1" dirty="0">
                          <a:solidFill>
                            <a:srgbClr val="FFFF00"/>
                          </a:solidFill>
                        </a:rPr>
                        <a:t>Continuous Factors (see figures)</a:t>
                      </a:r>
                      <a:r>
                        <a:rPr lang="en-US" sz="2400" dirty="0">
                          <a:solidFill>
                            <a:srgbClr val="FFFF00"/>
                          </a:solidFill>
                        </a:rPr>
                        <a:t> </a:t>
                      </a:r>
                      <a:endParaRPr lang="en-US" dirty="0"/>
                    </a:p>
                  </a:txBody>
                  <a:tcPr marL="0" marR="0" marT="9144" marB="0">
                    <a:lnL>
                      <a:noFill/>
                    </a:lnL>
                    <a:lnT w="12700" cmpd="sng">
                      <a:noFill/>
                    </a:lnT>
                    <a:lnB w="12700" cap="flat" cmpd="sng" algn="ctr">
                      <a:noFill/>
                      <a:prstDash val="solid"/>
                      <a:round/>
                      <a:headEnd type="none" w="med" len="med"/>
                      <a:tailEnd type="none" w="med" len="med"/>
                    </a:lnB>
                    <a:solidFill>
                      <a:schemeClr val="bg2"/>
                    </a:solidFill>
                  </a:tcPr>
                </a:tc>
                <a:tc hMerge="1">
                  <a:txBody>
                    <a:bodyPr/>
                    <a:lstStyle/>
                    <a:p>
                      <a:pPr algn="ctr" rtl="0" fontAlgn="t"/>
                      <a:endParaRPr lang="en-US" dirty="0"/>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r>
              <a:tr h="553348">
                <a:tc>
                  <a:txBody>
                    <a:bodyPr/>
                    <a:lstStyle/>
                    <a:p>
                      <a:pPr rtl="0" fontAlgn="t"/>
                      <a:r>
                        <a:rPr lang="en-US" sz="1800" b="1" dirty="0" smtClean="0"/>
                        <a:t>Donor</a:t>
                      </a:r>
                      <a:r>
                        <a:rPr lang="en-US" sz="1800" b="1" baseline="0" dirty="0" smtClean="0"/>
                        <a:t> height</a:t>
                      </a:r>
                      <a:endParaRPr lang="en-US" sz="1800" b="1" dirty="0"/>
                    </a:p>
                  </a:txBody>
                  <a:tcPr marL="45720" marR="0" marT="0" marB="0" anchor="ctr">
                    <a:lnL>
                      <a:noFill/>
                    </a:lnL>
                    <a:lnT w="12700" cap="flat" cmpd="sng" algn="ctr">
                      <a:noFill/>
                      <a:prstDash val="solid"/>
                      <a:round/>
                      <a:headEnd type="none" w="med" len="med"/>
                      <a:tailEnd type="none" w="med" len="med"/>
                    </a:lnT>
                    <a:lnB>
                      <a:noFill/>
                    </a:lnB>
                    <a:solidFill>
                      <a:schemeClr val="bg2"/>
                    </a:solidFill>
                  </a:tcPr>
                </a:tc>
                <a:tc>
                  <a:txBody>
                    <a:bodyPr/>
                    <a:lstStyle/>
                    <a:p>
                      <a:pPr rtl="0" fontAlgn="t"/>
                      <a:r>
                        <a:rPr lang="en-US" sz="1800" b="1" dirty="0" smtClean="0"/>
                        <a:t>Ischemia time</a:t>
                      </a:r>
                      <a:endParaRPr lang="en-US" sz="1800" b="1" dirty="0"/>
                    </a:p>
                  </a:txBody>
                  <a:tcPr marL="45720" marR="0" marT="0" marB="0" anchor="ctr">
                    <a:lnT w="12700" cap="flat" cmpd="sng" algn="ctr">
                      <a:noFill/>
                      <a:prstDash val="solid"/>
                      <a:round/>
                      <a:headEnd type="none" w="med" len="med"/>
                      <a:tailEnd type="none" w="med" len="med"/>
                    </a:lnT>
                    <a:lnB>
                      <a:noFill/>
                    </a:lnB>
                    <a:solidFill>
                      <a:schemeClr val="bg2"/>
                    </a:solidFill>
                  </a:tcPr>
                </a:tc>
              </a:tr>
              <a:tr h="553348">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b="1" dirty="0" smtClean="0"/>
                        <a:t>Recipient BMI</a:t>
                      </a:r>
                    </a:p>
                  </a:txBody>
                  <a:tcPr marL="45720" marR="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b="1" dirty="0" smtClean="0"/>
                        <a:t>Recipient pre-transplant creatinine</a:t>
                      </a:r>
                      <a:endParaRPr lang="en-US" sz="1800" b="1" dirty="0"/>
                    </a:p>
                  </a:txBody>
                  <a:tcPr marL="45720" marR="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r>
            </a:tbl>
          </a:graphicData>
        </a:graphic>
      </p:graphicFrame>
      <p:grpSp>
        <p:nvGrpSpPr>
          <p:cNvPr id="8" name="Group 7"/>
          <p:cNvGrpSpPr/>
          <p:nvPr/>
        </p:nvGrpSpPr>
        <p:grpSpPr>
          <a:xfrm>
            <a:off x="2" y="6146792"/>
            <a:ext cx="4715932" cy="711201"/>
            <a:chOff x="1" y="6067776"/>
            <a:chExt cx="4952999" cy="790224"/>
          </a:xfrm>
        </p:grpSpPr>
        <p:pic>
          <p:nvPicPr>
            <p:cNvPr id="11" name="Picture 10"/>
            <p:cNvPicPr>
              <a:picLocks noChangeAspect="1"/>
            </p:cNvPicPr>
            <p:nvPr/>
          </p:nvPicPr>
          <p:blipFill>
            <a:blip r:embed="rId3"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3" name="TextBox 12"/>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PEDIATRIC HEART TRANSPLANTS </a:t>
            </a:r>
            <a:r>
              <a:rPr lang="en-US" sz="2000" dirty="0" smtClean="0"/>
              <a:t>(2001-2010)</a:t>
            </a:r>
            <a:r>
              <a:rPr lang="en-US" sz="1800" dirty="0" smtClean="0"/>
              <a:t/>
            </a:r>
            <a:br>
              <a:rPr lang="en-US" sz="1800" dirty="0" smtClean="0"/>
            </a:br>
            <a:r>
              <a:rPr lang="en-US" sz="2400" dirty="0" smtClean="0"/>
              <a:t>Risk Factors For 1 Year Mortality with 95% Confidence Limits </a:t>
            </a:r>
            <a:br>
              <a:rPr lang="en-US" sz="2400" dirty="0" smtClean="0"/>
            </a:br>
            <a:r>
              <a:rPr lang="en-US" sz="2400" dirty="0" smtClean="0">
                <a:solidFill>
                  <a:srgbClr val="FFFF00"/>
                </a:solidFill>
              </a:rPr>
              <a:t>Donor Height</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248400" y="2362200"/>
            <a:ext cx="1828800" cy="323165"/>
          </a:xfrm>
          <a:prstGeom prst="rect">
            <a:avLst/>
          </a:prstGeom>
          <a:noFill/>
        </p:spPr>
        <p:txBody>
          <a:bodyPr wrap="square" rtlCol="0">
            <a:spAutoFit/>
          </a:bodyPr>
          <a:lstStyle/>
          <a:p>
            <a:r>
              <a:rPr lang="en-US" sz="1500" b="1" dirty="0" smtClean="0">
                <a:solidFill>
                  <a:srgbClr val="FFFF00"/>
                </a:solidFill>
              </a:rPr>
              <a:t>p &lt; 0.0001</a:t>
            </a:r>
            <a:endParaRPr lang="en-US" sz="1500" b="1" dirty="0">
              <a:solidFill>
                <a:srgbClr val="FFFF00"/>
              </a:solidFill>
            </a:endParaRPr>
          </a:p>
        </p:txBody>
      </p:sp>
      <p:sp>
        <p:nvSpPr>
          <p:cNvPr id="14" name="TextBox 13"/>
          <p:cNvSpPr txBox="1"/>
          <p:nvPr/>
        </p:nvSpPr>
        <p:spPr>
          <a:xfrm>
            <a:off x="7010400" y="5562600"/>
            <a:ext cx="1828800" cy="461665"/>
          </a:xfrm>
          <a:prstGeom prst="rect">
            <a:avLst/>
          </a:prstGeom>
          <a:noFill/>
        </p:spPr>
        <p:txBody>
          <a:bodyPr wrap="square" rtlCol="0">
            <a:spAutoFit/>
          </a:bodyPr>
          <a:lstStyle/>
          <a:p>
            <a:pPr algn="ctr"/>
            <a:r>
              <a:rPr lang="en-US" sz="2400" b="1" dirty="0" smtClean="0">
                <a:solidFill>
                  <a:srgbClr val="FFFF00"/>
                </a:solidFill>
              </a:rPr>
              <a:t>(N = 3,516)</a:t>
            </a:r>
            <a:endParaRPr lang="en-US" sz="24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3" name="TextBox 12"/>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PEDIATRIC HEART TRANSPLANTS </a:t>
            </a:r>
            <a:r>
              <a:rPr lang="en-US" sz="2000" dirty="0" smtClean="0"/>
              <a:t>(2001-2010)</a:t>
            </a:r>
            <a:r>
              <a:rPr lang="en-US" sz="1800" dirty="0" smtClean="0"/>
              <a:t/>
            </a:r>
            <a:br>
              <a:rPr lang="en-US" sz="1800" dirty="0" smtClean="0"/>
            </a:br>
            <a:r>
              <a:rPr lang="en-US" sz="2400" dirty="0" smtClean="0"/>
              <a:t>Risk Factors For 1 Year Mortality with 95% Confidence Limits </a:t>
            </a:r>
            <a:br>
              <a:rPr lang="en-US" sz="2400" dirty="0" smtClean="0"/>
            </a:br>
            <a:r>
              <a:rPr lang="en-US" sz="2400" dirty="0" smtClean="0">
                <a:solidFill>
                  <a:srgbClr val="FFFF00"/>
                </a:solidFill>
              </a:rPr>
              <a:t>Recipient BMI</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2286000"/>
            <a:ext cx="1828800" cy="323165"/>
          </a:xfrm>
          <a:prstGeom prst="rect">
            <a:avLst/>
          </a:prstGeom>
          <a:noFill/>
        </p:spPr>
        <p:txBody>
          <a:bodyPr wrap="square" rtlCol="0">
            <a:spAutoFit/>
          </a:bodyPr>
          <a:lstStyle/>
          <a:p>
            <a:r>
              <a:rPr lang="en-US" sz="1500" b="1" dirty="0" smtClean="0">
                <a:solidFill>
                  <a:srgbClr val="FFFF00"/>
                </a:solidFill>
              </a:rPr>
              <a:t>p = 0.0295</a:t>
            </a:r>
            <a:endParaRPr lang="en-US" sz="1500" b="1" dirty="0">
              <a:solidFill>
                <a:srgbClr val="FFFF00"/>
              </a:solidFill>
            </a:endParaRPr>
          </a:p>
        </p:txBody>
      </p:sp>
      <p:sp>
        <p:nvSpPr>
          <p:cNvPr id="14" name="TextBox 13"/>
          <p:cNvSpPr txBox="1"/>
          <p:nvPr/>
        </p:nvSpPr>
        <p:spPr>
          <a:xfrm>
            <a:off x="7010400" y="5562600"/>
            <a:ext cx="1828800" cy="461665"/>
          </a:xfrm>
          <a:prstGeom prst="rect">
            <a:avLst/>
          </a:prstGeom>
          <a:noFill/>
        </p:spPr>
        <p:txBody>
          <a:bodyPr wrap="square" rtlCol="0">
            <a:spAutoFit/>
          </a:bodyPr>
          <a:lstStyle/>
          <a:p>
            <a:pPr algn="ctr"/>
            <a:r>
              <a:rPr lang="en-US" sz="2400" b="1" dirty="0" smtClean="0">
                <a:solidFill>
                  <a:srgbClr val="FFFF00"/>
                </a:solidFill>
              </a:rPr>
              <a:t>(N = 3,516)</a:t>
            </a:r>
            <a:endParaRPr lang="en-US" sz="24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3" name="TextBox 12"/>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PEDIATRIC HEART TRANSPLANTS </a:t>
            </a:r>
            <a:r>
              <a:rPr lang="en-US" sz="2000" dirty="0" smtClean="0"/>
              <a:t>(2001-2010)</a:t>
            </a:r>
            <a:r>
              <a:rPr lang="en-US" sz="1800" dirty="0" smtClean="0"/>
              <a:t/>
            </a:r>
            <a:br>
              <a:rPr lang="en-US" sz="1800" dirty="0" smtClean="0"/>
            </a:br>
            <a:r>
              <a:rPr lang="en-US" sz="2400" dirty="0" smtClean="0"/>
              <a:t>Risk Factors For 1 Year Mortality with 95% Confidence Limits </a:t>
            </a:r>
            <a:br>
              <a:rPr lang="en-US" sz="2400" dirty="0" smtClean="0"/>
            </a:br>
            <a:r>
              <a:rPr lang="en-US" sz="2400" dirty="0" smtClean="0">
                <a:solidFill>
                  <a:srgbClr val="FFFF00"/>
                </a:solidFill>
              </a:rPr>
              <a:t>Recipient Pre-Transplant Creatinine</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828800" y="2438400"/>
            <a:ext cx="1828800" cy="323165"/>
          </a:xfrm>
          <a:prstGeom prst="rect">
            <a:avLst/>
          </a:prstGeom>
          <a:noFill/>
        </p:spPr>
        <p:txBody>
          <a:bodyPr wrap="square" rtlCol="0">
            <a:spAutoFit/>
          </a:bodyPr>
          <a:lstStyle/>
          <a:p>
            <a:r>
              <a:rPr lang="en-US" sz="1500" b="1" dirty="0" smtClean="0">
                <a:solidFill>
                  <a:srgbClr val="FFFF00"/>
                </a:solidFill>
              </a:rPr>
              <a:t>p = 0.0009</a:t>
            </a:r>
            <a:endParaRPr lang="en-US" sz="1500" b="1" dirty="0">
              <a:solidFill>
                <a:srgbClr val="FFFF00"/>
              </a:solidFill>
            </a:endParaRPr>
          </a:p>
        </p:txBody>
      </p:sp>
      <p:sp>
        <p:nvSpPr>
          <p:cNvPr id="10" name="TextBox 9"/>
          <p:cNvSpPr txBox="1"/>
          <p:nvPr/>
        </p:nvSpPr>
        <p:spPr>
          <a:xfrm>
            <a:off x="6934200" y="6172200"/>
            <a:ext cx="1828800" cy="461665"/>
          </a:xfrm>
          <a:prstGeom prst="rect">
            <a:avLst/>
          </a:prstGeom>
          <a:noFill/>
        </p:spPr>
        <p:txBody>
          <a:bodyPr wrap="square" rtlCol="0">
            <a:spAutoFit/>
          </a:bodyPr>
          <a:lstStyle/>
          <a:p>
            <a:pPr algn="ctr"/>
            <a:r>
              <a:rPr lang="en-US" sz="2400" b="1" dirty="0" smtClean="0">
                <a:solidFill>
                  <a:srgbClr val="FFFF00"/>
                </a:solidFill>
              </a:rPr>
              <a:t>(N = 3,516)</a:t>
            </a:r>
            <a:endParaRPr lang="en-US" sz="24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4" name="TextBox 13"/>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19200"/>
          </a:xfrm>
        </p:spPr>
        <p:txBody>
          <a:bodyPr/>
          <a:lstStyle/>
          <a:p>
            <a:r>
              <a:rPr lang="en-US" sz="2600" dirty="0" smtClean="0"/>
              <a:t>Pediatric Heart Transplants</a:t>
            </a:r>
            <a:r>
              <a:rPr lang="en-US" sz="3600" dirty="0" smtClean="0"/>
              <a:t/>
            </a:r>
            <a:br>
              <a:rPr lang="en-US" sz="3600" dirty="0" smtClean="0"/>
            </a:br>
            <a:r>
              <a:rPr lang="en-US" sz="2400" dirty="0" smtClean="0"/>
              <a:t>Donor Age Distribution by Location </a:t>
            </a:r>
            <a:r>
              <a:rPr lang="en-US" sz="3600" dirty="0" smtClean="0"/>
              <a:t/>
            </a:r>
            <a:br>
              <a:rPr lang="en-US" sz="3600" dirty="0" smtClean="0"/>
            </a:br>
            <a:r>
              <a:rPr lang="en-US" sz="2000" dirty="0" smtClean="0"/>
              <a:t>(Transplants: January 2000 – June 2012)</a:t>
            </a:r>
            <a:endParaRPr lang="en-US" sz="2000" dirty="0"/>
          </a:p>
        </p:txBody>
      </p:sp>
      <p:graphicFrame>
        <p:nvGraphicFramePr>
          <p:cNvPr id="10" name="Content Placeholder 9"/>
          <p:cNvGraphicFramePr>
            <a:graphicFrameLocks noGrp="1"/>
          </p:cNvGraphicFramePr>
          <p:nvPr>
            <p:ph idx="1"/>
          </p:nvPr>
        </p:nvGraphicFramePr>
        <p:xfrm>
          <a:off x="0" y="1371600"/>
          <a:ext cx="88392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6" name="TextBox 15"/>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PEDIATRIC HEART TRANSPLANTS </a:t>
            </a:r>
            <a:r>
              <a:rPr lang="en-US" sz="2000" dirty="0" smtClean="0"/>
              <a:t>(2001-2010)</a:t>
            </a:r>
            <a:r>
              <a:rPr lang="en-US" sz="1800" dirty="0" smtClean="0"/>
              <a:t/>
            </a:r>
            <a:br>
              <a:rPr lang="en-US" sz="1800" dirty="0" smtClean="0"/>
            </a:br>
            <a:r>
              <a:rPr lang="en-US" sz="2400" dirty="0" smtClean="0"/>
              <a:t>Risk Factors For 1 Year Mortality with 95% Confidence Limits </a:t>
            </a:r>
            <a:br>
              <a:rPr lang="en-US" sz="2400" dirty="0" smtClean="0"/>
            </a:br>
            <a:r>
              <a:rPr lang="en-US" sz="2400" dirty="0" smtClean="0">
                <a:solidFill>
                  <a:srgbClr val="FFFF00"/>
                </a:solidFill>
              </a:rPr>
              <a:t>Ischemia time</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600200" y="4724400"/>
            <a:ext cx="1828800" cy="323165"/>
          </a:xfrm>
          <a:prstGeom prst="rect">
            <a:avLst/>
          </a:prstGeom>
          <a:noFill/>
        </p:spPr>
        <p:txBody>
          <a:bodyPr wrap="square" rtlCol="0">
            <a:spAutoFit/>
          </a:bodyPr>
          <a:lstStyle/>
          <a:p>
            <a:r>
              <a:rPr lang="en-US" sz="1500" b="1" dirty="0" smtClean="0">
                <a:solidFill>
                  <a:srgbClr val="FFFF00"/>
                </a:solidFill>
              </a:rPr>
              <a:t>p = 0.0035</a:t>
            </a:r>
            <a:endParaRPr lang="en-US" sz="1500" b="1" dirty="0">
              <a:solidFill>
                <a:srgbClr val="FFFF00"/>
              </a:solidFill>
            </a:endParaRPr>
          </a:p>
        </p:txBody>
      </p:sp>
      <p:sp>
        <p:nvSpPr>
          <p:cNvPr id="10" name="TextBox 9"/>
          <p:cNvSpPr txBox="1"/>
          <p:nvPr/>
        </p:nvSpPr>
        <p:spPr>
          <a:xfrm>
            <a:off x="6934200" y="6172200"/>
            <a:ext cx="1828800" cy="461665"/>
          </a:xfrm>
          <a:prstGeom prst="rect">
            <a:avLst/>
          </a:prstGeom>
          <a:noFill/>
        </p:spPr>
        <p:txBody>
          <a:bodyPr wrap="square" rtlCol="0">
            <a:spAutoFit/>
          </a:bodyPr>
          <a:lstStyle/>
          <a:p>
            <a:pPr algn="ctr"/>
            <a:r>
              <a:rPr lang="en-US" sz="2400" b="1" dirty="0" smtClean="0">
                <a:solidFill>
                  <a:srgbClr val="FFFF00"/>
                </a:solidFill>
              </a:rPr>
              <a:t>(N = 3,516)</a:t>
            </a:r>
            <a:endParaRPr lang="en-US" sz="24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4" name="TextBox 13"/>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685800"/>
          </a:xfrm>
        </p:spPr>
        <p:txBody>
          <a:bodyPr/>
          <a:lstStyle/>
          <a:p>
            <a:r>
              <a:rPr lang="en-US" sz="2800" dirty="0" smtClean="0"/>
              <a:t>PEDIATRIC HEART TRANSPLANTS </a:t>
            </a:r>
            <a:r>
              <a:rPr lang="en-US" sz="2000" dirty="0" smtClean="0"/>
              <a:t>(2001-2010)</a:t>
            </a:r>
            <a:br>
              <a:rPr lang="en-US" sz="2000" dirty="0" smtClean="0"/>
            </a:br>
            <a:r>
              <a:rPr lang="en-US" sz="2400" dirty="0" smtClean="0"/>
              <a:t>Age = &lt;1 Year</a:t>
            </a:r>
            <a:r>
              <a:rPr lang="en-US" sz="2000" dirty="0" smtClean="0"/>
              <a:t/>
            </a:r>
            <a:br>
              <a:rPr lang="en-US" sz="2000" dirty="0" smtClean="0"/>
            </a:br>
            <a:r>
              <a:rPr lang="en-US" sz="2400" dirty="0" smtClean="0"/>
              <a:t>Risk Factors For 1 Year Mortality</a:t>
            </a:r>
            <a:endParaRPr lang="en-US" sz="2400" dirty="0"/>
          </a:p>
        </p:txBody>
      </p:sp>
      <p:graphicFrame>
        <p:nvGraphicFramePr>
          <p:cNvPr id="10" name="Content Placeholder 9"/>
          <p:cNvGraphicFramePr>
            <a:graphicFrameLocks noGrp="1"/>
          </p:cNvGraphicFramePr>
          <p:nvPr>
            <p:ph idx="1"/>
          </p:nvPr>
        </p:nvGraphicFramePr>
        <p:xfrm>
          <a:off x="228599" y="1342393"/>
          <a:ext cx="8686801" cy="4405413"/>
        </p:xfrm>
        <a:graphic>
          <a:graphicData uri="http://schemas.openxmlformats.org/drawingml/2006/table">
            <a:tbl>
              <a:tblPr firstRow="1" bandRow="1">
                <a:tableStyleId>{C083E6E3-FA7D-4D7B-A595-EF9225AFEA82}</a:tableStyleId>
              </a:tblPr>
              <a:tblGrid>
                <a:gridCol w="4343401"/>
                <a:gridCol w="762000"/>
                <a:gridCol w="861290"/>
                <a:gridCol w="877455"/>
                <a:gridCol w="965200"/>
                <a:gridCol w="877455"/>
              </a:tblGrid>
              <a:tr h="488953">
                <a:tc>
                  <a:txBody>
                    <a:bodyPr/>
                    <a:lstStyle/>
                    <a:p>
                      <a:pPr algn="l"/>
                      <a:r>
                        <a:rPr lang="en-US" sz="1400" b="1" i="1" kern="1200" dirty="0" smtClean="0">
                          <a:solidFill>
                            <a:srgbClr val="FFFF00"/>
                          </a:solidFill>
                          <a:latin typeface="+mn-lt"/>
                          <a:ea typeface="+mn-ea"/>
                          <a:cs typeface="+mn-cs"/>
                        </a:rPr>
                        <a:t>VARIABLE</a:t>
                      </a:r>
                      <a:endParaRPr lang="en-US" sz="1400" b="1" dirty="0">
                        <a:solidFill>
                          <a:srgbClr val="FFFF00"/>
                        </a:solidFill>
                        <a:latin typeface="+mn-lt"/>
                      </a:endParaRPr>
                    </a:p>
                  </a:txBody>
                  <a:tcPr marL="45720" marR="0" marT="91440" marB="0" anchor="ctr">
                    <a:lnL>
                      <a:noFill/>
                    </a:lnL>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400" b="1" i="1" dirty="0">
                          <a:solidFill>
                            <a:srgbClr val="FFFF00"/>
                          </a:solidFill>
                          <a:latin typeface="+mn-lt"/>
                        </a:rPr>
                        <a:t>N</a:t>
                      </a:r>
                      <a:endParaRPr lang="en-US" sz="1400" dirty="0">
                        <a:latin typeface="+mn-lt"/>
                      </a:endParaRPr>
                    </a:p>
                  </a:txBody>
                  <a:tcPr marL="0" marR="0" marT="91440" marB="0" anchor="ctr">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400" b="1" i="1" dirty="0" smtClean="0">
                          <a:solidFill>
                            <a:srgbClr val="FFFF00"/>
                          </a:solidFill>
                          <a:latin typeface="+mn-lt"/>
                        </a:rPr>
                        <a:t>Hazard Ratio</a:t>
                      </a:r>
                      <a:endParaRPr lang="en-US" sz="14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400" b="1" i="1" dirty="0">
                          <a:solidFill>
                            <a:srgbClr val="FFFF00"/>
                          </a:solidFill>
                          <a:latin typeface="+mn-lt"/>
                        </a:rPr>
                        <a:t>P-value</a:t>
                      </a:r>
                      <a:endParaRPr lang="en-US" sz="14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gridSpan="2">
                  <a:txBody>
                    <a:bodyPr/>
                    <a:lstStyle/>
                    <a:p>
                      <a:pPr algn="ctr" rtl="0" fontAlgn="t"/>
                      <a:r>
                        <a:rPr lang="en-US" sz="1400" b="1" i="1" dirty="0">
                          <a:solidFill>
                            <a:srgbClr val="FFFF00"/>
                          </a:solidFill>
                          <a:latin typeface="+mn-lt"/>
                        </a:rPr>
                        <a:t>95% Confidence Interval</a:t>
                      </a:r>
                      <a:endParaRPr lang="en-US" sz="1400" dirty="0">
                        <a:latin typeface="+mn-lt"/>
                      </a:endParaRPr>
                    </a:p>
                  </a:txBody>
                  <a:tcPr marL="0" marR="0" marT="91440" marB="0">
                    <a:lnR>
                      <a:noFill/>
                    </a:lnR>
                    <a:lnT w="12700" cmpd="sng">
                      <a:noFill/>
                    </a:lnT>
                    <a:lnB w="12700" cap="flat" cmpd="sng" algn="ctr">
                      <a:solidFill>
                        <a:srgbClr val="FFFF00"/>
                      </a:solidFill>
                      <a:prstDash val="solid"/>
                      <a:round/>
                      <a:headEnd type="none" w="med" len="med"/>
                      <a:tailEnd type="none" w="med" len="med"/>
                    </a:lnB>
                    <a:solidFill>
                      <a:schemeClr val="bg2"/>
                    </a:solidFill>
                  </a:tcPr>
                </a:tc>
                <a:tc hMerge="1">
                  <a:txBody>
                    <a:bodyPr/>
                    <a:lstStyle/>
                    <a:p>
                      <a:endParaRPr lang="en-US"/>
                    </a:p>
                  </a:txBody>
                  <a:tcPr/>
                </a:tc>
              </a:tr>
              <a:tr h="431917">
                <a:tc>
                  <a:txBody>
                    <a:bodyPr/>
                    <a:lstStyle/>
                    <a:p>
                      <a:pPr marL="0" marR="0">
                        <a:spcBef>
                          <a:spcPts val="0"/>
                        </a:spcBef>
                        <a:spcAft>
                          <a:spcPts val="0"/>
                        </a:spcAft>
                      </a:pPr>
                      <a:r>
                        <a:rPr lang="en-US" sz="1400" b="1" dirty="0">
                          <a:solidFill>
                            <a:srgbClr val="FFFFFF"/>
                          </a:solidFill>
                          <a:latin typeface="+mn-lt"/>
                          <a:ea typeface="Times New Roman"/>
                          <a:cs typeface="Times New Roman"/>
                        </a:rPr>
                        <a:t>ECMO, </a:t>
                      </a:r>
                      <a:r>
                        <a:rPr lang="en-US" sz="1400" b="1" dirty="0" smtClean="0">
                          <a:solidFill>
                            <a:srgbClr val="FFFFFF"/>
                          </a:solidFill>
                          <a:latin typeface="+mn-lt"/>
                          <a:ea typeface="Times New Roman"/>
                          <a:cs typeface="Times New Roman"/>
                        </a:rPr>
                        <a:t>diagnosis</a:t>
                      </a:r>
                      <a:r>
                        <a:rPr lang="en-US" sz="1400" b="1" baseline="0" dirty="0" smtClean="0">
                          <a:solidFill>
                            <a:srgbClr val="FFFFFF"/>
                          </a:solidFill>
                          <a:latin typeface="+mn-lt"/>
                          <a:ea typeface="Times New Roman"/>
                          <a:cs typeface="Times New Roman"/>
                        </a:rPr>
                        <a:t> = congenital</a:t>
                      </a:r>
                      <a:endParaRPr lang="en-US" sz="1400" b="1" dirty="0">
                        <a:latin typeface="+mn-lt"/>
                        <a:ea typeface="Times New Roman"/>
                        <a:cs typeface="Times New Roman"/>
                      </a:endParaRPr>
                    </a:p>
                  </a:txBody>
                  <a:tcPr marL="38100" marR="38100" marT="0" marB="0" anchor="ctr">
                    <a:lnL>
                      <a:noFill/>
                    </a:lnL>
                    <a:lnT w="12700" cap="flat" cmpd="sng" algn="ctr">
                      <a:solidFill>
                        <a:srgbClr val="FFFF00"/>
                      </a:solidFill>
                      <a:prstDash val="solid"/>
                      <a:round/>
                      <a:headEnd type="none" w="med" len="med"/>
                      <a:tailEnd type="none" w="med" len="med"/>
                    </a:lnT>
                    <a:solidFill>
                      <a:schemeClr val="bg2"/>
                    </a:solidFill>
                  </a:tcPr>
                </a:tc>
                <a:tc>
                  <a:txBody>
                    <a:bodyPr/>
                    <a:lstStyle/>
                    <a:p>
                      <a:pPr marL="0" marR="0" algn="ctr">
                        <a:spcBef>
                          <a:spcPts val="0"/>
                        </a:spcBef>
                        <a:spcAft>
                          <a:spcPts val="0"/>
                        </a:spcAft>
                      </a:pPr>
                      <a:r>
                        <a:rPr lang="en-US" sz="1400" b="1" dirty="0" smtClean="0">
                          <a:latin typeface="+mn-lt"/>
                          <a:ea typeface="Times New Roman"/>
                          <a:cs typeface="Times New Roman"/>
                        </a:rPr>
                        <a:t>77</a:t>
                      </a:r>
                      <a:endParaRPr lang="en-US" sz="1400" b="1" dirty="0">
                        <a:latin typeface="+mn-lt"/>
                        <a:ea typeface="Times New Roman"/>
                        <a:cs typeface="Times New Roman"/>
                      </a:endParaRPr>
                    </a:p>
                  </a:txBody>
                  <a:tcPr marL="38100" marR="3810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ctr" fontAlgn="ctr"/>
                      <a:r>
                        <a:rPr lang="en-US" sz="1400" b="1" i="0" u="none" strike="noStrike" dirty="0">
                          <a:solidFill>
                            <a:srgbClr val="FFFFFF"/>
                          </a:solidFill>
                          <a:latin typeface="Arial"/>
                        </a:rPr>
                        <a:t>3.91</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ctr" fontAlgn="ctr"/>
                      <a:r>
                        <a:rPr lang="en-US" sz="1400" b="1" i="0" u="none" strike="noStrike">
                          <a:solidFill>
                            <a:srgbClr val="FFFFFF"/>
                          </a:solidFill>
                          <a:latin typeface="Arial"/>
                        </a:rPr>
                        <a:t>&lt;.0001</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r" fontAlgn="ctr"/>
                      <a:r>
                        <a:rPr lang="en-US" sz="1400" b="1" i="0" u="none" strike="noStrike" dirty="0">
                          <a:solidFill>
                            <a:srgbClr val="FFFFFF"/>
                          </a:solidFill>
                          <a:latin typeface="Arial"/>
                        </a:rPr>
                        <a:t>2.53</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l" fontAlgn="ctr"/>
                      <a:r>
                        <a:rPr lang="en-US" sz="1400" b="1" i="0" u="none" strike="noStrike" dirty="0" smtClean="0">
                          <a:solidFill>
                            <a:srgbClr val="FFFFFF"/>
                          </a:solidFill>
                          <a:latin typeface="Arial"/>
                        </a:rPr>
                        <a:t>-6.05</a:t>
                      </a:r>
                      <a:endParaRPr lang="en-US" sz="1400" b="1" i="0" u="none" strike="noStrike" dirty="0">
                        <a:solidFill>
                          <a:srgbClr val="FFFFFF"/>
                        </a:solidFill>
                        <a:latin typeface="Arial"/>
                      </a:endParaRPr>
                    </a:p>
                  </a:txBody>
                  <a:tcPr marL="0" marR="0" marT="0" marB="0" anchor="ctr">
                    <a:lnR>
                      <a:noFill/>
                    </a:lnR>
                    <a:lnT w="12700" cap="flat" cmpd="sng" algn="ctr">
                      <a:solidFill>
                        <a:srgbClr val="FFFF00"/>
                      </a:solidFill>
                      <a:prstDash val="solid"/>
                      <a:round/>
                      <a:headEnd type="none" w="med" len="med"/>
                      <a:tailEnd type="none" w="med" len="med"/>
                    </a:lnT>
                    <a:solidFill>
                      <a:schemeClr val="bg2"/>
                    </a:solidFill>
                  </a:tcPr>
                </a:tc>
              </a:tr>
              <a:tr h="431917">
                <a:tc>
                  <a:txBody>
                    <a:bodyPr/>
                    <a:lstStyle/>
                    <a:p>
                      <a:pPr marL="0" marR="0">
                        <a:spcBef>
                          <a:spcPts val="0"/>
                        </a:spcBef>
                        <a:spcAft>
                          <a:spcPts val="0"/>
                        </a:spcAft>
                      </a:pPr>
                      <a:r>
                        <a:rPr lang="en-US" sz="1400" b="1" dirty="0" smtClean="0">
                          <a:latin typeface="+mn-lt"/>
                          <a:ea typeface="Times New Roman"/>
                          <a:cs typeface="Times New Roman"/>
                        </a:rPr>
                        <a:t>ECMO, diagnosis = not congenital</a:t>
                      </a:r>
                      <a:endParaRPr lang="en-US" sz="14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400" b="1" dirty="0" smtClean="0">
                          <a:latin typeface="+mn-lt"/>
                          <a:ea typeface="Times New Roman"/>
                          <a:cs typeface="Times New Roman"/>
                        </a:rPr>
                        <a:t>50</a:t>
                      </a:r>
                      <a:endParaRPr lang="en-US" sz="1400" b="1" dirty="0">
                        <a:latin typeface="+mn-lt"/>
                        <a:ea typeface="Times New Roman"/>
                        <a:cs typeface="Times New Roman"/>
                      </a:endParaRPr>
                    </a:p>
                  </a:txBody>
                  <a:tcPr marL="38100" marR="38100" marT="0" marB="0" anchor="ctr">
                    <a:solidFill>
                      <a:schemeClr val="bg2"/>
                    </a:solidFill>
                  </a:tcPr>
                </a:tc>
                <a:tc>
                  <a:txBody>
                    <a:bodyPr/>
                    <a:lstStyle/>
                    <a:p>
                      <a:pPr algn="ctr" fontAlgn="ctr"/>
                      <a:r>
                        <a:rPr lang="en-US" sz="1400" b="1" i="0" u="none" strike="noStrike" dirty="0">
                          <a:solidFill>
                            <a:srgbClr val="FFFFFF"/>
                          </a:solidFill>
                          <a:latin typeface="Arial"/>
                        </a:rPr>
                        <a:t>2.37</a:t>
                      </a:r>
                    </a:p>
                  </a:txBody>
                  <a:tcPr marL="0" marR="0" marT="0" marB="0" anchor="ctr">
                    <a:solidFill>
                      <a:schemeClr val="bg2"/>
                    </a:solidFill>
                  </a:tcPr>
                </a:tc>
                <a:tc>
                  <a:txBody>
                    <a:bodyPr/>
                    <a:lstStyle/>
                    <a:p>
                      <a:pPr algn="ctr" fontAlgn="ctr"/>
                      <a:r>
                        <a:rPr lang="en-US" sz="1400" b="1" i="0" u="none" strike="noStrike">
                          <a:solidFill>
                            <a:srgbClr val="FFFFFF"/>
                          </a:solidFill>
                          <a:latin typeface="Arial"/>
                        </a:rPr>
                        <a:t>0.0202</a:t>
                      </a:r>
                    </a:p>
                  </a:txBody>
                  <a:tcPr marL="0" marR="0" marT="0" marB="0" anchor="ctr">
                    <a:solidFill>
                      <a:schemeClr val="bg2"/>
                    </a:solidFill>
                  </a:tcPr>
                </a:tc>
                <a:tc>
                  <a:txBody>
                    <a:bodyPr/>
                    <a:lstStyle/>
                    <a:p>
                      <a:pPr algn="r" fontAlgn="ctr"/>
                      <a:r>
                        <a:rPr lang="en-US" sz="1400" b="1" i="0" u="none" strike="noStrike" dirty="0">
                          <a:solidFill>
                            <a:srgbClr val="FFFFFF"/>
                          </a:solidFill>
                          <a:latin typeface="Arial"/>
                        </a:rPr>
                        <a:t>1.14</a:t>
                      </a:r>
                    </a:p>
                  </a:txBody>
                  <a:tcPr marL="0" marR="0" marT="0" marB="0" anchor="ctr">
                    <a:solidFill>
                      <a:schemeClr val="bg2"/>
                    </a:solidFill>
                  </a:tcPr>
                </a:tc>
                <a:tc>
                  <a:txBody>
                    <a:bodyPr/>
                    <a:lstStyle/>
                    <a:p>
                      <a:pPr algn="l" fontAlgn="ctr"/>
                      <a:r>
                        <a:rPr lang="en-US" sz="1400" b="1" i="0" u="none" strike="noStrike" dirty="0" smtClean="0">
                          <a:solidFill>
                            <a:srgbClr val="FFFFFF"/>
                          </a:solidFill>
                          <a:latin typeface="Arial"/>
                        </a:rPr>
                        <a:t>-4.93</a:t>
                      </a:r>
                      <a:endParaRPr lang="en-US" sz="1400" b="1" i="0" u="none" strike="noStrike" dirty="0">
                        <a:solidFill>
                          <a:srgbClr val="FFFFFF"/>
                        </a:solidFill>
                        <a:latin typeface="Arial"/>
                      </a:endParaRPr>
                    </a:p>
                  </a:txBody>
                  <a:tcPr marL="0" marR="0" marT="0" marB="0" anchor="ctr">
                    <a:lnR>
                      <a:noFill/>
                    </a:lnR>
                    <a:solidFill>
                      <a:schemeClr val="bg2"/>
                    </a:solidFill>
                  </a:tcPr>
                </a:tc>
              </a:tr>
              <a:tr h="4319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FFFFFF"/>
                          </a:solidFill>
                          <a:latin typeface="+mn-lt"/>
                          <a:ea typeface="Times New Roman"/>
                          <a:cs typeface="Times New Roman"/>
                        </a:rPr>
                        <a:t>Donor cause of death = </a:t>
                      </a:r>
                      <a:r>
                        <a:rPr lang="en-US" sz="1400" b="1" dirty="0" err="1" smtClean="0">
                          <a:solidFill>
                            <a:srgbClr val="FFFFFF"/>
                          </a:solidFill>
                          <a:latin typeface="+mn-lt"/>
                          <a:ea typeface="Times New Roman"/>
                          <a:cs typeface="Times New Roman"/>
                        </a:rPr>
                        <a:t>cerebrovascular</a:t>
                      </a:r>
                      <a:r>
                        <a:rPr lang="en-US" sz="1400" b="1" dirty="0" smtClean="0">
                          <a:solidFill>
                            <a:srgbClr val="FFFFFF"/>
                          </a:solidFill>
                          <a:latin typeface="+mn-lt"/>
                          <a:ea typeface="Times New Roman"/>
                          <a:cs typeface="Times New Roman"/>
                        </a:rPr>
                        <a:t>/stroke vs. head trauma </a:t>
                      </a:r>
                      <a:endParaRPr lang="en-US" sz="14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400" b="1" dirty="0" smtClean="0">
                          <a:latin typeface="+mn-lt"/>
                          <a:ea typeface="Times New Roman"/>
                          <a:cs typeface="Times New Roman"/>
                        </a:rPr>
                        <a:t>31</a:t>
                      </a:r>
                      <a:endParaRPr lang="en-US" sz="1400" b="1" dirty="0">
                        <a:latin typeface="+mn-lt"/>
                        <a:ea typeface="Times New Roman"/>
                        <a:cs typeface="Times New Roman"/>
                      </a:endParaRPr>
                    </a:p>
                  </a:txBody>
                  <a:tcPr marL="38100" marR="38100" marT="0" marB="0" anchor="ctr">
                    <a:solidFill>
                      <a:schemeClr val="bg2"/>
                    </a:solidFill>
                  </a:tcPr>
                </a:tc>
                <a:tc>
                  <a:txBody>
                    <a:bodyPr/>
                    <a:lstStyle/>
                    <a:p>
                      <a:pPr algn="ctr" fontAlgn="ctr"/>
                      <a:r>
                        <a:rPr lang="en-US" sz="1400" b="1" i="0" u="none" strike="noStrike">
                          <a:solidFill>
                            <a:srgbClr val="FFFFFF"/>
                          </a:solidFill>
                          <a:latin typeface="Arial"/>
                        </a:rPr>
                        <a:t>2.25</a:t>
                      </a:r>
                    </a:p>
                  </a:txBody>
                  <a:tcPr marL="0" marR="0" marT="0" marB="0" anchor="ctr">
                    <a:solidFill>
                      <a:schemeClr val="bg2"/>
                    </a:solidFill>
                  </a:tcPr>
                </a:tc>
                <a:tc>
                  <a:txBody>
                    <a:bodyPr/>
                    <a:lstStyle/>
                    <a:p>
                      <a:pPr algn="ctr" fontAlgn="ctr"/>
                      <a:r>
                        <a:rPr lang="en-US" sz="1400" b="1" i="0" u="none" strike="noStrike" dirty="0">
                          <a:solidFill>
                            <a:srgbClr val="FFFFFF"/>
                          </a:solidFill>
                          <a:latin typeface="Arial"/>
                        </a:rPr>
                        <a:t>0.0173</a:t>
                      </a:r>
                    </a:p>
                  </a:txBody>
                  <a:tcPr marL="0" marR="0" marT="0" marB="0" anchor="ctr">
                    <a:solidFill>
                      <a:schemeClr val="bg2"/>
                    </a:solidFill>
                  </a:tcPr>
                </a:tc>
                <a:tc>
                  <a:txBody>
                    <a:bodyPr/>
                    <a:lstStyle/>
                    <a:p>
                      <a:pPr algn="r" fontAlgn="ctr"/>
                      <a:r>
                        <a:rPr lang="en-US" sz="1400" b="1" i="0" u="none" strike="noStrike" dirty="0">
                          <a:solidFill>
                            <a:srgbClr val="FFFFFF"/>
                          </a:solidFill>
                          <a:latin typeface="Arial"/>
                        </a:rPr>
                        <a:t>1.15</a:t>
                      </a:r>
                    </a:p>
                  </a:txBody>
                  <a:tcPr marL="0" marR="0" marT="0" marB="0" anchor="ctr">
                    <a:solidFill>
                      <a:schemeClr val="bg2"/>
                    </a:solidFill>
                  </a:tcPr>
                </a:tc>
                <a:tc>
                  <a:txBody>
                    <a:bodyPr/>
                    <a:lstStyle/>
                    <a:p>
                      <a:pPr algn="l" fontAlgn="ctr"/>
                      <a:r>
                        <a:rPr lang="en-US" sz="1400" b="1" i="0" u="none" strike="noStrike" dirty="0" smtClean="0">
                          <a:solidFill>
                            <a:srgbClr val="FFFFFF"/>
                          </a:solidFill>
                          <a:latin typeface="Arial"/>
                        </a:rPr>
                        <a:t>-4.40</a:t>
                      </a:r>
                      <a:endParaRPr lang="en-US" sz="1400" b="1" i="0" u="none" strike="noStrike" dirty="0">
                        <a:solidFill>
                          <a:srgbClr val="FFFFFF"/>
                        </a:solidFill>
                        <a:latin typeface="Arial"/>
                      </a:endParaRPr>
                    </a:p>
                  </a:txBody>
                  <a:tcPr marL="0" marR="0" marT="0" marB="0" anchor="ctr">
                    <a:lnR>
                      <a:noFill/>
                    </a:lnR>
                    <a:solidFill>
                      <a:schemeClr val="bg2"/>
                    </a:solidFill>
                  </a:tcPr>
                </a:tc>
              </a:tr>
              <a:tr h="431917">
                <a:tc>
                  <a:txBody>
                    <a:bodyPr/>
                    <a:lstStyle/>
                    <a:p>
                      <a:pPr marL="0" marR="0">
                        <a:spcBef>
                          <a:spcPts val="0"/>
                        </a:spcBef>
                        <a:spcAft>
                          <a:spcPts val="0"/>
                        </a:spcAft>
                      </a:pPr>
                      <a:r>
                        <a:rPr lang="en-US" sz="1400" b="1" dirty="0" smtClean="0">
                          <a:latin typeface="+mn-lt"/>
                          <a:ea typeface="Times New Roman"/>
                          <a:cs typeface="Times New Roman"/>
                        </a:rPr>
                        <a:t>On</a:t>
                      </a:r>
                      <a:r>
                        <a:rPr lang="en-US" sz="1400" b="1" baseline="0" dirty="0" smtClean="0">
                          <a:latin typeface="+mn-lt"/>
                          <a:ea typeface="Times New Roman"/>
                          <a:cs typeface="Times New Roman"/>
                        </a:rPr>
                        <a:t> dialysis</a:t>
                      </a:r>
                      <a:endParaRPr lang="en-US" sz="14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400" b="1" dirty="0" smtClean="0">
                          <a:latin typeface="+mn-lt"/>
                          <a:ea typeface="Times New Roman"/>
                          <a:cs typeface="Times New Roman"/>
                        </a:rPr>
                        <a:t>34</a:t>
                      </a:r>
                      <a:endParaRPr lang="en-US" sz="1400" b="1" dirty="0">
                        <a:latin typeface="+mn-lt"/>
                        <a:ea typeface="Times New Roman"/>
                        <a:cs typeface="Times New Roman"/>
                      </a:endParaRPr>
                    </a:p>
                  </a:txBody>
                  <a:tcPr marL="38100" marR="38100" marT="0" marB="0" anchor="ctr">
                    <a:solidFill>
                      <a:schemeClr val="bg2"/>
                    </a:solidFill>
                  </a:tcPr>
                </a:tc>
                <a:tc>
                  <a:txBody>
                    <a:bodyPr/>
                    <a:lstStyle/>
                    <a:p>
                      <a:pPr algn="ctr" fontAlgn="ctr"/>
                      <a:r>
                        <a:rPr lang="en-US" sz="1400" b="1" i="0" u="none" strike="noStrike">
                          <a:solidFill>
                            <a:srgbClr val="FFFFFF"/>
                          </a:solidFill>
                          <a:latin typeface="Arial"/>
                        </a:rPr>
                        <a:t>2.12</a:t>
                      </a:r>
                    </a:p>
                  </a:txBody>
                  <a:tcPr marL="0" marR="0" marT="0" marB="0" anchor="ctr">
                    <a:solidFill>
                      <a:schemeClr val="bg2"/>
                    </a:solidFill>
                  </a:tcPr>
                </a:tc>
                <a:tc>
                  <a:txBody>
                    <a:bodyPr/>
                    <a:lstStyle/>
                    <a:p>
                      <a:pPr algn="ctr" fontAlgn="ctr"/>
                      <a:r>
                        <a:rPr lang="en-US" sz="1400" b="1" i="0" u="none" strike="noStrike" dirty="0">
                          <a:solidFill>
                            <a:srgbClr val="FFFFFF"/>
                          </a:solidFill>
                          <a:latin typeface="Arial"/>
                        </a:rPr>
                        <a:t>0.0053</a:t>
                      </a:r>
                    </a:p>
                  </a:txBody>
                  <a:tcPr marL="0" marR="0" marT="0" marB="0" anchor="ctr">
                    <a:solidFill>
                      <a:schemeClr val="bg2"/>
                    </a:solidFill>
                  </a:tcPr>
                </a:tc>
                <a:tc>
                  <a:txBody>
                    <a:bodyPr/>
                    <a:lstStyle/>
                    <a:p>
                      <a:pPr algn="r" fontAlgn="ctr"/>
                      <a:r>
                        <a:rPr lang="en-US" sz="1400" b="1" i="0" u="none" strike="noStrike" dirty="0">
                          <a:solidFill>
                            <a:srgbClr val="FFFFFF"/>
                          </a:solidFill>
                          <a:latin typeface="Arial"/>
                        </a:rPr>
                        <a:t>1.25</a:t>
                      </a:r>
                    </a:p>
                  </a:txBody>
                  <a:tcPr marL="0" marR="0" marT="0" marB="0" anchor="ctr">
                    <a:solidFill>
                      <a:schemeClr val="bg2"/>
                    </a:solidFill>
                  </a:tcPr>
                </a:tc>
                <a:tc>
                  <a:txBody>
                    <a:bodyPr/>
                    <a:lstStyle/>
                    <a:p>
                      <a:pPr algn="l" fontAlgn="ctr"/>
                      <a:r>
                        <a:rPr lang="en-US" sz="1400" b="1" i="0" u="none" strike="noStrike" dirty="0" smtClean="0">
                          <a:solidFill>
                            <a:srgbClr val="FFFFFF"/>
                          </a:solidFill>
                          <a:latin typeface="Arial"/>
                        </a:rPr>
                        <a:t>-3.61</a:t>
                      </a:r>
                      <a:endParaRPr lang="en-US" sz="1400" b="1" i="0" u="none" strike="noStrike" dirty="0">
                        <a:solidFill>
                          <a:srgbClr val="FFFFFF"/>
                        </a:solidFill>
                        <a:latin typeface="Arial"/>
                      </a:endParaRPr>
                    </a:p>
                  </a:txBody>
                  <a:tcPr marL="0" marR="0" marT="0" marB="0" anchor="ctr">
                    <a:lnR>
                      <a:noFill/>
                    </a:lnR>
                    <a:solidFill>
                      <a:schemeClr val="bg2"/>
                    </a:solidFill>
                  </a:tcPr>
                </a:tc>
              </a:tr>
              <a:tr h="4319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latin typeface="+mn-lt"/>
                          <a:ea typeface="Times New Roman"/>
                          <a:cs typeface="Times New Roman"/>
                        </a:rPr>
                        <a:t>Transplant year: 2007-2008 vs. 2001-2002</a:t>
                      </a:r>
                    </a:p>
                  </a:txBody>
                  <a:tcPr marL="38100" marR="38100" marT="0" marB="0" anchor="ctr">
                    <a:lnL>
                      <a:noFill/>
                    </a:lnL>
                    <a:solidFill>
                      <a:schemeClr val="bg2"/>
                    </a:solidFill>
                  </a:tcPr>
                </a:tc>
                <a:tc>
                  <a:txBody>
                    <a:bodyPr/>
                    <a:lstStyle/>
                    <a:p>
                      <a:pPr marL="0" marR="0" algn="ctr">
                        <a:spcBef>
                          <a:spcPts val="0"/>
                        </a:spcBef>
                        <a:spcAft>
                          <a:spcPts val="0"/>
                        </a:spcAft>
                      </a:pPr>
                      <a:r>
                        <a:rPr lang="en-US" sz="1400" b="1" dirty="0" smtClean="0">
                          <a:latin typeface="+mn-lt"/>
                          <a:ea typeface="Times New Roman"/>
                          <a:cs typeface="Times New Roman"/>
                        </a:rPr>
                        <a:t>193</a:t>
                      </a:r>
                      <a:endParaRPr lang="en-US" sz="1400" b="1" dirty="0">
                        <a:latin typeface="+mn-lt"/>
                        <a:ea typeface="Times New Roman"/>
                        <a:cs typeface="Times New Roman"/>
                      </a:endParaRPr>
                    </a:p>
                  </a:txBody>
                  <a:tcPr marL="38100" marR="38100" marT="0" marB="0" anchor="ctr">
                    <a:solidFill>
                      <a:schemeClr val="bg2"/>
                    </a:solidFill>
                  </a:tcPr>
                </a:tc>
                <a:tc>
                  <a:txBody>
                    <a:bodyPr/>
                    <a:lstStyle/>
                    <a:p>
                      <a:pPr algn="ctr" fontAlgn="ctr"/>
                      <a:r>
                        <a:rPr lang="en-US" sz="1400" b="1" i="0" u="none" strike="noStrike">
                          <a:solidFill>
                            <a:srgbClr val="FFFFFF"/>
                          </a:solidFill>
                          <a:latin typeface="Arial"/>
                        </a:rPr>
                        <a:t>1.83</a:t>
                      </a:r>
                    </a:p>
                  </a:txBody>
                  <a:tcPr marL="0" marR="0" marT="0" marB="0" anchor="ctr">
                    <a:solidFill>
                      <a:schemeClr val="bg2"/>
                    </a:solidFill>
                  </a:tcPr>
                </a:tc>
                <a:tc>
                  <a:txBody>
                    <a:bodyPr/>
                    <a:lstStyle/>
                    <a:p>
                      <a:pPr algn="ctr" fontAlgn="ctr"/>
                      <a:r>
                        <a:rPr lang="en-US" sz="1400" b="1" i="0" u="none" strike="noStrike">
                          <a:solidFill>
                            <a:srgbClr val="FFFFFF"/>
                          </a:solidFill>
                          <a:latin typeface="Arial"/>
                        </a:rPr>
                        <a:t>0.04</a:t>
                      </a:r>
                    </a:p>
                  </a:txBody>
                  <a:tcPr marL="0" marR="0" marT="0" marB="0" anchor="ctr">
                    <a:solidFill>
                      <a:schemeClr val="bg2"/>
                    </a:solidFill>
                  </a:tcPr>
                </a:tc>
                <a:tc>
                  <a:txBody>
                    <a:bodyPr/>
                    <a:lstStyle/>
                    <a:p>
                      <a:pPr algn="r" fontAlgn="ctr"/>
                      <a:r>
                        <a:rPr lang="en-US" sz="1400" b="1" i="0" u="none" strike="noStrike" dirty="0">
                          <a:solidFill>
                            <a:srgbClr val="FFFFFF"/>
                          </a:solidFill>
                          <a:latin typeface="Arial"/>
                        </a:rPr>
                        <a:t>1.03</a:t>
                      </a:r>
                    </a:p>
                  </a:txBody>
                  <a:tcPr marL="0" marR="0" marT="0" marB="0" anchor="ctr">
                    <a:solidFill>
                      <a:schemeClr val="bg2"/>
                    </a:solidFill>
                  </a:tcPr>
                </a:tc>
                <a:tc>
                  <a:txBody>
                    <a:bodyPr/>
                    <a:lstStyle/>
                    <a:p>
                      <a:pPr algn="l" fontAlgn="ctr"/>
                      <a:r>
                        <a:rPr lang="en-US" sz="1400" b="1" i="0" u="none" strike="noStrike" dirty="0" smtClean="0">
                          <a:solidFill>
                            <a:srgbClr val="FFFFFF"/>
                          </a:solidFill>
                          <a:latin typeface="Arial"/>
                        </a:rPr>
                        <a:t>-3.25</a:t>
                      </a:r>
                      <a:endParaRPr lang="en-US" sz="1400" b="1" i="0" u="none" strike="noStrike" dirty="0">
                        <a:solidFill>
                          <a:srgbClr val="FFFFFF"/>
                        </a:solidFill>
                        <a:latin typeface="Arial"/>
                      </a:endParaRPr>
                    </a:p>
                  </a:txBody>
                  <a:tcPr marL="0" marR="0" marT="0" marB="0" anchor="ctr">
                    <a:lnR>
                      <a:noFill/>
                    </a:lnR>
                    <a:solidFill>
                      <a:schemeClr val="bg2"/>
                    </a:solidFill>
                  </a:tcPr>
                </a:tc>
              </a:tr>
              <a:tr h="431917">
                <a:tc>
                  <a:txBody>
                    <a:bodyPr/>
                    <a:lstStyle/>
                    <a:p>
                      <a:pPr marL="0" marR="0">
                        <a:spcBef>
                          <a:spcPts val="0"/>
                        </a:spcBef>
                        <a:spcAft>
                          <a:spcPts val="0"/>
                        </a:spcAft>
                      </a:pPr>
                      <a:r>
                        <a:rPr lang="en-US" sz="1400" b="1" dirty="0">
                          <a:solidFill>
                            <a:srgbClr val="FFFFFF"/>
                          </a:solidFill>
                          <a:latin typeface="+mn-lt"/>
                          <a:ea typeface="Times New Roman"/>
                          <a:cs typeface="Times New Roman"/>
                        </a:rPr>
                        <a:t>On ventilator</a:t>
                      </a:r>
                      <a:endParaRPr lang="en-US" sz="14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400" b="1" dirty="0" smtClean="0">
                          <a:latin typeface="+mn-lt"/>
                          <a:ea typeface="Times New Roman"/>
                          <a:cs typeface="Times New Roman"/>
                        </a:rPr>
                        <a:t>366</a:t>
                      </a:r>
                      <a:endParaRPr lang="en-US" sz="1400" b="1" dirty="0">
                        <a:latin typeface="+mn-lt"/>
                        <a:ea typeface="Times New Roman"/>
                        <a:cs typeface="Times New Roman"/>
                      </a:endParaRPr>
                    </a:p>
                  </a:txBody>
                  <a:tcPr marL="38100" marR="38100" marT="0" marB="0" anchor="ctr">
                    <a:solidFill>
                      <a:schemeClr val="bg2"/>
                    </a:solidFill>
                  </a:tcPr>
                </a:tc>
                <a:tc>
                  <a:txBody>
                    <a:bodyPr/>
                    <a:lstStyle/>
                    <a:p>
                      <a:pPr algn="ctr" fontAlgn="ctr"/>
                      <a:r>
                        <a:rPr lang="en-US" sz="1400" b="1" i="0" u="none" strike="noStrike">
                          <a:solidFill>
                            <a:srgbClr val="FFFFFF"/>
                          </a:solidFill>
                          <a:latin typeface="Arial"/>
                        </a:rPr>
                        <a:t>1.78</a:t>
                      </a:r>
                    </a:p>
                  </a:txBody>
                  <a:tcPr marL="0" marR="0" marT="0" marB="0" anchor="ctr">
                    <a:solidFill>
                      <a:schemeClr val="bg2"/>
                    </a:solidFill>
                  </a:tcPr>
                </a:tc>
                <a:tc>
                  <a:txBody>
                    <a:bodyPr/>
                    <a:lstStyle/>
                    <a:p>
                      <a:pPr algn="ctr" fontAlgn="ctr"/>
                      <a:r>
                        <a:rPr lang="en-US" sz="1400" b="1" i="0" u="none" strike="noStrike">
                          <a:solidFill>
                            <a:srgbClr val="FFFFFF"/>
                          </a:solidFill>
                          <a:latin typeface="Arial"/>
                        </a:rPr>
                        <a:t>0.0021</a:t>
                      </a:r>
                    </a:p>
                  </a:txBody>
                  <a:tcPr marL="0" marR="0" marT="0" marB="0" anchor="ctr">
                    <a:solidFill>
                      <a:schemeClr val="bg2"/>
                    </a:solidFill>
                  </a:tcPr>
                </a:tc>
                <a:tc>
                  <a:txBody>
                    <a:bodyPr/>
                    <a:lstStyle/>
                    <a:p>
                      <a:pPr algn="r" fontAlgn="ctr"/>
                      <a:r>
                        <a:rPr lang="en-US" sz="1400" b="1" i="0" u="none" strike="noStrike" dirty="0">
                          <a:solidFill>
                            <a:srgbClr val="FFFFFF"/>
                          </a:solidFill>
                          <a:latin typeface="Arial"/>
                        </a:rPr>
                        <a:t>1.23</a:t>
                      </a:r>
                    </a:p>
                  </a:txBody>
                  <a:tcPr marL="0" marR="0" marT="0" marB="0" anchor="ctr">
                    <a:solidFill>
                      <a:schemeClr val="bg2"/>
                    </a:solidFill>
                  </a:tcPr>
                </a:tc>
                <a:tc>
                  <a:txBody>
                    <a:bodyPr/>
                    <a:lstStyle/>
                    <a:p>
                      <a:pPr algn="l" fontAlgn="ctr"/>
                      <a:r>
                        <a:rPr lang="en-US" sz="1400" b="1" i="0" u="none" strike="noStrike" dirty="0" smtClean="0">
                          <a:solidFill>
                            <a:srgbClr val="FFFFFF"/>
                          </a:solidFill>
                          <a:latin typeface="Arial"/>
                        </a:rPr>
                        <a:t>-2.57</a:t>
                      </a:r>
                      <a:endParaRPr lang="en-US" sz="1400" b="1" i="0" u="none" strike="noStrike" dirty="0">
                        <a:solidFill>
                          <a:srgbClr val="FFFFFF"/>
                        </a:solidFill>
                        <a:latin typeface="Arial"/>
                      </a:endParaRPr>
                    </a:p>
                  </a:txBody>
                  <a:tcPr marL="0" marR="0" marT="0" marB="0" anchor="ctr">
                    <a:lnR>
                      <a:noFill/>
                    </a:lnR>
                    <a:solidFill>
                      <a:schemeClr val="bg2"/>
                    </a:solidFill>
                  </a:tcPr>
                </a:tc>
              </a:tr>
              <a:tr h="4319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FFFFFF"/>
                          </a:solidFill>
                          <a:latin typeface="+mn-lt"/>
                          <a:ea typeface="Times New Roman"/>
                          <a:cs typeface="Times New Roman"/>
                        </a:rPr>
                        <a:t>PRA &gt; 10%</a:t>
                      </a:r>
                      <a:endParaRPr lang="en-US" sz="1400" b="1" dirty="0" smtClean="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400" b="1" dirty="0" smtClean="0">
                          <a:latin typeface="+mn-lt"/>
                          <a:ea typeface="Times New Roman"/>
                          <a:cs typeface="Times New Roman"/>
                        </a:rPr>
                        <a:t>63</a:t>
                      </a:r>
                      <a:endParaRPr lang="en-US" sz="1400" b="1" dirty="0">
                        <a:latin typeface="+mn-lt"/>
                        <a:ea typeface="Times New Roman"/>
                        <a:cs typeface="Times New Roman"/>
                      </a:endParaRPr>
                    </a:p>
                  </a:txBody>
                  <a:tcPr marL="38100" marR="38100" marT="0" marB="0" anchor="ctr">
                    <a:solidFill>
                      <a:schemeClr val="bg2"/>
                    </a:solidFill>
                  </a:tcPr>
                </a:tc>
                <a:tc>
                  <a:txBody>
                    <a:bodyPr/>
                    <a:lstStyle/>
                    <a:p>
                      <a:pPr algn="ctr" fontAlgn="ctr"/>
                      <a:r>
                        <a:rPr lang="en-US" sz="1400" b="1" i="0" u="none" strike="noStrike">
                          <a:solidFill>
                            <a:srgbClr val="FFFFFF"/>
                          </a:solidFill>
                          <a:latin typeface="Arial"/>
                        </a:rPr>
                        <a:t>1.77</a:t>
                      </a:r>
                    </a:p>
                  </a:txBody>
                  <a:tcPr marL="0" marR="0" marT="0" marB="0" anchor="ctr">
                    <a:solidFill>
                      <a:schemeClr val="bg2"/>
                    </a:solidFill>
                  </a:tcPr>
                </a:tc>
                <a:tc>
                  <a:txBody>
                    <a:bodyPr/>
                    <a:lstStyle/>
                    <a:p>
                      <a:pPr algn="ctr" fontAlgn="ctr"/>
                      <a:r>
                        <a:rPr lang="en-US" sz="1400" b="1" i="0" u="none" strike="noStrike">
                          <a:solidFill>
                            <a:srgbClr val="FFFFFF"/>
                          </a:solidFill>
                          <a:latin typeface="Arial"/>
                        </a:rPr>
                        <a:t>0.0409</a:t>
                      </a:r>
                    </a:p>
                  </a:txBody>
                  <a:tcPr marL="0" marR="0" marT="0" marB="0" anchor="ctr">
                    <a:solidFill>
                      <a:schemeClr val="bg2"/>
                    </a:solidFill>
                  </a:tcPr>
                </a:tc>
                <a:tc>
                  <a:txBody>
                    <a:bodyPr/>
                    <a:lstStyle/>
                    <a:p>
                      <a:pPr algn="r" fontAlgn="ctr"/>
                      <a:r>
                        <a:rPr lang="en-US" sz="1400" b="1" i="0" u="none" strike="noStrike" dirty="0">
                          <a:solidFill>
                            <a:srgbClr val="FFFFFF"/>
                          </a:solidFill>
                          <a:latin typeface="Arial"/>
                        </a:rPr>
                        <a:t>1.02</a:t>
                      </a:r>
                    </a:p>
                  </a:txBody>
                  <a:tcPr marL="0" marR="0" marT="0" marB="0" anchor="ctr">
                    <a:solidFill>
                      <a:schemeClr val="bg2"/>
                    </a:solidFill>
                  </a:tcPr>
                </a:tc>
                <a:tc>
                  <a:txBody>
                    <a:bodyPr/>
                    <a:lstStyle/>
                    <a:p>
                      <a:pPr algn="l" fontAlgn="ctr"/>
                      <a:r>
                        <a:rPr lang="en-US" sz="1400" b="1" i="0" u="none" strike="noStrike" dirty="0" smtClean="0">
                          <a:solidFill>
                            <a:srgbClr val="FFFFFF"/>
                          </a:solidFill>
                          <a:latin typeface="Arial"/>
                        </a:rPr>
                        <a:t>-3.07</a:t>
                      </a:r>
                      <a:endParaRPr lang="en-US" sz="1400" b="1" i="0" u="none" strike="noStrike" dirty="0">
                        <a:solidFill>
                          <a:srgbClr val="FFFFFF"/>
                        </a:solidFill>
                        <a:latin typeface="Arial"/>
                      </a:endParaRPr>
                    </a:p>
                  </a:txBody>
                  <a:tcPr marL="0" marR="0" marT="0" marB="0" anchor="ctr">
                    <a:lnR>
                      <a:noFill/>
                    </a:lnR>
                    <a:solidFill>
                      <a:schemeClr val="bg2"/>
                    </a:solidFill>
                  </a:tcPr>
                </a:tc>
              </a:tr>
              <a:tr h="4319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FFFFFF"/>
                          </a:solidFill>
                          <a:latin typeface="+mn-lt"/>
                          <a:ea typeface="Times New Roman"/>
                          <a:cs typeface="Times New Roman"/>
                        </a:rPr>
                        <a:t>Prior </a:t>
                      </a:r>
                      <a:r>
                        <a:rPr lang="en-US" sz="1400" b="1" dirty="0" err="1" smtClean="0">
                          <a:solidFill>
                            <a:srgbClr val="FFFFFF"/>
                          </a:solidFill>
                          <a:latin typeface="+mn-lt"/>
                          <a:ea typeface="Times New Roman"/>
                          <a:cs typeface="Times New Roman"/>
                        </a:rPr>
                        <a:t>sternotomy</a:t>
                      </a:r>
                      <a:endParaRPr lang="en-US" sz="1400" b="1" dirty="0" smtClean="0">
                        <a:latin typeface="+mn-lt"/>
                        <a:ea typeface="Times New Roman"/>
                        <a:cs typeface="Times New Roman"/>
                      </a:endParaRPr>
                    </a:p>
                  </a:txBody>
                  <a:tcPr marL="38100" marR="38100" marT="0" marB="0" anchor="ctr">
                    <a:lnL>
                      <a:noFill/>
                    </a:lnL>
                    <a:lnB>
                      <a:noFill/>
                    </a:lnB>
                    <a:solidFill>
                      <a:schemeClr val="bg2"/>
                    </a:solidFill>
                  </a:tcPr>
                </a:tc>
                <a:tc>
                  <a:txBody>
                    <a:bodyPr/>
                    <a:lstStyle/>
                    <a:p>
                      <a:pPr marL="0" marR="0" algn="ctr">
                        <a:spcBef>
                          <a:spcPts val="0"/>
                        </a:spcBef>
                        <a:spcAft>
                          <a:spcPts val="0"/>
                        </a:spcAft>
                      </a:pPr>
                      <a:r>
                        <a:rPr lang="en-US" sz="1400" b="1" dirty="0" smtClean="0">
                          <a:latin typeface="+mn-lt"/>
                          <a:ea typeface="Times New Roman"/>
                          <a:cs typeface="Times New Roman"/>
                        </a:rPr>
                        <a:t>205</a:t>
                      </a:r>
                      <a:endParaRPr lang="en-US" sz="1400" b="1" dirty="0">
                        <a:latin typeface="+mn-lt"/>
                        <a:ea typeface="Times New Roman"/>
                        <a:cs typeface="Times New Roman"/>
                      </a:endParaRPr>
                    </a:p>
                  </a:txBody>
                  <a:tcPr marL="38100" marR="38100" marT="0" marB="0" anchor="ctr">
                    <a:lnB>
                      <a:noFill/>
                    </a:lnB>
                    <a:solidFill>
                      <a:schemeClr val="bg2"/>
                    </a:solidFill>
                  </a:tcPr>
                </a:tc>
                <a:tc>
                  <a:txBody>
                    <a:bodyPr/>
                    <a:lstStyle/>
                    <a:p>
                      <a:pPr algn="ctr" fontAlgn="ctr"/>
                      <a:r>
                        <a:rPr lang="en-US" sz="1400" b="1" i="0" u="none" strike="noStrike">
                          <a:solidFill>
                            <a:srgbClr val="FFFFFF"/>
                          </a:solidFill>
                          <a:latin typeface="Arial"/>
                        </a:rPr>
                        <a:t>1.67</a:t>
                      </a:r>
                    </a:p>
                  </a:txBody>
                  <a:tcPr marL="0" marR="0" marT="0" marB="0" anchor="ctr">
                    <a:lnB>
                      <a:noFill/>
                    </a:lnB>
                    <a:solidFill>
                      <a:schemeClr val="bg2"/>
                    </a:solidFill>
                  </a:tcPr>
                </a:tc>
                <a:tc>
                  <a:txBody>
                    <a:bodyPr/>
                    <a:lstStyle/>
                    <a:p>
                      <a:pPr algn="ctr" fontAlgn="ctr"/>
                      <a:r>
                        <a:rPr lang="en-US" sz="1400" b="1" i="0" u="none" strike="noStrike">
                          <a:solidFill>
                            <a:srgbClr val="FFFFFF"/>
                          </a:solidFill>
                          <a:latin typeface="Arial"/>
                        </a:rPr>
                        <a:t>0.0168</a:t>
                      </a:r>
                    </a:p>
                  </a:txBody>
                  <a:tcPr marL="0" marR="0" marT="0" marB="0" anchor="ctr">
                    <a:lnB>
                      <a:noFill/>
                    </a:lnB>
                    <a:solidFill>
                      <a:schemeClr val="bg2"/>
                    </a:solidFill>
                  </a:tcPr>
                </a:tc>
                <a:tc>
                  <a:txBody>
                    <a:bodyPr/>
                    <a:lstStyle/>
                    <a:p>
                      <a:pPr algn="r" fontAlgn="ctr"/>
                      <a:r>
                        <a:rPr lang="en-US" sz="1400" b="1" i="0" u="none" strike="noStrike" dirty="0" smtClean="0">
                          <a:solidFill>
                            <a:srgbClr val="FFFFFF"/>
                          </a:solidFill>
                          <a:latin typeface="Arial"/>
                        </a:rPr>
                        <a:t>1.10</a:t>
                      </a:r>
                      <a:endParaRPr lang="en-US" sz="1400" b="1" i="0" u="none" strike="noStrike" dirty="0">
                        <a:solidFill>
                          <a:srgbClr val="FFFFFF"/>
                        </a:solidFill>
                        <a:latin typeface="Arial"/>
                      </a:endParaRPr>
                    </a:p>
                  </a:txBody>
                  <a:tcPr marL="0" marR="0" marT="0" marB="0" anchor="ctr">
                    <a:lnB>
                      <a:noFill/>
                    </a:lnB>
                    <a:solidFill>
                      <a:schemeClr val="bg2"/>
                    </a:solidFill>
                  </a:tcPr>
                </a:tc>
                <a:tc>
                  <a:txBody>
                    <a:bodyPr/>
                    <a:lstStyle/>
                    <a:p>
                      <a:pPr algn="l" fontAlgn="ctr"/>
                      <a:r>
                        <a:rPr lang="en-US" sz="1400" b="1" i="0" u="none" strike="noStrike" dirty="0" smtClean="0">
                          <a:solidFill>
                            <a:srgbClr val="FFFFFF"/>
                          </a:solidFill>
                          <a:latin typeface="Arial"/>
                        </a:rPr>
                        <a:t>-2.53</a:t>
                      </a:r>
                      <a:endParaRPr lang="en-US" sz="1400" b="1" i="0" u="none" strike="noStrike" dirty="0">
                        <a:solidFill>
                          <a:srgbClr val="FFFFFF"/>
                        </a:solidFill>
                        <a:latin typeface="Arial"/>
                      </a:endParaRPr>
                    </a:p>
                  </a:txBody>
                  <a:tcPr marL="0" marR="0" marT="0" marB="0" anchor="ctr">
                    <a:lnR>
                      <a:noFill/>
                    </a:lnR>
                    <a:lnB>
                      <a:noFill/>
                    </a:lnB>
                    <a:solidFill>
                      <a:schemeClr val="bg2"/>
                    </a:solidFill>
                  </a:tcPr>
                </a:tc>
              </a:tr>
              <a:tr h="4319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latin typeface="+mn-lt"/>
                          <a:ea typeface="+mn-ea"/>
                          <a:cs typeface="+mn-cs"/>
                        </a:rPr>
                        <a:t>Infection requiring IV drug therapy (within 2wk/TX)</a:t>
                      </a:r>
                      <a:endParaRPr lang="en-US" sz="1400" b="1" dirty="0" smtClean="0">
                        <a:latin typeface="+mn-lt"/>
                        <a:ea typeface="Times New Roman"/>
                        <a:cs typeface="Times New Roman"/>
                      </a:endParaRPr>
                    </a:p>
                  </a:txBody>
                  <a:tcPr marL="38100" marR="3810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400" b="1" dirty="0" smtClean="0">
                          <a:latin typeface="+mn-lt"/>
                          <a:ea typeface="Times New Roman"/>
                          <a:cs typeface="Times New Roman"/>
                        </a:rPr>
                        <a:t>282</a:t>
                      </a:r>
                      <a:endParaRPr lang="en-US" sz="1400" b="1" dirty="0">
                        <a:latin typeface="+mn-lt"/>
                        <a:ea typeface="Times New Roman"/>
                        <a:cs typeface="Times New Roman"/>
                      </a:endParaRPr>
                    </a:p>
                  </a:txBody>
                  <a:tcPr marL="38100" marR="3810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ctr" fontAlgn="ctr"/>
                      <a:r>
                        <a:rPr lang="en-US" sz="1400" b="1" i="0" u="none" strike="noStrike" dirty="0">
                          <a:solidFill>
                            <a:srgbClr val="FFFFFF"/>
                          </a:solidFill>
                          <a:latin typeface="Arial"/>
                        </a:rPr>
                        <a:t>1.64</a:t>
                      </a:r>
                    </a:p>
                  </a:txBody>
                  <a:tcPr marL="0" marR="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ctr" fontAlgn="ctr"/>
                      <a:r>
                        <a:rPr lang="en-US" sz="1400" b="1" i="0" u="none" strike="noStrike" dirty="0">
                          <a:solidFill>
                            <a:srgbClr val="FFFFFF"/>
                          </a:solidFill>
                          <a:latin typeface="Arial"/>
                        </a:rPr>
                        <a:t>0.0053</a:t>
                      </a:r>
                    </a:p>
                  </a:txBody>
                  <a:tcPr marL="0" marR="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r" fontAlgn="ctr"/>
                      <a:r>
                        <a:rPr lang="en-US" sz="1400" b="1" i="0" u="none" strike="noStrike" dirty="0">
                          <a:solidFill>
                            <a:srgbClr val="FFFFFF"/>
                          </a:solidFill>
                          <a:latin typeface="Arial"/>
                        </a:rPr>
                        <a:t>1.16</a:t>
                      </a:r>
                    </a:p>
                  </a:txBody>
                  <a:tcPr marL="0" marR="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l" fontAlgn="ctr"/>
                      <a:r>
                        <a:rPr lang="en-US" sz="1400" b="1" i="0" u="none" strike="noStrike" dirty="0" smtClean="0">
                          <a:solidFill>
                            <a:srgbClr val="FFFFFF"/>
                          </a:solidFill>
                          <a:latin typeface="Arial"/>
                        </a:rPr>
                        <a:t>-2.31</a:t>
                      </a:r>
                      <a:endParaRPr lang="en-US" sz="1400" b="1" i="0" u="none" strike="noStrike" dirty="0">
                        <a:solidFill>
                          <a:srgbClr val="FFFFFF"/>
                        </a:solidFill>
                        <a:latin typeface="Arial"/>
                      </a:endParaRPr>
                    </a:p>
                  </a:txBody>
                  <a:tcPr marL="0" marR="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r>
            </a:tbl>
          </a:graphicData>
        </a:graphic>
      </p:graphicFrame>
      <p:sp>
        <p:nvSpPr>
          <p:cNvPr id="9" name="TextBox 8"/>
          <p:cNvSpPr txBox="1"/>
          <p:nvPr/>
        </p:nvSpPr>
        <p:spPr>
          <a:xfrm>
            <a:off x="6858000" y="6096000"/>
            <a:ext cx="1828800" cy="461665"/>
          </a:xfrm>
          <a:prstGeom prst="rect">
            <a:avLst/>
          </a:prstGeom>
          <a:noFill/>
        </p:spPr>
        <p:txBody>
          <a:bodyPr wrap="square" rtlCol="0">
            <a:spAutoFit/>
          </a:bodyPr>
          <a:lstStyle/>
          <a:p>
            <a:pPr algn="ctr"/>
            <a:r>
              <a:rPr lang="en-US" sz="2400" b="1" dirty="0" smtClean="0">
                <a:solidFill>
                  <a:srgbClr val="FFFF00"/>
                </a:solidFill>
              </a:rPr>
              <a:t>N = 939</a:t>
            </a:r>
            <a:endParaRPr lang="en-US" sz="2400" b="1" dirty="0">
              <a:solidFill>
                <a:srgbClr val="FFFF00"/>
              </a:solidFill>
            </a:endParaRPr>
          </a:p>
        </p:txBody>
      </p:sp>
      <p:sp>
        <p:nvSpPr>
          <p:cNvPr id="11" name="TextBox 10"/>
          <p:cNvSpPr txBox="1"/>
          <p:nvPr/>
        </p:nvSpPr>
        <p:spPr>
          <a:xfrm>
            <a:off x="5029200" y="5867400"/>
            <a:ext cx="3886200" cy="276999"/>
          </a:xfrm>
          <a:prstGeom prst="rect">
            <a:avLst/>
          </a:prstGeom>
          <a:noFill/>
        </p:spPr>
        <p:txBody>
          <a:bodyPr wrap="square" rtlCol="0">
            <a:spAutoFit/>
          </a:bodyPr>
          <a:lstStyle/>
          <a:p>
            <a:r>
              <a:rPr lang="en-US" sz="1200" b="1" dirty="0" smtClean="0">
                <a:solidFill>
                  <a:srgbClr val="FFFF00"/>
                </a:solidFill>
              </a:rPr>
              <a:t>Reference group = Congenital, no devices</a:t>
            </a:r>
            <a:endParaRPr lang="en-US" sz="1200" dirty="0">
              <a:solidFill>
                <a:srgbClr val="FFFF00"/>
              </a:solidFill>
            </a:endParaRPr>
          </a:p>
        </p:txBody>
      </p:sp>
      <p:sp>
        <p:nvSpPr>
          <p:cNvPr id="12" name="TextBox 11"/>
          <p:cNvSpPr txBox="1"/>
          <p:nvPr/>
        </p:nvSpPr>
        <p:spPr>
          <a:xfrm>
            <a:off x="5181600" y="6248400"/>
            <a:ext cx="3505200" cy="381000"/>
          </a:xfrm>
          <a:prstGeom prst="rect">
            <a:avLst/>
          </a:prstGeom>
          <a:noFill/>
        </p:spPr>
        <p:txBody>
          <a:bodyPr wrap="square" rtlCol="0">
            <a:spAutoFit/>
          </a:bodyPr>
          <a:lstStyle/>
          <a:p>
            <a:endParaRPr lang="en-US" dirty="0"/>
          </a:p>
        </p:txBody>
      </p:sp>
      <p:grpSp>
        <p:nvGrpSpPr>
          <p:cNvPr id="13" name="Group 12"/>
          <p:cNvGrpSpPr/>
          <p:nvPr/>
        </p:nvGrpSpPr>
        <p:grpSpPr>
          <a:xfrm>
            <a:off x="2" y="6146792"/>
            <a:ext cx="4715932" cy="711201"/>
            <a:chOff x="1" y="6067776"/>
            <a:chExt cx="4952999" cy="790224"/>
          </a:xfrm>
        </p:grpSpPr>
        <p:pic>
          <p:nvPicPr>
            <p:cNvPr id="15" name="Picture 14"/>
            <p:cNvPicPr>
              <a:picLocks noChangeAspect="1"/>
            </p:cNvPicPr>
            <p:nvPr/>
          </p:nvPicPr>
          <p:blipFill>
            <a:blip r:embed="rId3" cstate="print"/>
            <a:stretch>
              <a:fillRect/>
            </a:stretch>
          </p:blipFill>
          <p:spPr>
            <a:xfrm>
              <a:off x="1" y="6172200"/>
              <a:ext cx="4952999" cy="685800"/>
            </a:xfrm>
            <a:prstGeom prst="rect">
              <a:avLst/>
            </a:prstGeom>
          </p:spPr>
        </p:pic>
        <p:sp>
          <p:nvSpPr>
            <p:cNvPr id="16" name="TextBox 15"/>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7" name="TextBox 16"/>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685800"/>
          </a:xfrm>
        </p:spPr>
        <p:txBody>
          <a:bodyPr/>
          <a:lstStyle/>
          <a:p>
            <a:r>
              <a:rPr lang="en-US" sz="2800" dirty="0" smtClean="0"/>
              <a:t>PEDIATRIC HEART TRANSPLANTS </a:t>
            </a:r>
            <a:r>
              <a:rPr lang="en-US" sz="2000" dirty="0" smtClean="0"/>
              <a:t>(2001-2010)</a:t>
            </a:r>
            <a:br>
              <a:rPr lang="en-US" sz="2000" dirty="0" smtClean="0"/>
            </a:br>
            <a:r>
              <a:rPr lang="en-US" sz="2000" dirty="0" smtClean="0"/>
              <a:t> Age = &lt;1 Year </a:t>
            </a:r>
            <a:br>
              <a:rPr lang="en-US" sz="2000" dirty="0" smtClean="0"/>
            </a:br>
            <a:r>
              <a:rPr lang="en-US" sz="2400" i="1" dirty="0" smtClean="0"/>
              <a:t>Borderline Significant </a:t>
            </a:r>
            <a:r>
              <a:rPr lang="en-US" sz="2400" dirty="0" smtClean="0"/>
              <a:t>Risk Factors For 1 Year Mortality</a:t>
            </a:r>
            <a:endParaRPr lang="en-US" sz="2400" dirty="0"/>
          </a:p>
        </p:txBody>
      </p:sp>
      <p:sp>
        <p:nvSpPr>
          <p:cNvPr id="9" name="TextBox 8"/>
          <p:cNvSpPr txBox="1"/>
          <p:nvPr/>
        </p:nvSpPr>
        <p:spPr>
          <a:xfrm>
            <a:off x="3657600" y="5410200"/>
            <a:ext cx="1828800" cy="461665"/>
          </a:xfrm>
          <a:prstGeom prst="rect">
            <a:avLst/>
          </a:prstGeom>
          <a:noFill/>
        </p:spPr>
        <p:txBody>
          <a:bodyPr wrap="square" rtlCol="0">
            <a:spAutoFit/>
          </a:bodyPr>
          <a:lstStyle/>
          <a:p>
            <a:pPr algn="ctr"/>
            <a:r>
              <a:rPr lang="en-US" sz="2400" b="1" dirty="0" smtClean="0">
                <a:solidFill>
                  <a:srgbClr val="FFFF00"/>
                </a:solidFill>
              </a:rPr>
              <a:t>N = 939</a:t>
            </a:r>
            <a:endParaRPr lang="en-US" sz="2400" b="1" dirty="0">
              <a:solidFill>
                <a:srgbClr val="FFFF00"/>
              </a:solidFill>
            </a:endParaRPr>
          </a:p>
        </p:txBody>
      </p:sp>
      <p:graphicFrame>
        <p:nvGraphicFramePr>
          <p:cNvPr id="11" name="Content Placeholder 9"/>
          <p:cNvGraphicFramePr>
            <a:graphicFrameLocks/>
          </p:cNvGraphicFramePr>
          <p:nvPr/>
        </p:nvGraphicFramePr>
        <p:xfrm>
          <a:off x="228599" y="1676400"/>
          <a:ext cx="8686801" cy="2122898"/>
        </p:xfrm>
        <a:graphic>
          <a:graphicData uri="http://schemas.openxmlformats.org/drawingml/2006/table">
            <a:tbl>
              <a:tblPr firstRow="1" bandRow="1">
                <a:tableStyleId>{C083E6E3-FA7D-4D7B-A595-EF9225AFEA82}</a:tableStyleId>
              </a:tblPr>
              <a:tblGrid>
                <a:gridCol w="4419601"/>
                <a:gridCol w="838200"/>
                <a:gridCol w="838200"/>
                <a:gridCol w="914400"/>
                <a:gridCol w="798945"/>
                <a:gridCol w="877455"/>
              </a:tblGrid>
              <a:tr h="914400">
                <a:tc>
                  <a:txBody>
                    <a:bodyPr/>
                    <a:lstStyle/>
                    <a:p>
                      <a:pPr algn="l"/>
                      <a:r>
                        <a:rPr lang="en-US" sz="1400" b="1" i="1" kern="1200" dirty="0" smtClean="0">
                          <a:solidFill>
                            <a:srgbClr val="FFFF00"/>
                          </a:solidFill>
                          <a:latin typeface="+mn-lt"/>
                          <a:ea typeface="+mn-ea"/>
                          <a:cs typeface="+mn-cs"/>
                        </a:rPr>
                        <a:t>VARIABLE</a:t>
                      </a:r>
                      <a:endParaRPr lang="en-US" sz="1400" b="1" dirty="0">
                        <a:solidFill>
                          <a:srgbClr val="FFFF00"/>
                        </a:solidFill>
                        <a:latin typeface="+mn-lt"/>
                      </a:endParaRPr>
                    </a:p>
                  </a:txBody>
                  <a:tcPr marL="45720" marR="0" marT="91440" marB="0" anchor="ctr">
                    <a:lnL>
                      <a:noFill/>
                    </a:lnL>
                    <a:lnT w="12700" cmpd="sng">
                      <a:noFill/>
                    </a:lnT>
                    <a:lnB w="1905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400" b="1" i="1" dirty="0">
                          <a:solidFill>
                            <a:srgbClr val="FFFF00"/>
                          </a:solidFill>
                          <a:latin typeface="+mn-lt"/>
                        </a:rPr>
                        <a:t>N</a:t>
                      </a:r>
                      <a:endParaRPr lang="en-US" sz="1400" dirty="0">
                        <a:latin typeface="+mn-lt"/>
                      </a:endParaRPr>
                    </a:p>
                  </a:txBody>
                  <a:tcPr marL="0" marR="0" marT="91440" marB="0" anchor="ctr">
                    <a:lnT w="12700" cmpd="sng">
                      <a:noFill/>
                    </a:lnT>
                    <a:lnB w="1905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400" b="1" i="1" dirty="0" smtClean="0">
                          <a:solidFill>
                            <a:srgbClr val="FFFF00"/>
                          </a:solidFill>
                          <a:latin typeface="+mn-lt"/>
                        </a:rPr>
                        <a:t>Hazard Ratio</a:t>
                      </a:r>
                      <a:endParaRPr lang="en-US" sz="1400" dirty="0">
                        <a:latin typeface="+mn-lt"/>
                      </a:endParaRPr>
                    </a:p>
                  </a:txBody>
                  <a:tcPr marL="0" marR="0" marT="91440" marB="0" anchor="ctr">
                    <a:lnT w="12700" cmpd="sng">
                      <a:noFill/>
                    </a:lnT>
                    <a:lnB w="1905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400" b="1" i="1" dirty="0">
                          <a:solidFill>
                            <a:srgbClr val="FFFF00"/>
                          </a:solidFill>
                          <a:latin typeface="+mn-lt"/>
                        </a:rPr>
                        <a:t>P-value</a:t>
                      </a:r>
                      <a:endParaRPr lang="en-US" sz="1400" dirty="0">
                        <a:latin typeface="+mn-lt"/>
                      </a:endParaRPr>
                    </a:p>
                  </a:txBody>
                  <a:tcPr marL="0" marR="0" marT="91440" marB="0" anchor="ctr">
                    <a:lnT w="12700" cmpd="sng">
                      <a:noFill/>
                    </a:lnT>
                    <a:lnB w="19050" cap="flat" cmpd="sng" algn="ctr">
                      <a:solidFill>
                        <a:srgbClr val="FFFF00"/>
                      </a:solidFill>
                      <a:prstDash val="solid"/>
                      <a:round/>
                      <a:headEnd type="none" w="med" len="med"/>
                      <a:tailEnd type="none" w="med" len="med"/>
                    </a:lnB>
                    <a:solidFill>
                      <a:schemeClr val="bg2"/>
                    </a:solidFill>
                  </a:tcPr>
                </a:tc>
                <a:tc gridSpan="2">
                  <a:txBody>
                    <a:bodyPr/>
                    <a:lstStyle/>
                    <a:p>
                      <a:pPr algn="ctr" rtl="0" fontAlgn="t"/>
                      <a:r>
                        <a:rPr lang="en-US" sz="1400" b="1" i="1" dirty="0">
                          <a:solidFill>
                            <a:srgbClr val="FFFF00"/>
                          </a:solidFill>
                          <a:latin typeface="+mn-lt"/>
                        </a:rPr>
                        <a:t>95% Confidence Interval</a:t>
                      </a:r>
                      <a:endParaRPr lang="en-US" sz="1400" dirty="0">
                        <a:latin typeface="+mn-lt"/>
                      </a:endParaRPr>
                    </a:p>
                  </a:txBody>
                  <a:tcPr marL="0" marR="0" marT="91440" marB="0" anchor="ctr">
                    <a:lnR>
                      <a:noFill/>
                    </a:lnR>
                    <a:lnT w="12700" cmpd="sng">
                      <a:noFill/>
                    </a:lnT>
                    <a:lnB w="19050" cap="flat" cmpd="sng" algn="ctr">
                      <a:solidFill>
                        <a:srgbClr val="FFFF00"/>
                      </a:solidFill>
                      <a:prstDash val="solid"/>
                      <a:round/>
                      <a:headEnd type="none" w="med" len="med"/>
                      <a:tailEnd type="none" w="med" len="med"/>
                    </a:lnB>
                    <a:solidFill>
                      <a:schemeClr val="bg2"/>
                    </a:solidFill>
                  </a:tcPr>
                </a:tc>
                <a:tc hMerge="1">
                  <a:txBody>
                    <a:bodyPr/>
                    <a:lstStyle/>
                    <a:p>
                      <a:endParaRPr lang="en-US"/>
                    </a:p>
                  </a:txBody>
                  <a:tcPr/>
                </a:tc>
              </a:tr>
              <a:tr h="604249">
                <a:tc>
                  <a:txBody>
                    <a:bodyPr/>
                    <a:lstStyle/>
                    <a:p>
                      <a:pPr marL="0" marR="0">
                        <a:spcBef>
                          <a:spcPts val="0"/>
                        </a:spcBef>
                        <a:spcAft>
                          <a:spcPts val="0"/>
                        </a:spcAft>
                      </a:pPr>
                      <a:r>
                        <a:rPr lang="en-US" sz="1400" b="1" dirty="0" smtClean="0">
                          <a:latin typeface="+mn-lt"/>
                          <a:ea typeface="Times New Roman"/>
                          <a:cs typeface="Times New Roman"/>
                        </a:rPr>
                        <a:t>Transplant year: 2005-2006 vs. 2001-2002</a:t>
                      </a:r>
                      <a:endParaRPr lang="en-US" sz="1400" b="1" dirty="0">
                        <a:latin typeface="+mn-lt"/>
                        <a:ea typeface="Times New Roman"/>
                        <a:cs typeface="Times New Roman"/>
                      </a:endParaRPr>
                    </a:p>
                  </a:txBody>
                  <a:tcPr marL="38100" marR="38100" marT="0" marB="0" anchor="ctr">
                    <a:lnL>
                      <a:noFill/>
                    </a:lnL>
                    <a:lnR>
                      <a:noFill/>
                    </a:lnR>
                    <a:lnT w="1905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400" b="1" dirty="0" smtClean="0">
                          <a:latin typeface="+mn-lt"/>
                          <a:ea typeface="Times New Roman"/>
                          <a:cs typeface="Times New Roman"/>
                        </a:rPr>
                        <a:t>197</a:t>
                      </a:r>
                      <a:endParaRPr lang="en-US" sz="1400" b="1" dirty="0">
                        <a:latin typeface="+mn-lt"/>
                        <a:ea typeface="Times New Roman"/>
                        <a:cs typeface="Times New Roman"/>
                      </a:endParaRPr>
                    </a:p>
                  </a:txBody>
                  <a:tcPr marL="38100" marR="38100" marT="0" marB="0" anchor="ctr">
                    <a:lnL>
                      <a:noFill/>
                    </a:lnL>
                    <a:lnR>
                      <a:noFill/>
                    </a:lnR>
                    <a:lnT w="1905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t"/>
                      <a:r>
                        <a:rPr lang="en-US" sz="1400" b="1" i="0" u="none" strike="noStrike">
                          <a:solidFill>
                            <a:schemeClr val="tx1"/>
                          </a:solidFill>
                          <a:latin typeface="Arial"/>
                        </a:rPr>
                        <a:t>1.73</a:t>
                      </a:r>
                    </a:p>
                  </a:txBody>
                  <a:tcPr marL="0" marR="0" marT="0" marB="0" anchor="ctr">
                    <a:lnL>
                      <a:noFill/>
                    </a:lnL>
                    <a:lnR>
                      <a:noFill/>
                    </a:lnR>
                    <a:lnT w="1905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t"/>
                      <a:r>
                        <a:rPr lang="en-US" sz="1400" b="1" i="0" u="none" strike="noStrike">
                          <a:solidFill>
                            <a:schemeClr val="tx1"/>
                          </a:solidFill>
                          <a:latin typeface="Arial"/>
                        </a:rPr>
                        <a:t>0.0782</a:t>
                      </a:r>
                    </a:p>
                  </a:txBody>
                  <a:tcPr marL="0" marR="0" marT="0" marB="0" anchor="ctr">
                    <a:lnL>
                      <a:noFill/>
                    </a:lnL>
                    <a:lnR>
                      <a:noFill/>
                    </a:lnR>
                    <a:lnT w="1905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t"/>
                      <a:r>
                        <a:rPr lang="en-US" sz="1400" b="1" i="0" u="none" strike="noStrike" dirty="0">
                          <a:solidFill>
                            <a:schemeClr val="tx1"/>
                          </a:solidFill>
                          <a:latin typeface="Arial"/>
                        </a:rPr>
                        <a:t>0.94</a:t>
                      </a:r>
                    </a:p>
                  </a:txBody>
                  <a:tcPr marL="0" marR="0" marT="0" marB="0" anchor="ctr">
                    <a:lnL>
                      <a:noFill/>
                    </a:lnL>
                    <a:lnR>
                      <a:noFill/>
                    </a:lnR>
                    <a:lnT w="1905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t"/>
                      <a:r>
                        <a:rPr lang="en-US" sz="1400" b="1" i="0" u="none" strike="noStrike" dirty="0" smtClean="0">
                          <a:solidFill>
                            <a:schemeClr val="tx1"/>
                          </a:solidFill>
                          <a:latin typeface="Arial"/>
                        </a:rPr>
                        <a:t>-3.18</a:t>
                      </a:r>
                      <a:endParaRPr lang="en-US" sz="1400" b="1" i="0" u="none" strike="noStrike" dirty="0">
                        <a:solidFill>
                          <a:schemeClr val="tx1"/>
                        </a:solidFill>
                        <a:latin typeface="Arial"/>
                      </a:endParaRPr>
                    </a:p>
                  </a:txBody>
                  <a:tcPr marL="0" marR="0" marT="0" marB="0" anchor="ctr">
                    <a:lnL>
                      <a:noFill/>
                    </a:lnL>
                    <a:lnR>
                      <a:noFill/>
                    </a:lnR>
                    <a:lnT w="19050" cap="flat" cmpd="sng" algn="ctr">
                      <a:solidFill>
                        <a:srgbClr val="FFFF00"/>
                      </a:solidFill>
                      <a:prstDash val="solid"/>
                      <a:round/>
                      <a:headEnd type="none" w="med" len="med"/>
                      <a:tailEnd type="none" w="med" len="med"/>
                    </a:lnT>
                    <a:lnB>
                      <a:noFill/>
                    </a:lnB>
                    <a:lnTlToBr w="12700" cmpd="sng">
                      <a:noFill/>
                      <a:prstDash val="solid"/>
                    </a:lnTlToBr>
                    <a:lnBlToTr w="12700" cmpd="sng">
                      <a:noFill/>
                      <a:prstDash val="solid"/>
                    </a:lnBlToTr>
                    <a:solidFill>
                      <a:schemeClr val="bg2"/>
                    </a:solidFill>
                  </a:tcPr>
                </a:tc>
              </a:tr>
              <a:tr h="604249">
                <a:tc>
                  <a:txBody>
                    <a:bodyPr/>
                    <a:lstStyle/>
                    <a:p>
                      <a:pPr marL="0" marR="0">
                        <a:spcBef>
                          <a:spcPts val="0"/>
                        </a:spcBef>
                        <a:spcAft>
                          <a:spcPts val="0"/>
                        </a:spcAft>
                      </a:pPr>
                      <a:r>
                        <a:rPr lang="en-US" sz="1400" b="1" dirty="0" smtClean="0">
                          <a:latin typeface="+mn-lt"/>
                          <a:ea typeface="Times New Roman"/>
                          <a:cs typeface="Times New Roman"/>
                        </a:rPr>
                        <a:t>Diagnosis</a:t>
                      </a:r>
                      <a:r>
                        <a:rPr lang="en-US" sz="1400" b="1" baseline="0" dirty="0" smtClean="0">
                          <a:latin typeface="+mn-lt"/>
                          <a:ea typeface="Times New Roman"/>
                          <a:cs typeface="Times New Roman"/>
                        </a:rPr>
                        <a:t> = </a:t>
                      </a:r>
                      <a:r>
                        <a:rPr lang="en-US" sz="1400" b="1" baseline="0" dirty="0" err="1" smtClean="0">
                          <a:latin typeface="+mn-lt"/>
                          <a:ea typeface="Times New Roman"/>
                          <a:cs typeface="Times New Roman"/>
                        </a:rPr>
                        <a:t>c</a:t>
                      </a:r>
                      <a:r>
                        <a:rPr lang="en-US" sz="1400" b="1" dirty="0" err="1" smtClean="0">
                          <a:latin typeface="+mn-lt"/>
                          <a:ea typeface="Times New Roman"/>
                          <a:cs typeface="Times New Roman"/>
                        </a:rPr>
                        <a:t>ardiomyopathy</a:t>
                      </a:r>
                      <a:endParaRPr lang="en-US" sz="1400" b="1" dirty="0">
                        <a:latin typeface="+mn-lt"/>
                        <a:ea typeface="Times New Roman"/>
                        <a:cs typeface="Times New Roman"/>
                      </a:endParaRPr>
                    </a:p>
                  </a:txBody>
                  <a:tcPr marL="38100" marR="38100" marT="0" marB="0"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400" b="1" dirty="0" smtClean="0">
                          <a:latin typeface="+mn-lt"/>
                          <a:ea typeface="Times New Roman"/>
                          <a:cs typeface="Times New Roman"/>
                        </a:rPr>
                        <a:t>323</a:t>
                      </a:r>
                      <a:endParaRPr lang="en-US" sz="1400" b="1" dirty="0">
                        <a:latin typeface="+mn-lt"/>
                        <a:ea typeface="Times New Roman"/>
                        <a:cs typeface="Times New Roman"/>
                      </a:endParaRPr>
                    </a:p>
                  </a:txBody>
                  <a:tcPr marL="38100" marR="38100" marT="0" marB="0"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400" b="1" i="0" u="none" strike="noStrike" dirty="0">
                          <a:solidFill>
                            <a:schemeClr val="tx1"/>
                          </a:solidFill>
                          <a:latin typeface="Arial"/>
                        </a:rPr>
                        <a:t>0.59</a:t>
                      </a:r>
                    </a:p>
                  </a:txBody>
                  <a:tcPr marL="0" marR="0" marT="0" marB="0"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400" b="1" i="0" u="none" strike="noStrike" dirty="0">
                          <a:solidFill>
                            <a:schemeClr val="tx1"/>
                          </a:solidFill>
                          <a:latin typeface="Arial"/>
                        </a:rPr>
                        <a:t>0.0593</a:t>
                      </a:r>
                    </a:p>
                  </a:txBody>
                  <a:tcPr marL="0" marR="0" marT="0" marB="0"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400" b="1" i="0" u="none" strike="noStrike" dirty="0">
                          <a:solidFill>
                            <a:schemeClr val="tx1"/>
                          </a:solidFill>
                          <a:latin typeface="Arial"/>
                        </a:rPr>
                        <a:t>0.34</a:t>
                      </a:r>
                    </a:p>
                  </a:txBody>
                  <a:tcPr marL="0" marR="0" marT="0" marB="0"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l" fontAlgn="t"/>
                      <a:r>
                        <a:rPr lang="en-US" sz="1400" b="1" i="0" u="none" strike="noStrike" dirty="0" smtClean="0">
                          <a:solidFill>
                            <a:schemeClr val="tx1"/>
                          </a:solidFill>
                          <a:latin typeface="Arial"/>
                        </a:rPr>
                        <a:t>-1.02</a:t>
                      </a:r>
                      <a:endParaRPr lang="en-US" sz="1400" b="1" i="0" u="none" strike="noStrike" dirty="0">
                        <a:solidFill>
                          <a:schemeClr val="tx1"/>
                        </a:solidFill>
                        <a:latin typeface="Arial"/>
                      </a:endParaRPr>
                    </a:p>
                  </a:txBody>
                  <a:tcPr marL="0" marR="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r>
            </a:tbl>
          </a:graphicData>
        </a:graphic>
      </p:graphicFrame>
      <p:grpSp>
        <p:nvGrpSpPr>
          <p:cNvPr id="10" name="Group 9"/>
          <p:cNvGrpSpPr/>
          <p:nvPr/>
        </p:nvGrpSpPr>
        <p:grpSpPr>
          <a:xfrm>
            <a:off x="2" y="6146792"/>
            <a:ext cx="4715932" cy="711201"/>
            <a:chOff x="1" y="6067776"/>
            <a:chExt cx="4952999" cy="790224"/>
          </a:xfrm>
        </p:grpSpPr>
        <p:pic>
          <p:nvPicPr>
            <p:cNvPr id="12" name="Picture 11"/>
            <p:cNvPicPr>
              <a:picLocks noChangeAspect="1"/>
            </p:cNvPicPr>
            <p:nvPr/>
          </p:nvPicPr>
          <p:blipFill>
            <a:blip r:embed="rId3"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4" name="TextBox 13"/>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685800"/>
          </a:xfrm>
        </p:spPr>
        <p:txBody>
          <a:bodyPr/>
          <a:lstStyle/>
          <a:p>
            <a:r>
              <a:rPr lang="en-US" sz="2800" dirty="0" smtClean="0"/>
              <a:t>PEDIATRIC HEART TRANSPLANTS </a:t>
            </a:r>
            <a:r>
              <a:rPr lang="en-US" sz="2000" dirty="0" smtClean="0"/>
              <a:t>(2001-2010)</a:t>
            </a:r>
            <a:br>
              <a:rPr lang="en-US" sz="2000" dirty="0" smtClean="0"/>
            </a:br>
            <a:r>
              <a:rPr lang="en-US" sz="2000" dirty="0" smtClean="0"/>
              <a:t> Age = &lt;1 Year </a:t>
            </a:r>
            <a:br>
              <a:rPr lang="en-US" sz="2000" dirty="0" smtClean="0"/>
            </a:br>
            <a:r>
              <a:rPr lang="en-US" sz="2400" dirty="0" smtClean="0"/>
              <a:t>Risk Factors For 1 Year Mortality</a:t>
            </a:r>
            <a:endParaRPr lang="en-US" sz="2400" dirty="0"/>
          </a:p>
        </p:txBody>
      </p:sp>
      <p:graphicFrame>
        <p:nvGraphicFramePr>
          <p:cNvPr id="10" name="Content Placeholder 9"/>
          <p:cNvGraphicFramePr>
            <a:graphicFrameLocks noGrp="1"/>
          </p:cNvGraphicFramePr>
          <p:nvPr>
            <p:ph idx="1"/>
          </p:nvPr>
        </p:nvGraphicFramePr>
        <p:xfrm>
          <a:off x="304800" y="1676400"/>
          <a:ext cx="8305800" cy="1788905"/>
        </p:xfrm>
        <a:graphic>
          <a:graphicData uri="http://schemas.openxmlformats.org/drawingml/2006/table">
            <a:tbl>
              <a:tblPr firstRow="1" bandRow="1">
                <a:tableStyleId>{C083E6E3-FA7D-4D7B-A595-EF9225AFEA82}</a:tableStyleId>
              </a:tblPr>
              <a:tblGrid>
                <a:gridCol w="4114800"/>
                <a:gridCol w="4191000"/>
              </a:tblGrid>
              <a:tr h="682209">
                <a:tc gridSpan="2">
                  <a:txBody>
                    <a:bodyPr/>
                    <a:lstStyle/>
                    <a:p>
                      <a:pPr algn="ctr" rtl="0" fontAlgn="t"/>
                      <a:r>
                        <a:rPr lang="en-US" sz="2400" b="1" i="1" dirty="0">
                          <a:solidFill>
                            <a:srgbClr val="FFFF00"/>
                          </a:solidFill>
                        </a:rPr>
                        <a:t>Continuous Factors (see figures)</a:t>
                      </a:r>
                      <a:r>
                        <a:rPr lang="en-US" sz="2400" dirty="0">
                          <a:solidFill>
                            <a:srgbClr val="FFFF00"/>
                          </a:solidFill>
                        </a:rPr>
                        <a:t> </a:t>
                      </a:r>
                      <a:endParaRPr lang="en-US" dirty="0"/>
                    </a:p>
                  </a:txBody>
                  <a:tcPr marL="0" marR="0" marT="9144" marB="0">
                    <a:lnL>
                      <a:noFill/>
                    </a:lnL>
                    <a:lnT w="12700" cmpd="sng">
                      <a:noFill/>
                    </a:lnT>
                    <a:lnB w="12700" cap="flat" cmpd="sng" algn="ctr">
                      <a:noFill/>
                      <a:prstDash val="solid"/>
                      <a:round/>
                      <a:headEnd type="none" w="med" len="med"/>
                      <a:tailEnd type="none" w="med" len="med"/>
                    </a:lnB>
                    <a:solidFill>
                      <a:schemeClr val="bg2"/>
                    </a:solidFill>
                  </a:tcPr>
                </a:tc>
                <a:tc hMerge="1">
                  <a:txBody>
                    <a:bodyPr/>
                    <a:lstStyle/>
                    <a:p>
                      <a:pPr algn="ctr" rtl="0" fontAlgn="t"/>
                      <a:endParaRPr lang="en-US" dirty="0"/>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r>
              <a:tr h="553348">
                <a:tc>
                  <a:txBody>
                    <a:bodyPr/>
                    <a:lstStyle/>
                    <a:p>
                      <a:pPr rtl="0" fontAlgn="t"/>
                      <a:r>
                        <a:rPr lang="en-US" sz="1800" b="1" dirty="0" smtClean="0"/>
                        <a:t>Donor age</a:t>
                      </a:r>
                      <a:endParaRPr lang="en-US" sz="1800" b="1" dirty="0"/>
                    </a:p>
                  </a:txBody>
                  <a:tcPr marL="45720" marR="0" marT="0" marB="0" anchor="ctr">
                    <a:lnL>
                      <a:noFill/>
                    </a:lnL>
                    <a:lnT w="12700" cap="flat" cmpd="sng" algn="ctr">
                      <a:noFill/>
                      <a:prstDash val="solid"/>
                      <a:round/>
                      <a:headEnd type="none" w="med" len="med"/>
                      <a:tailEnd type="none" w="med" len="med"/>
                    </a:lnT>
                    <a:lnB>
                      <a:noFill/>
                    </a:lnB>
                    <a:solidFill>
                      <a:schemeClr val="bg2"/>
                    </a:solidFill>
                  </a:tcPr>
                </a:tc>
                <a:tc>
                  <a:txBody>
                    <a:bodyPr/>
                    <a:lstStyle/>
                    <a:p>
                      <a:pPr rtl="0" fontAlgn="t"/>
                      <a:r>
                        <a:rPr lang="en-US" sz="1800" b="1" dirty="0" smtClean="0"/>
                        <a:t>Ischemia time</a:t>
                      </a:r>
                      <a:endParaRPr lang="en-US" sz="1800" b="1" dirty="0"/>
                    </a:p>
                  </a:txBody>
                  <a:tcPr marL="45720" marR="0" marT="0" marB="0" anchor="ctr">
                    <a:lnT w="12700" cap="flat" cmpd="sng" algn="ctr">
                      <a:noFill/>
                      <a:prstDash val="solid"/>
                      <a:round/>
                      <a:headEnd type="none" w="med" len="med"/>
                      <a:tailEnd type="none" w="med" len="med"/>
                    </a:lnT>
                    <a:lnB>
                      <a:noFill/>
                    </a:lnB>
                    <a:solidFill>
                      <a:schemeClr val="bg2"/>
                    </a:solidFill>
                  </a:tcPr>
                </a:tc>
              </a:tr>
              <a:tr h="553348">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b="1" dirty="0" smtClean="0"/>
                        <a:t>Recipient pre-transplant creatinine</a:t>
                      </a:r>
                      <a:endParaRPr lang="en-US" sz="1800" b="1" dirty="0"/>
                    </a:p>
                  </a:txBody>
                  <a:tcPr marL="45720" marR="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b="1" dirty="0" smtClean="0"/>
                        <a:t>Volume</a:t>
                      </a:r>
                      <a:r>
                        <a:rPr lang="en-US" sz="1800" b="1" baseline="0" dirty="0" smtClean="0"/>
                        <a:t> of pediatric transplants</a:t>
                      </a:r>
                      <a:endParaRPr lang="en-US" sz="1800" b="1" dirty="0" smtClean="0"/>
                    </a:p>
                  </a:txBody>
                  <a:tcPr marL="45720" marR="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r>
            </a:tbl>
          </a:graphicData>
        </a:graphic>
      </p:graphicFrame>
      <p:grpSp>
        <p:nvGrpSpPr>
          <p:cNvPr id="8" name="Group 7"/>
          <p:cNvGrpSpPr/>
          <p:nvPr/>
        </p:nvGrpSpPr>
        <p:grpSpPr>
          <a:xfrm>
            <a:off x="2" y="6146792"/>
            <a:ext cx="4715932" cy="711201"/>
            <a:chOff x="1" y="6067776"/>
            <a:chExt cx="4952999" cy="790224"/>
          </a:xfrm>
        </p:grpSpPr>
        <p:pic>
          <p:nvPicPr>
            <p:cNvPr id="11" name="Picture 10"/>
            <p:cNvPicPr>
              <a:picLocks noChangeAspect="1"/>
            </p:cNvPicPr>
            <p:nvPr/>
          </p:nvPicPr>
          <p:blipFill>
            <a:blip r:embed="rId3"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3" name="TextBox 12"/>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r>
              <a:rPr lang="en-US" sz="2800" dirty="0" smtClean="0"/>
              <a:t>PEDIATRIC HEART TRANSPLANTS </a:t>
            </a:r>
            <a:r>
              <a:rPr lang="en-US" sz="2000" dirty="0" smtClean="0"/>
              <a:t>(2001-2010)</a:t>
            </a:r>
            <a:r>
              <a:rPr lang="en-US" sz="1800" dirty="0" smtClean="0"/>
              <a:t/>
            </a:r>
            <a:br>
              <a:rPr lang="en-US" sz="1800" dirty="0" smtClean="0"/>
            </a:br>
            <a:r>
              <a:rPr lang="en-US" sz="2400" dirty="0" smtClean="0"/>
              <a:t>Risk Factors For 1 Year Mortality in Age = &lt;1 Year</a:t>
            </a:r>
            <a:br>
              <a:rPr lang="en-US" sz="2400" dirty="0" smtClean="0"/>
            </a:br>
            <a:r>
              <a:rPr lang="en-US" sz="2400" dirty="0" smtClean="0">
                <a:solidFill>
                  <a:srgbClr val="FFFF00"/>
                </a:solidFill>
              </a:rPr>
              <a:t>Donor Age</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676400" y="4495800"/>
            <a:ext cx="1828800" cy="323165"/>
          </a:xfrm>
          <a:prstGeom prst="rect">
            <a:avLst/>
          </a:prstGeom>
          <a:noFill/>
        </p:spPr>
        <p:txBody>
          <a:bodyPr wrap="square" rtlCol="0">
            <a:spAutoFit/>
          </a:bodyPr>
          <a:lstStyle/>
          <a:p>
            <a:r>
              <a:rPr lang="en-US" sz="1500" b="1" dirty="0" smtClean="0">
                <a:solidFill>
                  <a:srgbClr val="FFFF00"/>
                </a:solidFill>
              </a:rPr>
              <a:t>p = 0.016</a:t>
            </a:r>
            <a:endParaRPr lang="en-US" sz="1500" b="1" dirty="0">
              <a:solidFill>
                <a:srgbClr val="FFFF00"/>
              </a:solidFill>
            </a:endParaRPr>
          </a:p>
        </p:txBody>
      </p:sp>
      <p:sp>
        <p:nvSpPr>
          <p:cNvPr id="10" name="TextBox 9"/>
          <p:cNvSpPr txBox="1"/>
          <p:nvPr/>
        </p:nvSpPr>
        <p:spPr>
          <a:xfrm>
            <a:off x="6934200" y="6172200"/>
            <a:ext cx="1828800" cy="461665"/>
          </a:xfrm>
          <a:prstGeom prst="rect">
            <a:avLst/>
          </a:prstGeom>
          <a:noFill/>
        </p:spPr>
        <p:txBody>
          <a:bodyPr wrap="square" rtlCol="0">
            <a:spAutoFit/>
          </a:bodyPr>
          <a:lstStyle/>
          <a:p>
            <a:pPr algn="ctr"/>
            <a:r>
              <a:rPr lang="en-US" sz="2400" b="1" dirty="0" smtClean="0">
                <a:solidFill>
                  <a:srgbClr val="FFFF00"/>
                </a:solidFill>
              </a:rPr>
              <a:t>(N = 939)</a:t>
            </a:r>
            <a:endParaRPr lang="en-US" sz="24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4" name="TextBox 13"/>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r>
              <a:rPr lang="en-US" sz="2800" dirty="0" smtClean="0"/>
              <a:t>PEDIATRIC HEART TRANSPLANTS </a:t>
            </a:r>
            <a:r>
              <a:rPr lang="en-US" sz="2000" dirty="0" smtClean="0"/>
              <a:t>(2001-2010)</a:t>
            </a:r>
            <a:r>
              <a:rPr lang="en-US" sz="1800" dirty="0" smtClean="0"/>
              <a:t/>
            </a:r>
            <a:br>
              <a:rPr lang="en-US" sz="1800" dirty="0" smtClean="0"/>
            </a:br>
            <a:r>
              <a:rPr lang="en-US" sz="2400" dirty="0" smtClean="0"/>
              <a:t>Risk Factors For 1 Year Mortality in Age = &lt;1 Year</a:t>
            </a:r>
            <a:br>
              <a:rPr lang="en-US" sz="2400" dirty="0" smtClean="0"/>
            </a:br>
            <a:r>
              <a:rPr lang="en-US" sz="2400" dirty="0" smtClean="0">
                <a:solidFill>
                  <a:srgbClr val="FFFF00"/>
                </a:solidFill>
              </a:rPr>
              <a:t>Recipient Pre-Transplant Creatinine</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828800" y="2133600"/>
            <a:ext cx="1828800" cy="323165"/>
          </a:xfrm>
          <a:prstGeom prst="rect">
            <a:avLst/>
          </a:prstGeom>
          <a:noFill/>
        </p:spPr>
        <p:txBody>
          <a:bodyPr wrap="square" rtlCol="0">
            <a:spAutoFit/>
          </a:bodyPr>
          <a:lstStyle/>
          <a:p>
            <a:r>
              <a:rPr lang="en-US" sz="1500" b="1" dirty="0" smtClean="0">
                <a:solidFill>
                  <a:srgbClr val="FFFF00"/>
                </a:solidFill>
              </a:rPr>
              <a:t>p = 0.0002</a:t>
            </a:r>
            <a:endParaRPr lang="en-US" sz="1500" b="1" dirty="0">
              <a:solidFill>
                <a:srgbClr val="FFFF00"/>
              </a:solidFill>
            </a:endParaRPr>
          </a:p>
        </p:txBody>
      </p:sp>
      <p:sp>
        <p:nvSpPr>
          <p:cNvPr id="10" name="TextBox 9"/>
          <p:cNvSpPr txBox="1"/>
          <p:nvPr/>
        </p:nvSpPr>
        <p:spPr>
          <a:xfrm>
            <a:off x="6934200" y="6172200"/>
            <a:ext cx="1828800" cy="461665"/>
          </a:xfrm>
          <a:prstGeom prst="rect">
            <a:avLst/>
          </a:prstGeom>
          <a:noFill/>
        </p:spPr>
        <p:txBody>
          <a:bodyPr wrap="square" rtlCol="0">
            <a:spAutoFit/>
          </a:bodyPr>
          <a:lstStyle/>
          <a:p>
            <a:pPr algn="ctr"/>
            <a:r>
              <a:rPr lang="en-US" sz="2400" b="1" dirty="0" smtClean="0">
                <a:solidFill>
                  <a:srgbClr val="FFFF00"/>
                </a:solidFill>
              </a:rPr>
              <a:t>(N = 939)</a:t>
            </a:r>
            <a:endParaRPr lang="en-US" sz="24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4" name="TextBox 13"/>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PEDIATRIC HEART TRANSPLANTS </a:t>
            </a:r>
            <a:r>
              <a:rPr lang="en-US" sz="2000" dirty="0" smtClean="0"/>
              <a:t>(2001-2010)</a:t>
            </a:r>
            <a:r>
              <a:rPr lang="en-US" sz="1800" dirty="0" smtClean="0"/>
              <a:t/>
            </a:r>
            <a:br>
              <a:rPr lang="en-US" sz="1800" dirty="0" smtClean="0"/>
            </a:br>
            <a:r>
              <a:rPr lang="en-US" sz="2400" dirty="0" smtClean="0"/>
              <a:t>Risk Factors For 1 Year Mortality in Age = &lt;1 Year</a:t>
            </a:r>
            <a:br>
              <a:rPr lang="en-US" sz="2400" dirty="0" smtClean="0"/>
            </a:br>
            <a:r>
              <a:rPr lang="en-US" sz="2400" dirty="0" smtClean="0">
                <a:solidFill>
                  <a:srgbClr val="FFFF00"/>
                </a:solidFill>
              </a:rPr>
              <a:t>Ischemia time</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828800" y="2133600"/>
            <a:ext cx="1828800" cy="323165"/>
          </a:xfrm>
          <a:prstGeom prst="rect">
            <a:avLst/>
          </a:prstGeom>
          <a:noFill/>
        </p:spPr>
        <p:txBody>
          <a:bodyPr wrap="square" rtlCol="0">
            <a:spAutoFit/>
          </a:bodyPr>
          <a:lstStyle/>
          <a:p>
            <a:r>
              <a:rPr lang="en-US" sz="1500" b="1" dirty="0" smtClean="0">
                <a:solidFill>
                  <a:srgbClr val="FFFF00"/>
                </a:solidFill>
              </a:rPr>
              <a:t>p = 0.0063</a:t>
            </a:r>
            <a:endParaRPr lang="en-US" sz="1500" b="1" dirty="0">
              <a:solidFill>
                <a:srgbClr val="FFFF00"/>
              </a:solidFill>
            </a:endParaRPr>
          </a:p>
        </p:txBody>
      </p:sp>
      <p:sp>
        <p:nvSpPr>
          <p:cNvPr id="14" name="TextBox 13"/>
          <p:cNvSpPr txBox="1"/>
          <p:nvPr/>
        </p:nvSpPr>
        <p:spPr>
          <a:xfrm>
            <a:off x="6934200" y="6172200"/>
            <a:ext cx="1828800" cy="461665"/>
          </a:xfrm>
          <a:prstGeom prst="rect">
            <a:avLst/>
          </a:prstGeom>
          <a:noFill/>
        </p:spPr>
        <p:txBody>
          <a:bodyPr wrap="square" rtlCol="0">
            <a:spAutoFit/>
          </a:bodyPr>
          <a:lstStyle/>
          <a:p>
            <a:pPr algn="ctr"/>
            <a:r>
              <a:rPr lang="en-US" sz="2400" b="1" dirty="0" smtClean="0">
                <a:solidFill>
                  <a:srgbClr val="FFFF00"/>
                </a:solidFill>
              </a:rPr>
              <a:t>(N = 939)</a:t>
            </a:r>
            <a:endParaRPr lang="en-US" sz="24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3" name="TextBox 12"/>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PEDIATRIC HEART TRANSPLANTS </a:t>
            </a:r>
            <a:r>
              <a:rPr lang="en-US" sz="2000" dirty="0" smtClean="0"/>
              <a:t>(2001-2010)</a:t>
            </a:r>
            <a:r>
              <a:rPr lang="en-US" sz="1800" dirty="0" smtClean="0"/>
              <a:t/>
            </a:r>
            <a:br>
              <a:rPr lang="en-US" sz="1800" dirty="0" smtClean="0"/>
            </a:br>
            <a:r>
              <a:rPr lang="en-US" sz="2400" dirty="0" smtClean="0"/>
              <a:t>Risk Factors For 1 Year Mortality in Age = &lt;1 Year</a:t>
            </a:r>
            <a:br>
              <a:rPr lang="en-US" sz="2400" dirty="0" smtClean="0"/>
            </a:br>
            <a:r>
              <a:rPr lang="en-US" sz="2400" dirty="0" smtClean="0">
                <a:solidFill>
                  <a:srgbClr val="FFFF00"/>
                </a:solidFill>
              </a:rPr>
              <a:t>Center Volume for Pediatric Transplants</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66700" y="15240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828800" y="2133600"/>
            <a:ext cx="1828800" cy="323165"/>
          </a:xfrm>
          <a:prstGeom prst="rect">
            <a:avLst/>
          </a:prstGeom>
          <a:noFill/>
        </p:spPr>
        <p:txBody>
          <a:bodyPr wrap="square" rtlCol="0">
            <a:spAutoFit/>
          </a:bodyPr>
          <a:lstStyle/>
          <a:p>
            <a:r>
              <a:rPr lang="en-US" sz="1500" b="1" dirty="0" smtClean="0">
                <a:solidFill>
                  <a:srgbClr val="FFFF00"/>
                </a:solidFill>
              </a:rPr>
              <a:t>p = 0.0347</a:t>
            </a:r>
            <a:endParaRPr lang="en-US" sz="1500" b="1" dirty="0">
              <a:solidFill>
                <a:srgbClr val="FFFF00"/>
              </a:solidFill>
            </a:endParaRPr>
          </a:p>
        </p:txBody>
      </p:sp>
      <p:sp>
        <p:nvSpPr>
          <p:cNvPr id="10" name="TextBox 9"/>
          <p:cNvSpPr txBox="1"/>
          <p:nvPr/>
        </p:nvSpPr>
        <p:spPr>
          <a:xfrm>
            <a:off x="6934200" y="6172200"/>
            <a:ext cx="1828800" cy="461665"/>
          </a:xfrm>
          <a:prstGeom prst="rect">
            <a:avLst/>
          </a:prstGeom>
          <a:noFill/>
        </p:spPr>
        <p:txBody>
          <a:bodyPr wrap="square" rtlCol="0">
            <a:spAutoFit/>
          </a:bodyPr>
          <a:lstStyle/>
          <a:p>
            <a:pPr algn="ctr"/>
            <a:r>
              <a:rPr lang="en-US" sz="2400" b="1" dirty="0" smtClean="0">
                <a:solidFill>
                  <a:srgbClr val="FFFF00"/>
                </a:solidFill>
              </a:rPr>
              <a:t>(N = 939)</a:t>
            </a:r>
            <a:endParaRPr lang="en-US" sz="24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4" name="TextBox 13"/>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685800"/>
          </a:xfrm>
        </p:spPr>
        <p:txBody>
          <a:bodyPr/>
          <a:lstStyle/>
          <a:p>
            <a:r>
              <a:rPr lang="en-US" sz="2800" dirty="0" smtClean="0"/>
              <a:t>PEDIATRIC HEART TRANSPLANTS </a:t>
            </a:r>
            <a:r>
              <a:rPr lang="en-US" sz="2000" dirty="0" smtClean="0"/>
              <a:t>(2001-2010)</a:t>
            </a:r>
            <a:br>
              <a:rPr lang="en-US" sz="2000" dirty="0" smtClean="0"/>
            </a:br>
            <a:r>
              <a:rPr lang="en-US" sz="2400" dirty="0" smtClean="0"/>
              <a:t>Age = 1-5 Years</a:t>
            </a:r>
            <a:r>
              <a:rPr lang="en-US" sz="2000" dirty="0" smtClean="0"/>
              <a:t/>
            </a:r>
            <a:br>
              <a:rPr lang="en-US" sz="2000" dirty="0" smtClean="0"/>
            </a:br>
            <a:r>
              <a:rPr lang="en-US" sz="2400" dirty="0" smtClean="0"/>
              <a:t>Risk Factors For 1 Year Mortality</a:t>
            </a:r>
            <a:endParaRPr lang="en-US" sz="2400" dirty="0"/>
          </a:p>
        </p:txBody>
      </p:sp>
      <p:graphicFrame>
        <p:nvGraphicFramePr>
          <p:cNvPr id="10" name="Content Placeholder 9"/>
          <p:cNvGraphicFramePr>
            <a:graphicFrameLocks noGrp="1"/>
          </p:cNvGraphicFramePr>
          <p:nvPr>
            <p:ph idx="1"/>
          </p:nvPr>
        </p:nvGraphicFramePr>
        <p:xfrm>
          <a:off x="228599" y="1600200"/>
          <a:ext cx="8686801" cy="3764604"/>
        </p:xfrm>
        <a:graphic>
          <a:graphicData uri="http://schemas.openxmlformats.org/drawingml/2006/table">
            <a:tbl>
              <a:tblPr firstRow="1" bandRow="1">
                <a:tableStyleId>{C083E6E3-FA7D-4D7B-A595-EF9225AFEA82}</a:tableStyleId>
              </a:tblPr>
              <a:tblGrid>
                <a:gridCol w="4211782"/>
                <a:gridCol w="789709"/>
                <a:gridCol w="965200"/>
                <a:gridCol w="877455"/>
                <a:gridCol w="965200"/>
                <a:gridCol w="877455"/>
              </a:tblGrid>
              <a:tr h="489043">
                <a:tc>
                  <a:txBody>
                    <a:bodyPr/>
                    <a:lstStyle/>
                    <a:p>
                      <a:pPr algn="l"/>
                      <a:r>
                        <a:rPr lang="en-US" sz="1600" b="1" i="1" kern="1200" dirty="0" smtClean="0">
                          <a:solidFill>
                            <a:srgbClr val="FFFF00"/>
                          </a:solidFill>
                          <a:latin typeface="+mn-lt"/>
                          <a:ea typeface="+mn-ea"/>
                          <a:cs typeface="+mn-cs"/>
                        </a:rPr>
                        <a:t>VARIABLE</a:t>
                      </a:r>
                      <a:endParaRPr lang="en-US" sz="1600" b="1" dirty="0">
                        <a:solidFill>
                          <a:srgbClr val="FFFF00"/>
                        </a:solidFill>
                        <a:latin typeface="+mn-lt"/>
                      </a:endParaRPr>
                    </a:p>
                  </a:txBody>
                  <a:tcPr marL="45720" marR="0" marT="91440" marB="0" anchor="ctr">
                    <a:lnL>
                      <a:noFill/>
                    </a:lnL>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a:solidFill>
                            <a:srgbClr val="FFFF00"/>
                          </a:solidFill>
                          <a:latin typeface="+mn-lt"/>
                        </a:rPr>
                        <a:t>N</a:t>
                      </a:r>
                      <a:endParaRPr lang="en-US" sz="16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smtClean="0">
                          <a:solidFill>
                            <a:srgbClr val="FFFF00"/>
                          </a:solidFill>
                          <a:latin typeface="+mn-lt"/>
                        </a:rPr>
                        <a:t>Hazard Ratio</a:t>
                      </a:r>
                      <a:endParaRPr lang="en-US" sz="16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a:solidFill>
                            <a:srgbClr val="FFFF00"/>
                          </a:solidFill>
                          <a:latin typeface="+mn-lt"/>
                        </a:rPr>
                        <a:t>P-value</a:t>
                      </a:r>
                      <a:endParaRPr lang="en-US" sz="16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gridSpan="2">
                  <a:txBody>
                    <a:bodyPr/>
                    <a:lstStyle/>
                    <a:p>
                      <a:pPr algn="ctr" rtl="0" fontAlgn="t"/>
                      <a:r>
                        <a:rPr lang="en-US" sz="1600" b="1" i="1" dirty="0">
                          <a:solidFill>
                            <a:srgbClr val="FFFF00"/>
                          </a:solidFill>
                          <a:latin typeface="+mn-lt"/>
                        </a:rPr>
                        <a:t>95% Confidence Interval</a:t>
                      </a:r>
                      <a:endParaRPr lang="en-US" sz="1600" dirty="0">
                        <a:latin typeface="+mn-lt"/>
                      </a:endParaRPr>
                    </a:p>
                  </a:txBody>
                  <a:tcPr marL="0" marR="0" marT="91440" marB="0">
                    <a:lnR>
                      <a:noFill/>
                    </a:lnR>
                    <a:lnT w="12700" cmpd="sng">
                      <a:noFill/>
                    </a:lnT>
                    <a:lnB w="12700" cap="flat" cmpd="sng" algn="ctr">
                      <a:solidFill>
                        <a:srgbClr val="FFFF00"/>
                      </a:solidFill>
                      <a:prstDash val="solid"/>
                      <a:round/>
                      <a:headEnd type="none" w="med" len="med"/>
                      <a:tailEnd type="none" w="med" len="med"/>
                    </a:lnB>
                    <a:solidFill>
                      <a:schemeClr val="bg2"/>
                    </a:solidFill>
                  </a:tcPr>
                </a:tc>
                <a:tc hMerge="1">
                  <a:txBody>
                    <a:bodyPr/>
                    <a:lstStyle/>
                    <a:p>
                      <a:endParaRPr lang="en-US"/>
                    </a:p>
                  </a:txBody>
                  <a:tcPr/>
                </a:tc>
              </a:tr>
              <a:tr h="457717">
                <a:tc>
                  <a:txBody>
                    <a:bodyPr/>
                    <a:lstStyle/>
                    <a:p>
                      <a:pPr marL="0" marR="0">
                        <a:spcBef>
                          <a:spcPts val="0"/>
                        </a:spcBef>
                        <a:spcAft>
                          <a:spcPts val="0"/>
                        </a:spcAft>
                      </a:pPr>
                      <a:r>
                        <a:rPr lang="en-US" sz="1600" b="1" dirty="0" smtClean="0">
                          <a:solidFill>
                            <a:srgbClr val="FFFFFF"/>
                          </a:solidFill>
                          <a:latin typeface="+mn-lt"/>
                          <a:ea typeface="Times New Roman"/>
                          <a:cs typeface="Times New Roman"/>
                        </a:rPr>
                        <a:t>ECMO</a:t>
                      </a:r>
                      <a:r>
                        <a:rPr lang="en-US" sz="1600" b="1" baseline="0" dirty="0" smtClean="0">
                          <a:solidFill>
                            <a:srgbClr val="FFFFFF"/>
                          </a:solidFill>
                          <a:latin typeface="+mn-lt"/>
                          <a:ea typeface="Times New Roman"/>
                          <a:cs typeface="Times New Roman"/>
                        </a:rPr>
                        <a:t> or VAD, diagnosis = congenital</a:t>
                      </a:r>
                      <a:endParaRPr lang="en-US" sz="1600" b="1" dirty="0">
                        <a:latin typeface="+mn-lt"/>
                        <a:ea typeface="Times New Roman"/>
                        <a:cs typeface="Times New Roman"/>
                      </a:endParaRPr>
                    </a:p>
                  </a:txBody>
                  <a:tcPr marL="38100" marR="38100" marT="0" marB="0" anchor="ctr">
                    <a:lnL>
                      <a:noFill/>
                    </a:lnL>
                    <a:lnT w="12700" cap="flat" cmpd="sng" algn="ctr">
                      <a:solidFill>
                        <a:srgbClr val="FFFF00"/>
                      </a:solidFill>
                      <a:prstDash val="solid"/>
                      <a:round/>
                      <a:headEnd type="none" w="med" len="med"/>
                      <a:tailEnd type="none" w="med" len="med"/>
                    </a:lnT>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43</a:t>
                      </a:r>
                      <a:endParaRPr lang="en-US" sz="1600" b="1" dirty="0">
                        <a:latin typeface="+mn-lt"/>
                        <a:ea typeface="Times New Roman"/>
                        <a:cs typeface="Times New Roman"/>
                      </a:endParaRPr>
                    </a:p>
                  </a:txBody>
                  <a:tcPr marL="38100" marR="3810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600" b="1" i="0" u="none" strike="noStrike">
                          <a:solidFill>
                            <a:schemeClr val="tx1"/>
                          </a:solidFill>
                          <a:latin typeface="Arial"/>
                        </a:rPr>
                        <a:t>3.79</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600" b="1" i="0" u="none" strike="noStrike">
                          <a:solidFill>
                            <a:schemeClr val="tx1"/>
                          </a:solidFill>
                          <a:latin typeface="Arial"/>
                        </a:rPr>
                        <a:t>0.0005</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r" fontAlgn="t"/>
                      <a:r>
                        <a:rPr lang="en-US" sz="1600" b="1" i="0" u="none" strike="noStrike" dirty="0">
                          <a:solidFill>
                            <a:schemeClr val="tx1"/>
                          </a:solidFill>
                          <a:latin typeface="Arial"/>
                        </a:rPr>
                        <a:t>1.78</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l" fontAlgn="t"/>
                      <a:r>
                        <a:rPr lang="en-US" sz="1600" b="1" i="0" u="none" strike="noStrike" dirty="0" smtClean="0">
                          <a:solidFill>
                            <a:schemeClr val="tx1"/>
                          </a:solidFill>
                          <a:latin typeface="Arial"/>
                        </a:rPr>
                        <a:t>-8.07</a:t>
                      </a:r>
                      <a:endParaRPr lang="en-US" sz="1600" b="1" i="0" u="none" strike="noStrike" dirty="0">
                        <a:solidFill>
                          <a:schemeClr val="tx1"/>
                        </a:solidFill>
                        <a:latin typeface="Arial"/>
                      </a:endParaRPr>
                    </a:p>
                  </a:txBody>
                  <a:tcPr marL="0" marR="0" marT="0" marB="0" anchor="ctr">
                    <a:lnR>
                      <a:noFill/>
                    </a:lnR>
                    <a:lnT w="12700" cap="flat" cmpd="sng" algn="ctr">
                      <a:solidFill>
                        <a:srgbClr val="FFFF00"/>
                      </a:solidFill>
                      <a:prstDash val="solid"/>
                      <a:round/>
                      <a:headEnd type="none" w="med" len="med"/>
                      <a:tailEnd type="none" w="med" len="med"/>
                    </a:lnT>
                    <a:solidFill>
                      <a:schemeClr val="bg2"/>
                    </a:solidFill>
                  </a:tcPr>
                </a:tc>
              </a:tr>
              <a:tr h="4577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rgbClr val="FFFFFF"/>
                          </a:solidFill>
                          <a:latin typeface="+mn-lt"/>
                          <a:ea typeface="Times New Roman"/>
                          <a:cs typeface="Times New Roman"/>
                        </a:rPr>
                        <a:t>Previous transfusion</a:t>
                      </a:r>
                      <a:endParaRPr lang="en-US" sz="1600" b="1" dirty="0" smtClean="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289</a:t>
                      </a:r>
                      <a:endParaRPr lang="en-US" sz="16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600" b="1" i="0" u="none" strike="noStrike">
                          <a:solidFill>
                            <a:schemeClr val="tx1"/>
                          </a:solidFill>
                          <a:latin typeface="Arial"/>
                        </a:rPr>
                        <a:t>2.01</a:t>
                      </a:r>
                    </a:p>
                  </a:txBody>
                  <a:tcPr marL="0" marR="0" marT="0" marB="0" anchor="ctr">
                    <a:solidFill>
                      <a:schemeClr val="bg2"/>
                    </a:solidFill>
                  </a:tcPr>
                </a:tc>
                <a:tc>
                  <a:txBody>
                    <a:bodyPr/>
                    <a:lstStyle/>
                    <a:p>
                      <a:pPr algn="ctr" fontAlgn="t"/>
                      <a:r>
                        <a:rPr lang="en-US" sz="1600" b="1" i="0" u="none" strike="noStrike">
                          <a:solidFill>
                            <a:schemeClr val="tx1"/>
                          </a:solidFill>
                          <a:latin typeface="Arial"/>
                        </a:rPr>
                        <a:t>0.003</a:t>
                      </a:r>
                    </a:p>
                  </a:txBody>
                  <a:tcPr marL="0" marR="0" marT="0" marB="0" anchor="ctr">
                    <a:solidFill>
                      <a:schemeClr val="bg2"/>
                    </a:solidFill>
                  </a:tcPr>
                </a:tc>
                <a:tc>
                  <a:txBody>
                    <a:bodyPr/>
                    <a:lstStyle/>
                    <a:p>
                      <a:pPr algn="r" fontAlgn="t"/>
                      <a:r>
                        <a:rPr lang="en-US" sz="1600" b="1" i="0" u="none" strike="noStrike" dirty="0">
                          <a:solidFill>
                            <a:schemeClr val="tx1"/>
                          </a:solidFill>
                          <a:latin typeface="Arial"/>
                        </a:rPr>
                        <a:t>1.27</a:t>
                      </a:r>
                    </a:p>
                  </a:txBody>
                  <a:tcPr marL="0" marR="0" marT="0" marB="0" anchor="ctr">
                    <a:solidFill>
                      <a:schemeClr val="bg2"/>
                    </a:solidFill>
                  </a:tcPr>
                </a:tc>
                <a:tc>
                  <a:txBody>
                    <a:bodyPr/>
                    <a:lstStyle/>
                    <a:p>
                      <a:pPr algn="l" fontAlgn="t"/>
                      <a:r>
                        <a:rPr lang="en-US" sz="1600" b="1" i="0" u="none" strike="noStrike" dirty="0" smtClean="0">
                          <a:solidFill>
                            <a:schemeClr val="tx1"/>
                          </a:solidFill>
                          <a:latin typeface="Arial"/>
                        </a:rPr>
                        <a:t>-3.19</a:t>
                      </a:r>
                      <a:endParaRPr lang="en-US" sz="1600" b="1" i="0" u="none" strike="noStrike" dirty="0">
                        <a:solidFill>
                          <a:schemeClr val="tx1"/>
                        </a:solidFill>
                        <a:latin typeface="Arial"/>
                      </a:endParaRPr>
                    </a:p>
                  </a:txBody>
                  <a:tcPr marL="0" marR="0" marT="0" marB="0" anchor="ctr">
                    <a:lnR>
                      <a:noFill/>
                    </a:lnR>
                    <a:solidFill>
                      <a:schemeClr val="bg2"/>
                    </a:solidFill>
                  </a:tcPr>
                </a:tc>
              </a:tr>
              <a:tr h="457717">
                <a:tc>
                  <a:txBody>
                    <a:bodyPr/>
                    <a:lstStyle/>
                    <a:p>
                      <a:pPr marL="0" marR="0">
                        <a:spcBef>
                          <a:spcPts val="0"/>
                        </a:spcBef>
                        <a:spcAft>
                          <a:spcPts val="0"/>
                        </a:spcAft>
                      </a:pPr>
                      <a:r>
                        <a:rPr lang="en-US" sz="1600" b="1" dirty="0" smtClean="0">
                          <a:latin typeface="+mn-lt"/>
                          <a:ea typeface="Times New Roman"/>
                          <a:cs typeface="Times New Roman"/>
                        </a:rPr>
                        <a:t>No</a:t>
                      </a:r>
                      <a:r>
                        <a:rPr lang="en-US" sz="1600" b="1" baseline="0" dirty="0" smtClean="0">
                          <a:latin typeface="+mn-lt"/>
                          <a:ea typeface="Times New Roman"/>
                          <a:cs typeface="Times New Roman"/>
                        </a:rPr>
                        <a:t> ECMO or VAD, d</a:t>
                      </a:r>
                      <a:r>
                        <a:rPr lang="en-US" sz="1600" b="1" dirty="0" smtClean="0">
                          <a:latin typeface="+mn-lt"/>
                          <a:ea typeface="Times New Roman"/>
                          <a:cs typeface="Times New Roman"/>
                        </a:rPr>
                        <a:t>iagnosis = congenital</a:t>
                      </a:r>
                      <a:endParaRPr lang="en-US" sz="16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324</a:t>
                      </a:r>
                      <a:endParaRPr lang="en-US" sz="16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600" b="1" i="0" u="none" strike="noStrike">
                          <a:solidFill>
                            <a:schemeClr val="tx1"/>
                          </a:solidFill>
                          <a:latin typeface="Arial"/>
                        </a:rPr>
                        <a:t>1.89</a:t>
                      </a:r>
                    </a:p>
                  </a:txBody>
                  <a:tcPr marL="0" marR="0" marT="0" marB="0" anchor="ctr">
                    <a:solidFill>
                      <a:schemeClr val="bg2"/>
                    </a:solidFill>
                  </a:tcPr>
                </a:tc>
                <a:tc>
                  <a:txBody>
                    <a:bodyPr/>
                    <a:lstStyle/>
                    <a:p>
                      <a:pPr algn="ctr" fontAlgn="t"/>
                      <a:r>
                        <a:rPr lang="en-US" sz="1600" b="1" i="0" u="none" strike="noStrike">
                          <a:solidFill>
                            <a:schemeClr val="tx1"/>
                          </a:solidFill>
                          <a:latin typeface="Arial"/>
                        </a:rPr>
                        <a:t>0.0204</a:t>
                      </a:r>
                    </a:p>
                  </a:txBody>
                  <a:tcPr marL="0" marR="0" marT="0" marB="0" anchor="ctr">
                    <a:solidFill>
                      <a:schemeClr val="bg2"/>
                    </a:solidFill>
                  </a:tcPr>
                </a:tc>
                <a:tc>
                  <a:txBody>
                    <a:bodyPr/>
                    <a:lstStyle/>
                    <a:p>
                      <a:pPr algn="r" fontAlgn="t"/>
                      <a:r>
                        <a:rPr lang="en-US" sz="1600" b="1" i="0" u="none" strike="noStrike" dirty="0" smtClean="0">
                          <a:solidFill>
                            <a:schemeClr val="tx1"/>
                          </a:solidFill>
                          <a:latin typeface="Arial"/>
                        </a:rPr>
                        <a:t>1.10</a:t>
                      </a:r>
                      <a:endParaRPr lang="en-US" sz="1600" b="1" i="0" u="none" strike="noStrike" dirty="0">
                        <a:solidFill>
                          <a:schemeClr val="tx1"/>
                        </a:solidFill>
                        <a:latin typeface="Arial"/>
                      </a:endParaRPr>
                    </a:p>
                  </a:txBody>
                  <a:tcPr marL="0" marR="0" marT="0" marB="0" anchor="ctr">
                    <a:solidFill>
                      <a:schemeClr val="bg2"/>
                    </a:solidFill>
                  </a:tcPr>
                </a:tc>
                <a:tc>
                  <a:txBody>
                    <a:bodyPr/>
                    <a:lstStyle/>
                    <a:p>
                      <a:pPr algn="l" fontAlgn="t"/>
                      <a:r>
                        <a:rPr lang="en-US" sz="1600" b="1" i="0" u="none" strike="noStrike" dirty="0" smtClean="0">
                          <a:solidFill>
                            <a:schemeClr val="tx1"/>
                          </a:solidFill>
                          <a:latin typeface="Arial"/>
                        </a:rPr>
                        <a:t>-3.25</a:t>
                      </a:r>
                      <a:endParaRPr lang="en-US" sz="1600" b="1" i="0" u="none" strike="noStrike" dirty="0">
                        <a:solidFill>
                          <a:schemeClr val="tx1"/>
                        </a:solidFill>
                        <a:latin typeface="Arial"/>
                      </a:endParaRPr>
                    </a:p>
                  </a:txBody>
                  <a:tcPr marL="0" marR="0" marT="0" marB="0" anchor="ctr">
                    <a:lnR>
                      <a:noFill/>
                    </a:lnR>
                    <a:solidFill>
                      <a:schemeClr val="bg2"/>
                    </a:solidFill>
                  </a:tcPr>
                </a:tc>
              </a:tr>
              <a:tr h="6041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latin typeface="+mn-lt"/>
                          <a:ea typeface="Times New Roman"/>
                          <a:cs typeface="Times New Roman"/>
                        </a:rPr>
                        <a:t>Transplant year: 2007-2008 vs. 2001-2002</a:t>
                      </a:r>
                      <a:endParaRPr lang="en-US" sz="16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192</a:t>
                      </a:r>
                      <a:endParaRPr lang="en-US" sz="16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600" b="1" i="0" u="none" strike="noStrike" dirty="0" smtClean="0">
                          <a:solidFill>
                            <a:schemeClr val="tx1"/>
                          </a:solidFill>
                          <a:latin typeface="Arial"/>
                        </a:rPr>
                        <a:t>0.50</a:t>
                      </a:r>
                      <a:endParaRPr lang="en-US" sz="1600" b="1" i="0" u="none" strike="noStrike" dirty="0">
                        <a:solidFill>
                          <a:schemeClr val="tx1"/>
                        </a:solidFill>
                        <a:latin typeface="Arial"/>
                      </a:endParaRPr>
                    </a:p>
                  </a:txBody>
                  <a:tcPr marL="0" marR="0" marT="0" marB="0" anchor="ctr">
                    <a:solidFill>
                      <a:schemeClr val="bg2"/>
                    </a:solidFill>
                  </a:tcPr>
                </a:tc>
                <a:tc>
                  <a:txBody>
                    <a:bodyPr/>
                    <a:lstStyle/>
                    <a:p>
                      <a:pPr algn="ctr" fontAlgn="t"/>
                      <a:r>
                        <a:rPr lang="en-US" sz="1600" b="1" i="0" u="none" strike="noStrike">
                          <a:solidFill>
                            <a:schemeClr val="tx1"/>
                          </a:solidFill>
                          <a:latin typeface="Arial"/>
                        </a:rPr>
                        <a:t>0.0456</a:t>
                      </a:r>
                    </a:p>
                  </a:txBody>
                  <a:tcPr marL="0" marR="0" marT="0" marB="0" anchor="ctr">
                    <a:solidFill>
                      <a:schemeClr val="bg2"/>
                    </a:solidFill>
                  </a:tcPr>
                </a:tc>
                <a:tc>
                  <a:txBody>
                    <a:bodyPr/>
                    <a:lstStyle/>
                    <a:p>
                      <a:pPr algn="r" fontAlgn="t"/>
                      <a:r>
                        <a:rPr lang="en-US" sz="1600" b="1" i="0" u="none" strike="noStrike" dirty="0">
                          <a:solidFill>
                            <a:schemeClr val="tx1"/>
                          </a:solidFill>
                          <a:latin typeface="Arial"/>
                        </a:rPr>
                        <a:t>0.25</a:t>
                      </a:r>
                    </a:p>
                  </a:txBody>
                  <a:tcPr marL="0" marR="0" marT="0" marB="0" anchor="ctr">
                    <a:solidFill>
                      <a:schemeClr val="bg2"/>
                    </a:solidFill>
                  </a:tcPr>
                </a:tc>
                <a:tc>
                  <a:txBody>
                    <a:bodyPr/>
                    <a:lstStyle/>
                    <a:p>
                      <a:pPr algn="l" fontAlgn="t"/>
                      <a:r>
                        <a:rPr lang="en-US" sz="1600" b="1" i="0" u="none" strike="noStrike" dirty="0" smtClean="0">
                          <a:solidFill>
                            <a:schemeClr val="tx1"/>
                          </a:solidFill>
                          <a:latin typeface="Arial"/>
                        </a:rPr>
                        <a:t>-0.99</a:t>
                      </a:r>
                      <a:endParaRPr lang="en-US" sz="1600" b="1" i="0" u="none" strike="noStrike" dirty="0">
                        <a:solidFill>
                          <a:schemeClr val="tx1"/>
                        </a:solidFill>
                        <a:latin typeface="Arial"/>
                      </a:endParaRPr>
                    </a:p>
                  </a:txBody>
                  <a:tcPr marL="0" marR="0" marT="0" marB="0" anchor="ctr">
                    <a:lnR>
                      <a:noFill/>
                    </a:lnR>
                    <a:solidFill>
                      <a:schemeClr val="bg2"/>
                    </a:solidFill>
                  </a:tcPr>
                </a:tc>
              </a:tr>
              <a:tr h="6041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latin typeface="+mn-lt"/>
                          <a:ea typeface="Times New Roman"/>
                          <a:cs typeface="Times New Roman"/>
                        </a:rPr>
                        <a:t>Transplant year: 2009-2010 vs. 2001-2002</a:t>
                      </a:r>
                    </a:p>
                  </a:txBody>
                  <a:tcPr marL="38100" marR="38100" marT="0" marB="0" anchor="ctr">
                    <a:lnL>
                      <a:noFill/>
                    </a:lnL>
                    <a:lnB>
                      <a:noFill/>
                    </a:lnB>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176</a:t>
                      </a:r>
                      <a:endParaRPr lang="en-US" sz="1600" b="1" dirty="0">
                        <a:latin typeface="+mn-lt"/>
                        <a:ea typeface="Times New Roman"/>
                        <a:cs typeface="Times New Roman"/>
                      </a:endParaRPr>
                    </a:p>
                  </a:txBody>
                  <a:tcPr marL="38100" marR="38100" marT="0" marB="0" anchor="ctr">
                    <a:lnB>
                      <a:noFill/>
                    </a:lnB>
                    <a:solidFill>
                      <a:schemeClr val="bg2"/>
                    </a:solidFill>
                  </a:tcPr>
                </a:tc>
                <a:tc>
                  <a:txBody>
                    <a:bodyPr/>
                    <a:lstStyle/>
                    <a:p>
                      <a:pPr algn="ctr" fontAlgn="t"/>
                      <a:r>
                        <a:rPr lang="en-US" sz="1600" b="1" i="0" u="none" strike="noStrike" dirty="0">
                          <a:solidFill>
                            <a:schemeClr val="tx1"/>
                          </a:solidFill>
                          <a:latin typeface="Arial"/>
                        </a:rPr>
                        <a:t>0.49</a:t>
                      </a:r>
                    </a:p>
                  </a:txBody>
                  <a:tcPr marL="0" marR="0" marT="0" marB="0" anchor="ctr">
                    <a:lnB>
                      <a:noFill/>
                    </a:lnB>
                    <a:solidFill>
                      <a:schemeClr val="bg2"/>
                    </a:solidFill>
                  </a:tcPr>
                </a:tc>
                <a:tc>
                  <a:txBody>
                    <a:bodyPr/>
                    <a:lstStyle/>
                    <a:p>
                      <a:pPr algn="ctr" fontAlgn="t"/>
                      <a:r>
                        <a:rPr lang="en-US" sz="1600" b="1" i="0" u="none" strike="noStrike">
                          <a:solidFill>
                            <a:schemeClr val="tx1"/>
                          </a:solidFill>
                          <a:latin typeface="Arial"/>
                        </a:rPr>
                        <a:t>0.0352</a:t>
                      </a:r>
                    </a:p>
                  </a:txBody>
                  <a:tcPr marL="0" marR="0" marT="0" marB="0" anchor="ctr">
                    <a:lnB>
                      <a:noFill/>
                    </a:lnB>
                    <a:solidFill>
                      <a:schemeClr val="bg2"/>
                    </a:solidFill>
                  </a:tcPr>
                </a:tc>
                <a:tc>
                  <a:txBody>
                    <a:bodyPr/>
                    <a:lstStyle/>
                    <a:p>
                      <a:pPr algn="r" fontAlgn="t"/>
                      <a:r>
                        <a:rPr lang="en-US" sz="1600" b="1" i="0" u="none" strike="noStrike" dirty="0">
                          <a:solidFill>
                            <a:schemeClr val="tx1"/>
                          </a:solidFill>
                          <a:latin typeface="Arial"/>
                        </a:rPr>
                        <a:t>0.25</a:t>
                      </a:r>
                    </a:p>
                  </a:txBody>
                  <a:tcPr marL="0" marR="0" marT="0" marB="0" anchor="ctr">
                    <a:lnB>
                      <a:noFill/>
                    </a:lnB>
                    <a:solidFill>
                      <a:schemeClr val="bg2"/>
                    </a:solidFill>
                  </a:tcPr>
                </a:tc>
                <a:tc>
                  <a:txBody>
                    <a:bodyPr/>
                    <a:lstStyle/>
                    <a:p>
                      <a:pPr algn="l" fontAlgn="t"/>
                      <a:r>
                        <a:rPr lang="en-US" sz="1600" b="1" i="0" u="none" strike="noStrike" dirty="0" smtClean="0">
                          <a:solidFill>
                            <a:schemeClr val="tx1"/>
                          </a:solidFill>
                          <a:latin typeface="Arial"/>
                        </a:rPr>
                        <a:t>-0.95</a:t>
                      </a:r>
                      <a:endParaRPr lang="en-US" sz="1600" b="1" i="0" u="none" strike="noStrike" dirty="0">
                        <a:solidFill>
                          <a:schemeClr val="tx1"/>
                        </a:solidFill>
                        <a:latin typeface="Arial"/>
                      </a:endParaRPr>
                    </a:p>
                  </a:txBody>
                  <a:tcPr marL="0" marR="0" marT="0" marB="0" anchor="ctr">
                    <a:lnR>
                      <a:noFill/>
                    </a:lnR>
                    <a:lnB>
                      <a:noFill/>
                    </a:lnB>
                    <a:solidFill>
                      <a:schemeClr val="bg2"/>
                    </a:solidFill>
                  </a:tcPr>
                </a:tc>
              </a:tr>
              <a:tr h="6041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err="1" smtClean="0">
                          <a:solidFill>
                            <a:srgbClr val="FFFFFF"/>
                          </a:solidFill>
                          <a:latin typeface="+mn-lt"/>
                          <a:ea typeface="Times New Roman"/>
                          <a:cs typeface="Times New Roman"/>
                        </a:rPr>
                        <a:t>Cerebrovascular</a:t>
                      </a:r>
                      <a:r>
                        <a:rPr lang="en-US" sz="1600" b="1" dirty="0" smtClean="0">
                          <a:solidFill>
                            <a:srgbClr val="FFFFFF"/>
                          </a:solidFill>
                          <a:latin typeface="+mn-lt"/>
                          <a:ea typeface="Times New Roman"/>
                          <a:cs typeface="Times New Roman"/>
                        </a:rPr>
                        <a:t> event prior to transplant</a:t>
                      </a:r>
                      <a:endParaRPr lang="en-US" sz="1600" b="1" dirty="0">
                        <a:latin typeface="+mn-lt"/>
                        <a:ea typeface="Times New Roman"/>
                        <a:cs typeface="Times New Roman"/>
                      </a:endParaRPr>
                    </a:p>
                  </a:txBody>
                  <a:tcPr marL="38100" marR="3810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65</a:t>
                      </a:r>
                      <a:endParaRPr lang="en-US" sz="1600" b="1" dirty="0">
                        <a:latin typeface="+mn-lt"/>
                        <a:ea typeface="Times New Roman"/>
                        <a:cs typeface="Times New Roman"/>
                      </a:endParaRPr>
                    </a:p>
                  </a:txBody>
                  <a:tcPr marL="38100" marR="3810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600" b="1" i="0" u="none" strike="noStrike" dirty="0" smtClean="0">
                          <a:solidFill>
                            <a:schemeClr val="tx1"/>
                          </a:solidFill>
                          <a:latin typeface="Arial"/>
                        </a:rPr>
                        <a:t>0.30</a:t>
                      </a:r>
                      <a:endParaRPr lang="en-US" sz="1600" b="1" i="0" u="none" strike="noStrike" dirty="0">
                        <a:solidFill>
                          <a:schemeClr val="tx1"/>
                        </a:solidFill>
                        <a:latin typeface="Arial"/>
                      </a:endParaRPr>
                    </a:p>
                  </a:txBody>
                  <a:tcPr marL="0" marR="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600" b="1" i="0" u="none" strike="noStrike" dirty="0">
                          <a:solidFill>
                            <a:schemeClr val="tx1"/>
                          </a:solidFill>
                          <a:latin typeface="Arial"/>
                        </a:rPr>
                        <a:t>0.0455</a:t>
                      </a:r>
                    </a:p>
                  </a:txBody>
                  <a:tcPr marL="0" marR="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600" b="1" i="0" u="none" strike="noStrike" dirty="0">
                          <a:solidFill>
                            <a:schemeClr val="tx1"/>
                          </a:solidFill>
                          <a:latin typeface="Arial"/>
                        </a:rPr>
                        <a:t>0.09</a:t>
                      </a:r>
                    </a:p>
                  </a:txBody>
                  <a:tcPr marL="0" marR="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l" fontAlgn="t"/>
                      <a:r>
                        <a:rPr lang="en-US" sz="1600" b="1" i="0" u="none" strike="noStrike" dirty="0" smtClean="0">
                          <a:solidFill>
                            <a:schemeClr val="tx1"/>
                          </a:solidFill>
                          <a:latin typeface="Arial"/>
                        </a:rPr>
                        <a:t>-0.98</a:t>
                      </a:r>
                      <a:endParaRPr lang="en-US" sz="1600" b="1" i="0" u="none" strike="noStrike" dirty="0">
                        <a:solidFill>
                          <a:schemeClr val="tx1"/>
                        </a:solidFill>
                        <a:latin typeface="Arial"/>
                      </a:endParaRPr>
                    </a:p>
                  </a:txBody>
                  <a:tcPr marL="0" marR="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r>
            </a:tbl>
          </a:graphicData>
        </a:graphic>
      </p:graphicFrame>
      <p:sp>
        <p:nvSpPr>
          <p:cNvPr id="9" name="TextBox 8"/>
          <p:cNvSpPr txBox="1"/>
          <p:nvPr/>
        </p:nvSpPr>
        <p:spPr>
          <a:xfrm>
            <a:off x="3657600" y="5405735"/>
            <a:ext cx="1828800" cy="461665"/>
          </a:xfrm>
          <a:prstGeom prst="rect">
            <a:avLst/>
          </a:prstGeom>
          <a:noFill/>
        </p:spPr>
        <p:txBody>
          <a:bodyPr wrap="square" rtlCol="0">
            <a:spAutoFit/>
          </a:bodyPr>
          <a:lstStyle/>
          <a:p>
            <a:pPr algn="ctr"/>
            <a:r>
              <a:rPr lang="en-US" sz="2400" b="1" dirty="0" smtClean="0">
                <a:solidFill>
                  <a:srgbClr val="FFFF00"/>
                </a:solidFill>
              </a:rPr>
              <a:t>N = 840</a:t>
            </a:r>
            <a:endParaRPr lang="en-US" sz="2400" b="1" dirty="0">
              <a:solidFill>
                <a:srgbClr val="FFFF00"/>
              </a:solidFill>
            </a:endParaRPr>
          </a:p>
        </p:txBody>
      </p:sp>
      <p:sp>
        <p:nvSpPr>
          <p:cNvPr id="11" name="TextBox 10"/>
          <p:cNvSpPr txBox="1"/>
          <p:nvPr/>
        </p:nvSpPr>
        <p:spPr>
          <a:xfrm>
            <a:off x="5029200" y="5791200"/>
            <a:ext cx="3886200" cy="276999"/>
          </a:xfrm>
          <a:prstGeom prst="rect">
            <a:avLst/>
          </a:prstGeom>
          <a:noFill/>
        </p:spPr>
        <p:txBody>
          <a:bodyPr wrap="square" rtlCol="0">
            <a:spAutoFit/>
          </a:bodyPr>
          <a:lstStyle/>
          <a:p>
            <a:r>
              <a:rPr lang="en-US" sz="1200" b="1" dirty="0" smtClean="0">
                <a:solidFill>
                  <a:srgbClr val="FFFF00"/>
                </a:solidFill>
              </a:rPr>
              <a:t>Reference group = </a:t>
            </a:r>
            <a:r>
              <a:rPr lang="en-US" sz="1200" b="1" dirty="0" err="1" smtClean="0">
                <a:solidFill>
                  <a:srgbClr val="FFFF00"/>
                </a:solidFill>
              </a:rPr>
              <a:t>Cardiomyopathy</a:t>
            </a:r>
            <a:r>
              <a:rPr lang="en-US" sz="1200" b="1" dirty="0" smtClean="0">
                <a:solidFill>
                  <a:srgbClr val="FFFF00"/>
                </a:solidFill>
              </a:rPr>
              <a:t>, no devices</a:t>
            </a:r>
            <a:endParaRPr lang="en-US" sz="1200" dirty="0">
              <a:solidFill>
                <a:srgbClr val="FFFF00"/>
              </a:solidFill>
            </a:endParaRPr>
          </a:p>
        </p:txBody>
      </p:sp>
      <p:sp>
        <p:nvSpPr>
          <p:cNvPr id="12" name="TextBox 11"/>
          <p:cNvSpPr txBox="1"/>
          <p:nvPr/>
        </p:nvSpPr>
        <p:spPr>
          <a:xfrm>
            <a:off x="5181600" y="6248400"/>
            <a:ext cx="3505200" cy="381000"/>
          </a:xfrm>
          <a:prstGeom prst="rect">
            <a:avLst/>
          </a:prstGeom>
          <a:noFill/>
        </p:spPr>
        <p:txBody>
          <a:bodyPr wrap="square" rtlCol="0">
            <a:spAutoFit/>
          </a:bodyPr>
          <a:lstStyle/>
          <a:p>
            <a:endParaRPr lang="en-US" dirty="0"/>
          </a:p>
        </p:txBody>
      </p:sp>
      <p:grpSp>
        <p:nvGrpSpPr>
          <p:cNvPr id="13" name="Group 12"/>
          <p:cNvGrpSpPr/>
          <p:nvPr/>
        </p:nvGrpSpPr>
        <p:grpSpPr>
          <a:xfrm>
            <a:off x="2" y="6146792"/>
            <a:ext cx="4715932" cy="711201"/>
            <a:chOff x="1" y="6067776"/>
            <a:chExt cx="4952999" cy="790224"/>
          </a:xfrm>
        </p:grpSpPr>
        <p:pic>
          <p:nvPicPr>
            <p:cNvPr id="15" name="Picture 14"/>
            <p:cNvPicPr>
              <a:picLocks noChangeAspect="1"/>
            </p:cNvPicPr>
            <p:nvPr/>
          </p:nvPicPr>
          <p:blipFill>
            <a:blip r:embed="rId3" cstate="print"/>
            <a:stretch>
              <a:fillRect/>
            </a:stretch>
          </p:blipFill>
          <p:spPr>
            <a:xfrm>
              <a:off x="1" y="6172200"/>
              <a:ext cx="4952999" cy="685800"/>
            </a:xfrm>
            <a:prstGeom prst="rect">
              <a:avLst/>
            </a:prstGeom>
          </p:spPr>
        </p:pic>
        <p:sp>
          <p:nvSpPr>
            <p:cNvPr id="16" name="TextBox 15"/>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7" name="TextBox 16"/>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685800"/>
          </a:xfrm>
        </p:spPr>
        <p:txBody>
          <a:bodyPr/>
          <a:lstStyle/>
          <a:p>
            <a:r>
              <a:rPr lang="en-US" sz="2800" dirty="0" smtClean="0"/>
              <a:t>PEDIATRIC HEART TRANSPLANTS </a:t>
            </a:r>
            <a:r>
              <a:rPr lang="en-US" sz="2000" dirty="0" smtClean="0"/>
              <a:t>(2001-2010)</a:t>
            </a:r>
            <a:br>
              <a:rPr lang="en-US" sz="2000" dirty="0" smtClean="0"/>
            </a:br>
            <a:r>
              <a:rPr lang="en-US" sz="2000" dirty="0" smtClean="0"/>
              <a:t> Age = 1-5 Years</a:t>
            </a:r>
            <a:br>
              <a:rPr lang="en-US" sz="2000" dirty="0" smtClean="0"/>
            </a:br>
            <a:r>
              <a:rPr lang="en-US" sz="2400" i="1" dirty="0" smtClean="0"/>
              <a:t>Borderline Significant </a:t>
            </a:r>
            <a:r>
              <a:rPr lang="en-US" sz="2400" dirty="0" smtClean="0"/>
              <a:t>Risk Factors For 1 Year Mortality</a:t>
            </a:r>
            <a:endParaRPr lang="en-US" sz="2400" dirty="0"/>
          </a:p>
        </p:txBody>
      </p:sp>
      <p:sp>
        <p:nvSpPr>
          <p:cNvPr id="9" name="TextBox 8"/>
          <p:cNvSpPr txBox="1"/>
          <p:nvPr/>
        </p:nvSpPr>
        <p:spPr>
          <a:xfrm>
            <a:off x="3657600" y="5410200"/>
            <a:ext cx="1828800" cy="461665"/>
          </a:xfrm>
          <a:prstGeom prst="rect">
            <a:avLst/>
          </a:prstGeom>
          <a:noFill/>
        </p:spPr>
        <p:txBody>
          <a:bodyPr wrap="square" rtlCol="0">
            <a:spAutoFit/>
          </a:bodyPr>
          <a:lstStyle/>
          <a:p>
            <a:pPr algn="ctr"/>
            <a:r>
              <a:rPr lang="en-US" sz="2400" b="1" dirty="0" smtClean="0">
                <a:solidFill>
                  <a:srgbClr val="FFFF00"/>
                </a:solidFill>
              </a:rPr>
              <a:t>N = 840</a:t>
            </a:r>
            <a:endParaRPr lang="en-US" sz="2400" b="1" dirty="0">
              <a:solidFill>
                <a:srgbClr val="FFFF00"/>
              </a:solidFill>
            </a:endParaRPr>
          </a:p>
        </p:txBody>
      </p:sp>
      <p:graphicFrame>
        <p:nvGraphicFramePr>
          <p:cNvPr id="11" name="Content Placeholder 9"/>
          <p:cNvGraphicFramePr>
            <a:graphicFrameLocks/>
          </p:cNvGraphicFramePr>
          <p:nvPr/>
        </p:nvGraphicFramePr>
        <p:xfrm>
          <a:off x="228599" y="1676400"/>
          <a:ext cx="8686801" cy="2727147"/>
        </p:xfrm>
        <a:graphic>
          <a:graphicData uri="http://schemas.openxmlformats.org/drawingml/2006/table">
            <a:tbl>
              <a:tblPr firstRow="1" bandRow="1">
                <a:tableStyleId>{C083E6E3-FA7D-4D7B-A595-EF9225AFEA82}</a:tableStyleId>
              </a:tblPr>
              <a:tblGrid>
                <a:gridCol w="3124201"/>
                <a:gridCol w="1295400"/>
                <a:gridCol w="1295400"/>
                <a:gridCol w="1129145"/>
                <a:gridCol w="965200"/>
                <a:gridCol w="877455"/>
              </a:tblGrid>
              <a:tr h="914400">
                <a:tc>
                  <a:txBody>
                    <a:bodyPr/>
                    <a:lstStyle/>
                    <a:p>
                      <a:pPr algn="l"/>
                      <a:r>
                        <a:rPr lang="en-US" sz="1600" b="1" i="1" kern="1200" dirty="0" smtClean="0">
                          <a:solidFill>
                            <a:srgbClr val="FFFF00"/>
                          </a:solidFill>
                          <a:latin typeface="+mn-lt"/>
                          <a:ea typeface="+mn-ea"/>
                          <a:cs typeface="+mn-cs"/>
                        </a:rPr>
                        <a:t>VARIABLE</a:t>
                      </a:r>
                      <a:endParaRPr lang="en-US" sz="1600" b="1" dirty="0">
                        <a:solidFill>
                          <a:srgbClr val="FFFF00"/>
                        </a:solidFill>
                        <a:latin typeface="+mn-lt"/>
                      </a:endParaRPr>
                    </a:p>
                  </a:txBody>
                  <a:tcPr marL="45720" marR="0" marT="91440" marB="0" anchor="ctr">
                    <a:lnL>
                      <a:noFill/>
                    </a:lnL>
                    <a:lnT w="12700" cmpd="sng">
                      <a:noFill/>
                    </a:lnT>
                    <a:lnB w="1905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a:solidFill>
                            <a:srgbClr val="FFFF00"/>
                          </a:solidFill>
                          <a:latin typeface="+mn-lt"/>
                        </a:rPr>
                        <a:t>N</a:t>
                      </a:r>
                      <a:endParaRPr lang="en-US" sz="1600" dirty="0">
                        <a:latin typeface="+mn-lt"/>
                      </a:endParaRPr>
                    </a:p>
                  </a:txBody>
                  <a:tcPr marL="0" marR="0" marT="91440" marB="0" anchor="ctr">
                    <a:lnT w="12700" cmpd="sng">
                      <a:noFill/>
                    </a:lnT>
                    <a:lnB w="1905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smtClean="0">
                          <a:solidFill>
                            <a:srgbClr val="FFFF00"/>
                          </a:solidFill>
                          <a:latin typeface="+mn-lt"/>
                        </a:rPr>
                        <a:t>Hazard Ratio</a:t>
                      </a:r>
                      <a:endParaRPr lang="en-US" sz="1600" dirty="0">
                        <a:latin typeface="+mn-lt"/>
                      </a:endParaRPr>
                    </a:p>
                  </a:txBody>
                  <a:tcPr marL="0" marR="0" marT="91440" marB="0" anchor="ctr">
                    <a:lnT w="12700" cmpd="sng">
                      <a:noFill/>
                    </a:lnT>
                    <a:lnB w="1905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a:solidFill>
                            <a:srgbClr val="FFFF00"/>
                          </a:solidFill>
                          <a:latin typeface="+mn-lt"/>
                        </a:rPr>
                        <a:t>P-value</a:t>
                      </a:r>
                      <a:endParaRPr lang="en-US" sz="1600" dirty="0">
                        <a:latin typeface="+mn-lt"/>
                      </a:endParaRPr>
                    </a:p>
                  </a:txBody>
                  <a:tcPr marL="0" marR="0" marT="91440" marB="0" anchor="ctr">
                    <a:lnT w="12700" cmpd="sng">
                      <a:noFill/>
                    </a:lnT>
                    <a:lnB w="19050" cap="flat" cmpd="sng" algn="ctr">
                      <a:solidFill>
                        <a:srgbClr val="FFFF00"/>
                      </a:solidFill>
                      <a:prstDash val="solid"/>
                      <a:round/>
                      <a:headEnd type="none" w="med" len="med"/>
                      <a:tailEnd type="none" w="med" len="med"/>
                    </a:lnB>
                    <a:solidFill>
                      <a:schemeClr val="bg2"/>
                    </a:solidFill>
                  </a:tcPr>
                </a:tc>
                <a:tc gridSpan="2">
                  <a:txBody>
                    <a:bodyPr/>
                    <a:lstStyle/>
                    <a:p>
                      <a:pPr algn="ctr" rtl="0" fontAlgn="t"/>
                      <a:r>
                        <a:rPr lang="en-US" sz="1600" b="1" i="1" dirty="0">
                          <a:solidFill>
                            <a:srgbClr val="FFFF00"/>
                          </a:solidFill>
                          <a:latin typeface="+mn-lt"/>
                        </a:rPr>
                        <a:t>95% Confidence Interval</a:t>
                      </a:r>
                      <a:endParaRPr lang="en-US" sz="1600" dirty="0">
                        <a:latin typeface="+mn-lt"/>
                      </a:endParaRPr>
                    </a:p>
                  </a:txBody>
                  <a:tcPr marL="0" marR="0" marT="91440" marB="0" anchor="ctr">
                    <a:lnR>
                      <a:noFill/>
                    </a:lnR>
                    <a:lnT w="12700" cmpd="sng">
                      <a:noFill/>
                    </a:lnT>
                    <a:lnB w="19050" cap="flat" cmpd="sng" algn="ctr">
                      <a:solidFill>
                        <a:srgbClr val="FFFF00"/>
                      </a:solidFill>
                      <a:prstDash val="solid"/>
                      <a:round/>
                      <a:headEnd type="none" w="med" len="med"/>
                      <a:tailEnd type="none" w="med" len="med"/>
                    </a:lnB>
                    <a:solidFill>
                      <a:schemeClr val="bg2"/>
                    </a:solidFill>
                  </a:tcPr>
                </a:tc>
                <a:tc hMerge="1">
                  <a:txBody>
                    <a:bodyPr/>
                    <a:lstStyle/>
                    <a:p>
                      <a:endParaRPr lang="en-US"/>
                    </a:p>
                  </a:txBody>
                  <a:tcPr/>
                </a:tc>
              </a:tr>
              <a:tr h="6042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latin typeface="+mn-lt"/>
                          <a:ea typeface="Times New Roman"/>
                          <a:cs typeface="Times New Roman"/>
                        </a:rPr>
                        <a:t>On dialysis</a:t>
                      </a:r>
                    </a:p>
                  </a:txBody>
                  <a:tcPr marL="38100" marR="38100" marT="0" marB="0" anchor="ctr">
                    <a:lnL>
                      <a:noFill/>
                    </a:lnL>
                    <a:lnR>
                      <a:noFill/>
                    </a:lnR>
                    <a:lnT w="1905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19</a:t>
                      </a:r>
                      <a:endParaRPr lang="en-US" sz="1600" b="1" dirty="0">
                        <a:latin typeface="+mn-lt"/>
                        <a:ea typeface="Times New Roman"/>
                        <a:cs typeface="Times New Roman"/>
                      </a:endParaRPr>
                    </a:p>
                  </a:txBody>
                  <a:tcPr marL="38100" marR="38100" marT="0" marB="0" anchor="ctr">
                    <a:lnL>
                      <a:noFill/>
                    </a:lnL>
                    <a:lnR>
                      <a:noFill/>
                    </a:lnR>
                    <a:lnT w="1905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t"/>
                      <a:r>
                        <a:rPr lang="en-US" sz="1600" b="1" i="0" u="none" strike="noStrike">
                          <a:solidFill>
                            <a:schemeClr val="tx1"/>
                          </a:solidFill>
                          <a:latin typeface="Arial"/>
                        </a:rPr>
                        <a:t>2.28</a:t>
                      </a:r>
                    </a:p>
                  </a:txBody>
                  <a:tcPr marL="0" marR="0" marT="0" marB="0" anchor="ctr">
                    <a:lnL>
                      <a:noFill/>
                    </a:lnL>
                    <a:lnR>
                      <a:noFill/>
                    </a:lnR>
                    <a:lnT w="1905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t"/>
                      <a:r>
                        <a:rPr lang="en-US" sz="1600" b="1" i="0" u="none" strike="noStrike">
                          <a:solidFill>
                            <a:schemeClr val="tx1"/>
                          </a:solidFill>
                          <a:latin typeface="Arial"/>
                        </a:rPr>
                        <a:t>0.0858</a:t>
                      </a:r>
                    </a:p>
                  </a:txBody>
                  <a:tcPr marL="0" marR="0" marT="0" marB="0" anchor="ctr">
                    <a:lnL>
                      <a:noFill/>
                    </a:lnL>
                    <a:lnR>
                      <a:noFill/>
                    </a:lnR>
                    <a:lnT w="1905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t"/>
                      <a:r>
                        <a:rPr lang="en-US" sz="1600" b="1" i="0" u="none" strike="noStrike" dirty="0">
                          <a:solidFill>
                            <a:schemeClr val="tx1"/>
                          </a:solidFill>
                          <a:latin typeface="Arial"/>
                        </a:rPr>
                        <a:t>0.89</a:t>
                      </a:r>
                    </a:p>
                  </a:txBody>
                  <a:tcPr marL="0" marR="0" marT="0" marB="0" anchor="ctr">
                    <a:lnL>
                      <a:noFill/>
                    </a:lnL>
                    <a:lnR>
                      <a:noFill/>
                    </a:lnR>
                    <a:lnT w="1905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t"/>
                      <a:r>
                        <a:rPr lang="en-US" sz="1600" b="1" i="0" u="none" strike="noStrike" dirty="0" smtClean="0">
                          <a:solidFill>
                            <a:schemeClr val="tx1"/>
                          </a:solidFill>
                          <a:latin typeface="Arial"/>
                        </a:rPr>
                        <a:t>-5.84</a:t>
                      </a:r>
                      <a:endParaRPr lang="en-US" sz="1600" b="1" i="0" u="none" strike="noStrike" dirty="0">
                        <a:solidFill>
                          <a:schemeClr val="tx1"/>
                        </a:solidFill>
                        <a:latin typeface="Arial"/>
                      </a:endParaRPr>
                    </a:p>
                  </a:txBody>
                  <a:tcPr marL="0" marR="0" marT="0" marB="0" anchor="ctr">
                    <a:lnL>
                      <a:noFill/>
                    </a:lnL>
                    <a:lnR>
                      <a:noFill/>
                    </a:lnR>
                    <a:lnT w="1905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6042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latin typeface="+mn-lt"/>
                          <a:ea typeface="Times New Roman"/>
                          <a:cs typeface="Times New Roman"/>
                        </a:rPr>
                        <a:t>PRA &gt; 10%</a:t>
                      </a:r>
                    </a:p>
                  </a:txBody>
                  <a:tcPr marL="38100" marR="381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92</a:t>
                      </a:r>
                      <a:endParaRPr lang="en-US" sz="1600" b="1" dirty="0">
                        <a:latin typeface="+mn-lt"/>
                        <a:ea typeface="Times New Roman"/>
                        <a:cs typeface="Times New Roman"/>
                      </a:endParaRPr>
                    </a:p>
                  </a:txBody>
                  <a:tcPr marL="38100" marR="381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t"/>
                      <a:r>
                        <a:rPr lang="en-US" sz="1600" b="1" i="0" u="none" strike="noStrike">
                          <a:solidFill>
                            <a:schemeClr val="tx1"/>
                          </a:solidFill>
                          <a:latin typeface="Arial"/>
                        </a:rPr>
                        <a:t>1.72</a:t>
                      </a: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t"/>
                      <a:r>
                        <a:rPr lang="en-US" sz="1600" b="1" i="0" u="none" strike="noStrike">
                          <a:solidFill>
                            <a:schemeClr val="tx1"/>
                          </a:solidFill>
                          <a:latin typeface="Arial"/>
                        </a:rPr>
                        <a:t>0.0531</a:t>
                      </a: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t"/>
                      <a:r>
                        <a:rPr lang="en-US" sz="1600" b="1" i="0" u="none" strike="noStrike" dirty="0">
                          <a:solidFill>
                            <a:schemeClr val="tx1"/>
                          </a:solidFill>
                          <a:latin typeface="Arial"/>
                        </a:rPr>
                        <a:t>0.99</a:t>
                      </a: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t"/>
                      <a:r>
                        <a:rPr lang="en-US" sz="1600" b="1" i="0" u="none" strike="noStrike" dirty="0" smtClean="0">
                          <a:solidFill>
                            <a:schemeClr val="tx1"/>
                          </a:solidFill>
                          <a:latin typeface="Arial"/>
                        </a:rPr>
                        <a:t>-2.97</a:t>
                      </a:r>
                      <a:endParaRPr lang="en-US" sz="1600" b="1" i="0" u="none" strike="noStrike" dirty="0">
                        <a:solidFill>
                          <a:schemeClr val="tx1"/>
                        </a:solidFill>
                        <a:latin typeface="Arial"/>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6042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tx1"/>
                          </a:solidFill>
                          <a:latin typeface="+mn-lt"/>
                          <a:ea typeface="+mn-ea"/>
                          <a:cs typeface="+mn-cs"/>
                        </a:rPr>
                        <a:t>Female recipient</a:t>
                      </a:r>
                      <a:endParaRPr lang="en-US" sz="1600" b="1" dirty="0" smtClean="0">
                        <a:latin typeface="+mn-lt"/>
                        <a:ea typeface="Times New Roman"/>
                        <a:cs typeface="Times New Roman"/>
                      </a:endParaRPr>
                    </a:p>
                  </a:txBody>
                  <a:tcPr marL="38100" marR="38100" marT="0" marB="0"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423</a:t>
                      </a:r>
                      <a:endParaRPr lang="en-US" sz="1600" b="1" dirty="0">
                        <a:latin typeface="+mn-lt"/>
                        <a:ea typeface="Times New Roman"/>
                        <a:cs typeface="Times New Roman"/>
                      </a:endParaRPr>
                    </a:p>
                  </a:txBody>
                  <a:tcPr marL="38100" marR="38100" marT="0" marB="0"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600" b="1" i="0" u="none" strike="noStrike">
                          <a:solidFill>
                            <a:schemeClr val="tx1"/>
                          </a:solidFill>
                          <a:latin typeface="Arial"/>
                        </a:rPr>
                        <a:t>1.43</a:t>
                      </a:r>
                    </a:p>
                  </a:txBody>
                  <a:tcPr marL="0" marR="0" marT="0" marB="0"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600" b="1" i="0" u="none" strike="noStrike">
                          <a:solidFill>
                            <a:schemeClr val="tx1"/>
                          </a:solidFill>
                          <a:latin typeface="Arial"/>
                        </a:rPr>
                        <a:t>0.0992</a:t>
                      </a:r>
                    </a:p>
                  </a:txBody>
                  <a:tcPr marL="0" marR="0" marT="0" marB="0"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600" b="1" i="0" u="none" strike="noStrike" dirty="0">
                          <a:solidFill>
                            <a:schemeClr val="tx1"/>
                          </a:solidFill>
                          <a:latin typeface="Arial"/>
                        </a:rPr>
                        <a:t>0.93</a:t>
                      </a:r>
                    </a:p>
                  </a:txBody>
                  <a:tcPr marL="0" marR="0" marT="0" marB="0"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l" fontAlgn="t"/>
                      <a:r>
                        <a:rPr lang="en-US" sz="1600" b="1" i="0" u="none" strike="noStrike" dirty="0" smtClean="0">
                          <a:solidFill>
                            <a:schemeClr val="tx1"/>
                          </a:solidFill>
                          <a:latin typeface="Arial"/>
                        </a:rPr>
                        <a:t>-2.20</a:t>
                      </a:r>
                      <a:endParaRPr lang="en-US" sz="1600" b="1" i="0" u="none" strike="noStrike" dirty="0">
                        <a:solidFill>
                          <a:schemeClr val="tx1"/>
                        </a:solidFill>
                        <a:latin typeface="Arial"/>
                      </a:endParaRPr>
                    </a:p>
                  </a:txBody>
                  <a:tcPr marL="0" marR="0" marT="0" marB="0"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r>
            </a:tbl>
          </a:graphicData>
        </a:graphic>
      </p:graphicFrame>
      <p:grpSp>
        <p:nvGrpSpPr>
          <p:cNvPr id="10" name="Group 9"/>
          <p:cNvGrpSpPr/>
          <p:nvPr/>
        </p:nvGrpSpPr>
        <p:grpSpPr>
          <a:xfrm>
            <a:off x="2" y="6146792"/>
            <a:ext cx="4715932" cy="711201"/>
            <a:chOff x="1" y="6067776"/>
            <a:chExt cx="4952999" cy="790224"/>
          </a:xfrm>
        </p:grpSpPr>
        <p:pic>
          <p:nvPicPr>
            <p:cNvPr id="12" name="Picture 11"/>
            <p:cNvPicPr>
              <a:picLocks noChangeAspect="1"/>
            </p:cNvPicPr>
            <p:nvPr/>
          </p:nvPicPr>
          <p:blipFill>
            <a:blip r:embed="rId3"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4" name="TextBox 13"/>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z="2600" dirty="0" smtClean="0"/>
              <a:t>Pediatric Heart Transplants</a:t>
            </a:r>
            <a:r>
              <a:rPr lang="en-US" sz="2800" dirty="0" smtClean="0"/>
              <a:t/>
            </a:r>
            <a:br>
              <a:rPr lang="en-US" sz="2800" dirty="0" smtClean="0"/>
            </a:br>
            <a:r>
              <a:rPr lang="en-US" sz="2400" dirty="0" smtClean="0"/>
              <a:t>Distribution of Transplants by Donor/Recipient Weight Ratio</a:t>
            </a:r>
            <a:br>
              <a:rPr lang="en-US" sz="2400" dirty="0" smtClean="0"/>
            </a:br>
            <a:r>
              <a:rPr lang="en-US" sz="2000" dirty="0" smtClean="0"/>
              <a:t>(Transplants: January 2000 – June 2012)</a:t>
            </a:r>
            <a:endParaRPr lang="en-US" sz="2000" dirty="0"/>
          </a:p>
        </p:txBody>
      </p:sp>
      <p:graphicFrame>
        <p:nvGraphicFramePr>
          <p:cNvPr id="4" name="Content Placeholder 3"/>
          <p:cNvGraphicFramePr>
            <a:graphicFrameLocks noGrp="1"/>
          </p:cNvGraphicFramePr>
          <p:nvPr>
            <p:ph idx="1"/>
          </p:nvPr>
        </p:nvGraphicFramePr>
        <p:xfrm>
          <a:off x="228600" y="1371600"/>
          <a:ext cx="8610600" cy="4648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5" name="TextBox 14"/>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685800"/>
          </a:xfrm>
        </p:spPr>
        <p:txBody>
          <a:bodyPr/>
          <a:lstStyle/>
          <a:p>
            <a:r>
              <a:rPr lang="en-US" sz="2800" dirty="0" smtClean="0"/>
              <a:t>PEDIATRIC HEART TRANSPLANTS </a:t>
            </a:r>
            <a:r>
              <a:rPr lang="en-US" sz="2000" dirty="0" smtClean="0"/>
              <a:t>(2001-2010)</a:t>
            </a:r>
            <a:br>
              <a:rPr lang="en-US" sz="2000" dirty="0" smtClean="0"/>
            </a:br>
            <a:r>
              <a:rPr lang="en-US" sz="2000" dirty="0" smtClean="0"/>
              <a:t> Age = 1-5 Years</a:t>
            </a:r>
            <a:br>
              <a:rPr lang="en-US" sz="2000" dirty="0" smtClean="0"/>
            </a:br>
            <a:r>
              <a:rPr lang="en-US" sz="2400" dirty="0" smtClean="0"/>
              <a:t>Risk Factors For 1 Year Mortality</a:t>
            </a:r>
            <a:endParaRPr lang="en-US" sz="2400" dirty="0"/>
          </a:p>
        </p:txBody>
      </p:sp>
      <p:graphicFrame>
        <p:nvGraphicFramePr>
          <p:cNvPr id="10" name="Content Placeholder 9"/>
          <p:cNvGraphicFramePr>
            <a:graphicFrameLocks noGrp="1"/>
          </p:cNvGraphicFramePr>
          <p:nvPr>
            <p:ph idx="1"/>
          </p:nvPr>
        </p:nvGraphicFramePr>
        <p:xfrm>
          <a:off x="304800" y="1676400"/>
          <a:ext cx="8305800" cy="1235557"/>
        </p:xfrm>
        <a:graphic>
          <a:graphicData uri="http://schemas.openxmlformats.org/drawingml/2006/table">
            <a:tbl>
              <a:tblPr firstRow="1" bandRow="1">
                <a:tableStyleId>{C083E6E3-FA7D-4D7B-A595-EF9225AFEA82}</a:tableStyleId>
              </a:tblPr>
              <a:tblGrid>
                <a:gridCol w="4114800"/>
                <a:gridCol w="4191000"/>
              </a:tblGrid>
              <a:tr h="682209">
                <a:tc gridSpan="2">
                  <a:txBody>
                    <a:bodyPr/>
                    <a:lstStyle/>
                    <a:p>
                      <a:pPr algn="ctr" rtl="0" fontAlgn="t"/>
                      <a:r>
                        <a:rPr lang="en-US" sz="2400" b="1" i="1" dirty="0">
                          <a:solidFill>
                            <a:srgbClr val="FFFF00"/>
                          </a:solidFill>
                        </a:rPr>
                        <a:t>Continuous Factors (see figures)</a:t>
                      </a:r>
                      <a:r>
                        <a:rPr lang="en-US" sz="2400" dirty="0">
                          <a:solidFill>
                            <a:srgbClr val="FFFF00"/>
                          </a:solidFill>
                        </a:rPr>
                        <a:t> </a:t>
                      </a:r>
                      <a:endParaRPr lang="en-US" dirty="0"/>
                    </a:p>
                  </a:txBody>
                  <a:tcPr marL="0" marR="0" marT="9144" marB="0">
                    <a:lnL>
                      <a:noFill/>
                    </a:lnL>
                    <a:lnT w="12700" cmpd="sng">
                      <a:noFill/>
                    </a:lnT>
                    <a:lnB w="12700" cap="flat" cmpd="sng" algn="ctr">
                      <a:noFill/>
                      <a:prstDash val="solid"/>
                      <a:round/>
                      <a:headEnd type="none" w="med" len="med"/>
                      <a:tailEnd type="none" w="med" len="med"/>
                    </a:lnB>
                    <a:solidFill>
                      <a:schemeClr val="bg2"/>
                    </a:solidFill>
                  </a:tcPr>
                </a:tc>
                <a:tc hMerge="1">
                  <a:txBody>
                    <a:bodyPr/>
                    <a:lstStyle/>
                    <a:p>
                      <a:pPr algn="ctr" rtl="0" fontAlgn="t"/>
                      <a:endParaRPr lang="en-US" dirty="0"/>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r>
              <a:tr h="553348">
                <a:tc>
                  <a:txBody>
                    <a:bodyPr/>
                    <a:lstStyle/>
                    <a:p>
                      <a:pPr rtl="0" fontAlgn="t"/>
                      <a:r>
                        <a:rPr lang="en-US" sz="1800" b="1" dirty="0" smtClean="0"/>
                        <a:t>Donor height</a:t>
                      </a:r>
                      <a:endParaRPr lang="en-US" sz="1800" b="1" dirty="0"/>
                    </a:p>
                  </a:txBody>
                  <a:tcPr marL="45720" marR="0" marT="0" marB="0" anchor="ctr">
                    <a:lnL>
                      <a:noFill/>
                    </a:lnL>
                    <a:lnT w="12700" cap="flat" cmpd="sng" algn="ctr">
                      <a:noFill/>
                      <a:prstDash val="solid"/>
                      <a:round/>
                      <a:headEnd type="none" w="med" len="med"/>
                      <a:tailEnd type="none" w="med" len="med"/>
                    </a:lnT>
                    <a:lnB>
                      <a:noFill/>
                    </a:lnB>
                    <a:solidFill>
                      <a:schemeClr val="bg2"/>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b="1" dirty="0" smtClean="0"/>
                        <a:t>Volume</a:t>
                      </a:r>
                      <a:r>
                        <a:rPr lang="en-US" sz="1800" b="1" baseline="0" dirty="0" smtClean="0"/>
                        <a:t> of pediatric transplants</a:t>
                      </a:r>
                      <a:endParaRPr lang="en-US" sz="1800" b="1" dirty="0" smtClean="0"/>
                    </a:p>
                  </a:txBody>
                  <a:tcPr marL="45720" marR="0" marT="0" marB="0" anchor="ctr">
                    <a:lnT w="12700" cap="flat" cmpd="sng" algn="ctr">
                      <a:noFill/>
                      <a:prstDash val="solid"/>
                      <a:round/>
                      <a:headEnd type="none" w="med" len="med"/>
                      <a:tailEnd type="none" w="med" len="med"/>
                    </a:lnT>
                    <a:lnB>
                      <a:noFill/>
                    </a:lnB>
                    <a:solidFill>
                      <a:schemeClr val="bg2"/>
                    </a:solidFill>
                  </a:tcPr>
                </a:tc>
              </a:tr>
            </a:tbl>
          </a:graphicData>
        </a:graphic>
      </p:graphicFrame>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3" cstate="print"/>
            <a:stretch>
              <a:fillRect/>
            </a:stretch>
          </p:blipFill>
          <p:spPr>
            <a:xfrm>
              <a:off x="1" y="6172200"/>
              <a:ext cx="4952999" cy="685800"/>
            </a:xfrm>
            <a:prstGeom prst="rect">
              <a:avLst/>
            </a:prstGeom>
          </p:spPr>
        </p:pic>
        <p:sp>
          <p:nvSpPr>
            <p:cNvPr id="14" name="TextBox 13"/>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5" name="TextBox 14"/>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PEDIATRIC HEART TRANSPLANTS </a:t>
            </a:r>
            <a:r>
              <a:rPr lang="en-US" sz="2000" dirty="0" smtClean="0"/>
              <a:t>(2001-2010)</a:t>
            </a:r>
            <a:r>
              <a:rPr lang="en-US" sz="1800" dirty="0" smtClean="0"/>
              <a:t/>
            </a:r>
            <a:br>
              <a:rPr lang="en-US" sz="1800" dirty="0" smtClean="0"/>
            </a:br>
            <a:r>
              <a:rPr lang="en-US" sz="2400" dirty="0" smtClean="0"/>
              <a:t>Risk Factors For 1 Year Mortality in Age = 1-5 Years</a:t>
            </a:r>
            <a:br>
              <a:rPr lang="en-US" sz="2400" dirty="0" smtClean="0"/>
            </a:br>
            <a:r>
              <a:rPr lang="en-US" sz="2400" dirty="0" smtClean="0">
                <a:solidFill>
                  <a:srgbClr val="FFFF00"/>
                </a:solidFill>
              </a:rPr>
              <a:t>Donor Height</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324600" y="2057400"/>
            <a:ext cx="1828800" cy="323165"/>
          </a:xfrm>
          <a:prstGeom prst="rect">
            <a:avLst/>
          </a:prstGeom>
          <a:noFill/>
        </p:spPr>
        <p:txBody>
          <a:bodyPr wrap="square" rtlCol="0">
            <a:spAutoFit/>
          </a:bodyPr>
          <a:lstStyle/>
          <a:p>
            <a:r>
              <a:rPr lang="en-US" sz="1500" b="1" dirty="0" smtClean="0">
                <a:solidFill>
                  <a:srgbClr val="FFFF00"/>
                </a:solidFill>
              </a:rPr>
              <a:t>p = 0.0349</a:t>
            </a:r>
            <a:endParaRPr lang="en-US" sz="1500" b="1" dirty="0">
              <a:solidFill>
                <a:srgbClr val="FFFF00"/>
              </a:solidFill>
            </a:endParaRPr>
          </a:p>
        </p:txBody>
      </p:sp>
      <p:sp>
        <p:nvSpPr>
          <p:cNvPr id="14" name="TextBox 13"/>
          <p:cNvSpPr txBox="1"/>
          <p:nvPr/>
        </p:nvSpPr>
        <p:spPr>
          <a:xfrm>
            <a:off x="7010400" y="5638800"/>
            <a:ext cx="1828800" cy="461665"/>
          </a:xfrm>
          <a:prstGeom prst="rect">
            <a:avLst/>
          </a:prstGeom>
          <a:noFill/>
        </p:spPr>
        <p:txBody>
          <a:bodyPr wrap="square" rtlCol="0">
            <a:spAutoFit/>
          </a:bodyPr>
          <a:lstStyle/>
          <a:p>
            <a:pPr algn="ctr"/>
            <a:r>
              <a:rPr lang="en-US" sz="2400" b="1" dirty="0" smtClean="0">
                <a:solidFill>
                  <a:srgbClr val="FFFF00"/>
                </a:solidFill>
              </a:rPr>
              <a:t>(N = 840)</a:t>
            </a:r>
            <a:endParaRPr lang="en-US" sz="24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6" name="TextBox 15"/>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PEDIATRIC HEART TRANSPLANTS </a:t>
            </a:r>
            <a:r>
              <a:rPr lang="en-US" sz="2000" dirty="0" smtClean="0"/>
              <a:t>(2001-2010)</a:t>
            </a:r>
            <a:r>
              <a:rPr lang="en-US" sz="1800" dirty="0" smtClean="0"/>
              <a:t/>
            </a:r>
            <a:br>
              <a:rPr lang="en-US" sz="1800" dirty="0" smtClean="0"/>
            </a:br>
            <a:r>
              <a:rPr lang="en-US" sz="2400" dirty="0" smtClean="0"/>
              <a:t>Risk Factors For 1 Year Mortality in Age = 1-5 Years</a:t>
            </a:r>
            <a:br>
              <a:rPr lang="en-US" sz="2400" dirty="0" smtClean="0"/>
            </a:br>
            <a:r>
              <a:rPr lang="en-US" sz="2400" dirty="0" smtClean="0">
                <a:solidFill>
                  <a:srgbClr val="FFFF00"/>
                </a:solidFill>
              </a:rPr>
              <a:t>Center Volume for Pediatric Transplants</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66700" y="15240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828800" y="2133600"/>
            <a:ext cx="1828800" cy="323165"/>
          </a:xfrm>
          <a:prstGeom prst="rect">
            <a:avLst/>
          </a:prstGeom>
          <a:noFill/>
        </p:spPr>
        <p:txBody>
          <a:bodyPr wrap="square" rtlCol="0">
            <a:spAutoFit/>
          </a:bodyPr>
          <a:lstStyle/>
          <a:p>
            <a:r>
              <a:rPr lang="en-US" sz="1500" b="1" dirty="0" smtClean="0">
                <a:solidFill>
                  <a:srgbClr val="FFFF00"/>
                </a:solidFill>
              </a:rPr>
              <a:t>p = 0.011</a:t>
            </a:r>
            <a:endParaRPr lang="en-US" sz="1500" b="1" dirty="0">
              <a:solidFill>
                <a:srgbClr val="FFFF00"/>
              </a:solidFill>
            </a:endParaRPr>
          </a:p>
        </p:txBody>
      </p:sp>
      <p:sp>
        <p:nvSpPr>
          <p:cNvPr id="10" name="TextBox 9"/>
          <p:cNvSpPr txBox="1"/>
          <p:nvPr/>
        </p:nvSpPr>
        <p:spPr>
          <a:xfrm>
            <a:off x="6934200" y="6172200"/>
            <a:ext cx="1828800" cy="461665"/>
          </a:xfrm>
          <a:prstGeom prst="rect">
            <a:avLst/>
          </a:prstGeom>
          <a:noFill/>
        </p:spPr>
        <p:txBody>
          <a:bodyPr wrap="square" rtlCol="0">
            <a:spAutoFit/>
          </a:bodyPr>
          <a:lstStyle/>
          <a:p>
            <a:pPr algn="ctr"/>
            <a:r>
              <a:rPr lang="en-US" sz="2400" b="1" dirty="0" smtClean="0">
                <a:solidFill>
                  <a:srgbClr val="FFFF00"/>
                </a:solidFill>
              </a:rPr>
              <a:t>(N = 840)</a:t>
            </a:r>
            <a:endParaRPr lang="en-US" sz="24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4" name="TextBox 13"/>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685800"/>
          </a:xfrm>
        </p:spPr>
        <p:txBody>
          <a:bodyPr/>
          <a:lstStyle/>
          <a:p>
            <a:r>
              <a:rPr lang="en-US" sz="2800" dirty="0" smtClean="0"/>
              <a:t>PEDIATRIC HEART TRANSPLANTS </a:t>
            </a:r>
            <a:r>
              <a:rPr lang="en-US" sz="2000" dirty="0" smtClean="0"/>
              <a:t>(2001-2010)</a:t>
            </a:r>
            <a:br>
              <a:rPr lang="en-US" sz="2000" dirty="0" smtClean="0"/>
            </a:br>
            <a:r>
              <a:rPr lang="en-US" sz="2400" dirty="0" smtClean="0"/>
              <a:t>Age = 6-10 Years</a:t>
            </a:r>
            <a:r>
              <a:rPr lang="en-US" sz="2000" dirty="0" smtClean="0"/>
              <a:t/>
            </a:r>
            <a:br>
              <a:rPr lang="en-US" sz="2000" dirty="0" smtClean="0"/>
            </a:br>
            <a:r>
              <a:rPr lang="en-US" sz="2400" dirty="0" smtClean="0"/>
              <a:t>Risk Factors For 1 Year Mortality</a:t>
            </a:r>
            <a:endParaRPr lang="en-US" sz="2400" dirty="0"/>
          </a:p>
        </p:txBody>
      </p:sp>
      <p:graphicFrame>
        <p:nvGraphicFramePr>
          <p:cNvPr id="10" name="Content Placeholder 9"/>
          <p:cNvGraphicFramePr>
            <a:graphicFrameLocks noGrp="1"/>
          </p:cNvGraphicFramePr>
          <p:nvPr>
            <p:ph idx="1"/>
          </p:nvPr>
        </p:nvGraphicFramePr>
        <p:xfrm>
          <a:off x="228599" y="1600200"/>
          <a:ext cx="8686801" cy="1640948"/>
        </p:xfrm>
        <a:graphic>
          <a:graphicData uri="http://schemas.openxmlformats.org/drawingml/2006/table">
            <a:tbl>
              <a:tblPr firstRow="1" bandRow="1">
                <a:tableStyleId>{C083E6E3-FA7D-4D7B-A595-EF9225AFEA82}</a:tableStyleId>
              </a:tblPr>
              <a:tblGrid>
                <a:gridCol w="4211782"/>
                <a:gridCol w="789709"/>
                <a:gridCol w="965200"/>
                <a:gridCol w="877455"/>
                <a:gridCol w="965200"/>
                <a:gridCol w="877455"/>
              </a:tblGrid>
              <a:tr h="489043">
                <a:tc>
                  <a:txBody>
                    <a:bodyPr/>
                    <a:lstStyle/>
                    <a:p>
                      <a:pPr algn="l"/>
                      <a:r>
                        <a:rPr lang="en-US" sz="1600" b="1" i="1" kern="1200" dirty="0" smtClean="0">
                          <a:solidFill>
                            <a:srgbClr val="FFFF00"/>
                          </a:solidFill>
                          <a:latin typeface="+mn-lt"/>
                          <a:ea typeface="+mn-ea"/>
                          <a:cs typeface="+mn-cs"/>
                        </a:rPr>
                        <a:t>VARIABLE</a:t>
                      </a:r>
                      <a:endParaRPr lang="en-US" sz="1600" b="1" dirty="0">
                        <a:solidFill>
                          <a:srgbClr val="FFFF00"/>
                        </a:solidFill>
                        <a:latin typeface="+mn-lt"/>
                      </a:endParaRPr>
                    </a:p>
                  </a:txBody>
                  <a:tcPr marL="45720" marR="0" marT="91440" marB="0" anchor="ctr">
                    <a:lnL>
                      <a:noFill/>
                    </a:lnL>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a:solidFill>
                            <a:srgbClr val="FFFF00"/>
                          </a:solidFill>
                          <a:latin typeface="+mn-lt"/>
                        </a:rPr>
                        <a:t>N</a:t>
                      </a:r>
                      <a:endParaRPr lang="en-US" sz="16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smtClean="0">
                          <a:solidFill>
                            <a:srgbClr val="FFFF00"/>
                          </a:solidFill>
                          <a:latin typeface="+mn-lt"/>
                        </a:rPr>
                        <a:t>Hazard Ratio</a:t>
                      </a:r>
                      <a:endParaRPr lang="en-US" sz="16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a:solidFill>
                            <a:srgbClr val="FFFF00"/>
                          </a:solidFill>
                          <a:latin typeface="+mn-lt"/>
                        </a:rPr>
                        <a:t>P-value</a:t>
                      </a:r>
                      <a:endParaRPr lang="en-US" sz="16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gridSpan="2">
                  <a:txBody>
                    <a:bodyPr/>
                    <a:lstStyle/>
                    <a:p>
                      <a:pPr algn="ctr" rtl="0" fontAlgn="t"/>
                      <a:r>
                        <a:rPr lang="en-US" sz="1600" b="1" i="1" dirty="0">
                          <a:solidFill>
                            <a:srgbClr val="FFFF00"/>
                          </a:solidFill>
                          <a:latin typeface="+mn-lt"/>
                        </a:rPr>
                        <a:t>95% Confidence Interval</a:t>
                      </a:r>
                      <a:endParaRPr lang="en-US" sz="1600" dirty="0">
                        <a:latin typeface="+mn-lt"/>
                      </a:endParaRPr>
                    </a:p>
                  </a:txBody>
                  <a:tcPr marL="0" marR="0" marT="91440" marB="0">
                    <a:lnR>
                      <a:noFill/>
                    </a:lnR>
                    <a:lnT w="12700" cmpd="sng">
                      <a:noFill/>
                    </a:lnT>
                    <a:lnB w="12700" cap="flat" cmpd="sng" algn="ctr">
                      <a:solidFill>
                        <a:srgbClr val="FFFF00"/>
                      </a:solidFill>
                      <a:prstDash val="solid"/>
                      <a:round/>
                      <a:headEnd type="none" w="med" len="med"/>
                      <a:tailEnd type="none" w="med" len="med"/>
                    </a:lnB>
                    <a:solidFill>
                      <a:schemeClr val="bg2"/>
                    </a:solidFill>
                  </a:tcPr>
                </a:tc>
                <a:tc hMerge="1">
                  <a:txBody>
                    <a:bodyPr/>
                    <a:lstStyle/>
                    <a:p>
                      <a:endParaRPr lang="en-US"/>
                    </a:p>
                  </a:txBody>
                  <a:tcPr/>
                </a:tc>
              </a:tr>
              <a:tr h="457717">
                <a:tc>
                  <a:txBody>
                    <a:bodyPr/>
                    <a:lstStyle/>
                    <a:p>
                      <a:pPr marL="0" marR="0">
                        <a:spcBef>
                          <a:spcPts val="0"/>
                        </a:spcBef>
                        <a:spcAft>
                          <a:spcPts val="0"/>
                        </a:spcAft>
                      </a:pPr>
                      <a:r>
                        <a:rPr lang="en-US" sz="1600" b="1" dirty="0" smtClean="0">
                          <a:solidFill>
                            <a:srgbClr val="FFFFFF"/>
                          </a:solidFill>
                          <a:latin typeface="+mn-lt"/>
                          <a:ea typeface="Times New Roman"/>
                          <a:cs typeface="Times New Roman"/>
                        </a:rPr>
                        <a:t>ECMO</a:t>
                      </a:r>
                      <a:endParaRPr lang="en-US" sz="1600" b="1" dirty="0">
                        <a:latin typeface="+mn-lt"/>
                        <a:ea typeface="Times New Roman"/>
                        <a:cs typeface="Times New Roman"/>
                      </a:endParaRPr>
                    </a:p>
                  </a:txBody>
                  <a:tcPr marL="38100" marR="38100" marT="0" marB="0" anchor="ctr">
                    <a:lnL>
                      <a:noFill/>
                    </a:lnL>
                    <a:lnT w="12700" cap="flat" cmpd="sng" algn="ctr">
                      <a:solidFill>
                        <a:srgbClr val="FFFF00"/>
                      </a:solidFill>
                      <a:prstDash val="solid"/>
                      <a:round/>
                      <a:headEnd type="none" w="med" len="med"/>
                      <a:tailEnd type="none" w="med" len="med"/>
                    </a:lnT>
                    <a:lnB>
                      <a:noFill/>
                    </a:lnB>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33</a:t>
                      </a:r>
                      <a:endParaRPr lang="en-US" sz="1600" b="1" dirty="0">
                        <a:latin typeface="+mn-lt"/>
                        <a:ea typeface="Times New Roman"/>
                        <a:cs typeface="Times New Roman"/>
                      </a:endParaRPr>
                    </a:p>
                  </a:txBody>
                  <a:tcPr marL="38100" marR="38100" marT="0" marB="0" anchor="ctr">
                    <a:lnT w="12700" cap="flat" cmpd="sng" algn="ctr">
                      <a:solidFill>
                        <a:srgbClr val="FFFF00"/>
                      </a:solidFill>
                      <a:prstDash val="solid"/>
                      <a:round/>
                      <a:headEnd type="none" w="med" len="med"/>
                      <a:tailEnd type="none" w="med" len="med"/>
                    </a:lnT>
                    <a:lnB>
                      <a:noFill/>
                    </a:lnB>
                    <a:solidFill>
                      <a:schemeClr val="bg2"/>
                    </a:solidFill>
                  </a:tcPr>
                </a:tc>
                <a:tc>
                  <a:txBody>
                    <a:bodyPr/>
                    <a:lstStyle/>
                    <a:p>
                      <a:pPr algn="ctr" fontAlgn="t"/>
                      <a:r>
                        <a:rPr lang="en-US" sz="1600" b="1" i="0" u="none" strike="noStrike" dirty="0">
                          <a:solidFill>
                            <a:schemeClr val="tx1"/>
                          </a:solidFill>
                          <a:latin typeface="Arial"/>
                        </a:rPr>
                        <a:t>2.56</a:t>
                      </a:r>
                    </a:p>
                  </a:txBody>
                  <a:tcPr marL="0" marR="0" marT="0" marB="0" anchor="ctr">
                    <a:lnT w="12700" cap="flat" cmpd="sng" algn="ctr">
                      <a:solidFill>
                        <a:srgbClr val="FFFF00"/>
                      </a:solidFill>
                      <a:prstDash val="solid"/>
                      <a:round/>
                      <a:headEnd type="none" w="med" len="med"/>
                      <a:tailEnd type="none" w="med" len="med"/>
                    </a:lnT>
                    <a:lnB>
                      <a:noFill/>
                    </a:lnB>
                    <a:solidFill>
                      <a:schemeClr val="bg2"/>
                    </a:solidFill>
                  </a:tcPr>
                </a:tc>
                <a:tc>
                  <a:txBody>
                    <a:bodyPr/>
                    <a:lstStyle/>
                    <a:p>
                      <a:pPr algn="ctr" fontAlgn="t"/>
                      <a:r>
                        <a:rPr lang="en-US" sz="1600" b="1" i="0" u="none" strike="noStrike">
                          <a:solidFill>
                            <a:schemeClr val="tx1"/>
                          </a:solidFill>
                          <a:latin typeface="Arial"/>
                        </a:rPr>
                        <a:t>0.0431</a:t>
                      </a:r>
                    </a:p>
                  </a:txBody>
                  <a:tcPr marL="0" marR="0" marT="0" marB="0" anchor="ctr">
                    <a:lnT w="12700" cap="flat" cmpd="sng" algn="ctr">
                      <a:solidFill>
                        <a:srgbClr val="FFFF00"/>
                      </a:solidFill>
                      <a:prstDash val="solid"/>
                      <a:round/>
                      <a:headEnd type="none" w="med" len="med"/>
                      <a:tailEnd type="none" w="med" len="med"/>
                    </a:lnT>
                    <a:lnB>
                      <a:noFill/>
                    </a:lnB>
                    <a:solidFill>
                      <a:schemeClr val="bg2"/>
                    </a:solidFill>
                  </a:tcPr>
                </a:tc>
                <a:tc>
                  <a:txBody>
                    <a:bodyPr/>
                    <a:lstStyle/>
                    <a:p>
                      <a:pPr algn="r" fontAlgn="t"/>
                      <a:r>
                        <a:rPr lang="en-US" sz="1600" b="1" i="0" u="none" strike="noStrike" dirty="0">
                          <a:solidFill>
                            <a:schemeClr val="tx1"/>
                          </a:solidFill>
                          <a:latin typeface="Arial"/>
                        </a:rPr>
                        <a:t>1.03</a:t>
                      </a:r>
                    </a:p>
                  </a:txBody>
                  <a:tcPr marL="0" marR="0" marT="0" marB="0" anchor="ctr">
                    <a:lnT w="12700" cap="flat" cmpd="sng" algn="ctr">
                      <a:solidFill>
                        <a:srgbClr val="FFFF00"/>
                      </a:solidFill>
                      <a:prstDash val="solid"/>
                      <a:round/>
                      <a:headEnd type="none" w="med" len="med"/>
                      <a:tailEnd type="none" w="med" len="med"/>
                    </a:lnT>
                    <a:lnB>
                      <a:noFill/>
                    </a:lnB>
                    <a:solidFill>
                      <a:schemeClr val="bg2"/>
                    </a:solidFill>
                  </a:tcPr>
                </a:tc>
                <a:tc>
                  <a:txBody>
                    <a:bodyPr/>
                    <a:lstStyle/>
                    <a:p>
                      <a:pPr algn="l" fontAlgn="t"/>
                      <a:r>
                        <a:rPr lang="en-US" sz="1600" b="1" i="0" u="none" strike="noStrike" dirty="0" smtClean="0">
                          <a:solidFill>
                            <a:schemeClr val="tx1"/>
                          </a:solidFill>
                          <a:latin typeface="Arial"/>
                        </a:rPr>
                        <a:t>-6.37</a:t>
                      </a:r>
                      <a:endParaRPr lang="en-US" sz="1600" b="1" i="0" u="none" strike="noStrike" dirty="0">
                        <a:solidFill>
                          <a:schemeClr val="tx1"/>
                        </a:solidFill>
                        <a:latin typeface="Arial"/>
                      </a:endParaRPr>
                    </a:p>
                  </a:txBody>
                  <a:tcPr marL="0" marR="0" marT="0" marB="0" anchor="ctr">
                    <a:lnR>
                      <a:noFill/>
                    </a:lnR>
                    <a:lnT w="12700" cap="flat" cmpd="sng" algn="ctr">
                      <a:solidFill>
                        <a:srgbClr val="FFFF00"/>
                      </a:solidFill>
                      <a:prstDash val="solid"/>
                      <a:round/>
                      <a:headEnd type="none" w="med" len="med"/>
                      <a:tailEnd type="none" w="med" len="med"/>
                    </a:lnT>
                    <a:lnB>
                      <a:noFill/>
                    </a:lnB>
                    <a:solidFill>
                      <a:schemeClr val="bg2"/>
                    </a:solidFill>
                  </a:tcPr>
                </a:tc>
              </a:tr>
              <a:tr h="6041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latin typeface="+mn-lt"/>
                          <a:ea typeface="Times New Roman"/>
                          <a:cs typeface="Times New Roman"/>
                        </a:rPr>
                        <a:t>Transplant year: 2005-2006 vs. 2001-2002</a:t>
                      </a:r>
                      <a:endParaRPr lang="en-US" sz="1600" b="1" dirty="0">
                        <a:latin typeface="+mn-lt"/>
                        <a:ea typeface="Times New Roman"/>
                        <a:cs typeface="Times New Roman"/>
                      </a:endParaRPr>
                    </a:p>
                  </a:txBody>
                  <a:tcPr marL="38100" marR="3810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92</a:t>
                      </a:r>
                      <a:endParaRPr lang="en-US" sz="1600" b="1" dirty="0">
                        <a:latin typeface="+mn-lt"/>
                        <a:ea typeface="Times New Roman"/>
                        <a:cs typeface="Times New Roman"/>
                      </a:endParaRPr>
                    </a:p>
                  </a:txBody>
                  <a:tcPr marL="38100" marR="3810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600" b="1" i="0" u="none" strike="noStrike" dirty="0">
                          <a:solidFill>
                            <a:schemeClr val="tx1"/>
                          </a:solidFill>
                          <a:latin typeface="Arial"/>
                        </a:rPr>
                        <a:t>0.27</a:t>
                      </a:r>
                    </a:p>
                  </a:txBody>
                  <a:tcPr marL="0" marR="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600" b="1" i="0" u="none" strike="noStrike" dirty="0">
                          <a:solidFill>
                            <a:schemeClr val="tx1"/>
                          </a:solidFill>
                          <a:latin typeface="Arial"/>
                        </a:rPr>
                        <a:t>0.0476</a:t>
                      </a:r>
                    </a:p>
                  </a:txBody>
                  <a:tcPr marL="0" marR="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600" b="1" i="0" u="none" strike="noStrike" dirty="0">
                          <a:solidFill>
                            <a:schemeClr val="tx1"/>
                          </a:solidFill>
                          <a:latin typeface="Arial"/>
                        </a:rPr>
                        <a:t>0.07</a:t>
                      </a:r>
                    </a:p>
                  </a:txBody>
                  <a:tcPr marL="0" marR="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l" fontAlgn="t"/>
                      <a:r>
                        <a:rPr lang="en-US" sz="1600" b="1" i="0" u="none" strike="noStrike" dirty="0" smtClean="0">
                          <a:solidFill>
                            <a:schemeClr val="tx1"/>
                          </a:solidFill>
                          <a:latin typeface="Arial"/>
                        </a:rPr>
                        <a:t>-0.99</a:t>
                      </a:r>
                      <a:endParaRPr lang="en-US" sz="1600" b="1" i="0" u="none" strike="noStrike" dirty="0">
                        <a:solidFill>
                          <a:schemeClr val="tx1"/>
                        </a:solidFill>
                        <a:latin typeface="Arial"/>
                      </a:endParaRPr>
                    </a:p>
                  </a:txBody>
                  <a:tcPr marL="0" marR="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r>
            </a:tbl>
          </a:graphicData>
        </a:graphic>
      </p:graphicFrame>
      <p:sp>
        <p:nvSpPr>
          <p:cNvPr id="9" name="TextBox 8"/>
          <p:cNvSpPr txBox="1"/>
          <p:nvPr/>
        </p:nvSpPr>
        <p:spPr>
          <a:xfrm>
            <a:off x="3657600" y="5405735"/>
            <a:ext cx="1828800" cy="461665"/>
          </a:xfrm>
          <a:prstGeom prst="rect">
            <a:avLst/>
          </a:prstGeom>
          <a:noFill/>
        </p:spPr>
        <p:txBody>
          <a:bodyPr wrap="square" rtlCol="0">
            <a:spAutoFit/>
          </a:bodyPr>
          <a:lstStyle/>
          <a:p>
            <a:pPr algn="ctr"/>
            <a:r>
              <a:rPr lang="en-US" sz="2400" b="1" dirty="0" smtClean="0">
                <a:solidFill>
                  <a:srgbClr val="FFFF00"/>
                </a:solidFill>
              </a:rPr>
              <a:t>N = 499</a:t>
            </a:r>
            <a:endParaRPr lang="en-US" sz="2400" b="1" dirty="0">
              <a:solidFill>
                <a:srgbClr val="FFFF00"/>
              </a:solidFill>
            </a:endParaRPr>
          </a:p>
        </p:txBody>
      </p:sp>
      <p:sp>
        <p:nvSpPr>
          <p:cNvPr id="11" name="TextBox 10"/>
          <p:cNvSpPr txBox="1"/>
          <p:nvPr/>
        </p:nvSpPr>
        <p:spPr>
          <a:xfrm>
            <a:off x="5029200" y="5791200"/>
            <a:ext cx="3886200" cy="276999"/>
          </a:xfrm>
          <a:prstGeom prst="rect">
            <a:avLst/>
          </a:prstGeom>
          <a:noFill/>
        </p:spPr>
        <p:txBody>
          <a:bodyPr wrap="square" rtlCol="0">
            <a:spAutoFit/>
          </a:bodyPr>
          <a:lstStyle/>
          <a:p>
            <a:r>
              <a:rPr lang="en-US" sz="1200" b="1" dirty="0" smtClean="0">
                <a:solidFill>
                  <a:srgbClr val="FFFF00"/>
                </a:solidFill>
              </a:rPr>
              <a:t>Reference group = </a:t>
            </a:r>
            <a:r>
              <a:rPr lang="en-US" sz="1200" b="1" dirty="0" err="1" smtClean="0">
                <a:solidFill>
                  <a:srgbClr val="FFFF00"/>
                </a:solidFill>
              </a:rPr>
              <a:t>Cardiomyopathy</a:t>
            </a:r>
            <a:r>
              <a:rPr lang="en-US" sz="1200" b="1" dirty="0" smtClean="0">
                <a:solidFill>
                  <a:srgbClr val="FFFF00"/>
                </a:solidFill>
              </a:rPr>
              <a:t>, no devices</a:t>
            </a:r>
            <a:endParaRPr lang="en-US" sz="1200" dirty="0">
              <a:solidFill>
                <a:srgbClr val="FFFF00"/>
              </a:solidFill>
            </a:endParaRPr>
          </a:p>
        </p:txBody>
      </p:sp>
      <p:sp>
        <p:nvSpPr>
          <p:cNvPr id="12" name="TextBox 11"/>
          <p:cNvSpPr txBox="1"/>
          <p:nvPr/>
        </p:nvSpPr>
        <p:spPr>
          <a:xfrm>
            <a:off x="5181600" y="6248400"/>
            <a:ext cx="3505200" cy="381000"/>
          </a:xfrm>
          <a:prstGeom prst="rect">
            <a:avLst/>
          </a:prstGeom>
          <a:noFill/>
        </p:spPr>
        <p:txBody>
          <a:bodyPr wrap="square" rtlCol="0">
            <a:spAutoFit/>
          </a:bodyPr>
          <a:lstStyle/>
          <a:p>
            <a:endParaRPr lang="en-US" dirty="0"/>
          </a:p>
        </p:txBody>
      </p:sp>
      <p:grpSp>
        <p:nvGrpSpPr>
          <p:cNvPr id="13" name="Group 12"/>
          <p:cNvGrpSpPr/>
          <p:nvPr/>
        </p:nvGrpSpPr>
        <p:grpSpPr>
          <a:xfrm>
            <a:off x="2" y="6146792"/>
            <a:ext cx="4715932" cy="711201"/>
            <a:chOff x="1" y="6067776"/>
            <a:chExt cx="4952999" cy="790224"/>
          </a:xfrm>
        </p:grpSpPr>
        <p:pic>
          <p:nvPicPr>
            <p:cNvPr id="14" name="Picture 13"/>
            <p:cNvPicPr>
              <a:picLocks noChangeAspect="1"/>
            </p:cNvPicPr>
            <p:nvPr/>
          </p:nvPicPr>
          <p:blipFill>
            <a:blip r:embed="rId3" cstate="print"/>
            <a:stretch>
              <a:fillRect/>
            </a:stretch>
          </p:blipFill>
          <p:spPr>
            <a:xfrm>
              <a:off x="1" y="6172200"/>
              <a:ext cx="4952999" cy="685800"/>
            </a:xfrm>
            <a:prstGeom prst="rect">
              <a:avLst/>
            </a:prstGeom>
          </p:spPr>
        </p:pic>
        <p:sp>
          <p:nvSpPr>
            <p:cNvPr id="15" name="TextBox 14"/>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6" name="TextBox 15"/>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685800"/>
          </a:xfrm>
        </p:spPr>
        <p:txBody>
          <a:bodyPr/>
          <a:lstStyle/>
          <a:p>
            <a:r>
              <a:rPr lang="en-US" sz="2800" dirty="0" smtClean="0"/>
              <a:t>PEDIATRIC HEART TRANSPLANTS </a:t>
            </a:r>
            <a:r>
              <a:rPr lang="en-US" sz="2000" dirty="0" smtClean="0"/>
              <a:t>(2001-2010)</a:t>
            </a:r>
            <a:br>
              <a:rPr lang="en-US" sz="2000" dirty="0" smtClean="0"/>
            </a:br>
            <a:r>
              <a:rPr lang="en-US" sz="2000" dirty="0" smtClean="0"/>
              <a:t> Age = 6-10 Years</a:t>
            </a:r>
            <a:br>
              <a:rPr lang="en-US" sz="2000" dirty="0" smtClean="0"/>
            </a:br>
            <a:r>
              <a:rPr lang="en-US" sz="2400" i="1" dirty="0" smtClean="0"/>
              <a:t>Borderline Significant </a:t>
            </a:r>
            <a:r>
              <a:rPr lang="en-US" sz="2400" dirty="0" smtClean="0"/>
              <a:t>Risk Factors For 1 Year Mortality</a:t>
            </a:r>
            <a:endParaRPr lang="en-US" sz="2400" dirty="0"/>
          </a:p>
        </p:txBody>
      </p:sp>
      <p:sp>
        <p:nvSpPr>
          <p:cNvPr id="9" name="TextBox 8"/>
          <p:cNvSpPr txBox="1"/>
          <p:nvPr/>
        </p:nvSpPr>
        <p:spPr>
          <a:xfrm>
            <a:off x="3657600" y="5410200"/>
            <a:ext cx="1828800" cy="461665"/>
          </a:xfrm>
          <a:prstGeom prst="rect">
            <a:avLst/>
          </a:prstGeom>
          <a:noFill/>
        </p:spPr>
        <p:txBody>
          <a:bodyPr wrap="square" rtlCol="0">
            <a:spAutoFit/>
          </a:bodyPr>
          <a:lstStyle/>
          <a:p>
            <a:pPr algn="ctr"/>
            <a:r>
              <a:rPr lang="en-US" sz="2400" b="1" dirty="0" smtClean="0">
                <a:solidFill>
                  <a:srgbClr val="FFFF00"/>
                </a:solidFill>
              </a:rPr>
              <a:t>N = 499</a:t>
            </a:r>
            <a:endParaRPr lang="en-US" sz="2400" b="1" dirty="0">
              <a:solidFill>
                <a:srgbClr val="FFFF00"/>
              </a:solidFill>
            </a:endParaRPr>
          </a:p>
        </p:txBody>
      </p:sp>
      <p:graphicFrame>
        <p:nvGraphicFramePr>
          <p:cNvPr id="11" name="Content Placeholder 9"/>
          <p:cNvGraphicFramePr>
            <a:graphicFrameLocks/>
          </p:cNvGraphicFramePr>
          <p:nvPr/>
        </p:nvGraphicFramePr>
        <p:xfrm>
          <a:off x="228599" y="1676400"/>
          <a:ext cx="8686801" cy="1518649"/>
        </p:xfrm>
        <a:graphic>
          <a:graphicData uri="http://schemas.openxmlformats.org/drawingml/2006/table">
            <a:tbl>
              <a:tblPr firstRow="1" bandRow="1">
                <a:tableStyleId>{C083E6E3-FA7D-4D7B-A595-EF9225AFEA82}</a:tableStyleId>
              </a:tblPr>
              <a:tblGrid>
                <a:gridCol w="3124201"/>
                <a:gridCol w="1295400"/>
                <a:gridCol w="1295400"/>
                <a:gridCol w="1129145"/>
                <a:gridCol w="965200"/>
                <a:gridCol w="877455"/>
              </a:tblGrid>
              <a:tr h="914400">
                <a:tc>
                  <a:txBody>
                    <a:bodyPr/>
                    <a:lstStyle/>
                    <a:p>
                      <a:pPr algn="l"/>
                      <a:r>
                        <a:rPr lang="en-US" sz="1600" b="1" i="1" kern="1200" dirty="0" smtClean="0">
                          <a:solidFill>
                            <a:srgbClr val="FFFF00"/>
                          </a:solidFill>
                          <a:latin typeface="+mn-lt"/>
                          <a:ea typeface="+mn-ea"/>
                          <a:cs typeface="+mn-cs"/>
                        </a:rPr>
                        <a:t>VARIABLE</a:t>
                      </a:r>
                      <a:endParaRPr lang="en-US" sz="1600" b="1" dirty="0">
                        <a:solidFill>
                          <a:srgbClr val="FFFF00"/>
                        </a:solidFill>
                        <a:latin typeface="+mn-lt"/>
                      </a:endParaRPr>
                    </a:p>
                  </a:txBody>
                  <a:tcPr marL="45720" marR="0" marT="91440" marB="0" anchor="ctr">
                    <a:lnL>
                      <a:noFill/>
                    </a:lnL>
                    <a:lnT w="12700" cmpd="sng">
                      <a:noFill/>
                    </a:lnT>
                    <a:lnB w="1905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a:solidFill>
                            <a:srgbClr val="FFFF00"/>
                          </a:solidFill>
                          <a:latin typeface="+mn-lt"/>
                        </a:rPr>
                        <a:t>N</a:t>
                      </a:r>
                      <a:endParaRPr lang="en-US" sz="1600" dirty="0">
                        <a:latin typeface="+mn-lt"/>
                      </a:endParaRPr>
                    </a:p>
                  </a:txBody>
                  <a:tcPr marL="0" marR="0" marT="91440" marB="0" anchor="ctr">
                    <a:lnT w="12700" cmpd="sng">
                      <a:noFill/>
                    </a:lnT>
                    <a:lnB w="1905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smtClean="0">
                          <a:solidFill>
                            <a:srgbClr val="FFFF00"/>
                          </a:solidFill>
                          <a:latin typeface="+mn-lt"/>
                        </a:rPr>
                        <a:t>Hazard Ratio</a:t>
                      </a:r>
                      <a:endParaRPr lang="en-US" sz="1600" dirty="0">
                        <a:latin typeface="+mn-lt"/>
                      </a:endParaRPr>
                    </a:p>
                  </a:txBody>
                  <a:tcPr marL="0" marR="0" marT="91440" marB="0" anchor="ctr">
                    <a:lnT w="12700" cmpd="sng">
                      <a:noFill/>
                    </a:lnT>
                    <a:lnB w="1905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a:solidFill>
                            <a:srgbClr val="FFFF00"/>
                          </a:solidFill>
                          <a:latin typeface="+mn-lt"/>
                        </a:rPr>
                        <a:t>P-value</a:t>
                      </a:r>
                      <a:endParaRPr lang="en-US" sz="1600" dirty="0">
                        <a:latin typeface="+mn-lt"/>
                      </a:endParaRPr>
                    </a:p>
                  </a:txBody>
                  <a:tcPr marL="0" marR="0" marT="91440" marB="0" anchor="ctr">
                    <a:lnT w="12700" cmpd="sng">
                      <a:noFill/>
                    </a:lnT>
                    <a:lnB w="19050" cap="flat" cmpd="sng" algn="ctr">
                      <a:solidFill>
                        <a:srgbClr val="FFFF00"/>
                      </a:solidFill>
                      <a:prstDash val="solid"/>
                      <a:round/>
                      <a:headEnd type="none" w="med" len="med"/>
                      <a:tailEnd type="none" w="med" len="med"/>
                    </a:lnB>
                    <a:solidFill>
                      <a:schemeClr val="bg2"/>
                    </a:solidFill>
                  </a:tcPr>
                </a:tc>
                <a:tc gridSpan="2">
                  <a:txBody>
                    <a:bodyPr/>
                    <a:lstStyle/>
                    <a:p>
                      <a:pPr algn="ctr" rtl="0" fontAlgn="t"/>
                      <a:r>
                        <a:rPr lang="en-US" sz="1600" b="1" i="1" dirty="0">
                          <a:solidFill>
                            <a:srgbClr val="FFFF00"/>
                          </a:solidFill>
                          <a:latin typeface="+mn-lt"/>
                        </a:rPr>
                        <a:t>95% Confidence Interval</a:t>
                      </a:r>
                      <a:endParaRPr lang="en-US" sz="1600" dirty="0">
                        <a:latin typeface="+mn-lt"/>
                      </a:endParaRPr>
                    </a:p>
                  </a:txBody>
                  <a:tcPr marL="0" marR="0" marT="91440" marB="0" anchor="ctr">
                    <a:lnR>
                      <a:noFill/>
                    </a:lnR>
                    <a:lnT w="12700" cmpd="sng">
                      <a:noFill/>
                    </a:lnT>
                    <a:lnB w="19050" cap="flat" cmpd="sng" algn="ctr">
                      <a:solidFill>
                        <a:srgbClr val="FFFF00"/>
                      </a:solidFill>
                      <a:prstDash val="solid"/>
                      <a:round/>
                      <a:headEnd type="none" w="med" len="med"/>
                      <a:tailEnd type="none" w="med" len="med"/>
                    </a:lnB>
                    <a:solidFill>
                      <a:schemeClr val="bg2"/>
                    </a:solidFill>
                  </a:tcPr>
                </a:tc>
                <a:tc hMerge="1">
                  <a:txBody>
                    <a:bodyPr/>
                    <a:lstStyle/>
                    <a:p>
                      <a:endParaRPr lang="en-US"/>
                    </a:p>
                  </a:txBody>
                  <a:tcPr/>
                </a:tc>
              </a:tr>
              <a:tr h="6042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latin typeface="+mn-lt"/>
                          <a:ea typeface="Times New Roman"/>
                          <a:cs typeface="Times New Roman"/>
                        </a:rPr>
                        <a:t>Diagnosis = congenital</a:t>
                      </a:r>
                    </a:p>
                  </a:txBody>
                  <a:tcPr marL="38100" marR="38100" marT="0" marB="0" anchor="ctr">
                    <a:lnL>
                      <a:noFill/>
                    </a:lnL>
                    <a:lnR>
                      <a:noFill/>
                    </a:lnR>
                    <a:lnT w="1905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172</a:t>
                      </a:r>
                      <a:endParaRPr lang="en-US" sz="1600" b="1" dirty="0">
                        <a:latin typeface="+mn-lt"/>
                        <a:ea typeface="Times New Roman"/>
                        <a:cs typeface="Times New Roman"/>
                      </a:endParaRPr>
                    </a:p>
                  </a:txBody>
                  <a:tcPr marL="38100" marR="38100" marT="0" marB="0" anchor="ctr">
                    <a:lnL>
                      <a:noFill/>
                    </a:lnL>
                    <a:lnR>
                      <a:noFill/>
                    </a:lnR>
                    <a:lnT w="1905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t"/>
                      <a:r>
                        <a:rPr lang="en-US" sz="1600" b="1" i="0" u="none" strike="noStrike" dirty="0" smtClean="0">
                          <a:solidFill>
                            <a:schemeClr val="tx1"/>
                          </a:solidFill>
                          <a:latin typeface="Arial"/>
                        </a:rPr>
                        <a:t>2.30</a:t>
                      </a:r>
                      <a:endParaRPr lang="en-US" sz="1600" b="1" i="0" u="none" strike="noStrike" dirty="0">
                        <a:solidFill>
                          <a:schemeClr val="tx1"/>
                        </a:solidFill>
                        <a:latin typeface="Arial"/>
                      </a:endParaRPr>
                    </a:p>
                  </a:txBody>
                  <a:tcPr marL="0" marR="0" marT="0" marB="0" anchor="ctr">
                    <a:lnL>
                      <a:noFill/>
                    </a:lnL>
                    <a:lnR>
                      <a:noFill/>
                    </a:lnR>
                    <a:lnT w="1905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t"/>
                      <a:r>
                        <a:rPr lang="en-US" sz="1600" b="1" i="0" u="none" strike="noStrike" dirty="0" smtClean="0">
                          <a:solidFill>
                            <a:schemeClr val="tx1"/>
                          </a:solidFill>
                          <a:latin typeface="Arial"/>
                        </a:rPr>
                        <a:t>0.051</a:t>
                      </a:r>
                      <a:endParaRPr lang="en-US" sz="1600" b="1" i="0" u="none" strike="noStrike" dirty="0">
                        <a:solidFill>
                          <a:schemeClr val="tx1"/>
                        </a:solidFill>
                        <a:latin typeface="Arial"/>
                      </a:endParaRPr>
                    </a:p>
                  </a:txBody>
                  <a:tcPr marL="0" marR="0" marT="0" marB="0" anchor="ctr">
                    <a:lnL>
                      <a:noFill/>
                    </a:lnL>
                    <a:lnR>
                      <a:noFill/>
                    </a:lnR>
                    <a:lnT w="1905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t"/>
                      <a:r>
                        <a:rPr lang="en-US" sz="1600" b="1" i="0" u="none" strike="noStrike" dirty="0" smtClean="0">
                          <a:solidFill>
                            <a:schemeClr val="tx1"/>
                          </a:solidFill>
                          <a:latin typeface="Arial"/>
                        </a:rPr>
                        <a:t>1.00</a:t>
                      </a:r>
                      <a:endParaRPr lang="en-US" sz="1600" b="1" i="0" u="none" strike="noStrike" dirty="0">
                        <a:solidFill>
                          <a:schemeClr val="tx1"/>
                        </a:solidFill>
                        <a:latin typeface="Arial"/>
                      </a:endParaRPr>
                    </a:p>
                  </a:txBody>
                  <a:tcPr marL="0" marR="0" marT="0" marB="0" anchor="ctr">
                    <a:lnL>
                      <a:noFill/>
                    </a:lnL>
                    <a:lnR>
                      <a:noFill/>
                    </a:lnR>
                    <a:lnT w="1905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t"/>
                      <a:r>
                        <a:rPr lang="en-US" sz="1600" b="1" i="0" u="none" strike="noStrike" dirty="0" smtClean="0">
                          <a:solidFill>
                            <a:schemeClr val="tx1"/>
                          </a:solidFill>
                          <a:latin typeface="Arial"/>
                        </a:rPr>
                        <a:t>-5.30</a:t>
                      </a:r>
                      <a:endParaRPr lang="en-US" sz="1600" b="1" i="0" u="none" strike="noStrike" dirty="0">
                        <a:solidFill>
                          <a:schemeClr val="tx1"/>
                        </a:solidFill>
                        <a:latin typeface="Arial"/>
                      </a:endParaRPr>
                    </a:p>
                  </a:txBody>
                  <a:tcPr marL="0" marR="0" marT="0" marB="0" anchor="ctr">
                    <a:lnL>
                      <a:noFill/>
                    </a:lnL>
                    <a:lnR>
                      <a:noFill/>
                    </a:lnR>
                    <a:lnT w="1905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grpSp>
        <p:nvGrpSpPr>
          <p:cNvPr id="10" name="Group 9"/>
          <p:cNvGrpSpPr/>
          <p:nvPr/>
        </p:nvGrpSpPr>
        <p:grpSpPr>
          <a:xfrm>
            <a:off x="2" y="6146792"/>
            <a:ext cx="4715932" cy="711201"/>
            <a:chOff x="1" y="6067776"/>
            <a:chExt cx="4952999" cy="790224"/>
          </a:xfrm>
        </p:grpSpPr>
        <p:pic>
          <p:nvPicPr>
            <p:cNvPr id="12" name="Picture 11"/>
            <p:cNvPicPr>
              <a:picLocks noChangeAspect="1"/>
            </p:cNvPicPr>
            <p:nvPr/>
          </p:nvPicPr>
          <p:blipFill>
            <a:blip r:embed="rId3"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4" name="TextBox 13"/>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685800"/>
          </a:xfrm>
        </p:spPr>
        <p:txBody>
          <a:bodyPr/>
          <a:lstStyle/>
          <a:p>
            <a:r>
              <a:rPr lang="en-US" sz="2800" dirty="0" smtClean="0"/>
              <a:t>PEDIATRIC HEART TRANSPLANTS </a:t>
            </a:r>
            <a:r>
              <a:rPr lang="en-US" sz="2000" dirty="0" smtClean="0"/>
              <a:t>(2001-2010)</a:t>
            </a:r>
            <a:br>
              <a:rPr lang="en-US" sz="2000" dirty="0" smtClean="0"/>
            </a:br>
            <a:r>
              <a:rPr lang="en-US" sz="2000" dirty="0" smtClean="0"/>
              <a:t> Age = 6-10 Years</a:t>
            </a:r>
            <a:br>
              <a:rPr lang="en-US" sz="2000" dirty="0" smtClean="0"/>
            </a:br>
            <a:r>
              <a:rPr lang="en-US" sz="2400" dirty="0" smtClean="0"/>
              <a:t>Risk Factors For 1 Year Mortality</a:t>
            </a:r>
            <a:endParaRPr lang="en-US" sz="2400" dirty="0"/>
          </a:p>
        </p:txBody>
      </p:sp>
      <p:graphicFrame>
        <p:nvGraphicFramePr>
          <p:cNvPr id="10" name="Content Placeholder 9"/>
          <p:cNvGraphicFramePr>
            <a:graphicFrameLocks noGrp="1"/>
          </p:cNvGraphicFramePr>
          <p:nvPr>
            <p:ph idx="1"/>
          </p:nvPr>
        </p:nvGraphicFramePr>
        <p:xfrm>
          <a:off x="304800" y="1676400"/>
          <a:ext cx="8305800" cy="1788905"/>
        </p:xfrm>
        <a:graphic>
          <a:graphicData uri="http://schemas.openxmlformats.org/drawingml/2006/table">
            <a:tbl>
              <a:tblPr firstRow="1" bandRow="1">
                <a:tableStyleId>{C083E6E3-FA7D-4D7B-A595-EF9225AFEA82}</a:tableStyleId>
              </a:tblPr>
              <a:tblGrid>
                <a:gridCol w="4114800"/>
                <a:gridCol w="4191000"/>
              </a:tblGrid>
              <a:tr h="682209">
                <a:tc gridSpan="2">
                  <a:txBody>
                    <a:bodyPr/>
                    <a:lstStyle/>
                    <a:p>
                      <a:pPr algn="ctr" rtl="0" fontAlgn="t"/>
                      <a:r>
                        <a:rPr lang="en-US" sz="2400" b="1" i="1" dirty="0">
                          <a:solidFill>
                            <a:srgbClr val="FFFF00"/>
                          </a:solidFill>
                        </a:rPr>
                        <a:t>Continuous Factors (see figures)</a:t>
                      </a:r>
                      <a:r>
                        <a:rPr lang="en-US" sz="2400" dirty="0">
                          <a:solidFill>
                            <a:srgbClr val="FFFF00"/>
                          </a:solidFill>
                        </a:rPr>
                        <a:t> </a:t>
                      </a:r>
                      <a:endParaRPr lang="en-US" dirty="0"/>
                    </a:p>
                  </a:txBody>
                  <a:tcPr marL="0" marR="0" marT="9144" marB="0">
                    <a:lnL>
                      <a:noFill/>
                    </a:lnL>
                    <a:lnT w="12700" cmpd="sng">
                      <a:noFill/>
                    </a:lnT>
                    <a:lnB w="12700" cap="flat" cmpd="sng" algn="ctr">
                      <a:noFill/>
                      <a:prstDash val="solid"/>
                      <a:round/>
                      <a:headEnd type="none" w="med" len="med"/>
                      <a:tailEnd type="none" w="med" len="med"/>
                    </a:lnB>
                    <a:solidFill>
                      <a:schemeClr val="bg2"/>
                    </a:solidFill>
                  </a:tcPr>
                </a:tc>
                <a:tc hMerge="1">
                  <a:txBody>
                    <a:bodyPr/>
                    <a:lstStyle/>
                    <a:p>
                      <a:pPr algn="ctr" rtl="0" fontAlgn="t"/>
                      <a:endParaRPr lang="en-US" dirty="0"/>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r>
              <a:tr h="553348">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b="1" dirty="0" smtClean="0"/>
                        <a:t>Recipient pre-transplant creatinine</a:t>
                      </a:r>
                      <a:endParaRPr lang="en-US" sz="1800" b="1" dirty="0"/>
                    </a:p>
                  </a:txBody>
                  <a:tcPr marL="45720" marR="0" marT="0" marB="0">
                    <a:lnL>
                      <a:noFill/>
                    </a:lnL>
                    <a:lnT w="12700" cap="flat" cmpd="sng" algn="ctr">
                      <a:noFill/>
                      <a:prstDash val="solid"/>
                      <a:round/>
                      <a:headEnd type="none" w="med" len="med"/>
                      <a:tailEnd type="none" w="med" len="med"/>
                    </a:lnT>
                    <a:lnB>
                      <a:noFill/>
                    </a:lnB>
                    <a:solidFill>
                      <a:schemeClr val="bg2"/>
                    </a:solidFill>
                  </a:tcPr>
                </a:tc>
                <a:tc rowSpan="2">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b="1" dirty="0" smtClean="0"/>
                        <a:t>Recipient pre-transplant bilirubin (borderline)</a:t>
                      </a:r>
                    </a:p>
                  </a:txBody>
                  <a:tcPr marL="45720" marR="0" marT="0" marB="0">
                    <a:lnT w="12700" cap="flat" cmpd="sng" algn="ctr">
                      <a:noFill/>
                      <a:prstDash val="solid"/>
                      <a:round/>
                      <a:headEnd type="none" w="med" len="med"/>
                      <a:tailEnd type="none" w="med" len="med"/>
                    </a:lnT>
                    <a:lnB>
                      <a:noFill/>
                    </a:lnB>
                    <a:solidFill>
                      <a:schemeClr val="bg2"/>
                    </a:solidFill>
                  </a:tcPr>
                </a:tc>
              </a:tr>
              <a:tr h="553348">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b="1" dirty="0" smtClean="0"/>
                        <a:t>Recipient height (borderline)</a:t>
                      </a:r>
                      <a:endParaRPr lang="en-US" sz="1800" b="1" dirty="0"/>
                    </a:p>
                  </a:txBody>
                  <a:tcPr marL="45720" marR="0" marT="0" marB="0">
                    <a:lnL>
                      <a:noFill/>
                    </a:lnL>
                    <a:lnT w="12700" cap="flat" cmpd="sng" algn="ctr">
                      <a:noFill/>
                      <a:prstDash val="solid"/>
                      <a:round/>
                      <a:headEnd type="none" w="med" len="med"/>
                      <a:tailEnd type="none" w="med" len="med"/>
                    </a:lnT>
                    <a:lnB>
                      <a:noFill/>
                    </a:lnB>
                    <a:solidFill>
                      <a:schemeClr val="bg2"/>
                    </a:solidFill>
                  </a:tcPr>
                </a:tc>
                <a:tc vMerge="1">
                  <a:txBody>
                    <a:bodyPr/>
                    <a:lstStyle/>
                    <a:p>
                      <a:pPr marL="0" marR="0" indent="0" algn="l" defTabSz="914400" rtl="0" eaLnBrk="1" fontAlgn="t" latinLnBrk="0" hangingPunct="1">
                        <a:lnSpc>
                          <a:spcPct val="100000"/>
                        </a:lnSpc>
                        <a:spcBef>
                          <a:spcPts val="0"/>
                        </a:spcBef>
                        <a:spcAft>
                          <a:spcPts val="0"/>
                        </a:spcAft>
                        <a:buClrTx/>
                        <a:buSzTx/>
                        <a:buFontTx/>
                        <a:buNone/>
                        <a:tabLst/>
                        <a:defRPr/>
                      </a:pPr>
                      <a:endParaRPr lang="en-US" sz="1800" b="1" dirty="0" smtClean="0"/>
                    </a:p>
                  </a:txBody>
                  <a:tcPr marL="45720" marR="0" marT="0" marB="0" anchor="ctr">
                    <a:lnT w="12700" cap="flat" cmpd="sng" algn="ctr">
                      <a:noFill/>
                      <a:prstDash val="solid"/>
                      <a:round/>
                      <a:headEnd type="none" w="med" len="med"/>
                      <a:tailEnd type="none" w="med" len="med"/>
                    </a:lnT>
                    <a:lnB>
                      <a:noFill/>
                    </a:lnB>
                    <a:solidFill>
                      <a:schemeClr val="bg2"/>
                    </a:solidFill>
                  </a:tcPr>
                </a:tc>
              </a:tr>
            </a:tbl>
          </a:graphicData>
        </a:graphic>
      </p:graphicFrame>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3" cstate="print"/>
            <a:stretch>
              <a:fillRect/>
            </a:stretch>
          </p:blipFill>
          <p:spPr>
            <a:xfrm>
              <a:off x="1" y="6172200"/>
              <a:ext cx="4952999" cy="685800"/>
            </a:xfrm>
            <a:prstGeom prst="rect">
              <a:avLst/>
            </a:prstGeom>
          </p:spPr>
        </p:pic>
        <p:sp>
          <p:nvSpPr>
            <p:cNvPr id="11" name="TextBox 10"/>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4" name="TextBox 13"/>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PEDIATRIC HEART TRANSPLANTS </a:t>
            </a:r>
            <a:r>
              <a:rPr lang="en-US" sz="2000" dirty="0" smtClean="0"/>
              <a:t>(2001-2010)</a:t>
            </a:r>
            <a:r>
              <a:rPr lang="en-US" sz="1800" dirty="0" smtClean="0"/>
              <a:t/>
            </a:r>
            <a:br>
              <a:rPr lang="en-US" sz="1800" dirty="0" smtClean="0"/>
            </a:br>
            <a:r>
              <a:rPr lang="en-US" sz="2400" dirty="0" smtClean="0"/>
              <a:t>Risk Factors For 1 Year Mortality in Age = 6-10 Years</a:t>
            </a:r>
            <a:br>
              <a:rPr lang="en-US" sz="2400" dirty="0" smtClean="0"/>
            </a:br>
            <a:r>
              <a:rPr lang="en-US" sz="2400" dirty="0" smtClean="0">
                <a:solidFill>
                  <a:srgbClr val="FFFF00"/>
                </a:solidFill>
              </a:rPr>
              <a:t>Recipient Pre-Transplant Creatinine</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524000" y="3429000"/>
            <a:ext cx="1828800" cy="323165"/>
          </a:xfrm>
          <a:prstGeom prst="rect">
            <a:avLst/>
          </a:prstGeom>
          <a:noFill/>
        </p:spPr>
        <p:txBody>
          <a:bodyPr wrap="square" rtlCol="0">
            <a:spAutoFit/>
          </a:bodyPr>
          <a:lstStyle/>
          <a:p>
            <a:r>
              <a:rPr lang="en-US" sz="1500" b="1" dirty="0" smtClean="0">
                <a:solidFill>
                  <a:srgbClr val="FFFF00"/>
                </a:solidFill>
              </a:rPr>
              <a:t>p = 0.0157</a:t>
            </a:r>
            <a:endParaRPr lang="en-US" sz="1500" b="1" dirty="0">
              <a:solidFill>
                <a:srgbClr val="FFFF00"/>
              </a:solidFill>
            </a:endParaRPr>
          </a:p>
        </p:txBody>
      </p:sp>
      <p:sp>
        <p:nvSpPr>
          <p:cNvPr id="10" name="TextBox 9"/>
          <p:cNvSpPr txBox="1"/>
          <p:nvPr/>
        </p:nvSpPr>
        <p:spPr>
          <a:xfrm>
            <a:off x="7086600" y="6096000"/>
            <a:ext cx="1828800" cy="461665"/>
          </a:xfrm>
          <a:prstGeom prst="rect">
            <a:avLst/>
          </a:prstGeom>
          <a:noFill/>
        </p:spPr>
        <p:txBody>
          <a:bodyPr wrap="square" rtlCol="0">
            <a:spAutoFit/>
          </a:bodyPr>
          <a:lstStyle/>
          <a:p>
            <a:pPr algn="ctr"/>
            <a:r>
              <a:rPr lang="en-US" sz="2400" b="1" dirty="0" smtClean="0">
                <a:solidFill>
                  <a:srgbClr val="FFFF00"/>
                </a:solidFill>
              </a:rPr>
              <a:t>(N = 499)</a:t>
            </a:r>
            <a:endParaRPr lang="en-US" sz="2400" b="1" dirty="0">
              <a:solidFill>
                <a:srgbClr val="FFFF00"/>
              </a:solidFill>
            </a:endParaRPr>
          </a:p>
        </p:txBody>
      </p:sp>
      <p:grpSp>
        <p:nvGrpSpPr>
          <p:cNvPr id="12" name="Group 11"/>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5" name="TextBox 14"/>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PEDIATRIC HEART TRANSPLANTS </a:t>
            </a:r>
            <a:r>
              <a:rPr lang="en-US" sz="2000" dirty="0" smtClean="0"/>
              <a:t>(2001-2010)</a:t>
            </a:r>
            <a:r>
              <a:rPr lang="en-US" sz="1800" dirty="0" smtClean="0"/>
              <a:t/>
            </a:r>
            <a:br>
              <a:rPr lang="en-US" sz="1800" dirty="0" smtClean="0"/>
            </a:br>
            <a:r>
              <a:rPr lang="en-US" sz="2400" dirty="0" smtClean="0"/>
              <a:t>Risk Factors For 1 Year Mortality in Age = 6-10 Years</a:t>
            </a:r>
            <a:br>
              <a:rPr lang="en-US" sz="2400" dirty="0" smtClean="0"/>
            </a:br>
            <a:r>
              <a:rPr lang="en-US" sz="2400" dirty="0" smtClean="0">
                <a:solidFill>
                  <a:srgbClr val="FFFF00"/>
                </a:solidFill>
              </a:rPr>
              <a:t>Recipient Height</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324600" y="2057400"/>
            <a:ext cx="1828800" cy="323165"/>
          </a:xfrm>
          <a:prstGeom prst="rect">
            <a:avLst/>
          </a:prstGeom>
          <a:noFill/>
        </p:spPr>
        <p:txBody>
          <a:bodyPr wrap="square" rtlCol="0">
            <a:spAutoFit/>
          </a:bodyPr>
          <a:lstStyle/>
          <a:p>
            <a:r>
              <a:rPr lang="en-US" sz="1500" b="1" dirty="0" smtClean="0">
                <a:solidFill>
                  <a:srgbClr val="FFFF00"/>
                </a:solidFill>
              </a:rPr>
              <a:t>p = 0.0708</a:t>
            </a:r>
            <a:endParaRPr lang="en-US" sz="1500" b="1" dirty="0">
              <a:solidFill>
                <a:srgbClr val="FFFF00"/>
              </a:solidFill>
            </a:endParaRPr>
          </a:p>
        </p:txBody>
      </p:sp>
      <p:sp>
        <p:nvSpPr>
          <p:cNvPr id="14" name="TextBox 13"/>
          <p:cNvSpPr txBox="1"/>
          <p:nvPr/>
        </p:nvSpPr>
        <p:spPr>
          <a:xfrm>
            <a:off x="7010400" y="5638800"/>
            <a:ext cx="1828800" cy="461665"/>
          </a:xfrm>
          <a:prstGeom prst="rect">
            <a:avLst/>
          </a:prstGeom>
          <a:noFill/>
        </p:spPr>
        <p:txBody>
          <a:bodyPr wrap="square" rtlCol="0">
            <a:spAutoFit/>
          </a:bodyPr>
          <a:lstStyle/>
          <a:p>
            <a:pPr algn="ctr"/>
            <a:r>
              <a:rPr lang="en-US" sz="2400" b="1" dirty="0" smtClean="0">
                <a:solidFill>
                  <a:srgbClr val="FFFF00"/>
                </a:solidFill>
              </a:rPr>
              <a:t>(N = 499)</a:t>
            </a:r>
            <a:endParaRPr lang="en-US" sz="24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5" name="TextBox 14"/>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PEDIATRIC HEART TRANSPLANTS </a:t>
            </a:r>
            <a:r>
              <a:rPr lang="en-US" sz="2000" dirty="0" smtClean="0"/>
              <a:t>(2001-2010)</a:t>
            </a:r>
            <a:r>
              <a:rPr lang="en-US" sz="1800" dirty="0" smtClean="0"/>
              <a:t/>
            </a:r>
            <a:br>
              <a:rPr lang="en-US" sz="1800" dirty="0" smtClean="0"/>
            </a:br>
            <a:r>
              <a:rPr lang="en-US" sz="2400" dirty="0" smtClean="0"/>
              <a:t>Risk Factors For 1 Year Mortality in Age = 6-10 Years</a:t>
            </a:r>
            <a:br>
              <a:rPr lang="en-US" sz="2400" dirty="0" smtClean="0"/>
            </a:br>
            <a:r>
              <a:rPr lang="en-US" sz="2400" dirty="0" smtClean="0">
                <a:solidFill>
                  <a:srgbClr val="FFFF00"/>
                </a:solidFill>
              </a:rPr>
              <a:t>Recipient Pre-Transplant Bilirubin</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828800" y="1905000"/>
            <a:ext cx="1828800" cy="323165"/>
          </a:xfrm>
          <a:prstGeom prst="rect">
            <a:avLst/>
          </a:prstGeom>
          <a:noFill/>
        </p:spPr>
        <p:txBody>
          <a:bodyPr wrap="square" rtlCol="0">
            <a:spAutoFit/>
          </a:bodyPr>
          <a:lstStyle/>
          <a:p>
            <a:r>
              <a:rPr lang="en-US" sz="1500" b="1" dirty="0" smtClean="0">
                <a:solidFill>
                  <a:srgbClr val="FFFF00"/>
                </a:solidFill>
              </a:rPr>
              <a:t>p = 0.0512</a:t>
            </a:r>
            <a:endParaRPr lang="en-US" sz="1500" b="1" dirty="0">
              <a:solidFill>
                <a:srgbClr val="FFFF00"/>
              </a:solidFill>
            </a:endParaRPr>
          </a:p>
        </p:txBody>
      </p:sp>
      <p:sp>
        <p:nvSpPr>
          <p:cNvPr id="10" name="TextBox 9"/>
          <p:cNvSpPr txBox="1"/>
          <p:nvPr/>
        </p:nvSpPr>
        <p:spPr>
          <a:xfrm>
            <a:off x="7086600" y="6096000"/>
            <a:ext cx="1828800" cy="461665"/>
          </a:xfrm>
          <a:prstGeom prst="rect">
            <a:avLst/>
          </a:prstGeom>
          <a:noFill/>
        </p:spPr>
        <p:txBody>
          <a:bodyPr wrap="square" rtlCol="0">
            <a:spAutoFit/>
          </a:bodyPr>
          <a:lstStyle/>
          <a:p>
            <a:pPr algn="ctr"/>
            <a:r>
              <a:rPr lang="en-US" sz="2400" b="1" dirty="0" smtClean="0">
                <a:solidFill>
                  <a:srgbClr val="FFFF00"/>
                </a:solidFill>
              </a:rPr>
              <a:t>(N = 499)</a:t>
            </a:r>
            <a:endParaRPr lang="en-US" sz="2400" b="1" dirty="0">
              <a:solidFill>
                <a:srgbClr val="FFFF00"/>
              </a:solidFill>
            </a:endParaRPr>
          </a:p>
        </p:txBody>
      </p:sp>
      <p:grpSp>
        <p:nvGrpSpPr>
          <p:cNvPr id="12" name="Group 11"/>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5" name="TextBox 14"/>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685800"/>
          </a:xfrm>
        </p:spPr>
        <p:txBody>
          <a:bodyPr/>
          <a:lstStyle/>
          <a:p>
            <a:r>
              <a:rPr lang="en-US" sz="2800" dirty="0" smtClean="0"/>
              <a:t>PEDIATRIC HEART TRANSPLANTS </a:t>
            </a:r>
            <a:r>
              <a:rPr lang="en-US" sz="2000" dirty="0" smtClean="0"/>
              <a:t>(2001-2010)</a:t>
            </a:r>
            <a:br>
              <a:rPr lang="en-US" sz="2000" dirty="0" smtClean="0"/>
            </a:br>
            <a:r>
              <a:rPr lang="en-US" sz="2400" dirty="0" smtClean="0"/>
              <a:t>Age = 11-17 Years</a:t>
            </a:r>
            <a:r>
              <a:rPr lang="en-US" sz="2000" dirty="0" smtClean="0"/>
              <a:t/>
            </a:r>
            <a:br>
              <a:rPr lang="en-US" sz="2000" dirty="0" smtClean="0"/>
            </a:br>
            <a:r>
              <a:rPr lang="en-US" sz="2400" dirty="0" smtClean="0"/>
              <a:t>Risk Factors For 1 Year Mortality</a:t>
            </a:r>
            <a:endParaRPr lang="en-US" sz="2400" dirty="0"/>
          </a:p>
        </p:txBody>
      </p:sp>
      <p:graphicFrame>
        <p:nvGraphicFramePr>
          <p:cNvPr id="10" name="Content Placeholder 9"/>
          <p:cNvGraphicFramePr>
            <a:graphicFrameLocks noGrp="1"/>
          </p:cNvGraphicFramePr>
          <p:nvPr>
            <p:ph idx="1"/>
          </p:nvPr>
        </p:nvGraphicFramePr>
        <p:xfrm>
          <a:off x="228599" y="1295400"/>
          <a:ext cx="8686802" cy="4203336"/>
        </p:xfrm>
        <a:graphic>
          <a:graphicData uri="http://schemas.openxmlformats.org/drawingml/2006/table">
            <a:tbl>
              <a:tblPr firstRow="1" bandRow="1">
                <a:tableStyleId>{C083E6E3-FA7D-4D7B-A595-EF9225AFEA82}</a:tableStyleId>
              </a:tblPr>
              <a:tblGrid>
                <a:gridCol w="4211782"/>
                <a:gridCol w="789709"/>
                <a:gridCol w="965200"/>
                <a:gridCol w="877455"/>
                <a:gridCol w="921328"/>
                <a:gridCol w="921328"/>
              </a:tblGrid>
              <a:tr h="489043">
                <a:tc>
                  <a:txBody>
                    <a:bodyPr/>
                    <a:lstStyle/>
                    <a:p>
                      <a:pPr algn="l"/>
                      <a:r>
                        <a:rPr lang="en-US" sz="1600" b="1" i="1" kern="1200" dirty="0" smtClean="0">
                          <a:solidFill>
                            <a:srgbClr val="FFFF00"/>
                          </a:solidFill>
                          <a:latin typeface="+mn-lt"/>
                          <a:ea typeface="+mn-ea"/>
                          <a:cs typeface="+mn-cs"/>
                        </a:rPr>
                        <a:t>VARIABLE</a:t>
                      </a:r>
                      <a:endParaRPr lang="en-US" sz="1600" b="1" dirty="0">
                        <a:solidFill>
                          <a:srgbClr val="FFFF00"/>
                        </a:solidFill>
                        <a:latin typeface="+mn-lt"/>
                      </a:endParaRPr>
                    </a:p>
                  </a:txBody>
                  <a:tcPr marL="45720" marR="0" marT="91440" marB="0" anchor="ctr">
                    <a:lnL>
                      <a:noFill/>
                    </a:lnL>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a:solidFill>
                            <a:srgbClr val="FFFF00"/>
                          </a:solidFill>
                          <a:latin typeface="+mn-lt"/>
                        </a:rPr>
                        <a:t>N</a:t>
                      </a:r>
                      <a:endParaRPr lang="en-US" sz="16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smtClean="0">
                          <a:solidFill>
                            <a:srgbClr val="FFFF00"/>
                          </a:solidFill>
                          <a:latin typeface="+mn-lt"/>
                        </a:rPr>
                        <a:t>Hazard Ratio</a:t>
                      </a:r>
                      <a:endParaRPr lang="en-US" sz="16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a:solidFill>
                            <a:srgbClr val="FFFF00"/>
                          </a:solidFill>
                          <a:latin typeface="+mn-lt"/>
                        </a:rPr>
                        <a:t>P-value</a:t>
                      </a:r>
                      <a:endParaRPr lang="en-US" sz="16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gridSpan="2">
                  <a:txBody>
                    <a:bodyPr/>
                    <a:lstStyle/>
                    <a:p>
                      <a:pPr algn="ctr" rtl="0" fontAlgn="t"/>
                      <a:r>
                        <a:rPr lang="en-US" sz="1600" b="1" i="1" dirty="0">
                          <a:solidFill>
                            <a:srgbClr val="FFFF00"/>
                          </a:solidFill>
                          <a:latin typeface="+mn-lt"/>
                        </a:rPr>
                        <a:t>95% Confidence Interval</a:t>
                      </a:r>
                      <a:endParaRPr lang="en-US" sz="1600" dirty="0">
                        <a:latin typeface="+mn-lt"/>
                      </a:endParaRPr>
                    </a:p>
                  </a:txBody>
                  <a:tcPr marL="0" marR="0" marT="91440" marB="0">
                    <a:lnR>
                      <a:noFill/>
                    </a:lnR>
                    <a:lnT w="12700" cmpd="sng">
                      <a:noFill/>
                    </a:lnT>
                    <a:lnB w="12700" cap="flat" cmpd="sng" algn="ctr">
                      <a:solidFill>
                        <a:srgbClr val="FFFF00"/>
                      </a:solidFill>
                      <a:prstDash val="solid"/>
                      <a:round/>
                      <a:headEnd type="none" w="med" len="med"/>
                      <a:tailEnd type="none" w="med" len="med"/>
                    </a:lnB>
                    <a:solidFill>
                      <a:schemeClr val="bg2"/>
                    </a:solidFill>
                  </a:tcPr>
                </a:tc>
                <a:tc hMerge="1">
                  <a:txBody>
                    <a:bodyPr/>
                    <a:lstStyle/>
                    <a:p>
                      <a:endParaRPr lang="en-US"/>
                    </a:p>
                  </a:txBody>
                  <a:tcPr/>
                </a:tc>
              </a:tr>
              <a:tr h="457717">
                <a:tc>
                  <a:txBody>
                    <a:bodyPr/>
                    <a:lstStyle/>
                    <a:p>
                      <a:pPr marL="0" marR="0">
                        <a:spcBef>
                          <a:spcPts val="0"/>
                        </a:spcBef>
                        <a:spcAft>
                          <a:spcPts val="0"/>
                        </a:spcAft>
                      </a:pPr>
                      <a:r>
                        <a:rPr lang="en-US" sz="1600" b="1" dirty="0" err="1" smtClean="0">
                          <a:solidFill>
                            <a:srgbClr val="FFFFFF"/>
                          </a:solidFill>
                          <a:latin typeface="+mn-lt"/>
                          <a:ea typeface="Times New Roman"/>
                          <a:cs typeface="Times New Roman"/>
                        </a:rPr>
                        <a:t>Retransplant</a:t>
                      </a:r>
                      <a:endParaRPr lang="en-US" sz="1600" b="1" dirty="0">
                        <a:latin typeface="+mn-lt"/>
                        <a:ea typeface="Times New Roman"/>
                        <a:cs typeface="Times New Roman"/>
                      </a:endParaRPr>
                    </a:p>
                  </a:txBody>
                  <a:tcPr marL="38100" marR="38100" marT="0" marB="0" anchor="ctr">
                    <a:lnL>
                      <a:noFill/>
                    </a:lnL>
                    <a:lnT w="12700" cap="flat" cmpd="sng" algn="ctr">
                      <a:solidFill>
                        <a:srgbClr val="FFFF00"/>
                      </a:solidFill>
                      <a:prstDash val="solid"/>
                      <a:round/>
                      <a:headEnd type="none" w="med" len="med"/>
                      <a:tailEnd type="none" w="med" len="med"/>
                    </a:lnT>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132</a:t>
                      </a:r>
                      <a:endParaRPr lang="en-US" sz="1600" b="1" dirty="0">
                        <a:latin typeface="+mn-lt"/>
                        <a:ea typeface="Times New Roman"/>
                        <a:cs typeface="Times New Roman"/>
                      </a:endParaRPr>
                    </a:p>
                  </a:txBody>
                  <a:tcPr marL="38100" marR="3810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600" b="1" i="0" u="none" strike="noStrike">
                          <a:solidFill>
                            <a:schemeClr val="tx1"/>
                          </a:solidFill>
                          <a:latin typeface="Arial"/>
                        </a:rPr>
                        <a:t>2.75</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600" b="1" i="0" u="none" strike="noStrike">
                          <a:solidFill>
                            <a:schemeClr val="tx1"/>
                          </a:solidFill>
                          <a:latin typeface="Arial"/>
                        </a:rPr>
                        <a:t>0.0003</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r" fontAlgn="t"/>
                      <a:r>
                        <a:rPr lang="en-US" sz="1600" b="1" i="0" u="none" strike="noStrike" dirty="0">
                          <a:solidFill>
                            <a:schemeClr val="tx1"/>
                          </a:solidFill>
                          <a:latin typeface="Arial"/>
                        </a:rPr>
                        <a:t>1.59</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l" fontAlgn="t"/>
                      <a:r>
                        <a:rPr lang="en-US" sz="1600" b="1" i="0" u="none" strike="noStrike" dirty="0" smtClean="0">
                          <a:solidFill>
                            <a:schemeClr val="tx1"/>
                          </a:solidFill>
                          <a:latin typeface="Arial"/>
                        </a:rPr>
                        <a:t>-4.77</a:t>
                      </a:r>
                      <a:endParaRPr lang="en-US" sz="1600" b="1" i="0" u="none" strike="noStrike" dirty="0">
                        <a:solidFill>
                          <a:schemeClr val="tx1"/>
                        </a:solidFill>
                        <a:latin typeface="Arial"/>
                      </a:endParaRPr>
                    </a:p>
                  </a:txBody>
                  <a:tcPr marL="0" marR="0" marT="0" marB="0" anchor="ctr">
                    <a:lnR>
                      <a:noFill/>
                    </a:lnR>
                    <a:lnT w="12700" cap="flat" cmpd="sng" algn="ctr">
                      <a:solidFill>
                        <a:srgbClr val="FFFF00"/>
                      </a:solidFill>
                      <a:prstDash val="solid"/>
                      <a:round/>
                      <a:headEnd type="none" w="med" len="med"/>
                      <a:tailEnd type="none" w="med" len="med"/>
                    </a:lnT>
                    <a:solidFill>
                      <a:schemeClr val="bg2"/>
                    </a:solidFill>
                  </a:tcPr>
                </a:tc>
              </a:tr>
              <a:tr h="457717">
                <a:tc>
                  <a:txBody>
                    <a:bodyPr/>
                    <a:lstStyle/>
                    <a:p>
                      <a:pPr marL="0" marR="0">
                        <a:spcBef>
                          <a:spcPts val="0"/>
                        </a:spcBef>
                        <a:spcAft>
                          <a:spcPts val="0"/>
                        </a:spcAft>
                      </a:pPr>
                      <a:r>
                        <a:rPr lang="en-US" sz="1600" b="1" dirty="0" smtClean="0">
                          <a:latin typeface="+mn-lt"/>
                          <a:ea typeface="Times New Roman"/>
                          <a:cs typeface="Times New Roman"/>
                        </a:rPr>
                        <a:t>On</a:t>
                      </a:r>
                      <a:r>
                        <a:rPr lang="en-US" sz="1600" b="1" baseline="0" dirty="0" smtClean="0">
                          <a:latin typeface="+mn-lt"/>
                          <a:ea typeface="Times New Roman"/>
                          <a:cs typeface="Times New Roman"/>
                        </a:rPr>
                        <a:t> dialysis</a:t>
                      </a:r>
                      <a:endParaRPr lang="en-US" sz="16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53</a:t>
                      </a:r>
                      <a:endParaRPr lang="en-US" sz="16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600" b="1" i="0" u="none" strike="noStrike">
                          <a:solidFill>
                            <a:schemeClr val="tx1"/>
                          </a:solidFill>
                          <a:latin typeface="Arial"/>
                        </a:rPr>
                        <a:t>2.47</a:t>
                      </a:r>
                    </a:p>
                  </a:txBody>
                  <a:tcPr marL="0" marR="0" marT="0" marB="0" anchor="ctr">
                    <a:solidFill>
                      <a:schemeClr val="bg2"/>
                    </a:solidFill>
                  </a:tcPr>
                </a:tc>
                <a:tc>
                  <a:txBody>
                    <a:bodyPr/>
                    <a:lstStyle/>
                    <a:p>
                      <a:pPr algn="ctr" fontAlgn="t"/>
                      <a:r>
                        <a:rPr lang="en-US" sz="1600" b="1" i="0" u="none" strike="noStrike">
                          <a:solidFill>
                            <a:schemeClr val="tx1"/>
                          </a:solidFill>
                          <a:latin typeface="Arial"/>
                        </a:rPr>
                        <a:t>0.0039</a:t>
                      </a:r>
                    </a:p>
                  </a:txBody>
                  <a:tcPr marL="0" marR="0" marT="0" marB="0" anchor="ctr">
                    <a:solidFill>
                      <a:schemeClr val="bg2"/>
                    </a:solidFill>
                  </a:tcPr>
                </a:tc>
                <a:tc>
                  <a:txBody>
                    <a:bodyPr/>
                    <a:lstStyle/>
                    <a:p>
                      <a:pPr algn="r" fontAlgn="t"/>
                      <a:r>
                        <a:rPr lang="en-US" sz="1600" b="1" i="0" u="none" strike="noStrike" dirty="0">
                          <a:solidFill>
                            <a:schemeClr val="tx1"/>
                          </a:solidFill>
                          <a:latin typeface="Arial"/>
                        </a:rPr>
                        <a:t>1.34</a:t>
                      </a:r>
                    </a:p>
                  </a:txBody>
                  <a:tcPr marL="0" marR="0" marT="0" marB="0" anchor="ctr">
                    <a:solidFill>
                      <a:schemeClr val="bg2"/>
                    </a:solidFill>
                  </a:tcPr>
                </a:tc>
                <a:tc>
                  <a:txBody>
                    <a:bodyPr/>
                    <a:lstStyle/>
                    <a:p>
                      <a:pPr algn="l" fontAlgn="t"/>
                      <a:r>
                        <a:rPr lang="en-US" sz="1600" b="1" i="0" u="none" strike="noStrike" dirty="0" smtClean="0">
                          <a:solidFill>
                            <a:schemeClr val="tx1"/>
                          </a:solidFill>
                          <a:latin typeface="Arial"/>
                        </a:rPr>
                        <a:t>-4.57</a:t>
                      </a:r>
                      <a:endParaRPr lang="en-US" sz="1600" b="1" i="0" u="none" strike="noStrike" dirty="0">
                        <a:solidFill>
                          <a:schemeClr val="tx1"/>
                        </a:solidFill>
                        <a:latin typeface="Arial"/>
                      </a:endParaRPr>
                    </a:p>
                  </a:txBody>
                  <a:tcPr marL="0" marR="0" marT="0" marB="0" anchor="ctr">
                    <a:lnR>
                      <a:noFill/>
                    </a:lnR>
                    <a:solidFill>
                      <a:schemeClr val="bg2"/>
                    </a:solidFill>
                  </a:tcPr>
                </a:tc>
              </a:tr>
              <a:tr h="457717">
                <a:tc>
                  <a:txBody>
                    <a:bodyPr/>
                    <a:lstStyle/>
                    <a:p>
                      <a:pPr marL="0" marR="0">
                        <a:spcBef>
                          <a:spcPts val="0"/>
                        </a:spcBef>
                        <a:spcAft>
                          <a:spcPts val="0"/>
                        </a:spcAft>
                      </a:pPr>
                      <a:r>
                        <a:rPr lang="en-US" sz="1600" b="1" dirty="0" smtClean="0">
                          <a:latin typeface="+mn-lt"/>
                          <a:ea typeface="Times New Roman"/>
                          <a:cs typeface="Times New Roman"/>
                        </a:rPr>
                        <a:t>ECMO</a:t>
                      </a:r>
                      <a:endParaRPr lang="en-US" sz="16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47</a:t>
                      </a:r>
                      <a:endParaRPr lang="en-US" sz="16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600" b="1" i="0" u="none" strike="noStrike">
                          <a:solidFill>
                            <a:schemeClr val="tx1"/>
                          </a:solidFill>
                          <a:latin typeface="Arial"/>
                        </a:rPr>
                        <a:t>2.17</a:t>
                      </a:r>
                    </a:p>
                  </a:txBody>
                  <a:tcPr marL="0" marR="0" marT="0" marB="0" anchor="ctr">
                    <a:solidFill>
                      <a:schemeClr val="bg2"/>
                    </a:solidFill>
                  </a:tcPr>
                </a:tc>
                <a:tc>
                  <a:txBody>
                    <a:bodyPr/>
                    <a:lstStyle/>
                    <a:p>
                      <a:pPr algn="ctr" fontAlgn="t"/>
                      <a:r>
                        <a:rPr lang="en-US" sz="1600" b="1" i="0" u="none" strike="noStrike">
                          <a:solidFill>
                            <a:schemeClr val="tx1"/>
                          </a:solidFill>
                          <a:latin typeface="Arial"/>
                        </a:rPr>
                        <a:t>0.0225</a:t>
                      </a:r>
                    </a:p>
                  </a:txBody>
                  <a:tcPr marL="0" marR="0" marT="0" marB="0" anchor="ctr">
                    <a:solidFill>
                      <a:schemeClr val="bg2"/>
                    </a:solidFill>
                  </a:tcPr>
                </a:tc>
                <a:tc>
                  <a:txBody>
                    <a:bodyPr/>
                    <a:lstStyle/>
                    <a:p>
                      <a:pPr algn="r" fontAlgn="t"/>
                      <a:r>
                        <a:rPr lang="en-US" sz="1600" b="1" i="0" u="none" strike="noStrike" dirty="0">
                          <a:solidFill>
                            <a:schemeClr val="tx1"/>
                          </a:solidFill>
                          <a:latin typeface="Arial"/>
                        </a:rPr>
                        <a:t>1.12</a:t>
                      </a:r>
                    </a:p>
                  </a:txBody>
                  <a:tcPr marL="0" marR="0" marT="0" marB="0" anchor="ctr">
                    <a:solidFill>
                      <a:schemeClr val="bg2"/>
                    </a:solidFill>
                  </a:tcPr>
                </a:tc>
                <a:tc>
                  <a:txBody>
                    <a:bodyPr/>
                    <a:lstStyle/>
                    <a:p>
                      <a:pPr algn="l" fontAlgn="t"/>
                      <a:r>
                        <a:rPr lang="en-US" sz="1600" b="1" i="0" u="none" strike="noStrike" dirty="0" smtClean="0">
                          <a:solidFill>
                            <a:schemeClr val="tx1"/>
                          </a:solidFill>
                          <a:latin typeface="Arial"/>
                        </a:rPr>
                        <a:t>-4.23</a:t>
                      </a:r>
                      <a:endParaRPr lang="en-US" sz="1600" b="1" i="0" u="none" strike="noStrike" dirty="0">
                        <a:solidFill>
                          <a:schemeClr val="tx1"/>
                        </a:solidFill>
                        <a:latin typeface="Arial"/>
                      </a:endParaRPr>
                    </a:p>
                  </a:txBody>
                  <a:tcPr marL="0" marR="0" marT="0" marB="0" anchor="ctr">
                    <a:lnR>
                      <a:noFill/>
                    </a:lnR>
                    <a:solidFill>
                      <a:schemeClr val="bg2"/>
                    </a:solidFill>
                  </a:tcPr>
                </a:tc>
              </a:tr>
              <a:tr h="457717">
                <a:tc>
                  <a:txBody>
                    <a:bodyPr/>
                    <a:lstStyle/>
                    <a:p>
                      <a:pPr marL="0" marR="0">
                        <a:spcBef>
                          <a:spcPts val="0"/>
                        </a:spcBef>
                        <a:spcAft>
                          <a:spcPts val="0"/>
                        </a:spcAft>
                      </a:pPr>
                      <a:r>
                        <a:rPr lang="en-US" sz="1600" b="1" dirty="0" smtClean="0">
                          <a:latin typeface="+mn-lt"/>
                          <a:ea typeface="Times New Roman"/>
                          <a:cs typeface="Times New Roman"/>
                        </a:rPr>
                        <a:t>Diagnosis = congenital</a:t>
                      </a:r>
                      <a:endParaRPr lang="en-US" sz="16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305</a:t>
                      </a:r>
                      <a:endParaRPr lang="en-US" sz="16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600" b="1" i="0" u="none" strike="noStrike">
                          <a:solidFill>
                            <a:schemeClr val="tx1"/>
                          </a:solidFill>
                          <a:latin typeface="Arial"/>
                        </a:rPr>
                        <a:t>2.17</a:t>
                      </a:r>
                    </a:p>
                  </a:txBody>
                  <a:tcPr marL="0" marR="0" marT="0" marB="0" anchor="ctr">
                    <a:solidFill>
                      <a:schemeClr val="bg2"/>
                    </a:solidFill>
                  </a:tcPr>
                </a:tc>
                <a:tc>
                  <a:txBody>
                    <a:bodyPr/>
                    <a:lstStyle/>
                    <a:p>
                      <a:pPr algn="ctr" fontAlgn="t"/>
                      <a:r>
                        <a:rPr lang="en-US" sz="1600" b="1" i="0" u="none" strike="noStrike">
                          <a:solidFill>
                            <a:schemeClr val="tx1"/>
                          </a:solidFill>
                          <a:latin typeface="Arial"/>
                        </a:rPr>
                        <a:t>0.0007</a:t>
                      </a:r>
                    </a:p>
                  </a:txBody>
                  <a:tcPr marL="0" marR="0" marT="0" marB="0" anchor="ctr">
                    <a:solidFill>
                      <a:schemeClr val="bg2"/>
                    </a:solidFill>
                  </a:tcPr>
                </a:tc>
                <a:tc>
                  <a:txBody>
                    <a:bodyPr/>
                    <a:lstStyle/>
                    <a:p>
                      <a:pPr algn="r" fontAlgn="t"/>
                      <a:r>
                        <a:rPr lang="en-US" sz="1600" b="1" i="0" u="none" strike="noStrike" dirty="0">
                          <a:solidFill>
                            <a:schemeClr val="tx1"/>
                          </a:solidFill>
                          <a:latin typeface="Arial"/>
                        </a:rPr>
                        <a:t>1.39</a:t>
                      </a:r>
                    </a:p>
                  </a:txBody>
                  <a:tcPr marL="0" marR="0" marT="0" marB="0" anchor="ctr">
                    <a:solidFill>
                      <a:schemeClr val="bg2"/>
                    </a:solidFill>
                  </a:tcPr>
                </a:tc>
                <a:tc>
                  <a:txBody>
                    <a:bodyPr/>
                    <a:lstStyle/>
                    <a:p>
                      <a:pPr algn="l" fontAlgn="t"/>
                      <a:r>
                        <a:rPr lang="en-US" sz="1600" b="1" i="0" u="none" strike="noStrike" dirty="0" smtClean="0">
                          <a:solidFill>
                            <a:schemeClr val="tx1"/>
                          </a:solidFill>
                          <a:latin typeface="Arial"/>
                        </a:rPr>
                        <a:t>-3.40</a:t>
                      </a:r>
                      <a:endParaRPr lang="en-US" sz="1600" b="1" i="0" u="none" strike="noStrike" dirty="0">
                        <a:solidFill>
                          <a:schemeClr val="tx1"/>
                        </a:solidFill>
                        <a:latin typeface="Arial"/>
                      </a:endParaRPr>
                    </a:p>
                  </a:txBody>
                  <a:tcPr marL="0" marR="0" marT="0" marB="0" anchor="ctr">
                    <a:lnR>
                      <a:noFill/>
                    </a:lnR>
                    <a:solidFill>
                      <a:schemeClr val="bg2"/>
                    </a:solidFill>
                  </a:tcPr>
                </a:tc>
              </a:tr>
              <a:tr h="4577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rgbClr val="FFFFFF"/>
                          </a:solidFill>
                          <a:latin typeface="+mn-lt"/>
                          <a:ea typeface="Times New Roman"/>
                          <a:cs typeface="Times New Roman"/>
                        </a:rPr>
                        <a:t>Donor cause of death other than (h</a:t>
                      </a:r>
                      <a:r>
                        <a:rPr lang="en-US" sz="1600" b="1" baseline="0" dirty="0" smtClean="0">
                          <a:solidFill>
                            <a:srgbClr val="FFFFFF"/>
                          </a:solidFill>
                          <a:latin typeface="+mn-lt"/>
                          <a:ea typeface="Times New Roman"/>
                          <a:cs typeface="Times New Roman"/>
                        </a:rPr>
                        <a:t>ead trauma, </a:t>
                      </a:r>
                      <a:r>
                        <a:rPr lang="en-US" sz="1600" b="1" baseline="0" dirty="0" err="1" smtClean="0">
                          <a:solidFill>
                            <a:srgbClr val="FFFFFF"/>
                          </a:solidFill>
                          <a:latin typeface="+mn-lt"/>
                          <a:ea typeface="Times New Roman"/>
                          <a:cs typeface="Times New Roman"/>
                        </a:rPr>
                        <a:t>cerebrovascular</a:t>
                      </a:r>
                      <a:r>
                        <a:rPr lang="en-US" sz="1600" b="1" baseline="0" dirty="0" smtClean="0">
                          <a:solidFill>
                            <a:srgbClr val="FFFFFF"/>
                          </a:solidFill>
                          <a:latin typeface="+mn-lt"/>
                          <a:ea typeface="Times New Roman"/>
                          <a:cs typeface="Times New Roman"/>
                        </a:rPr>
                        <a:t>/stroke, anoxia and CNS tumor) </a:t>
                      </a:r>
                      <a:r>
                        <a:rPr lang="en-US" sz="1600" b="1" dirty="0" smtClean="0">
                          <a:solidFill>
                            <a:srgbClr val="FFFFFF"/>
                          </a:solidFill>
                          <a:latin typeface="+mn-lt"/>
                          <a:ea typeface="Times New Roman"/>
                          <a:cs typeface="Times New Roman"/>
                        </a:rPr>
                        <a:t>vs. head trauma </a:t>
                      </a:r>
                      <a:endParaRPr lang="en-US" sz="16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100</a:t>
                      </a:r>
                      <a:endParaRPr lang="en-US" sz="16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600" b="1" i="0" u="none" strike="noStrike">
                          <a:solidFill>
                            <a:schemeClr val="tx1"/>
                          </a:solidFill>
                          <a:latin typeface="Arial"/>
                        </a:rPr>
                        <a:t>1.88</a:t>
                      </a:r>
                    </a:p>
                  </a:txBody>
                  <a:tcPr marL="0" marR="0" marT="0" marB="0" anchor="ctr">
                    <a:solidFill>
                      <a:schemeClr val="bg2"/>
                    </a:solidFill>
                  </a:tcPr>
                </a:tc>
                <a:tc>
                  <a:txBody>
                    <a:bodyPr/>
                    <a:lstStyle/>
                    <a:p>
                      <a:pPr algn="ctr" fontAlgn="t"/>
                      <a:r>
                        <a:rPr lang="en-US" sz="1600" b="1" i="0" u="none" strike="noStrike">
                          <a:solidFill>
                            <a:schemeClr val="tx1"/>
                          </a:solidFill>
                          <a:latin typeface="Arial"/>
                        </a:rPr>
                        <a:t>0.0386</a:t>
                      </a:r>
                    </a:p>
                  </a:txBody>
                  <a:tcPr marL="0" marR="0" marT="0" marB="0" anchor="ctr">
                    <a:solidFill>
                      <a:schemeClr val="bg2"/>
                    </a:solidFill>
                  </a:tcPr>
                </a:tc>
                <a:tc>
                  <a:txBody>
                    <a:bodyPr/>
                    <a:lstStyle/>
                    <a:p>
                      <a:pPr algn="r" fontAlgn="t"/>
                      <a:r>
                        <a:rPr lang="en-US" sz="1600" b="1" i="0" u="none" strike="noStrike" dirty="0">
                          <a:solidFill>
                            <a:schemeClr val="tx1"/>
                          </a:solidFill>
                          <a:latin typeface="Arial"/>
                        </a:rPr>
                        <a:t>1.03</a:t>
                      </a:r>
                    </a:p>
                  </a:txBody>
                  <a:tcPr marL="0" marR="0" marT="0" marB="0" anchor="ctr">
                    <a:solidFill>
                      <a:schemeClr val="bg2"/>
                    </a:solidFill>
                  </a:tcPr>
                </a:tc>
                <a:tc>
                  <a:txBody>
                    <a:bodyPr/>
                    <a:lstStyle/>
                    <a:p>
                      <a:pPr algn="l" fontAlgn="t"/>
                      <a:r>
                        <a:rPr lang="en-US" sz="1600" b="1" i="0" u="none" strike="noStrike" dirty="0" smtClean="0">
                          <a:solidFill>
                            <a:schemeClr val="tx1"/>
                          </a:solidFill>
                          <a:latin typeface="Arial"/>
                        </a:rPr>
                        <a:t>-3.43</a:t>
                      </a:r>
                      <a:endParaRPr lang="en-US" sz="1600" b="1" i="0" u="none" strike="noStrike" dirty="0">
                        <a:solidFill>
                          <a:schemeClr val="tx1"/>
                        </a:solidFill>
                        <a:latin typeface="Arial"/>
                      </a:endParaRPr>
                    </a:p>
                  </a:txBody>
                  <a:tcPr marL="0" marR="0" marT="0" marB="0" anchor="ctr">
                    <a:lnR>
                      <a:noFill/>
                    </a:lnR>
                    <a:solidFill>
                      <a:schemeClr val="bg2"/>
                    </a:solidFill>
                  </a:tcPr>
                </a:tc>
              </a:tr>
              <a:tr h="4577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rgbClr val="FFFFFF"/>
                          </a:solidFill>
                          <a:latin typeface="+mn-lt"/>
                          <a:ea typeface="Times New Roman"/>
                          <a:cs typeface="Times New Roman"/>
                        </a:rPr>
                        <a:t>Previous transfusion</a:t>
                      </a:r>
                      <a:endParaRPr lang="en-US" sz="1600" b="1" dirty="0" smtClean="0">
                        <a:latin typeface="+mn-lt"/>
                        <a:ea typeface="Times New Roman"/>
                        <a:cs typeface="Times New Roman"/>
                      </a:endParaRPr>
                    </a:p>
                  </a:txBody>
                  <a:tcPr marL="38100" marR="38100" marT="0" marB="0" anchor="ctr">
                    <a:lnL>
                      <a:noFill/>
                    </a:lnL>
                    <a:lnB>
                      <a:noFill/>
                    </a:lnB>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305</a:t>
                      </a:r>
                      <a:endParaRPr lang="en-US" sz="1600" b="1" dirty="0">
                        <a:latin typeface="+mn-lt"/>
                        <a:ea typeface="Times New Roman"/>
                        <a:cs typeface="Times New Roman"/>
                      </a:endParaRPr>
                    </a:p>
                  </a:txBody>
                  <a:tcPr marL="38100" marR="38100" marT="0" marB="0" anchor="ctr">
                    <a:lnB>
                      <a:noFill/>
                    </a:lnB>
                    <a:solidFill>
                      <a:schemeClr val="bg2"/>
                    </a:solidFill>
                  </a:tcPr>
                </a:tc>
                <a:tc>
                  <a:txBody>
                    <a:bodyPr/>
                    <a:lstStyle/>
                    <a:p>
                      <a:pPr algn="ctr" fontAlgn="t"/>
                      <a:r>
                        <a:rPr lang="en-US" sz="1600" b="1" i="0" u="none" strike="noStrike">
                          <a:solidFill>
                            <a:schemeClr val="tx1"/>
                          </a:solidFill>
                          <a:latin typeface="Arial"/>
                        </a:rPr>
                        <a:t>1.53</a:t>
                      </a:r>
                    </a:p>
                  </a:txBody>
                  <a:tcPr marL="0" marR="0" marT="0" marB="0" anchor="ctr">
                    <a:lnB>
                      <a:noFill/>
                    </a:lnB>
                    <a:solidFill>
                      <a:schemeClr val="bg2"/>
                    </a:solidFill>
                  </a:tcPr>
                </a:tc>
                <a:tc>
                  <a:txBody>
                    <a:bodyPr/>
                    <a:lstStyle/>
                    <a:p>
                      <a:pPr algn="ctr" fontAlgn="t"/>
                      <a:r>
                        <a:rPr lang="en-US" sz="1600" b="1" i="0" u="none" strike="noStrike">
                          <a:solidFill>
                            <a:schemeClr val="tx1"/>
                          </a:solidFill>
                          <a:latin typeface="Arial"/>
                        </a:rPr>
                        <a:t>0.0449</a:t>
                      </a:r>
                    </a:p>
                  </a:txBody>
                  <a:tcPr marL="0" marR="0" marT="0" marB="0" anchor="ctr">
                    <a:lnB>
                      <a:noFill/>
                    </a:lnB>
                    <a:solidFill>
                      <a:schemeClr val="bg2"/>
                    </a:solidFill>
                  </a:tcPr>
                </a:tc>
                <a:tc>
                  <a:txBody>
                    <a:bodyPr/>
                    <a:lstStyle/>
                    <a:p>
                      <a:pPr algn="r" fontAlgn="t"/>
                      <a:r>
                        <a:rPr lang="en-US" sz="1600" b="1" i="0" u="none" strike="noStrike" dirty="0">
                          <a:solidFill>
                            <a:schemeClr val="tx1"/>
                          </a:solidFill>
                          <a:latin typeface="Arial"/>
                        </a:rPr>
                        <a:t>1.01</a:t>
                      </a:r>
                    </a:p>
                  </a:txBody>
                  <a:tcPr marL="0" marR="0" marT="0" marB="0" anchor="ctr">
                    <a:lnB>
                      <a:noFill/>
                    </a:lnB>
                    <a:solidFill>
                      <a:schemeClr val="bg2"/>
                    </a:solidFill>
                  </a:tcPr>
                </a:tc>
                <a:tc>
                  <a:txBody>
                    <a:bodyPr/>
                    <a:lstStyle/>
                    <a:p>
                      <a:pPr algn="l" fontAlgn="t"/>
                      <a:r>
                        <a:rPr lang="en-US" sz="1600" b="1" i="0" u="none" strike="noStrike" dirty="0" smtClean="0">
                          <a:solidFill>
                            <a:schemeClr val="tx1"/>
                          </a:solidFill>
                          <a:latin typeface="Arial"/>
                        </a:rPr>
                        <a:t>-2.33</a:t>
                      </a:r>
                      <a:endParaRPr lang="en-US" sz="1600" b="1" i="0" u="none" strike="noStrike" dirty="0">
                        <a:solidFill>
                          <a:schemeClr val="tx1"/>
                        </a:solidFill>
                        <a:latin typeface="Arial"/>
                      </a:endParaRPr>
                    </a:p>
                  </a:txBody>
                  <a:tcPr marL="0" marR="0" marT="0" marB="0" anchor="ctr">
                    <a:lnR>
                      <a:noFill/>
                    </a:lnR>
                    <a:lnB>
                      <a:noFill/>
                    </a:lnB>
                    <a:solidFill>
                      <a:schemeClr val="bg2"/>
                    </a:solidFill>
                  </a:tcPr>
                </a:tc>
              </a:tr>
              <a:tr h="6041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rgbClr val="FFFFFF"/>
                          </a:solidFill>
                          <a:latin typeface="+mn-lt"/>
                          <a:ea typeface="Times New Roman"/>
                          <a:cs typeface="Times New Roman"/>
                        </a:rPr>
                        <a:t>Donor cause of death = anoxia vs. head trauma</a:t>
                      </a:r>
                      <a:endParaRPr lang="en-US" sz="1600" b="1" dirty="0">
                        <a:latin typeface="+mn-lt"/>
                        <a:ea typeface="Times New Roman"/>
                        <a:cs typeface="Times New Roman"/>
                      </a:endParaRPr>
                    </a:p>
                  </a:txBody>
                  <a:tcPr marL="38100" marR="3810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171</a:t>
                      </a:r>
                      <a:endParaRPr lang="en-US" sz="1600" b="1" dirty="0">
                        <a:latin typeface="+mn-lt"/>
                        <a:ea typeface="Times New Roman"/>
                        <a:cs typeface="Times New Roman"/>
                      </a:endParaRPr>
                    </a:p>
                  </a:txBody>
                  <a:tcPr marL="38100" marR="3810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600" b="1" i="0" u="none" strike="noStrike" dirty="0">
                          <a:solidFill>
                            <a:schemeClr val="tx1"/>
                          </a:solidFill>
                          <a:latin typeface="Arial"/>
                        </a:rPr>
                        <a:t>0.41</a:t>
                      </a:r>
                    </a:p>
                  </a:txBody>
                  <a:tcPr marL="0" marR="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600" b="1" i="0" u="none" strike="noStrike" dirty="0">
                          <a:solidFill>
                            <a:schemeClr val="tx1"/>
                          </a:solidFill>
                          <a:latin typeface="Arial"/>
                        </a:rPr>
                        <a:t>0.038</a:t>
                      </a:r>
                    </a:p>
                  </a:txBody>
                  <a:tcPr marL="0" marR="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600" b="1" i="0" u="none" strike="noStrike" dirty="0">
                          <a:solidFill>
                            <a:schemeClr val="tx1"/>
                          </a:solidFill>
                          <a:latin typeface="Arial"/>
                        </a:rPr>
                        <a:t>0.18</a:t>
                      </a:r>
                    </a:p>
                  </a:txBody>
                  <a:tcPr marL="0" marR="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l" fontAlgn="t"/>
                      <a:r>
                        <a:rPr lang="en-US" sz="1600" b="1" i="0" u="none" strike="noStrike" dirty="0" smtClean="0">
                          <a:solidFill>
                            <a:schemeClr val="tx1"/>
                          </a:solidFill>
                          <a:latin typeface="Arial"/>
                        </a:rPr>
                        <a:t>-0.95</a:t>
                      </a:r>
                      <a:endParaRPr lang="en-US" sz="1600" b="1" i="0" u="none" strike="noStrike" dirty="0">
                        <a:solidFill>
                          <a:schemeClr val="tx1"/>
                        </a:solidFill>
                        <a:latin typeface="Arial"/>
                      </a:endParaRPr>
                    </a:p>
                  </a:txBody>
                  <a:tcPr marL="0" marR="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r>
            </a:tbl>
          </a:graphicData>
        </a:graphic>
      </p:graphicFrame>
      <p:sp>
        <p:nvSpPr>
          <p:cNvPr id="9" name="TextBox 8"/>
          <p:cNvSpPr txBox="1"/>
          <p:nvPr/>
        </p:nvSpPr>
        <p:spPr>
          <a:xfrm>
            <a:off x="6477000" y="6096000"/>
            <a:ext cx="1828800" cy="461665"/>
          </a:xfrm>
          <a:prstGeom prst="rect">
            <a:avLst/>
          </a:prstGeom>
          <a:noFill/>
        </p:spPr>
        <p:txBody>
          <a:bodyPr wrap="square" rtlCol="0">
            <a:spAutoFit/>
          </a:bodyPr>
          <a:lstStyle/>
          <a:p>
            <a:pPr algn="ctr"/>
            <a:r>
              <a:rPr lang="en-US" sz="2400" b="1" dirty="0" smtClean="0">
                <a:solidFill>
                  <a:srgbClr val="FFFF00"/>
                </a:solidFill>
              </a:rPr>
              <a:t>N = 1,231</a:t>
            </a:r>
            <a:endParaRPr lang="en-US" sz="2400" b="1" dirty="0">
              <a:solidFill>
                <a:srgbClr val="FFFF00"/>
              </a:solidFill>
            </a:endParaRPr>
          </a:p>
        </p:txBody>
      </p:sp>
      <p:sp>
        <p:nvSpPr>
          <p:cNvPr id="11" name="TextBox 10"/>
          <p:cNvSpPr txBox="1"/>
          <p:nvPr/>
        </p:nvSpPr>
        <p:spPr>
          <a:xfrm>
            <a:off x="5029200" y="5791200"/>
            <a:ext cx="3886200" cy="276999"/>
          </a:xfrm>
          <a:prstGeom prst="rect">
            <a:avLst/>
          </a:prstGeom>
          <a:noFill/>
        </p:spPr>
        <p:txBody>
          <a:bodyPr wrap="square" rtlCol="0">
            <a:spAutoFit/>
          </a:bodyPr>
          <a:lstStyle/>
          <a:p>
            <a:r>
              <a:rPr lang="en-US" sz="1200" b="1" dirty="0" smtClean="0">
                <a:solidFill>
                  <a:srgbClr val="FFFF00"/>
                </a:solidFill>
              </a:rPr>
              <a:t>Reference group = </a:t>
            </a:r>
            <a:r>
              <a:rPr lang="en-US" sz="1200" b="1" dirty="0" err="1" smtClean="0">
                <a:solidFill>
                  <a:srgbClr val="FFFF00"/>
                </a:solidFill>
              </a:rPr>
              <a:t>Cardiomyopathy</a:t>
            </a:r>
            <a:r>
              <a:rPr lang="en-US" sz="1200" b="1" dirty="0" smtClean="0">
                <a:solidFill>
                  <a:srgbClr val="FFFF00"/>
                </a:solidFill>
              </a:rPr>
              <a:t>, no devices</a:t>
            </a:r>
            <a:endParaRPr lang="en-US" sz="1200" dirty="0">
              <a:solidFill>
                <a:srgbClr val="FFFF00"/>
              </a:solidFill>
            </a:endParaRPr>
          </a:p>
        </p:txBody>
      </p:sp>
      <p:sp>
        <p:nvSpPr>
          <p:cNvPr id="12" name="TextBox 11"/>
          <p:cNvSpPr txBox="1"/>
          <p:nvPr/>
        </p:nvSpPr>
        <p:spPr>
          <a:xfrm>
            <a:off x="5181600" y="6248400"/>
            <a:ext cx="3505200" cy="381000"/>
          </a:xfrm>
          <a:prstGeom prst="rect">
            <a:avLst/>
          </a:prstGeom>
          <a:noFill/>
        </p:spPr>
        <p:txBody>
          <a:bodyPr wrap="square" rtlCol="0">
            <a:spAutoFit/>
          </a:bodyPr>
          <a:lstStyle/>
          <a:p>
            <a:endParaRPr lang="en-US" dirty="0"/>
          </a:p>
        </p:txBody>
      </p:sp>
      <p:grpSp>
        <p:nvGrpSpPr>
          <p:cNvPr id="13" name="Group 12"/>
          <p:cNvGrpSpPr/>
          <p:nvPr/>
        </p:nvGrpSpPr>
        <p:grpSpPr>
          <a:xfrm>
            <a:off x="2" y="6146792"/>
            <a:ext cx="4715932" cy="711201"/>
            <a:chOff x="1" y="6067776"/>
            <a:chExt cx="4952999" cy="790224"/>
          </a:xfrm>
        </p:grpSpPr>
        <p:pic>
          <p:nvPicPr>
            <p:cNvPr id="14" name="Picture 13"/>
            <p:cNvPicPr>
              <a:picLocks noChangeAspect="1"/>
            </p:cNvPicPr>
            <p:nvPr/>
          </p:nvPicPr>
          <p:blipFill>
            <a:blip r:embed="rId3" cstate="print"/>
            <a:stretch>
              <a:fillRect/>
            </a:stretch>
          </p:blipFill>
          <p:spPr>
            <a:xfrm>
              <a:off x="1" y="6172200"/>
              <a:ext cx="4952999" cy="685800"/>
            </a:xfrm>
            <a:prstGeom prst="rect">
              <a:avLst/>
            </a:prstGeom>
          </p:spPr>
        </p:pic>
        <p:sp>
          <p:nvSpPr>
            <p:cNvPr id="18" name="TextBox 17"/>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9" name="TextBox 18"/>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z="2600" dirty="0" smtClean="0"/>
              <a:t>Pediatric Heart Transplants</a:t>
            </a:r>
            <a:br>
              <a:rPr lang="en-US" sz="2600" dirty="0" smtClean="0"/>
            </a:br>
            <a:r>
              <a:rPr lang="en-US" sz="2600" dirty="0" smtClean="0"/>
              <a:t>Recipient </a:t>
            </a:r>
            <a:r>
              <a:rPr lang="en-US" sz="2400" dirty="0" smtClean="0"/>
              <a:t>Diagnosis (Age: &lt; 1 Year)</a:t>
            </a:r>
            <a:endParaRPr lang="en-US" sz="2400" dirty="0"/>
          </a:p>
        </p:txBody>
      </p:sp>
      <p:graphicFrame>
        <p:nvGraphicFramePr>
          <p:cNvPr id="10" name="Content Placeholder 9"/>
          <p:cNvGraphicFramePr>
            <a:graphicFrameLocks noGrp="1"/>
          </p:cNvGraphicFramePr>
          <p:nvPr>
            <p:ph idx="1"/>
          </p:nvPr>
        </p:nvGraphicFramePr>
        <p:xfrm>
          <a:off x="4191000" y="1219200"/>
          <a:ext cx="4800600" cy="2819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9"/>
          <p:cNvGraphicFramePr>
            <a:graphicFrameLocks/>
          </p:cNvGraphicFramePr>
          <p:nvPr/>
        </p:nvGraphicFramePr>
        <p:xfrm>
          <a:off x="0" y="1447800"/>
          <a:ext cx="2667000" cy="2209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p:nvPr/>
        </p:nvGraphicFramePr>
        <p:xfrm>
          <a:off x="152400" y="3733800"/>
          <a:ext cx="8839200" cy="2286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Content Placeholder 9"/>
          <p:cNvGraphicFramePr>
            <a:graphicFrameLocks/>
          </p:cNvGraphicFramePr>
          <p:nvPr/>
        </p:nvGraphicFramePr>
        <p:xfrm>
          <a:off x="2286000" y="1447800"/>
          <a:ext cx="2667000" cy="2286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7" name="Group 16"/>
          <p:cNvGrpSpPr/>
          <p:nvPr/>
        </p:nvGrpSpPr>
        <p:grpSpPr>
          <a:xfrm>
            <a:off x="2" y="6146792"/>
            <a:ext cx="4715932" cy="711201"/>
            <a:chOff x="1" y="6067776"/>
            <a:chExt cx="4952999" cy="790224"/>
          </a:xfrm>
        </p:grpSpPr>
        <p:pic>
          <p:nvPicPr>
            <p:cNvPr id="18" name="Picture 17"/>
            <p:cNvPicPr>
              <a:picLocks noChangeAspect="1"/>
            </p:cNvPicPr>
            <p:nvPr/>
          </p:nvPicPr>
          <p:blipFill>
            <a:blip r:embed="rId7" cstate="print"/>
            <a:stretch>
              <a:fillRect/>
            </a:stretch>
          </p:blipFill>
          <p:spPr>
            <a:xfrm>
              <a:off x="1" y="6172200"/>
              <a:ext cx="4952999" cy="685800"/>
            </a:xfrm>
            <a:prstGeom prst="rect">
              <a:avLst/>
            </a:prstGeom>
          </p:spPr>
        </p:pic>
        <p:sp>
          <p:nvSpPr>
            <p:cNvPr id="19" name="TextBox 18"/>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20" name="TextBox 19"/>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219200"/>
          </a:xfrm>
        </p:spPr>
        <p:txBody>
          <a:bodyPr/>
          <a:lstStyle/>
          <a:p>
            <a:r>
              <a:rPr lang="en-US" sz="2800" dirty="0" smtClean="0"/>
              <a:t>PEDIATRIC HEART TRANSPLANTS </a:t>
            </a:r>
            <a:r>
              <a:rPr lang="en-US" sz="2000" dirty="0" smtClean="0"/>
              <a:t>(2001-2010)</a:t>
            </a:r>
            <a:br>
              <a:rPr lang="en-US" sz="2000" dirty="0" smtClean="0"/>
            </a:br>
            <a:r>
              <a:rPr lang="en-US" sz="2400" dirty="0" smtClean="0"/>
              <a:t>Age = 11-17 Years</a:t>
            </a:r>
            <a:r>
              <a:rPr lang="en-US" sz="2000" dirty="0" smtClean="0"/>
              <a:t/>
            </a:r>
            <a:br>
              <a:rPr lang="en-US" sz="2000" dirty="0" smtClean="0"/>
            </a:br>
            <a:r>
              <a:rPr lang="en-US" sz="2400" i="1" dirty="0" smtClean="0"/>
              <a:t>Borderline Significant </a:t>
            </a:r>
            <a:r>
              <a:rPr lang="en-US" sz="2400" dirty="0" smtClean="0"/>
              <a:t>Risk Factors For 1 Year Mortality</a:t>
            </a:r>
            <a:endParaRPr lang="en-US" sz="2400" dirty="0"/>
          </a:p>
        </p:txBody>
      </p:sp>
      <p:graphicFrame>
        <p:nvGraphicFramePr>
          <p:cNvPr id="10" name="Content Placeholder 9"/>
          <p:cNvGraphicFramePr>
            <a:graphicFrameLocks noGrp="1"/>
          </p:cNvGraphicFramePr>
          <p:nvPr>
            <p:ph idx="1"/>
          </p:nvPr>
        </p:nvGraphicFramePr>
        <p:xfrm>
          <a:off x="228599" y="1295400"/>
          <a:ext cx="8686802" cy="1952271"/>
        </p:xfrm>
        <a:graphic>
          <a:graphicData uri="http://schemas.openxmlformats.org/drawingml/2006/table">
            <a:tbl>
              <a:tblPr firstRow="1" bandRow="1">
                <a:tableStyleId>{C083E6E3-FA7D-4D7B-A595-EF9225AFEA82}</a:tableStyleId>
              </a:tblPr>
              <a:tblGrid>
                <a:gridCol w="4211782"/>
                <a:gridCol w="789709"/>
                <a:gridCol w="965200"/>
                <a:gridCol w="877455"/>
                <a:gridCol w="921328"/>
                <a:gridCol w="921328"/>
              </a:tblGrid>
              <a:tr h="489043">
                <a:tc>
                  <a:txBody>
                    <a:bodyPr/>
                    <a:lstStyle/>
                    <a:p>
                      <a:pPr algn="l"/>
                      <a:r>
                        <a:rPr lang="en-US" sz="1600" b="1" i="1" kern="1200" dirty="0" smtClean="0">
                          <a:solidFill>
                            <a:srgbClr val="FFFF00"/>
                          </a:solidFill>
                          <a:latin typeface="+mn-lt"/>
                          <a:ea typeface="+mn-ea"/>
                          <a:cs typeface="+mn-cs"/>
                        </a:rPr>
                        <a:t>VARIABLE</a:t>
                      </a:r>
                      <a:endParaRPr lang="en-US" sz="1600" b="1" dirty="0">
                        <a:solidFill>
                          <a:srgbClr val="FFFF00"/>
                        </a:solidFill>
                        <a:latin typeface="+mn-lt"/>
                      </a:endParaRPr>
                    </a:p>
                  </a:txBody>
                  <a:tcPr marL="45720" marR="0" marT="91440" marB="0" anchor="ctr">
                    <a:lnL>
                      <a:noFill/>
                    </a:lnL>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a:solidFill>
                            <a:srgbClr val="FFFF00"/>
                          </a:solidFill>
                          <a:latin typeface="+mn-lt"/>
                        </a:rPr>
                        <a:t>N</a:t>
                      </a:r>
                      <a:endParaRPr lang="en-US" sz="16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smtClean="0">
                          <a:solidFill>
                            <a:srgbClr val="FFFF00"/>
                          </a:solidFill>
                          <a:latin typeface="+mn-lt"/>
                        </a:rPr>
                        <a:t>Hazard Ratio</a:t>
                      </a:r>
                      <a:endParaRPr lang="en-US" sz="16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a:solidFill>
                            <a:srgbClr val="FFFF00"/>
                          </a:solidFill>
                          <a:latin typeface="+mn-lt"/>
                        </a:rPr>
                        <a:t>P-value</a:t>
                      </a:r>
                      <a:endParaRPr lang="en-US" sz="16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gridSpan="2">
                  <a:txBody>
                    <a:bodyPr/>
                    <a:lstStyle/>
                    <a:p>
                      <a:pPr algn="ctr" rtl="0" fontAlgn="t"/>
                      <a:r>
                        <a:rPr lang="en-US" sz="1600" b="1" i="1" dirty="0">
                          <a:solidFill>
                            <a:srgbClr val="FFFF00"/>
                          </a:solidFill>
                          <a:latin typeface="+mn-lt"/>
                        </a:rPr>
                        <a:t>95% Confidence Interval</a:t>
                      </a:r>
                      <a:endParaRPr lang="en-US" sz="1600" dirty="0">
                        <a:latin typeface="+mn-lt"/>
                      </a:endParaRPr>
                    </a:p>
                  </a:txBody>
                  <a:tcPr marL="0" marR="0" marT="91440" marB="0">
                    <a:lnR>
                      <a:noFill/>
                    </a:lnR>
                    <a:lnT w="12700" cmpd="sng">
                      <a:noFill/>
                    </a:lnT>
                    <a:lnB w="12700" cap="flat" cmpd="sng" algn="ctr">
                      <a:solidFill>
                        <a:srgbClr val="FFFF00"/>
                      </a:solidFill>
                      <a:prstDash val="solid"/>
                      <a:round/>
                      <a:headEnd type="none" w="med" len="med"/>
                      <a:tailEnd type="none" w="med" len="med"/>
                    </a:lnB>
                    <a:solidFill>
                      <a:schemeClr val="bg2"/>
                    </a:solidFill>
                  </a:tcPr>
                </a:tc>
                <a:tc hMerge="1">
                  <a:txBody>
                    <a:bodyPr/>
                    <a:lstStyle/>
                    <a:p>
                      <a:endParaRPr lang="en-US"/>
                    </a:p>
                  </a:txBody>
                  <a:tcPr/>
                </a:tc>
              </a:tr>
              <a:tr h="457717">
                <a:tc>
                  <a:txBody>
                    <a:bodyPr/>
                    <a:lstStyle/>
                    <a:p>
                      <a:pPr marL="0" marR="0">
                        <a:spcBef>
                          <a:spcPts val="0"/>
                        </a:spcBef>
                        <a:spcAft>
                          <a:spcPts val="0"/>
                        </a:spcAft>
                      </a:pPr>
                      <a:r>
                        <a:rPr lang="en-US" sz="1600" b="1" dirty="0" smtClean="0">
                          <a:solidFill>
                            <a:srgbClr val="FFFFFF"/>
                          </a:solidFill>
                          <a:latin typeface="+mn-lt"/>
                          <a:ea typeface="Times New Roman"/>
                          <a:cs typeface="Times New Roman"/>
                        </a:rPr>
                        <a:t>Donor clinical infection</a:t>
                      </a:r>
                      <a:endParaRPr lang="en-US" sz="1600" b="1" dirty="0">
                        <a:latin typeface="+mn-lt"/>
                        <a:ea typeface="Times New Roman"/>
                        <a:cs typeface="Times New Roman"/>
                      </a:endParaRPr>
                    </a:p>
                  </a:txBody>
                  <a:tcPr marL="38100" marR="38100" marT="0" marB="0" anchor="ctr">
                    <a:lnL>
                      <a:noFill/>
                    </a:lnL>
                    <a:lnT w="12700" cap="flat" cmpd="sng" algn="ctr">
                      <a:solidFill>
                        <a:srgbClr val="FFFF00"/>
                      </a:solidFill>
                      <a:prstDash val="solid"/>
                      <a:round/>
                      <a:headEnd type="none" w="med" len="med"/>
                      <a:tailEnd type="none" w="med" len="med"/>
                    </a:lnT>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404</a:t>
                      </a:r>
                      <a:endParaRPr lang="en-US" sz="1600" b="1" dirty="0">
                        <a:latin typeface="+mn-lt"/>
                        <a:ea typeface="Times New Roman"/>
                        <a:cs typeface="Times New Roman"/>
                      </a:endParaRPr>
                    </a:p>
                  </a:txBody>
                  <a:tcPr marL="38100" marR="3810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600" b="1" i="0" u="none" strike="noStrike">
                          <a:solidFill>
                            <a:schemeClr val="tx1"/>
                          </a:solidFill>
                          <a:latin typeface="Arial"/>
                        </a:rPr>
                        <a:t>0.68</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600" b="1" i="0" u="none" strike="noStrike">
                          <a:solidFill>
                            <a:schemeClr val="tx1"/>
                          </a:solidFill>
                          <a:latin typeface="Arial"/>
                        </a:rPr>
                        <a:t>0.0931</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r" fontAlgn="t"/>
                      <a:r>
                        <a:rPr lang="en-US" sz="1600" b="1" i="0" u="none" strike="noStrike" dirty="0">
                          <a:solidFill>
                            <a:schemeClr val="tx1"/>
                          </a:solidFill>
                          <a:latin typeface="Arial"/>
                        </a:rPr>
                        <a:t>0.43</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l" fontAlgn="t"/>
                      <a:r>
                        <a:rPr lang="en-US" sz="1600" b="1" i="0" u="none" strike="noStrike" dirty="0" smtClean="0">
                          <a:solidFill>
                            <a:schemeClr val="tx1"/>
                          </a:solidFill>
                          <a:latin typeface="Arial"/>
                        </a:rPr>
                        <a:t>-1.07</a:t>
                      </a:r>
                      <a:endParaRPr lang="en-US" sz="1600" b="1" i="0" u="none" strike="noStrike" dirty="0">
                        <a:solidFill>
                          <a:schemeClr val="tx1"/>
                        </a:solidFill>
                        <a:latin typeface="Arial"/>
                      </a:endParaRPr>
                    </a:p>
                  </a:txBody>
                  <a:tcPr marL="0" marR="0" marT="0" marB="0" anchor="ctr">
                    <a:lnR>
                      <a:noFill/>
                    </a:lnR>
                    <a:lnT w="12700" cap="flat" cmpd="sng" algn="ctr">
                      <a:solidFill>
                        <a:srgbClr val="FFFF00"/>
                      </a:solidFill>
                      <a:prstDash val="solid"/>
                      <a:round/>
                      <a:headEnd type="none" w="med" len="med"/>
                      <a:tailEnd type="none" w="med" len="med"/>
                    </a:lnT>
                    <a:solidFill>
                      <a:schemeClr val="bg2"/>
                    </a:solidFill>
                  </a:tcPr>
                </a:tc>
              </a:tr>
              <a:tr h="4577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latin typeface="+mn-lt"/>
                          <a:ea typeface="Times New Roman"/>
                          <a:cs typeface="Times New Roman"/>
                        </a:rPr>
                        <a:t>Transplant year: 2003-2004 vs. 2001-2002</a:t>
                      </a:r>
                      <a:endParaRPr lang="en-US" sz="1600" b="1" dirty="0">
                        <a:latin typeface="+mn-lt"/>
                        <a:ea typeface="Times New Roman"/>
                        <a:cs typeface="Times New Roman"/>
                      </a:endParaRPr>
                    </a:p>
                  </a:txBody>
                  <a:tcPr marL="38100" marR="38100" marT="0" marB="0" anchor="ctr">
                    <a:lnL>
                      <a:noFill/>
                    </a:lnL>
                    <a:lnB>
                      <a:noFill/>
                    </a:lnB>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241</a:t>
                      </a:r>
                      <a:endParaRPr lang="en-US" sz="1600" b="1" dirty="0">
                        <a:latin typeface="+mn-lt"/>
                        <a:ea typeface="Times New Roman"/>
                        <a:cs typeface="Times New Roman"/>
                      </a:endParaRPr>
                    </a:p>
                  </a:txBody>
                  <a:tcPr marL="38100" marR="38100" marT="0" marB="0" anchor="ctr">
                    <a:lnB>
                      <a:noFill/>
                    </a:lnB>
                    <a:solidFill>
                      <a:schemeClr val="bg2"/>
                    </a:solidFill>
                  </a:tcPr>
                </a:tc>
                <a:tc>
                  <a:txBody>
                    <a:bodyPr/>
                    <a:lstStyle/>
                    <a:p>
                      <a:pPr algn="ctr" fontAlgn="t"/>
                      <a:r>
                        <a:rPr lang="en-US" sz="1600" b="1" i="0" u="none" strike="noStrike">
                          <a:solidFill>
                            <a:schemeClr val="tx1"/>
                          </a:solidFill>
                          <a:latin typeface="Arial"/>
                        </a:rPr>
                        <a:t>0.59</a:t>
                      </a:r>
                    </a:p>
                  </a:txBody>
                  <a:tcPr marL="0" marR="0" marT="0" marB="0" anchor="ctr">
                    <a:lnB>
                      <a:noFill/>
                    </a:lnB>
                    <a:solidFill>
                      <a:schemeClr val="bg2"/>
                    </a:solidFill>
                  </a:tcPr>
                </a:tc>
                <a:tc>
                  <a:txBody>
                    <a:bodyPr/>
                    <a:lstStyle/>
                    <a:p>
                      <a:pPr algn="ctr" fontAlgn="t"/>
                      <a:r>
                        <a:rPr lang="en-US" sz="1600" b="1" i="0" u="none" strike="noStrike">
                          <a:solidFill>
                            <a:schemeClr val="tx1"/>
                          </a:solidFill>
                          <a:latin typeface="Arial"/>
                        </a:rPr>
                        <a:t>0.0815</a:t>
                      </a:r>
                    </a:p>
                  </a:txBody>
                  <a:tcPr marL="0" marR="0" marT="0" marB="0" anchor="ctr">
                    <a:lnB>
                      <a:noFill/>
                    </a:lnB>
                    <a:solidFill>
                      <a:schemeClr val="bg2"/>
                    </a:solidFill>
                  </a:tcPr>
                </a:tc>
                <a:tc>
                  <a:txBody>
                    <a:bodyPr/>
                    <a:lstStyle/>
                    <a:p>
                      <a:pPr algn="r" fontAlgn="t"/>
                      <a:r>
                        <a:rPr lang="en-US" sz="1600" b="1" i="0" u="none" strike="noStrike" dirty="0">
                          <a:solidFill>
                            <a:schemeClr val="tx1"/>
                          </a:solidFill>
                          <a:latin typeface="Arial"/>
                        </a:rPr>
                        <a:t>0.33</a:t>
                      </a:r>
                    </a:p>
                  </a:txBody>
                  <a:tcPr marL="0" marR="0" marT="0" marB="0" anchor="ctr">
                    <a:lnB>
                      <a:noFill/>
                    </a:lnB>
                    <a:solidFill>
                      <a:schemeClr val="bg2"/>
                    </a:solidFill>
                  </a:tcPr>
                </a:tc>
                <a:tc>
                  <a:txBody>
                    <a:bodyPr/>
                    <a:lstStyle/>
                    <a:p>
                      <a:pPr algn="l" fontAlgn="t"/>
                      <a:r>
                        <a:rPr lang="en-US" sz="1600" b="1" i="0" u="none" strike="noStrike" dirty="0" smtClean="0">
                          <a:solidFill>
                            <a:schemeClr val="tx1"/>
                          </a:solidFill>
                          <a:latin typeface="Arial"/>
                        </a:rPr>
                        <a:t>-1.07</a:t>
                      </a:r>
                      <a:endParaRPr lang="en-US" sz="1600" b="1" i="0" u="none" strike="noStrike" dirty="0">
                        <a:solidFill>
                          <a:schemeClr val="tx1"/>
                        </a:solidFill>
                        <a:latin typeface="Arial"/>
                      </a:endParaRPr>
                    </a:p>
                  </a:txBody>
                  <a:tcPr marL="0" marR="0" marT="0" marB="0" anchor="ctr">
                    <a:lnR>
                      <a:noFill/>
                    </a:lnR>
                    <a:lnB>
                      <a:noFill/>
                    </a:lnB>
                    <a:solidFill>
                      <a:schemeClr val="bg2"/>
                    </a:solidFill>
                  </a:tcPr>
                </a:tc>
              </a:tr>
              <a:tr h="4577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latin typeface="+mn-lt"/>
                          <a:ea typeface="Times New Roman"/>
                          <a:cs typeface="Times New Roman"/>
                        </a:rPr>
                        <a:t>Transplant year: 2007-2008 vs. 2001-2002</a:t>
                      </a:r>
                      <a:endParaRPr lang="en-US" sz="1600" b="1" dirty="0">
                        <a:latin typeface="+mn-lt"/>
                        <a:ea typeface="Times New Roman"/>
                        <a:cs typeface="Times New Roman"/>
                      </a:endParaRPr>
                    </a:p>
                  </a:txBody>
                  <a:tcPr marL="38100" marR="3810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251</a:t>
                      </a:r>
                      <a:endParaRPr lang="en-US" sz="1600" b="1" dirty="0">
                        <a:latin typeface="+mn-lt"/>
                        <a:ea typeface="Times New Roman"/>
                        <a:cs typeface="Times New Roman"/>
                      </a:endParaRPr>
                    </a:p>
                  </a:txBody>
                  <a:tcPr marL="38100" marR="3810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600" b="1" i="0" u="none" strike="noStrike" dirty="0">
                          <a:solidFill>
                            <a:schemeClr val="tx1"/>
                          </a:solidFill>
                          <a:latin typeface="Arial"/>
                        </a:rPr>
                        <a:t>0.58</a:t>
                      </a:r>
                    </a:p>
                  </a:txBody>
                  <a:tcPr marL="0" marR="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600" b="1" i="0" u="none" strike="noStrike" dirty="0">
                          <a:solidFill>
                            <a:schemeClr val="tx1"/>
                          </a:solidFill>
                          <a:latin typeface="Arial"/>
                        </a:rPr>
                        <a:t>0.0784</a:t>
                      </a:r>
                    </a:p>
                  </a:txBody>
                  <a:tcPr marL="0" marR="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600" b="1" i="0" u="none" strike="noStrike" dirty="0">
                          <a:solidFill>
                            <a:schemeClr val="tx1"/>
                          </a:solidFill>
                          <a:latin typeface="Arial"/>
                        </a:rPr>
                        <a:t>0.32</a:t>
                      </a:r>
                    </a:p>
                  </a:txBody>
                  <a:tcPr marL="0" marR="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l" fontAlgn="t"/>
                      <a:r>
                        <a:rPr lang="en-US" sz="1600" b="1" i="0" u="none" strike="noStrike" dirty="0" smtClean="0">
                          <a:solidFill>
                            <a:schemeClr val="tx1"/>
                          </a:solidFill>
                          <a:latin typeface="Arial"/>
                        </a:rPr>
                        <a:t>-1.06</a:t>
                      </a:r>
                      <a:endParaRPr lang="en-US" sz="1600" b="1" i="0" u="none" strike="noStrike" dirty="0">
                        <a:solidFill>
                          <a:schemeClr val="tx1"/>
                        </a:solidFill>
                        <a:latin typeface="Arial"/>
                      </a:endParaRPr>
                    </a:p>
                  </a:txBody>
                  <a:tcPr marL="0" marR="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r>
            </a:tbl>
          </a:graphicData>
        </a:graphic>
      </p:graphicFrame>
      <p:sp>
        <p:nvSpPr>
          <p:cNvPr id="9" name="TextBox 8"/>
          <p:cNvSpPr txBox="1"/>
          <p:nvPr/>
        </p:nvSpPr>
        <p:spPr>
          <a:xfrm>
            <a:off x="6477000" y="6096000"/>
            <a:ext cx="1828800" cy="461665"/>
          </a:xfrm>
          <a:prstGeom prst="rect">
            <a:avLst/>
          </a:prstGeom>
          <a:noFill/>
        </p:spPr>
        <p:txBody>
          <a:bodyPr wrap="square" rtlCol="0">
            <a:spAutoFit/>
          </a:bodyPr>
          <a:lstStyle/>
          <a:p>
            <a:pPr algn="ctr"/>
            <a:r>
              <a:rPr lang="en-US" sz="2400" b="1" dirty="0" smtClean="0">
                <a:solidFill>
                  <a:srgbClr val="FFFF00"/>
                </a:solidFill>
              </a:rPr>
              <a:t>N = 1,231</a:t>
            </a:r>
            <a:endParaRPr lang="en-US" sz="2400" b="1" dirty="0">
              <a:solidFill>
                <a:srgbClr val="FFFF00"/>
              </a:solidFill>
            </a:endParaRPr>
          </a:p>
        </p:txBody>
      </p:sp>
      <p:sp>
        <p:nvSpPr>
          <p:cNvPr id="11" name="TextBox 10"/>
          <p:cNvSpPr txBox="1"/>
          <p:nvPr/>
        </p:nvSpPr>
        <p:spPr>
          <a:xfrm>
            <a:off x="5029200" y="5791200"/>
            <a:ext cx="3886200" cy="276999"/>
          </a:xfrm>
          <a:prstGeom prst="rect">
            <a:avLst/>
          </a:prstGeom>
          <a:noFill/>
        </p:spPr>
        <p:txBody>
          <a:bodyPr wrap="square" rtlCol="0">
            <a:spAutoFit/>
          </a:bodyPr>
          <a:lstStyle/>
          <a:p>
            <a:r>
              <a:rPr lang="en-US" sz="1200" b="1" dirty="0" smtClean="0">
                <a:solidFill>
                  <a:srgbClr val="FFFF00"/>
                </a:solidFill>
              </a:rPr>
              <a:t>Reference group = </a:t>
            </a:r>
            <a:r>
              <a:rPr lang="en-US" sz="1200" b="1" dirty="0" err="1" smtClean="0">
                <a:solidFill>
                  <a:srgbClr val="FFFF00"/>
                </a:solidFill>
              </a:rPr>
              <a:t>Cardiomyopathy</a:t>
            </a:r>
            <a:r>
              <a:rPr lang="en-US" sz="1200" b="1" dirty="0" smtClean="0">
                <a:solidFill>
                  <a:srgbClr val="FFFF00"/>
                </a:solidFill>
              </a:rPr>
              <a:t>, no devices</a:t>
            </a:r>
            <a:endParaRPr lang="en-US" sz="1200" dirty="0">
              <a:solidFill>
                <a:srgbClr val="FFFF00"/>
              </a:solidFill>
            </a:endParaRPr>
          </a:p>
        </p:txBody>
      </p:sp>
      <p:sp>
        <p:nvSpPr>
          <p:cNvPr id="12" name="TextBox 11"/>
          <p:cNvSpPr txBox="1"/>
          <p:nvPr/>
        </p:nvSpPr>
        <p:spPr>
          <a:xfrm>
            <a:off x="5181600" y="6248400"/>
            <a:ext cx="3505200" cy="381000"/>
          </a:xfrm>
          <a:prstGeom prst="rect">
            <a:avLst/>
          </a:prstGeom>
          <a:noFill/>
        </p:spPr>
        <p:txBody>
          <a:bodyPr wrap="square" rtlCol="0">
            <a:spAutoFit/>
          </a:bodyPr>
          <a:lstStyle/>
          <a:p>
            <a:endParaRPr lang="en-US" dirty="0"/>
          </a:p>
        </p:txBody>
      </p:sp>
      <p:grpSp>
        <p:nvGrpSpPr>
          <p:cNvPr id="13" name="Group 12"/>
          <p:cNvGrpSpPr/>
          <p:nvPr/>
        </p:nvGrpSpPr>
        <p:grpSpPr>
          <a:xfrm>
            <a:off x="2" y="6146792"/>
            <a:ext cx="4715932" cy="711201"/>
            <a:chOff x="1" y="6067776"/>
            <a:chExt cx="4952999" cy="790224"/>
          </a:xfrm>
        </p:grpSpPr>
        <p:pic>
          <p:nvPicPr>
            <p:cNvPr id="14" name="Picture 13"/>
            <p:cNvPicPr>
              <a:picLocks noChangeAspect="1"/>
            </p:cNvPicPr>
            <p:nvPr/>
          </p:nvPicPr>
          <p:blipFill>
            <a:blip r:embed="rId3" cstate="print"/>
            <a:stretch>
              <a:fillRect/>
            </a:stretch>
          </p:blipFill>
          <p:spPr>
            <a:xfrm>
              <a:off x="1" y="6172200"/>
              <a:ext cx="4952999" cy="685800"/>
            </a:xfrm>
            <a:prstGeom prst="rect">
              <a:avLst/>
            </a:prstGeom>
          </p:spPr>
        </p:pic>
        <p:sp>
          <p:nvSpPr>
            <p:cNvPr id="15" name="TextBox 14"/>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8" name="TextBox 17"/>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685800"/>
          </a:xfrm>
        </p:spPr>
        <p:txBody>
          <a:bodyPr/>
          <a:lstStyle/>
          <a:p>
            <a:r>
              <a:rPr lang="en-US" sz="2800" dirty="0" smtClean="0"/>
              <a:t>PEDIATRIC HEART TRANSPLANTS </a:t>
            </a:r>
            <a:r>
              <a:rPr lang="en-US" sz="2000" dirty="0" smtClean="0"/>
              <a:t>(2001-2010)</a:t>
            </a:r>
            <a:br>
              <a:rPr lang="en-US" sz="2000" dirty="0" smtClean="0"/>
            </a:br>
            <a:r>
              <a:rPr lang="en-US" sz="2000" dirty="0" smtClean="0"/>
              <a:t> Age = 11-17 Years</a:t>
            </a:r>
            <a:br>
              <a:rPr lang="en-US" sz="2000" dirty="0" smtClean="0"/>
            </a:br>
            <a:r>
              <a:rPr lang="en-US" sz="2400" dirty="0" smtClean="0"/>
              <a:t>Risk Factors For 1 Year Mortality</a:t>
            </a:r>
            <a:endParaRPr lang="en-US" sz="2400" dirty="0"/>
          </a:p>
        </p:txBody>
      </p:sp>
      <p:graphicFrame>
        <p:nvGraphicFramePr>
          <p:cNvPr id="10" name="Content Placeholder 9"/>
          <p:cNvGraphicFramePr>
            <a:graphicFrameLocks noGrp="1"/>
          </p:cNvGraphicFramePr>
          <p:nvPr>
            <p:ph idx="1"/>
          </p:nvPr>
        </p:nvGraphicFramePr>
        <p:xfrm>
          <a:off x="419100" y="1752600"/>
          <a:ext cx="8305800" cy="1235557"/>
        </p:xfrm>
        <a:graphic>
          <a:graphicData uri="http://schemas.openxmlformats.org/drawingml/2006/table">
            <a:tbl>
              <a:tblPr firstRow="1" bandRow="1">
                <a:tableStyleId>{C083E6E3-FA7D-4D7B-A595-EF9225AFEA82}</a:tableStyleId>
              </a:tblPr>
              <a:tblGrid>
                <a:gridCol w="4114800"/>
                <a:gridCol w="4191000"/>
              </a:tblGrid>
              <a:tr h="682209">
                <a:tc gridSpan="2">
                  <a:txBody>
                    <a:bodyPr/>
                    <a:lstStyle/>
                    <a:p>
                      <a:pPr algn="ctr" rtl="0" fontAlgn="t"/>
                      <a:r>
                        <a:rPr lang="en-US" sz="2400" b="1" i="1" dirty="0">
                          <a:solidFill>
                            <a:srgbClr val="FFFF00"/>
                          </a:solidFill>
                        </a:rPr>
                        <a:t>Continuous Factors (see figures)</a:t>
                      </a:r>
                      <a:r>
                        <a:rPr lang="en-US" sz="2400" dirty="0">
                          <a:solidFill>
                            <a:srgbClr val="FFFF00"/>
                          </a:solidFill>
                        </a:rPr>
                        <a:t> </a:t>
                      </a:r>
                      <a:endParaRPr lang="en-US" dirty="0"/>
                    </a:p>
                  </a:txBody>
                  <a:tcPr marL="0" marR="0" marT="9144" marB="0">
                    <a:lnL>
                      <a:noFill/>
                    </a:lnL>
                    <a:lnT w="12700" cmpd="sng">
                      <a:noFill/>
                    </a:lnT>
                    <a:lnB w="12700" cap="flat" cmpd="sng" algn="ctr">
                      <a:noFill/>
                      <a:prstDash val="solid"/>
                      <a:round/>
                      <a:headEnd type="none" w="med" len="med"/>
                      <a:tailEnd type="none" w="med" len="med"/>
                    </a:lnB>
                    <a:solidFill>
                      <a:schemeClr val="bg2"/>
                    </a:solidFill>
                  </a:tcPr>
                </a:tc>
                <a:tc hMerge="1">
                  <a:txBody>
                    <a:bodyPr/>
                    <a:lstStyle/>
                    <a:p>
                      <a:pPr algn="ctr" rtl="0" fontAlgn="t"/>
                      <a:endParaRPr lang="en-US" dirty="0"/>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r>
              <a:tr h="553348">
                <a:tc>
                  <a:txBody>
                    <a:bodyPr/>
                    <a:lstStyle/>
                    <a:p>
                      <a:pPr rtl="0" fontAlgn="t"/>
                      <a:r>
                        <a:rPr lang="en-US" sz="1800" b="1" dirty="0" smtClean="0"/>
                        <a:t>Donor age (borderline)</a:t>
                      </a:r>
                      <a:endParaRPr lang="en-US" sz="1800" b="1" dirty="0"/>
                    </a:p>
                  </a:txBody>
                  <a:tcPr marL="45720" marR="0" marT="0" marB="0" anchor="ctr">
                    <a:lnL>
                      <a:noFill/>
                    </a:lnL>
                    <a:lnT w="12700" cap="flat" cmpd="sng" algn="ctr">
                      <a:noFill/>
                      <a:prstDash val="solid"/>
                      <a:round/>
                      <a:headEnd type="none" w="med" len="med"/>
                      <a:tailEnd type="none" w="med" len="med"/>
                    </a:lnT>
                    <a:lnB>
                      <a:noFill/>
                    </a:lnB>
                    <a:solidFill>
                      <a:schemeClr val="bg2"/>
                    </a:solidFill>
                  </a:tcPr>
                </a:tc>
                <a:tc>
                  <a:txBody>
                    <a:bodyPr/>
                    <a:lstStyle/>
                    <a:p>
                      <a:pPr rtl="0" fontAlgn="t"/>
                      <a:endParaRPr lang="en-US" sz="1800" b="1" dirty="0"/>
                    </a:p>
                  </a:txBody>
                  <a:tcPr marL="45720" marR="0" marT="0" marB="0" anchor="ctr">
                    <a:lnT w="12700" cap="flat" cmpd="sng" algn="ctr">
                      <a:noFill/>
                      <a:prstDash val="solid"/>
                      <a:round/>
                      <a:headEnd type="none" w="med" len="med"/>
                      <a:tailEnd type="none" w="med" len="med"/>
                    </a:lnT>
                    <a:lnB>
                      <a:noFill/>
                    </a:lnB>
                    <a:solidFill>
                      <a:schemeClr val="bg2"/>
                    </a:solidFill>
                  </a:tcPr>
                </a:tc>
              </a:tr>
            </a:tbl>
          </a:graphicData>
        </a:graphic>
      </p:graphicFrame>
      <p:grpSp>
        <p:nvGrpSpPr>
          <p:cNvPr id="8" name="Group 7"/>
          <p:cNvGrpSpPr/>
          <p:nvPr/>
        </p:nvGrpSpPr>
        <p:grpSpPr>
          <a:xfrm>
            <a:off x="2" y="6146792"/>
            <a:ext cx="4715932" cy="711201"/>
            <a:chOff x="1" y="6067776"/>
            <a:chExt cx="4952999" cy="790224"/>
          </a:xfrm>
        </p:grpSpPr>
        <p:pic>
          <p:nvPicPr>
            <p:cNvPr id="11" name="Picture 10"/>
            <p:cNvPicPr>
              <a:picLocks noChangeAspect="1"/>
            </p:cNvPicPr>
            <p:nvPr/>
          </p:nvPicPr>
          <p:blipFill>
            <a:blip r:embed="rId3"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3" name="TextBox 12"/>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PEDIATRIC HEART TRANSPLANTS </a:t>
            </a:r>
            <a:r>
              <a:rPr lang="en-US" sz="2000" dirty="0" smtClean="0"/>
              <a:t>(2001-2010)</a:t>
            </a:r>
            <a:r>
              <a:rPr lang="en-US" sz="1800" dirty="0" smtClean="0"/>
              <a:t/>
            </a:r>
            <a:br>
              <a:rPr lang="en-US" sz="1800" dirty="0" smtClean="0"/>
            </a:br>
            <a:r>
              <a:rPr lang="en-US" sz="2400" dirty="0" smtClean="0"/>
              <a:t>Risk Factors For 1 Year Mortality in Age = 11-17 Years</a:t>
            </a:r>
            <a:br>
              <a:rPr lang="en-US" sz="2400" dirty="0" smtClean="0"/>
            </a:br>
            <a:r>
              <a:rPr lang="en-US" sz="2400" dirty="0" smtClean="0">
                <a:solidFill>
                  <a:srgbClr val="FFFF00"/>
                </a:solidFill>
              </a:rPr>
              <a:t>Donor Age</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2743200" y="1981200"/>
            <a:ext cx="1828800" cy="323165"/>
          </a:xfrm>
          <a:prstGeom prst="rect">
            <a:avLst/>
          </a:prstGeom>
          <a:noFill/>
        </p:spPr>
        <p:txBody>
          <a:bodyPr wrap="square" rtlCol="0">
            <a:spAutoFit/>
          </a:bodyPr>
          <a:lstStyle/>
          <a:p>
            <a:r>
              <a:rPr lang="en-US" sz="1500" b="1" dirty="0" smtClean="0">
                <a:solidFill>
                  <a:srgbClr val="FFFF00"/>
                </a:solidFill>
              </a:rPr>
              <a:t>p = 0.0577</a:t>
            </a:r>
            <a:endParaRPr lang="en-US" sz="1500" b="1" dirty="0">
              <a:solidFill>
                <a:srgbClr val="FFFF00"/>
              </a:solidFill>
            </a:endParaRPr>
          </a:p>
        </p:txBody>
      </p:sp>
      <p:sp>
        <p:nvSpPr>
          <p:cNvPr id="10" name="TextBox 9"/>
          <p:cNvSpPr txBox="1"/>
          <p:nvPr/>
        </p:nvSpPr>
        <p:spPr>
          <a:xfrm>
            <a:off x="7086600" y="6096000"/>
            <a:ext cx="1828800" cy="461665"/>
          </a:xfrm>
          <a:prstGeom prst="rect">
            <a:avLst/>
          </a:prstGeom>
          <a:noFill/>
        </p:spPr>
        <p:txBody>
          <a:bodyPr wrap="square" rtlCol="0">
            <a:spAutoFit/>
          </a:bodyPr>
          <a:lstStyle/>
          <a:p>
            <a:pPr algn="ctr"/>
            <a:r>
              <a:rPr lang="en-US" sz="2400" b="1" dirty="0" smtClean="0">
                <a:solidFill>
                  <a:srgbClr val="FFFF00"/>
                </a:solidFill>
              </a:rPr>
              <a:t>(N = 1,231)</a:t>
            </a:r>
            <a:endParaRPr lang="en-US" sz="2400" b="1" dirty="0">
              <a:solidFill>
                <a:srgbClr val="FFFF00"/>
              </a:solidFill>
            </a:endParaRPr>
          </a:p>
        </p:txBody>
      </p:sp>
      <p:grpSp>
        <p:nvGrpSpPr>
          <p:cNvPr id="14" name="Group 13"/>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7" name="TextBox 16"/>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r>
              <a:rPr lang="en-US" sz="2800" dirty="0" smtClean="0"/>
              <a:t>PEDIATRIC HEART TRANSPLANTS </a:t>
            </a:r>
            <a:r>
              <a:rPr lang="en-US" sz="2000" dirty="0" smtClean="0"/>
              <a:t>(1997-2006)</a:t>
            </a:r>
            <a:br>
              <a:rPr lang="en-US" sz="2000" dirty="0" smtClean="0"/>
            </a:br>
            <a:r>
              <a:rPr lang="en-US" sz="2400" dirty="0" smtClean="0"/>
              <a:t>Risk Factors For 5 Year Mortality</a:t>
            </a:r>
            <a:endParaRPr lang="en-US" sz="2400" dirty="0"/>
          </a:p>
        </p:txBody>
      </p:sp>
      <p:graphicFrame>
        <p:nvGraphicFramePr>
          <p:cNvPr id="10" name="Content Placeholder 9"/>
          <p:cNvGraphicFramePr>
            <a:graphicFrameLocks noGrp="1"/>
          </p:cNvGraphicFramePr>
          <p:nvPr>
            <p:ph idx="1"/>
          </p:nvPr>
        </p:nvGraphicFramePr>
        <p:xfrm>
          <a:off x="228599" y="1143000"/>
          <a:ext cx="8686801" cy="4572001"/>
        </p:xfrm>
        <a:graphic>
          <a:graphicData uri="http://schemas.openxmlformats.org/drawingml/2006/table">
            <a:tbl>
              <a:tblPr firstRow="1" bandRow="1">
                <a:tableStyleId>{C083E6E3-FA7D-4D7B-A595-EF9225AFEA82}</a:tableStyleId>
              </a:tblPr>
              <a:tblGrid>
                <a:gridCol w="4211782"/>
                <a:gridCol w="789709"/>
                <a:gridCol w="965200"/>
                <a:gridCol w="877455"/>
                <a:gridCol w="965200"/>
                <a:gridCol w="877455"/>
              </a:tblGrid>
              <a:tr h="612792">
                <a:tc>
                  <a:txBody>
                    <a:bodyPr/>
                    <a:lstStyle/>
                    <a:p>
                      <a:pPr algn="l"/>
                      <a:r>
                        <a:rPr lang="en-US" sz="1600" b="1" i="1" kern="1200" dirty="0" smtClean="0">
                          <a:solidFill>
                            <a:srgbClr val="FFFF00"/>
                          </a:solidFill>
                          <a:latin typeface="+mn-lt"/>
                          <a:ea typeface="+mn-ea"/>
                          <a:cs typeface="+mn-cs"/>
                        </a:rPr>
                        <a:t>VARIABLE</a:t>
                      </a:r>
                      <a:endParaRPr lang="en-US" sz="1600" b="1" dirty="0">
                        <a:solidFill>
                          <a:srgbClr val="FFFF00"/>
                        </a:solidFill>
                        <a:latin typeface="+mn-lt"/>
                      </a:endParaRPr>
                    </a:p>
                  </a:txBody>
                  <a:tcPr marL="45720" marR="0" marT="91440" marB="0" anchor="ctr">
                    <a:lnL>
                      <a:noFill/>
                    </a:lnL>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a:solidFill>
                            <a:srgbClr val="FFFF00"/>
                          </a:solidFill>
                          <a:latin typeface="+mn-lt"/>
                        </a:rPr>
                        <a:t>N</a:t>
                      </a:r>
                      <a:endParaRPr lang="en-US" sz="16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smtClean="0">
                          <a:solidFill>
                            <a:srgbClr val="FFFF00"/>
                          </a:solidFill>
                          <a:latin typeface="+mn-lt"/>
                        </a:rPr>
                        <a:t>Hazard Ratio</a:t>
                      </a:r>
                      <a:endParaRPr lang="en-US" sz="16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a:solidFill>
                            <a:srgbClr val="FFFF00"/>
                          </a:solidFill>
                          <a:latin typeface="+mn-lt"/>
                        </a:rPr>
                        <a:t>P-value</a:t>
                      </a:r>
                      <a:endParaRPr lang="en-US" sz="16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gridSpan="2">
                  <a:txBody>
                    <a:bodyPr/>
                    <a:lstStyle/>
                    <a:p>
                      <a:pPr algn="ctr" rtl="0" fontAlgn="t"/>
                      <a:r>
                        <a:rPr lang="en-US" sz="1600" b="1" i="1" dirty="0">
                          <a:solidFill>
                            <a:srgbClr val="FFFF00"/>
                          </a:solidFill>
                          <a:latin typeface="+mn-lt"/>
                        </a:rPr>
                        <a:t>95% Confidence Interval</a:t>
                      </a:r>
                      <a:endParaRPr lang="en-US" sz="1600" dirty="0">
                        <a:latin typeface="+mn-lt"/>
                      </a:endParaRPr>
                    </a:p>
                  </a:txBody>
                  <a:tcPr marL="0" marR="0" marT="91440" marB="0">
                    <a:lnR>
                      <a:noFill/>
                    </a:lnR>
                    <a:lnT w="12700" cmpd="sng">
                      <a:noFill/>
                    </a:lnT>
                    <a:lnB w="12700" cap="flat" cmpd="sng" algn="ctr">
                      <a:solidFill>
                        <a:srgbClr val="FFFF00"/>
                      </a:solidFill>
                      <a:prstDash val="solid"/>
                      <a:round/>
                      <a:headEnd type="none" w="med" len="med"/>
                      <a:tailEnd type="none" w="med" len="med"/>
                    </a:lnB>
                    <a:solidFill>
                      <a:schemeClr val="bg2"/>
                    </a:solidFill>
                  </a:tcPr>
                </a:tc>
                <a:tc hMerge="1">
                  <a:txBody>
                    <a:bodyPr/>
                    <a:lstStyle/>
                    <a:p>
                      <a:endParaRPr lang="en-US"/>
                    </a:p>
                  </a:txBody>
                  <a:tcPr/>
                </a:tc>
              </a:tr>
              <a:tr h="350512">
                <a:tc>
                  <a:txBody>
                    <a:bodyPr/>
                    <a:lstStyle/>
                    <a:p>
                      <a:pPr marL="0" marR="0">
                        <a:spcBef>
                          <a:spcPts val="0"/>
                        </a:spcBef>
                        <a:spcAft>
                          <a:spcPts val="0"/>
                        </a:spcAft>
                      </a:pPr>
                      <a:r>
                        <a:rPr lang="en-US" sz="1400" b="1" dirty="0">
                          <a:solidFill>
                            <a:srgbClr val="FFFFFF"/>
                          </a:solidFill>
                          <a:latin typeface="+mn-lt"/>
                          <a:ea typeface="Times New Roman"/>
                          <a:cs typeface="Times New Roman"/>
                        </a:rPr>
                        <a:t>ECMO, age = </a:t>
                      </a:r>
                      <a:r>
                        <a:rPr lang="en-US" sz="1400" b="1" dirty="0" smtClean="0">
                          <a:solidFill>
                            <a:srgbClr val="FFFFFF"/>
                          </a:solidFill>
                          <a:latin typeface="+mn-lt"/>
                          <a:ea typeface="Times New Roman"/>
                          <a:cs typeface="Times New Roman"/>
                        </a:rPr>
                        <a:t>0 years</a:t>
                      </a:r>
                      <a:endParaRPr lang="en-US" sz="1400" b="1" dirty="0">
                        <a:latin typeface="+mn-lt"/>
                        <a:ea typeface="Times New Roman"/>
                        <a:cs typeface="Times New Roman"/>
                      </a:endParaRPr>
                    </a:p>
                  </a:txBody>
                  <a:tcPr marL="38100" marR="38100" marT="0" marB="0" anchor="ctr">
                    <a:lnL>
                      <a:noFill/>
                    </a:lnL>
                    <a:lnT w="12700" cap="flat" cmpd="sng" algn="ctr">
                      <a:solidFill>
                        <a:srgbClr val="FFFF00"/>
                      </a:solidFill>
                      <a:prstDash val="solid"/>
                      <a:round/>
                      <a:headEnd type="none" w="med" len="med"/>
                      <a:tailEnd type="none" w="med" len="med"/>
                    </a:lnT>
                    <a:solidFill>
                      <a:schemeClr val="bg2"/>
                    </a:solidFill>
                  </a:tcPr>
                </a:tc>
                <a:tc>
                  <a:txBody>
                    <a:bodyPr/>
                    <a:lstStyle/>
                    <a:p>
                      <a:pPr marL="0" marR="0" algn="ctr">
                        <a:spcBef>
                          <a:spcPts val="0"/>
                        </a:spcBef>
                        <a:spcAft>
                          <a:spcPts val="0"/>
                        </a:spcAft>
                      </a:pPr>
                      <a:r>
                        <a:rPr lang="en-US" sz="1400" b="1" dirty="0" smtClean="0">
                          <a:latin typeface="+mn-lt"/>
                          <a:ea typeface="Times New Roman"/>
                          <a:cs typeface="Times New Roman"/>
                        </a:rPr>
                        <a:t>94</a:t>
                      </a:r>
                      <a:endParaRPr lang="en-US" sz="1400" b="1" dirty="0">
                        <a:latin typeface="+mn-lt"/>
                        <a:ea typeface="Times New Roman"/>
                        <a:cs typeface="Times New Roman"/>
                      </a:endParaRPr>
                    </a:p>
                  </a:txBody>
                  <a:tcPr marL="38100" marR="3810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400" b="1" i="0" u="none" strike="noStrike">
                          <a:solidFill>
                            <a:schemeClr val="tx1"/>
                          </a:solidFill>
                          <a:latin typeface="Arial"/>
                        </a:rPr>
                        <a:t>2.68</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400" b="1" i="0" u="none" strike="noStrike">
                          <a:solidFill>
                            <a:schemeClr val="tx1"/>
                          </a:solidFill>
                          <a:latin typeface="Arial"/>
                        </a:rPr>
                        <a:t>&lt;.0001</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r" fontAlgn="t"/>
                      <a:r>
                        <a:rPr lang="en-US" sz="1400" b="1" i="0" u="none" strike="noStrike" dirty="0">
                          <a:solidFill>
                            <a:schemeClr val="tx1"/>
                          </a:solidFill>
                          <a:latin typeface="Arial"/>
                        </a:rPr>
                        <a:t>1.94</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l" fontAlgn="t"/>
                      <a:r>
                        <a:rPr lang="en-US" sz="1400" b="1" i="0" u="none" strike="noStrike" dirty="0" smtClean="0">
                          <a:solidFill>
                            <a:schemeClr val="tx1"/>
                          </a:solidFill>
                          <a:latin typeface="Arial"/>
                        </a:rPr>
                        <a:t>-3.70</a:t>
                      </a:r>
                      <a:endParaRPr lang="en-US" sz="1400" b="1" i="0" u="none" strike="noStrike" dirty="0">
                        <a:solidFill>
                          <a:schemeClr val="tx1"/>
                        </a:solidFill>
                        <a:latin typeface="Arial"/>
                      </a:endParaRPr>
                    </a:p>
                  </a:txBody>
                  <a:tcPr marL="0" marR="0" marT="0" marB="0" anchor="ctr">
                    <a:lnR>
                      <a:noFill/>
                    </a:lnR>
                    <a:lnT w="12700" cap="flat" cmpd="sng" algn="ctr">
                      <a:solidFill>
                        <a:srgbClr val="FFFF00"/>
                      </a:solidFill>
                      <a:prstDash val="solid"/>
                      <a:round/>
                      <a:headEnd type="none" w="med" len="med"/>
                      <a:tailEnd type="none" w="med" len="med"/>
                    </a:lnT>
                    <a:solidFill>
                      <a:schemeClr val="bg2"/>
                    </a:solidFill>
                  </a:tcPr>
                </a:tc>
              </a:tr>
              <a:tr h="350512">
                <a:tc>
                  <a:txBody>
                    <a:bodyPr/>
                    <a:lstStyle/>
                    <a:p>
                      <a:pPr marL="0" marR="0">
                        <a:spcBef>
                          <a:spcPts val="0"/>
                        </a:spcBef>
                        <a:spcAft>
                          <a:spcPts val="0"/>
                        </a:spcAft>
                      </a:pPr>
                      <a:r>
                        <a:rPr lang="en-US" sz="1400" b="1" dirty="0" err="1">
                          <a:solidFill>
                            <a:srgbClr val="FFFFFF"/>
                          </a:solidFill>
                          <a:latin typeface="+mn-lt"/>
                          <a:ea typeface="Times New Roman"/>
                          <a:cs typeface="Times New Roman"/>
                        </a:rPr>
                        <a:t>Retransplant</a:t>
                      </a:r>
                      <a:endParaRPr lang="en-US" sz="14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400" b="1" dirty="0" smtClean="0">
                          <a:latin typeface="+mn-lt"/>
                          <a:ea typeface="Times New Roman"/>
                          <a:cs typeface="Times New Roman"/>
                        </a:rPr>
                        <a:t>188</a:t>
                      </a:r>
                      <a:endParaRPr lang="en-US" sz="14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400" b="1" i="0" u="none" strike="noStrike">
                          <a:solidFill>
                            <a:schemeClr val="tx1"/>
                          </a:solidFill>
                          <a:latin typeface="Arial"/>
                        </a:rPr>
                        <a:t>1.75</a:t>
                      </a:r>
                    </a:p>
                  </a:txBody>
                  <a:tcPr marL="0" marR="0" marT="0" marB="0" anchor="ctr">
                    <a:solidFill>
                      <a:schemeClr val="bg2"/>
                    </a:solidFill>
                  </a:tcPr>
                </a:tc>
                <a:tc>
                  <a:txBody>
                    <a:bodyPr/>
                    <a:lstStyle/>
                    <a:p>
                      <a:pPr algn="ctr" fontAlgn="t"/>
                      <a:r>
                        <a:rPr lang="en-US" sz="1400" b="1" i="0" u="none" strike="noStrike">
                          <a:solidFill>
                            <a:schemeClr val="tx1"/>
                          </a:solidFill>
                          <a:latin typeface="Arial"/>
                        </a:rPr>
                        <a:t>0.0001</a:t>
                      </a:r>
                    </a:p>
                  </a:txBody>
                  <a:tcPr marL="0" marR="0" marT="0" marB="0" anchor="ctr">
                    <a:solidFill>
                      <a:schemeClr val="bg2"/>
                    </a:solidFill>
                  </a:tcPr>
                </a:tc>
                <a:tc>
                  <a:txBody>
                    <a:bodyPr/>
                    <a:lstStyle/>
                    <a:p>
                      <a:pPr algn="r" fontAlgn="t"/>
                      <a:r>
                        <a:rPr lang="en-US" sz="1400" b="1" i="0" u="none" strike="noStrike" dirty="0">
                          <a:solidFill>
                            <a:schemeClr val="tx1"/>
                          </a:solidFill>
                          <a:latin typeface="Arial"/>
                        </a:rPr>
                        <a:t>1.32</a:t>
                      </a:r>
                    </a:p>
                  </a:txBody>
                  <a:tcPr marL="0" marR="0" marT="0" marB="0" anchor="ctr">
                    <a:solidFill>
                      <a:schemeClr val="bg2"/>
                    </a:solidFill>
                  </a:tcPr>
                </a:tc>
                <a:tc>
                  <a:txBody>
                    <a:bodyPr/>
                    <a:lstStyle/>
                    <a:p>
                      <a:pPr algn="l" fontAlgn="t"/>
                      <a:r>
                        <a:rPr lang="en-US" sz="1400" b="1" i="0" u="none" strike="noStrike" dirty="0" smtClean="0">
                          <a:solidFill>
                            <a:schemeClr val="tx1"/>
                          </a:solidFill>
                          <a:latin typeface="Arial"/>
                        </a:rPr>
                        <a:t>-2.33</a:t>
                      </a:r>
                      <a:endParaRPr lang="en-US" sz="1400" b="1" i="0" u="none" strike="noStrike" dirty="0">
                        <a:solidFill>
                          <a:schemeClr val="tx1"/>
                        </a:solidFill>
                        <a:latin typeface="Arial"/>
                      </a:endParaRPr>
                    </a:p>
                  </a:txBody>
                  <a:tcPr marL="0" marR="0" marT="0" marB="0" anchor="ctr">
                    <a:lnR>
                      <a:noFill/>
                    </a:lnR>
                    <a:solidFill>
                      <a:schemeClr val="bg2"/>
                    </a:solidFill>
                  </a:tcPr>
                </a:tc>
              </a:tr>
              <a:tr h="350512">
                <a:tc>
                  <a:txBody>
                    <a:bodyPr/>
                    <a:lstStyle/>
                    <a:p>
                      <a:pPr marL="0" marR="0">
                        <a:spcBef>
                          <a:spcPts val="0"/>
                        </a:spcBef>
                        <a:spcAft>
                          <a:spcPts val="0"/>
                        </a:spcAft>
                      </a:pPr>
                      <a:r>
                        <a:rPr lang="en-US" sz="1400" b="1" dirty="0">
                          <a:solidFill>
                            <a:srgbClr val="FFFFFF"/>
                          </a:solidFill>
                          <a:latin typeface="+mn-lt"/>
                          <a:ea typeface="Times New Roman"/>
                          <a:cs typeface="Times New Roman"/>
                        </a:rPr>
                        <a:t>On dialysis</a:t>
                      </a:r>
                      <a:endParaRPr lang="en-US" sz="14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400" b="1" dirty="0" smtClean="0">
                          <a:latin typeface="+mn-lt"/>
                          <a:ea typeface="Times New Roman"/>
                          <a:cs typeface="Times New Roman"/>
                        </a:rPr>
                        <a:t>81</a:t>
                      </a:r>
                      <a:endParaRPr lang="en-US" sz="14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400" b="1" i="0" u="none" strike="noStrike">
                          <a:solidFill>
                            <a:schemeClr val="tx1"/>
                          </a:solidFill>
                          <a:latin typeface="Arial"/>
                        </a:rPr>
                        <a:t>1.67</a:t>
                      </a:r>
                    </a:p>
                  </a:txBody>
                  <a:tcPr marL="0" marR="0" marT="0" marB="0" anchor="ctr">
                    <a:solidFill>
                      <a:schemeClr val="bg2"/>
                    </a:solidFill>
                  </a:tcPr>
                </a:tc>
                <a:tc>
                  <a:txBody>
                    <a:bodyPr/>
                    <a:lstStyle/>
                    <a:p>
                      <a:pPr algn="ctr" fontAlgn="t"/>
                      <a:r>
                        <a:rPr lang="en-US" sz="1400" b="1" i="0" u="none" strike="noStrike">
                          <a:solidFill>
                            <a:schemeClr val="tx1"/>
                          </a:solidFill>
                          <a:latin typeface="Arial"/>
                        </a:rPr>
                        <a:t>0.0037</a:t>
                      </a:r>
                    </a:p>
                  </a:txBody>
                  <a:tcPr marL="0" marR="0" marT="0" marB="0" anchor="ctr">
                    <a:solidFill>
                      <a:schemeClr val="bg2"/>
                    </a:solidFill>
                  </a:tcPr>
                </a:tc>
                <a:tc>
                  <a:txBody>
                    <a:bodyPr/>
                    <a:lstStyle/>
                    <a:p>
                      <a:pPr algn="r" fontAlgn="t"/>
                      <a:r>
                        <a:rPr lang="en-US" sz="1400" b="1" i="0" u="none" strike="noStrike" dirty="0">
                          <a:solidFill>
                            <a:schemeClr val="tx1"/>
                          </a:solidFill>
                          <a:latin typeface="Arial"/>
                        </a:rPr>
                        <a:t>1.18</a:t>
                      </a:r>
                    </a:p>
                  </a:txBody>
                  <a:tcPr marL="0" marR="0" marT="0" marB="0" anchor="ctr">
                    <a:solidFill>
                      <a:schemeClr val="bg2"/>
                    </a:solidFill>
                  </a:tcPr>
                </a:tc>
                <a:tc>
                  <a:txBody>
                    <a:bodyPr/>
                    <a:lstStyle/>
                    <a:p>
                      <a:pPr algn="l" fontAlgn="t"/>
                      <a:r>
                        <a:rPr lang="en-US" sz="1400" b="1" i="0" u="none" strike="noStrike" dirty="0" smtClean="0">
                          <a:solidFill>
                            <a:schemeClr val="tx1"/>
                          </a:solidFill>
                          <a:latin typeface="Arial"/>
                        </a:rPr>
                        <a:t>-2.37</a:t>
                      </a:r>
                      <a:endParaRPr lang="en-US" sz="1400" b="1" i="0" u="none" strike="noStrike" dirty="0">
                        <a:solidFill>
                          <a:schemeClr val="tx1"/>
                        </a:solidFill>
                        <a:latin typeface="Arial"/>
                      </a:endParaRPr>
                    </a:p>
                  </a:txBody>
                  <a:tcPr marL="0" marR="0" marT="0" marB="0" anchor="ctr">
                    <a:lnR>
                      <a:noFill/>
                    </a:lnR>
                    <a:solidFill>
                      <a:schemeClr val="bg2"/>
                    </a:solidFill>
                  </a:tcPr>
                </a:tc>
              </a:tr>
              <a:tr h="350512">
                <a:tc>
                  <a:txBody>
                    <a:bodyPr/>
                    <a:lstStyle/>
                    <a:p>
                      <a:pPr marL="0" marR="0">
                        <a:spcBef>
                          <a:spcPts val="0"/>
                        </a:spcBef>
                        <a:spcAft>
                          <a:spcPts val="0"/>
                        </a:spcAft>
                      </a:pPr>
                      <a:r>
                        <a:rPr lang="en-US" sz="1400" b="1" dirty="0" smtClean="0">
                          <a:latin typeface="+mn-lt"/>
                          <a:ea typeface="Times New Roman"/>
                          <a:cs typeface="Times New Roman"/>
                        </a:rPr>
                        <a:t>Diagnosis = congenital</a:t>
                      </a:r>
                      <a:endParaRPr lang="en-US" sz="14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400" b="1" dirty="0" smtClean="0">
                          <a:latin typeface="+mn-lt"/>
                          <a:ea typeface="Times New Roman"/>
                          <a:cs typeface="Times New Roman"/>
                        </a:rPr>
                        <a:t>1283</a:t>
                      </a:r>
                      <a:endParaRPr lang="en-US" sz="14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400" b="1" i="0" u="none" strike="noStrike">
                          <a:solidFill>
                            <a:schemeClr val="tx1"/>
                          </a:solidFill>
                          <a:latin typeface="Arial"/>
                        </a:rPr>
                        <a:t>1.62</a:t>
                      </a:r>
                    </a:p>
                  </a:txBody>
                  <a:tcPr marL="0" marR="0" marT="0" marB="0" anchor="ctr">
                    <a:solidFill>
                      <a:schemeClr val="bg2"/>
                    </a:solidFill>
                  </a:tcPr>
                </a:tc>
                <a:tc>
                  <a:txBody>
                    <a:bodyPr/>
                    <a:lstStyle/>
                    <a:p>
                      <a:pPr algn="ctr" fontAlgn="t"/>
                      <a:r>
                        <a:rPr lang="en-US" sz="1400" b="1" i="0" u="none" strike="noStrike">
                          <a:solidFill>
                            <a:schemeClr val="tx1"/>
                          </a:solidFill>
                          <a:latin typeface="Arial"/>
                        </a:rPr>
                        <a:t>&lt;.0001</a:t>
                      </a:r>
                    </a:p>
                  </a:txBody>
                  <a:tcPr marL="0" marR="0" marT="0" marB="0" anchor="ctr">
                    <a:solidFill>
                      <a:schemeClr val="bg2"/>
                    </a:solidFill>
                  </a:tcPr>
                </a:tc>
                <a:tc>
                  <a:txBody>
                    <a:bodyPr/>
                    <a:lstStyle/>
                    <a:p>
                      <a:pPr algn="r" fontAlgn="t"/>
                      <a:r>
                        <a:rPr lang="en-US" sz="1400" b="1" i="0" u="none" strike="noStrike" dirty="0">
                          <a:solidFill>
                            <a:schemeClr val="tx1"/>
                          </a:solidFill>
                          <a:latin typeface="Arial"/>
                        </a:rPr>
                        <a:t>1.38</a:t>
                      </a:r>
                    </a:p>
                  </a:txBody>
                  <a:tcPr marL="0" marR="0" marT="0" marB="0" anchor="ctr">
                    <a:solidFill>
                      <a:schemeClr val="bg2"/>
                    </a:solidFill>
                  </a:tcPr>
                </a:tc>
                <a:tc>
                  <a:txBody>
                    <a:bodyPr/>
                    <a:lstStyle/>
                    <a:p>
                      <a:pPr algn="l" fontAlgn="t"/>
                      <a:r>
                        <a:rPr lang="en-US" sz="1400" b="1" i="0" u="none" strike="noStrike" dirty="0" smtClean="0">
                          <a:solidFill>
                            <a:schemeClr val="tx1"/>
                          </a:solidFill>
                          <a:latin typeface="Arial"/>
                        </a:rPr>
                        <a:t>-1.91</a:t>
                      </a:r>
                      <a:endParaRPr lang="en-US" sz="1400" b="1" i="0" u="none" strike="noStrike" dirty="0">
                        <a:solidFill>
                          <a:schemeClr val="tx1"/>
                        </a:solidFill>
                        <a:latin typeface="Arial"/>
                      </a:endParaRPr>
                    </a:p>
                  </a:txBody>
                  <a:tcPr marL="0" marR="0" marT="0" marB="0" anchor="ctr">
                    <a:lnR>
                      <a:noFill/>
                    </a:lnR>
                    <a:solidFill>
                      <a:schemeClr val="bg2"/>
                    </a:solidFill>
                  </a:tcPr>
                </a:tc>
              </a:tr>
              <a:tr h="350512">
                <a:tc>
                  <a:txBody>
                    <a:bodyPr/>
                    <a:lstStyle/>
                    <a:p>
                      <a:pPr marL="0" marR="0">
                        <a:spcBef>
                          <a:spcPts val="0"/>
                        </a:spcBef>
                        <a:spcAft>
                          <a:spcPts val="0"/>
                        </a:spcAft>
                      </a:pPr>
                      <a:r>
                        <a:rPr lang="en-US" sz="1400" b="1" dirty="0" smtClean="0">
                          <a:latin typeface="+mn-lt"/>
                          <a:ea typeface="Times New Roman"/>
                          <a:cs typeface="Times New Roman"/>
                        </a:rPr>
                        <a:t>PRA &gt; 10%</a:t>
                      </a:r>
                      <a:endParaRPr lang="en-US" sz="14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400" b="1" dirty="0" smtClean="0">
                          <a:latin typeface="+mn-lt"/>
                          <a:ea typeface="Times New Roman"/>
                          <a:cs typeface="Times New Roman"/>
                        </a:rPr>
                        <a:t>306</a:t>
                      </a:r>
                      <a:endParaRPr lang="en-US" sz="14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400" b="1" i="0" u="none" strike="noStrike">
                          <a:solidFill>
                            <a:schemeClr val="tx1"/>
                          </a:solidFill>
                          <a:latin typeface="Arial"/>
                        </a:rPr>
                        <a:t>1.48</a:t>
                      </a:r>
                    </a:p>
                  </a:txBody>
                  <a:tcPr marL="0" marR="0" marT="0" marB="0" anchor="ctr">
                    <a:solidFill>
                      <a:schemeClr val="bg2"/>
                    </a:solidFill>
                  </a:tcPr>
                </a:tc>
                <a:tc>
                  <a:txBody>
                    <a:bodyPr/>
                    <a:lstStyle/>
                    <a:p>
                      <a:pPr algn="ctr" fontAlgn="t"/>
                      <a:r>
                        <a:rPr lang="en-US" sz="1400" b="1" i="0" u="none" strike="noStrike">
                          <a:solidFill>
                            <a:schemeClr val="tx1"/>
                          </a:solidFill>
                          <a:latin typeface="Arial"/>
                        </a:rPr>
                        <a:t>0.0003</a:t>
                      </a:r>
                    </a:p>
                  </a:txBody>
                  <a:tcPr marL="0" marR="0" marT="0" marB="0" anchor="ctr">
                    <a:solidFill>
                      <a:schemeClr val="bg2"/>
                    </a:solidFill>
                  </a:tcPr>
                </a:tc>
                <a:tc>
                  <a:txBody>
                    <a:bodyPr/>
                    <a:lstStyle/>
                    <a:p>
                      <a:pPr algn="r" fontAlgn="t"/>
                      <a:r>
                        <a:rPr lang="en-US" sz="1400" b="1" i="0" u="none" strike="noStrike" dirty="0" smtClean="0">
                          <a:solidFill>
                            <a:schemeClr val="tx1"/>
                          </a:solidFill>
                          <a:latin typeface="Arial"/>
                        </a:rPr>
                        <a:t>1.20</a:t>
                      </a:r>
                      <a:endParaRPr lang="en-US" sz="1400" b="1" i="0" u="none" strike="noStrike" dirty="0">
                        <a:solidFill>
                          <a:schemeClr val="tx1"/>
                        </a:solidFill>
                        <a:latin typeface="Arial"/>
                      </a:endParaRPr>
                    </a:p>
                  </a:txBody>
                  <a:tcPr marL="0" marR="0" marT="0" marB="0" anchor="ctr">
                    <a:solidFill>
                      <a:schemeClr val="bg2"/>
                    </a:solidFill>
                  </a:tcPr>
                </a:tc>
                <a:tc>
                  <a:txBody>
                    <a:bodyPr/>
                    <a:lstStyle/>
                    <a:p>
                      <a:pPr algn="l" fontAlgn="t"/>
                      <a:r>
                        <a:rPr lang="en-US" sz="1400" b="1" i="0" u="none" strike="noStrike" dirty="0" smtClean="0">
                          <a:solidFill>
                            <a:schemeClr val="tx1"/>
                          </a:solidFill>
                          <a:latin typeface="Arial"/>
                        </a:rPr>
                        <a:t>-1.82</a:t>
                      </a:r>
                      <a:endParaRPr lang="en-US" sz="1400" b="1" i="0" u="none" strike="noStrike" dirty="0">
                        <a:solidFill>
                          <a:schemeClr val="tx1"/>
                        </a:solidFill>
                        <a:latin typeface="Arial"/>
                      </a:endParaRPr>
                    </a:p>
                  </a:txBody>
                  <a:tcPr marL="0" marR="0" marT="0" marB="0" anchor="ctr">
                    <a:lnR>
                      <a:noFill/>
                    </a:lnR>
                    <a:solidFill>
                      <a:schemeClr val="bg2"/>
                    </a:solidFill>
                  </a:tcPr>
                </a:tc>
              </a:tr>
              <a:tr h="501875">
                <a:tc>
                  <a:txBody>
                    <a:bodyPr/>
                    <a:lstStyle/>
                    <a:p>
                      <a:pPr marL="0" marR="0">
                        <a:spcBef>
                          <a:spcPts val="0"/>
                        </a:spcBef>
                        <a:spcAft>
                          <a:spcPts val="0"/>
                        </a:spcAft>
                      </a:pPr>
                      <a:r>
                        <a:rPr lang="en-US" sz="1400" b="1" dirty="0">
                          <a:solidFill>
                            <a:srgbClr val="FFFFFF"/>
                          </a:solidFill>
                          <a:latin typeface="+mn-lt"/>
                          <a:ea typeface="Times New Roman"/>
                          <a:cs typeface="Times New Roman"/>
                        </a:rPr>
                        <a:t>Male donor/female </a:t>
                      </a:r>
                      <a:r>
                        <a:rPr lang="en-US" sz="1400" b="1" dirty="0" err="1">
                          <a:solidFill>
                            <a:srgbClr val="FFFFFF"/>
                          </a:solidFill>
                          <a:latin typeface="+mn-lt"/>
                          <a:ea typeface="Times New Roman"/>
                          <a:cs typeface="Times New Roman"/>
                        </a:rPr>
                        <a:t>recip</a:t>
                      </a:r>
                      <a:r>
                        <a:rPr lang="en-US" sz="1400" b="1" dirty="0">
                          <a:solidFill>
                            <a:srgbClr val="FFFFFF"/>
                          </a:solidFill>
                          <a:latin typeface="+mn-lt"/>
                          <a:ea typeface="Times New Roman"/>
                          <a:cs typeface="Times New Roman"/>
                        </a:rPr>
                        <a:t> vs. male donor/male </a:t>
                      </a:r>
                      <a:r>
                        <a:rPr lang="en-US" sz="1400" b="1" dirty="0" err="1">
                          <a:solidFill>
                            <a:srgbClr val="FFFFFF"/>
                          </a:solidFill>
                          <a:latin typeface="+mn-lt"/>
                          <a:ea typeface="Times New Roman"/>
                          <a:cs typeface="Times New Roman"/>
                        </a:rPr>
                        <a:t>recip</a:t>
                      </a:r>
                      <a:endParaRPr lang="en-US" sz="14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400" b="1" dirty="0" smtClean="0">
                          <a:latin typeface="+mn-lt"/>
                          <a:ea typeface="Times New Roman"/>
                          <a:cs typeface="Times New Roman"/>
                        </a:rPr>
                        <a:t>772</a:t>
                      </a:r>
                      <a:endParaRPr lang="en-US" sz="14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400" b="1" i="0" u="none" strike="noStrike">
                          <a:solidFill>
                            <a:schemeClr val="tx1"/>
                          </a:solidFill>
                          <a:latin typeface="Arial"/>
                        </a:rPr>
                        <a:t>1.38</a:t>
                      </a:r>
                    </a:p>
                  </a:txBody>
                  <a:tcPr marL="0" marR="0" marT="0" marB="0" anchor="ctr">
                    <a:solidFill>
                      <a:schemeClr val="bg2"/>
                    </a:solidFill>
                  </a:tcPr>
                </a:tc>
                <a:tc>
                  <a:txBody>
                    <a:bodyPr/>
                    <a:lstStyle/>
                    <a:p>
                      <a:pPr algn="ctr" fontAlgn="t"/>
                      <a:r>
                        <a:rPr lang="en-US" sz="1400" b="1" i="0" u="none" strike="noStrike">
                          <a:solidFill>
                            <a:schemeClr val="tx1"/>
                          </a:solidFill>
                          <a:latin typeface="Arial"/>
                        </a:rPr>
                        <a:t>0.0009</a:t>
                      </a:r>
                    </a:p>
                  </a:txBody>
                  <a:tcPr marL="0" marR="0" marT="0" marB="0" anchor="ctr">
                    <a:solidFill>
                      <a:schemeClr val="bg2"/>
                    </a:solidFill>
                  </a:tcPr>
                </a:tc>
                <a:tc>
                  <a:txBody>
                    <a:bodyPr/>
                    <a:lstStyle/>
                    <a:p>
                      <a:pPr algn="r" fontAlgn="t"/>
                      <a:r>
                        <a:rPr lang="en-US" sz="1400" b="1" i="0" u="none" strike="noStrike" dirty="0">
                          <a:solidFill>
                            <a:schemeClr val="tx1"/>
                          </a:solidFill>
                          <a:latin typeface="Arial"/>
                        </a:rPr>
                        <a:t>1.14</a:t>
                      </a:r>
                    </a:p>
                  </a:txBody>
                  <a:tcPr marL="0" marR="0" marT="0" marB="0" anchor="ctr">
                    <a:solidFill>
                      <a:schemeClr val="bg2"/>
                    </a:solidFill>
                  </a:tcPr>
                </a:tc>
                <a:tc>
                  <a:txBody>
                    <a:bodyPr/>
                    <a:lstStyle/>
                    <a:p>
                      <a:pPr algn="l" fontAlgn="t"/>
                      <a:r>
                        <a:rPr lang="en-US" sz="1400" b="1" i="0" u="none" strike="noStrike" dirty="0" smtClean="0">
                          <a:solidFill>
                            <a:schemeClr val="tx1"/>
                          </a:solidFill>
                          <a:latin typeface="Arial"/>
                        </a:rPr>
                        <a:t>-1.67</a:t>
                      </a:r>
                      <a:endParaRPr lang="en-US" sz="1400" b="1" i="0" u="none" strike="noStrike" dirty="0">
                        <a:solidFill>
                          <a:schemeClr val="tx1"/>
                        </a:solidFill>
                        <a:latin typeface="Arial"/>
                      </a:endParaRPr>
                    </a:p>
                  </a:txBody>
                  <a:tcPr marL="0" marR="0" marT="0" marB="0" anchor="ctr">
                    <a:lnR>
                      <a:noFill/>
                    </a:lnR>
                    <a:solidFill>
                      <a:schemeClr val="bg2"/>
                    </a:solidFill>
                  </a:tcPr>
                </a:tc>
              </a:tr>
              <a:tr h="5018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FFFFFF"/>
                          </a:solidFill>
                          <a:latin typeface="+mn-lt"/>
                          <a:ea typeface="Times New Roman"/>
                          <a:cs typeface="Times New Roman"/>
                        </a:rPr>
                        <a:t>Donor cause of death = </a:t>
                      </a:r>
                      <a:r>
                        <a:rPr lang="en-US" sz="1400" b="1" dirty="0" err="1" smtClean="0">
                          <a:solidFill>
                            <a:srgbClr val="FFFFFF"/>
                          </a:solidFill>
                          <a:latin typeface="+mn-lt"/>
                          <a:ea typeface="Times New Roman"/>
                          <a:cs typeface="Times New Roman"/>
                        </a:rPr>
                        <a:t>cerebrovascular</a:t>
                      </a:r>
                      <a:r>
                        <a:rPr lang="en-US" sz="1400" b="1" dirty="0" smtClean="0">
                          <a:solidFill>
                            <a:srgbClr val="FFFFFF"/>
                          </a:solidFill>
                          <a:latin typeface="+mn-lt"/>
                          <a:ea typeface="Times New Roman"/>
                          <a:cs typeface="Times New Roman"/>
                        </a:rPr>
                        <a:t>/stroke</a:t>
                      </a:r>
                      <a:r>
                        <a:rPr lang="en-US" sz="1400" b="1" baseline="0" dirty="0" smtClean="0">
                          <a:solidFill>
                            <a:srgbClr val="FFFFFF"/>
                          </a:solidFill>
                          <a:latin typeface="+mn-lt"/>
                          <a:ea typeface="Times New Roman"/>
                          <a:cs typeface="Times New Roman"/>
                        </a:rPr>
                        <a:t> </a:t>
                      </a:r>
                      <a:r>
                        <a:rPr lang="en-US" sz="1400" b="1" dirty="0" smtClean="0">
                          <a:solidFill>
                            <a:srgbClr val="FFFFFF"/>
                          </a:solidFill>
                          <a:latin typeface="+mn-lt"/>
                          <a:ea typeface="Times New Roman"/>
                          <a:cs typeface="Times New Roman"/>
                        </a:rPr>
                        <a:t>vs. head trauma</a:t>
                      </a:r>
                      <a:endParaRPr lang="en-US" sz="1400" b="1" dirty="0" smtClean="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400" b="1" dirty="0" smtClean="0">
                          <a:latin typeface="+mn-lt"/>
                          <a:ea typeface="Times New Roman"/>
                          <a:cs typeface="Times New Roman"/>
                        </a:rPr>
                        <a:t>306</a:t>
                      </a:r>
                      <a:endParaRPr lang="en-US" sz="14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400" b="1" i="0" u="none" strike="noStrike">
                          <a:solidFill>
                            <a:schemeClr val="tx1"/>
                          </a:solidFill>
                          <a:latin typeface="Arial"/>
                        </a:rPr>
                        <a:t>1.28</a:t>
                      </a:r>
                    </a:p>
                  </a:txBody>
                  <a:tcPr marL="0" marR="0" marT="0" marB="0" anchor="ctr">
                    <a:solidFill>
                      <a:schemeClr val="bg2"/>
                    </a:solidFill>
                  </a:tcPr>
                </a:tc>
                <a:tc>
                  <a:txBody>
                    <a:bodyPr/>
                    <a:lstStyle/>
                    <a:p>
                      <a:pPr algn="ctr" fontAlgn="t"/>
                      <a:r>
                        <a:rPr lang="en-US" sz="1400" b="1" i="0" u="none" strike="noStrike">
                          <a:solidFill>
                            <a:schemeClr val="tx1"/>
                          </a:solidFill>
                          <a:latin typeface="Arial"/>
                        </a:rPr>
                        <a:t>0.0418</a:t>
                      </a:r>
                    </a:p>
                  </a:txBody>
                  <a:tcPr marL="0" marR="0" marT="0" marB="0" anchor="ctr">
                    <a:solidFill>
                      <a:schemeClr val="bg2"/>
                    </a:solidFill>
                  </a:tcPr>
                </a:tc>
                <a:tc>
                  <a:txBody>
                    <a:bodyPr/>
                    <a:lstStyle/>
                    <a:p>
                      <a:pPr algn="r" fontAlgn="t"/>
                      <a:r>
                        <a:rPr lang="en-US" sz="1400" b="1" i="0" u="none" strike="noStrike" dirty="0">
                          <a:solidFill>
                            <a:schemeClr val="tx1"/>
                          </a:solidFill>
                          <a:latin typeface="Arial"/>
                        </a:rPr>
                        <a:t>1.01</a:t>
                      </a:r>
                    </a:p>
                  </a:txBody>
                  <a:tcPr marL="0" marR="0" marT="0" marB="0" anchor="ctr">
                    <a:solidFill>
                      <a:schemeClr val="bg2"/>
                    </a:solidFill>
                  </a:tcPr>
                </a:tc>
                <a:tc>
                  <a:txBody>
                    <a:bodyPr/>
                    <a:lstStyle/>
                    <a:p>
                      <a:pPr algn="l" fontAlgn="t"/>
                      <a:r>
                        <a:rPr lang="en-US" sz="1400" b="1" i="0" u="none" strike="noStrike" dirty="0" smtClean="0">
                          <a:solidFill>
                            <a:schemeClr val="tx1"/>
                          </a:solidFill>
                          <a:latin typeface="Arial"/>
                        </a:rPr>
                        <a:t>-1.62</a:t>
                      </a:r>
                      <a:endParaRPr lang="en-US" sz="1400" b="1" i="0" u="none" strike="noStrike" dirty="0">
                        <a:solidFill>
                          <a:schemeClr val="tx1"/>
                        </a:solidFill>
                        <a:latin typeface="Arial"/>
                      </a:endParaRPr>
                    </a:p>
                  </a:txBody>
                  <a:tcPr marL="0" marR="0" marT="0" marB="0" anchor="ctr">
                    <a:lnR>
                      <a:noFill/>
                    </a:lnR>
                    <a:solidFill>
                      <a:schemeClr val="bg2"/>
                    </a:solidFill>
                  </a:tcPr>
                </a:tc>
              </a:tr>
              <a:tr h="350512">
                <a:tc>
                  <a:txBody>
                    <a:bodyPr/>
                    <a:lstStyle/>
                    <a:p>
                      <a:pPr marL="0" marR="0">
                        <a:spcBef>
                          <a:spcPts val="0"/>
                        </a:spcBef>
                        <a:spcAft>
                          <a:spcPts val="0"/>
                        </a:spcAft>
                      </a:pPr>
                      <a:r>
                        <a:rPr lang="en-US" sz="1400" b="1" dirty="0">
                          <a:solidFill>
                            <a:srgbClr val="FFFFFF"/>
                          </a:solidFill>
                          <a:latin typeface="+mn-lt"/>
                          <a:ea typeface="Times New Roman"/>
                          <a:cs typeface="Times New Roman"/>
                        </a:rPr>
                        <a:t>On ventilator</a:t>
                      </a:r>
                      <a:endParaRPr lang="en-US" sz="14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400" b="1" dirty="0" smtClean="0">
                          <a:latin typeface="+mn-lt"/>
                          <a:ea typeface="Times New Roman"/>
                          <a:cs typeface="Times New Roman"/>
                        </a:rPr>
                        <a:t>597</a:t>
                      </a:r>
                      <a:endParaRPr lang="en-US" sz="14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400" b="1" i="0" u="none" strike="noStrike">
                          <a:solidFill>
                            <a:schemeClr val="tx1"/>
                          </a:solidFill>
                          <a:latin typeface="Arial"/>
                        </a:rPr>
                        <a:t>1.26</a:t>
                      </a:r>
                    </a:p>
                  </a:txBody>
                  <a:tcPr marL="0" marR="0" marT="0" marB="0" anchor="ctr">
                    <a:solidFill>
                      <a:schemeClr val="bg2"/>
                    </a:solidFill>
                  </a:tcPr>
                </a:tc>
                <a:tc>
                  <a:txBody>
                    <a:bodyPr/>
                    <a:lstStyle/>
                    <a:p>
                      <a:pPr algn="ctr" fontAlgn="t"/>
                      <a:r>
                        <a:rPr lang="en-US" sz="1400" b="1" i="0" u="none" strike="noStrike">
                          <a:solidFill>
                            <a:schemeClr val="tx1"/>
                          </a:solidFill>
                          <a:latin typeface="Arial"/>
                        </a:rPr>
                        <a:t>0.0182</a:t>
                      </a:r>
                    </a:p>
                  </a:txBody>
                  <a:tcPr marL="0" marR="0" marT="0" marB="0" anchor="ctr">
                    <a:solidFill>
                      <a:schemeClr val="bg2"/>
                    </a:solidFill>
                  </a:tcPr>
                </a:tc>
                <a:tc>
                  <a:txBody>
                    <a:bodyPr/>
                    <a:lstStyle/>
                    <a:p>
                      <a:pPr algn="r" fontAlgn="t"/>
                      <a:r>
                        <a:rPr lang="en-US" sz="1400" b="1" i="0" u="none" strike="noStrike" dirty="0">
                          <a:solidFill>
                            <a:schemeClr val="tx1"/>
                          </a:solidFill>
                          <a:latin typeface="Arial"/>
                        </a:rPr>
                        <a:t>1.04</a:t>
                      </a:r>
                    </a:p>
                  </a:txBody>
                  <a:tcPr marL="0" marR="0" marT="0" marB="0" anchor="ctr">
                    <a:solidFill>
                      <a:schemeClr val="bg2"/>
                    </a:solidFill>
                  </a:tcPr>
                </a:tc>
                <a:tc>
                  <a:txBody>
                    <a:bodyPr/>
                    <a:lstStyle/>
                    <a:p>
                      <a:pPr algn="l" fontAlgn="t"/>
                      <a:r>
                        <a:rPr lang="en-US" sz="1400" b="1" i="0" u="none" strike="noStrike" dirty="0" smtClean="0">
                          <a:solidFill>
                            <a:schemeClr val="tx1"/>
                          </a:solidFill>
                          <a:latin typeface="Arial"/>
                        </a:rPr>
                        <a:t>-1.53</a:t>
                      </a:r>
                      <a:endParaRPr lang="en-US" sz="1400" b="1" i="0" u="none" strike="noStrike" dirty="0">
                        <a:solidFill>
                          <a:schemeClr val="tx1"/>
                        </a:solidFill>
                        <a:latin typeface="Arial"/>
                      </a:endParaRPr>
                    </a:p>
                  </a:txBody>
                  <a:tcPr marL="0" marR="0" marT="0" marB="0" anchor="ctr">
                    <a:lnR>
                      <a:noFill/>
                    </a:lnR>
                    <a:solidFill>
                      <a:schemeClr val="bg2"/>
                    </a:solidFill>
                  </a:tcPr>
                </a:tc>
              </a:tr>
              <a:tr h="501875">
                <a:tc>
                  <a:txBody>
                    <a:bodyPr/>
                    <a:lstStyle/>
                    <a:p>
                      <a:pPr marL="0" marR="0">
                        <a:spcBef>
                          <a:spcPts val="0"/>
                        </a:spcBef>
                        <a:spcAft>
                          <a:spcPts val="0"/>
                        </a:spcAft>
                      </a:pPr>
                      <a:r>
                        <a:rPr lang="en-US" sz="1400" b="1" kern="1200" dirty="0" smtClean="0">
                          <a:solidFill>
                            <a:schemeClr val="tx1"/>
                          </a:solidFill>
                          <a:latin typeface="+mn-lt"/>
                          <a:ea typeface="+mn-ea"/>
                          <a:cs typeface="+mn-cs"/>
                        </a:rPr>
                        <a:t>Infection requiring IV drug therapy (within 2wk/TX</a:t>
                      </a:r>
                      <a:endParaRPr lang="en-US" sz="1400" b="1" dirty="0">
                        <a:latin typeface="+mn-lt"/>
                        <a:ea typeface="Times New Roman"/>
                        <a:cs typeface="Times New Roman"/>
                      </a:endParaRPr>
                    </a:p>
                  </a:txBody>
                  <a:tcPr marL="38100" marR="38100" marT="0" marB="0" anchor="ctr">
                    <a:lnL>
                      <a:noFill/>
                    </a:lnL>
                    <a:lnB>
                      <a:noFill/>
                    </a:lnB>
                    <a:solidFill>
                      <a:schemeClr val="bg2"/>
                    </a:solidFill>
                  </a:tcPr>
                </a:tc>
                <a:tc>
                  <a:txBody>
                    <a:bodyPr/>
                    <a:lstStyle/>
                    <a:p>
                      <a:pPr marL="0" marR="0" algn="ctr">
                        <a:spcBef>
                          <a:spcPts val="0"/>
                        </a:spcBef>
                        <a:spcAft>
                          <a:spcPts val="0"/>
                        </a:spcAft>
                      </a:pPr>
                      <a:r>
                        <a:rPr lang="en-US" sz="1400" b="1" dirty="0" smtClean="0">
                          <a:latin typeface="+mn-lt"/>
                          <a:ea typeface="Times New Roman"/>
                          <a:cs typeface="Times New Roman"/>
                        </a:rPr>
                        <a:t>475</a:t>
                      </a:r>
                      <a:endParaRPr lang="en-US" sz="1400" b="1" dirty="0">
                        <a:latin typeface="+mn-lt"/>
                        <a:ea typeface="Times New Roman"/>
                        <a:cs typeface="Times New Roman"/>
                      </a:endParaRPr>
                    </a:p>
                  </a:txBody>
                  <a:tcPr marL="38100" marR="38100" marT="0" marB="0" anchor="ctr">
                    <a:lnB>
                      <a:noFill/>
                    </a:lnB>
                    <a:solidFill>
                      <a:schemeClr val="bg2"/>
                    </a:solidFill>
                  </a:tcPr>
                </a:tc>
                <a:tc>
                  <a:txBody>
                    <a:bodyPr/>
                    <a:lstStyle/>
                    <a:p>
                      <a:pPr algn="ctr" fontAlgn="t"/>
                      <a:r>
                        <a:rPr lang="en-US" sz="1400" b="1" i="0" u="none" strike="noStrike">
                          <a:solidFill>
                            <a:schemeClr val="tx1"/>
                          </a:solidFill>
                          <a:latin typeface="Arial"/>
                        </a:rPr>
                        <a:t>1.24</a:t>
                      </a:r>
                    </a:p>
                  </a:txBody>
                  <a:tcPr marL="0" marR="0" marT="0" marB="0" anchor="ctr">
                    <a:lnB>
                      <a:noFill/>
                    </a:lnB>
                    <a:solidFill>
                      <a:schemeClr val="bg2"/>
                    </a:solidFill>
                  </a:tcPr>
                </a:tc>
                <a:tc>
                  <a:txBody>
                    <a:bodyPr/>
                    <a:lstStyle/>
                    <a:p>
                      <a:pPr algn="ctr" fontAlgn="t"/>
                      <a:r>
                        <a:rPr lang="en-US" sz="1400" b="1" i="0" u="none" strike="noStrike">
                          <a:solidFill>
                            <a:schemeClr val="tx1"/>
                          </a:solidFill>
                          <a:latin typeface="Arial"/>
                        </a:rPr>
                        <a:t>0.0289</a:t>
                      </a:r>
                    </a:p>
                  </a:txBody>
                  <a:tcPr marL="0" marR="0" marT="0" marB="0" anchor="ctr">
                    <a:lnB>
                      <a:noFill/>
                    </a:lnB>
                    <a:solidFill>
                      <a:schemeClr val="bg2"/>
                    </a:solidFill>
                  </a:tcPr>
                </a:tc>
                <a:tc>
                  <a:txBody>
                    <a:bodyPr/>
                    <a:lstStyle/>
                    <a:p>
                      <a:pPr algn="r" fontAlgn="t"/>
                      <a:r>
                        <a:rPr lang="en-US" sz="1400" b="1" i="0" u="none" strike="noStrike" dirty="0">
                          <a:solidFill>
                            <a:schemeClr val="tx1"/>
                          </a:solidFill>
                          <a:latin typeface="Arial"/>
                        </a:rPr>
                        <a:t>1.02</a:t>
                      </a:r>
                    </a:p>
                  </a:txBody>
                  <a:tcPr marL="0" marR="0" marT="0" marB="0" anchor="ctr">
                    <a:lnB>
                      <a:noFill/>
                    </a:lnB>
                    <a:solidFill>
                      <a:schemeClr val="bg2"/>
                    </a:solidFill>
                  </a:tcPr>
                </a:tc>
                <a:tc>
                  <a:txBody>
                    <a:bodyPr/>
                    <a:lstStyle/>
                    <a:p>
                      <a:pPr algn="l" fontAlgn="t"/>
                      <a:r>
                        <a:rPr lang="en-US" sz="1400" b="1" i="0" u="none" strike="noStrike" dirty="0" smtClean="0">
                          <a:solidFill>
                            <a:schemeClr val="tx1"/>
                          </a:solidFill>
                          <a:latin typeface="Arial"/>
                        </a:rPr>
                        <a:t>-1.50</a:t>
                      </a:r>
                      <a:endParaRPr lang="en-US" sz="1400" b="1" i="0" u="none" strike="noStrike" dirty="0">
                        <a:solidFill>
                          <a:schemeClr val="tx1"/>
                        </a:solidFill>
                        <a:latin typeface="Arial"/>
                      </a:endParaRPr>
                    </a:p>
                  </a:txBody>
                  <a:tcPr marL="0" marR="0" marT="0" marB="0" anchor="ctr">
                    <a:lnR>
                      <a:noFill/>
                    </a:lnR>
                    <a:lnB>
                      <a:noFill/>
                    </a:lnB>
                    <a:solidFill>
                      <a:schemeClr val="bg2"/>
                    </a:solidFill>
                  </a:tcPr>
                </a:tc>
              </a:tr>
              <a:tr h="350512">
                <a:tc>
                  <a:txBody>
                    <a:bodyPr/>
                    <a:lstStyle/>
                    <a:p>
                      <a:pPr marL="0" marR="0">
                        <a:spcBef>
                          <a:spcPts val="0"/>
                        </a:spcBef>
                        <a:spcAft>
                          <a:spcPts val="0"/>
                        </a:spcAft>
                      </a:pPr>
                      <a:r>
                        <a:rPr lang="en-US" sz="1400" b="1" dirty="0" smtClean="0">
                          <a:latin typeface="+mn-lt"/>
                          <a:ea typeface="Times New Roman"/>
                          <a:cs typeface="Times New Roman"/>
                        </a:rPr>
                        <a:t>Not ABO identical</a:t>
                      </a:r>
                      <a:endParaRPr lang="en-US" sz="1400" b="1" dirty="0">
                        <a:latin typeface="+mn-lt"/>
                        <a:ea typeface="Times New Roman"/>
                        <a:cs typeface="Times New Roman"/>
                      </a:endParaRPr>
                    </a:p>
                  </a:txBody>
                  <a:tcPr marL="38100" marR="3810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400" b="1" dirty="0" smtClean="0">
                          <a:latin typeface="+mn-lt"/>
                          <a:ea typeface="Times New Roman"/>
                          <a:cs typeface="Times New Roman"/>
                        </a:rPr>
                        <a:t>692</a:t>
                      </a:r>
                      <a:endParaRPr lang="en-US" sz="1400" b="1" dirty="0">
                        <a:latin typeface="+mn-lt"/>
                        <a:ea typeface="Times New Roman"/>
                        <a:cs typeface="Times New Roman"/>
                      </a:endParaRPr>
                    </a:p>
                  </a:txBody>
                  <a:tcPr marL="38100" marR="3810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400" b="1" i="0" u="none" strike="noStrike" dirty="0">
                          <a:solidFill>
                            <a:schemeClr val="tx1"/>
                          </a:solidFill>
                          <a:latin typeface="Arial"/>
                        </a:rPr>
                        <a:t>0.77</a:t>
                      </a:r>
                    </a:p>
                  </a:txBody>
                  <a:tcPr marL="0" marR="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400" b="1" i="0" u="none" strike="noStrike" dirty="0">
                          <a:solidFill>
                            <a:schemeClr val="tx1"/>
                          </a:solidFill>
                          <a:latin typeface="Arial"/>
                        </a:rPr>
                        <a:t>0.0057</a:t>
                      </a:r>
                    </a:p>
                  </a:txBody>
                  <a:tcPr marL="0" marR="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400" b="1" i="0" u="none" strike="noStrike" dirty="0">
                          <a:solidFill>
                            <a:schemeClr val="tx1"/>
                          </a:solidFill>
                          <a:latin typeface="Arial"/>
                        </a:rPr>
                        <a:t>0.64</a:t>
                      </a:r>
                    </a:p>
                  </a:txBody>
                  <a:tcPr marL="0" marR="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l" fontAlgn="t"/>
                      <a:r>
                        <a:rPr lang="en-US" sz="1400" b="1" i="0" u="none" strike="noStrike" dirty="0" smtClean="0">
                          <a:solidFill>
                            <a:schemeClr val="tx1"/>
                          </a:solidFill>
                          <a:latin typeface="Arial"/>
                        </a:rPr>
                        <a:t>-0.93</a:t>
                      </a:r>
                      <a:endParaRPr lang="en-US" sz="1400" b="1" i="0" u="none" strike="noStrike" dirty="0">
                        <a:solidFill>
                          <a:schemeClr val="tx1"/>
                        </a:solidFill>
                        <a:latin typeface="Arial"/>
                      </a:endParaRPr>
                    </a:p>
                  </a:txBody>
                  <a:tcPr marL="0" marR="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r>
            </a:tbl>
          </a:graphicData>
        </a:graphic>
      </p:graphicFrame>
      <p:sp>
        <p:nvSpPr>
          <p:cNvPr id="9" name="TextBox 8"/>
          <p:cNvSpPr txBox="1"/>
          <p:nvPr/>
        </p:nvSpPr>
        <p:spPr>
          <a:xfrm>
            <a:off x="6477000" y="6172200"/>
            <a:ext cx="1828800" cy="461665"/>
          </a:xfrm>
          <a:prstGeom prst="rect">
            <a:avLst/>
          </a:prstGeom>
          <a:noFill/>
        </p:spPr>
        <p:txBody>
          <a:bodyPr wrap="square" rtlCol="0">
            <a:spAutoFit/>
          </a:bodyPr>
          <a:lstStyle/>
          <a:p>
            <a:pPr algn="ctr"/>
            <a:r>
              <a:rPr lang="en-US" sz="2400" b="1" dirty="0" smtClean="0">
                <a:solidFill>
                  <a:srgbClr val="FFFF00"/>
                </a:solidFill>
              </a:rPr>
              <a:t>N = 3,066</a:t>
            </a:r>
            <a:endParaRPr lang="en-US" sz="2400" b="1" dirty="0">
              <a:solidFill>
                <a:srgbClr val="FFFF00"/>
              </a:solidFill>
            </a:endParaRPr>
          </a:p>
        </p:txBody>
      </p:sp>
      <p:sp>
        <p:nvSpPr>
          <p:cNvPr id="11" name="TextBox 10"/>
          <p:cNvSpPr txBox="1"/>
          <p:nvPr/>
        </p:nvSpPr>
        <p:spPr>
          <a:xfrm>
            <a:off x="5029200" y="5791200"/>
            <a:ext cx="3886200" cy="276999"/>
          </a:xfrm>
          <a:prstGeom prst="rect">
            <a:avLst/>
          </a:prstGeom>
          <a:noFill/>
        </p:spPr>
        <p:txBody>
          <a:bodyPr wrap="square" rtlCol="0">
            <a:spAutoFit/>
          </a:bodyPr>
          <a:lstStyle/>
          <a:p>
            <a:r>
              <a:rPr lang="en-US" sz="1200" b="1" dirty="0" smtClean="0">
                <a:solidFill>
                  <a:srgbClr val="FFFF00"/>
                </a:solidFill>
              </a:rPr>
              <a:t>Reference group = </a:t>
            </a:r>
            <a:r>
              <a:rPr lang="en-US" sz="1200" b="1" dirty="0" err="1" smtClean="0">
                <a:solidFill>
                  <a:srgbClr val="FFFF00"/>
                </a:solidFill>
              </a:rPr>
              <a:t>Cardiomyopathy</a:t>
            </a:r>
            <a:r>
              <a:rPr lang="en-US" sz="1200" b="1" dirty="0" smtClean="0">
                <a:solidFill>
                  <a:srgbClr val="FFFF00"/>
                </a:solidFill>
              </a:rPr>
              <a:t>, no devices</a:t>
            </a:r>
            <a:endParaRPr lang="en-US" sz="1200" dirty="0">
              <a:solidFill>
                <a:srgbClr val="FFFF00"/>
              </a:solidFill>
            </a:endParaRPr>
          </a:p>
        </p:txBody>
      </p:sp>
      <p:sp>
        <p:nvSpPr>
          <p:cNvPr id="12" name="TextBox 11"/>
          <p:cNvSpPr txBox="1"/>
          <p:nvPr/>
        </p:nvSpPr>
        <p:spPr>
          <a:xfrm>
            <a:off x="5181600" y="6248400"/>
            <a:ext cx="3505200" cy="381000"/>
          </a:xfrm>
          <a:prstGeom prst="rect">
            <a:avLst/>
          </a:prstGeom>
          <a:noFill/>
        </p:spPr>
        <p:txBody>
          <a:bodyPr wrap="square" rtlCol="0">
            <a:spAutoFit/>
          </a:bodyPr>
          <a:lstStyle/>
          <a:p>
            <a:endParaRPr lang="en-US" dirty="0"/>
          </a:p>
        </p:txBody>
      </p:sp>
      <p:grpSp>
        <p:nvGrpSpPr>
          <p:cNvPr id="13" name="Group 12"/>
          <p:cNvGrpSpPr/>
          <p:nvPr/>
        </p:nvGrpSpPr>
        <p:grpSpPr>
          <a:xfrm>
            <a:off x="2" y="6146792"/>
            <a:ext cx="4715932" cy="711201"/>
            <a:chOff x="1" y="6067776"/>
            <a:chExt cx="4952999" cy="790224"/>
          </a:xfrm>
        </p:grpSpPr>
        <p:pic>
          <p:nvPicPr>
            <p:cNvPr id="14" name="Picture 13"/>
            <p:cNvPicPr>
              <a:picLocks noChangeAspect="1"/>
            </p:cNvPicPr>
            <p:nvPr/>
          </p:nvPicPr>
          <p:blipFill>
            <a:blip r:embed="rId3" cstate="print"/>
            <a:stretch>
              <a:fillRect/>
            </a:stretch>
          </p:blipFill>
          <p:spPr>
            <a:xfrm>
              <a:off x="1" y="6172200"/>
              <a:ext cx="4952999" cy="685800"/>
            </a:xfrm>
            <a:prstGeom prst="rect">
              <a:avLst/>
            </a:prstGeom>
          </p:spPr>
        </p:pic>
        <p:sp>
          <p:nvSpPr>
            <p:cNvPr id="18" name="TextBox 17"/>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9" name="TextBox 18"/>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r>
              <a:rPr lang="en-US" sz="2800" dirty="0" smtClean="0"/>
              <a:t>PEDIATRIC HEART TRANSPLANTS </a:t>
            </a:r>
            <a:r>
              <a:rPr lang="en-US" sz="2000" dirty="0" smtClean="0"/>
              <a:t>(1997-2006)</a:t>
            </a:r>
            <a:br>
              <a:rPr lang="en-US" sz="2000" dirty="0" smtClean="0"/>
            </a:br>
            <a:r>
              <a:rPr lang="en-US" sz="2400" dirty="0" smtClean="0"/>
              <a:t>Risk Factors For 5 Year Mortality</a:t>
            </a:r>
            <a:endParaRPr lang="en-US" sz="2400" dirty="0"/>
          </a:p>
        </p:txBody>
      </p:sp>
      <p:graphicFrame>
        <p:nvGraphicFramePr>
          <p:cNvPr id="10" name="Content Placeholder 9"/>
          <p:cNvGraphicFramePr>
            <a:graphicFrameLocks noGrp="1"/>
          </p:cNvGraphicFramePr>
          <p:nvPr>
            <p:ph idx="1"/>
          </p:nvPr>
        </p:nvGraphicFramePr>
        <p:xfrm>
          <a:off x="304800" y="1676400"/>
          <a:ext cx="8305800" cy="1235557"/>
        </p:xfrm>
        <a:graphic>
          <a:graphicData uri="http://schemas.openxmlformats.org/drawingml/2006/table">
            <a:tbl>
              <a:tblPr firstRow="1" bandRow="1">
                <a:tableStyleId>{C083E6E3-FA7D-4D7B-A595-EF9225AFEA82}</a:tableStyleId>
              </a:tblPr>
              <a:tblGrid>
                <a:gridCol w="4800600"/>
                <a:gridCol w="3505200"/>
              </a:tblGrid>
              <a:tr h="682209">
                <a:tc gridSpan="2">
                  <a:txBody>
                    <a:bodyPr/>
                    <a:lstStyle/>
                    <a:p>
                      <a:pPr algn="ctr" rtl="0" fontAlgn="t"/>
                      <a:r>
                        <a:rPr lang="en-US" sz="2400" b="1" i="1" dirty="0">
                          <a:solidFill>
                            <a:srgbClr val="FFFF00"/>
                          </a:solidFill>
                        </a:rPr>
                        <a:t>Continuous Factors (see figures)</a:t>
                      </a:r>
                      <a:r>
                        <a:rPr lang="en-US" sz="2400" dirty="0">
                          <a:solidFill>
                            <a:srgbClr val="FFFF00"/>
                          </a:solidFill>
                        </a:rPr>
                        <a:t> </a:t>
                      </a:r>
                      <a:endParaRPr lang="en-US" dirty="0"/>
                    </a:p>
                  </a:txBody>
                  <a:tcPr marL="0" marR="0" marT="9144" marB="0">
                    <a:lnL>
                      <a:noFill/>
                    </a:lnL>
                    <a:lnT w="12700" cmpd="sng">
                      <a:noFill/>
                    </a:lnT>
                    <a:lnB w="12700" cap="flat" cmpd="sng" algn="ctr">
                      <a:noFill/>
                      <a:prstDash val="solid"/>
                      <a:round/>
                      <a:headEnd type="none" w="med" len="med"/>
                      <a:tailEnd type="none" w="med" len="med"/>
                    </a:lnB>
                    <a:solidFill>
                      <a:schemeClr val="bg2"/>
                    </a:solidFill>
                  </a:tcPr>
                </a:tc>
                <a:tc hMerge="1">
                  <a:txBody>
                    <a:bodyPr/>
                    <a:lstStyle/>
                    <a:p>
                      <a:pPr algn="ctr" rtl="0" fontAlgn="t"/>
                      <a:endParaRPr lang="en-US" dirty="0"/>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r>
              <a:tr h="553348">
                <a:tc>
                  <a:txBody>
                    <a:bodyPr/>
                    <a:lstStyle/>
                    <a:p>
                      <a:pPr rtl="0" fontAlgn="t"/>
                      <a:r>
                        <a:rPr lang="en-US" sz="1800" b="1" dirty="0" smtClean="0"/>
                        <a:t>Recipient</a:t>
                      </a:r>
                      <a:r>
                        <a:rPr lang="en-US" sz="1800" b="1" baseline="0" dirty="0" smtClean="0"/>
                        <a:t> age</a:t>
                      </a:r>
                      <a:endParaRPr lang="en-US" sz="1800" b="1" dirty="0"/>
                    </a:p>
                  </a:txBody>
                  <a:tcPr marL="45720" marR="0" marT="0" marB="0"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rtl="0" fontAlgn="t"/>
                      <a:r>
                        <a:rPr lang="en-US" sz="1800" b="1" dirty="0" smtClean="0"/>
                        <a:t>Estimated GFR</a:t>
                      </a:r>
                      <a:endParaRPr lang="en-US" sz="1800" b="1" dirty="0"/>
                    </a:p>
                  </a:txBody>
                  <a:tcPr marL="45720" marR="0" marT="0" marB="0"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r>
            </a:tbl>
          </a:graphicData>
        </a:graphic>
      </p:graphicFrame>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3" cstate="print"/>
            <a:stretch>
              <a:fillRect/>
            </a:stretch>
          </p:blipFill>
          <p:spPr>
            <a:xfrm>
              <a:off x="1" y="6172200"/>
              <a:ext cx="4952999" cy="685800"/>
            </a:xfrm>
            <a:prstGeom prst="rect">
              <a:avLst/>
            </a:prstGeom>
          </p:spPr>
        </p:pic>
        <p:sp>
          <p:nvSpPr>
            <p:cNvPr id="14" name="TextBox 13"/>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5" name="TextBox 14"/>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PEDIATRIC HEART TRANSPLANTS </a:t>
            </a:r>
            <a:r>
              <a:rPr lang="en-US" sz="2000" dirty="0" smtClean="0"/>
              <a:t>(1997-2006)</a:t>
            </a:r>
            <a:r>
              <a:rPr lang="en-US" sz="1800" dirty="0" smtClean="0"/>
              <a:t/>
            </a:r>
            <a:br>
              <a:rPr lang="en-US" sz="1800" dirty="0" smtClean="0"/>
            </a:br>
            <a:r>
              <a:rPr lang="en-US" sz="2400" dirty="0" smtClean="0"/>
              <a:t>Risk Factors For 5 Year Mortality with 95% Confidence Limits</a:t>
            </a:r>
            <a:br>
              <a:rPr lang="en-US" sz="2400" dirty="0" smtClean="0"/>
            </a:br>
            <a:r>
              <a:rPr lang="en-US" sz="2400" dirty="0" smtClean="0">
                <a:solidFill>
                  <a:srgbClr val="FFFF00"/>
                </a:solidFill>
              </a:rPr>
              <a:t>Recipient Age</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2362200" y="1828800"/>
            <a:ext cx="1828800" cy="323165"/>
          </a:xfrm>
          <a:prstGeom prst="rect">
            <a:avLst/>
          </a:prstGeom>
          <a:noFill/>
        </p:spPr>
        <p:txBody>
          <a:bodyPr wrap="square" rtlCol="0">
            <a:spAutoFit/>
          </a:bodyPr>
          <a:lstStyle/>
          <a:p>
            <a:r>
              <a:rPr lang="en-US" sz="1500" b="1" dirty="0" smtClean="0">
                <a:solidFill>
                  <a:srgbClr val="FFFF00"/>
                </a:solidFill>
              </a:rPr>
              <a:t>p &lt; 0.0001</a:t>
            </a:r>
            <a:endParaRPr lang="en-US" sz="1500" b="1" dirty="0">
              <a:solidFill>
                <a:srgbClr val="FFFF00"/>
              </a:solidFill>
            </a:endParaRPr>
          </a:p>
        </p:txBody>
      </p:sp>
      <p:sp>
        <p:nvSpPr>
          <p:cNvPr id="10" name="TextBox 9"/>
          <p:cNvSpPr txBox="1"/>
          <p:nvPr/>
        </p:nvSpPr>
        <p:spPr>
          <a:xfrm>
            <a:off x="7086600" y="6096000"/>
            <a:ext cx="1828800" cy="461665"/>
          </a:xfrm>
          <a:prstGeom prst="rect">
            <a:avLst/>
          </a:prstGeom>
          <a:noFill/>
        </p:spPr>
        <p:txBody>
          <a:bodyPr wrap="square" rtlCol="0">
            <a:spAutoFit/>
          </a:bodyPr>
          <a:lstStyle/>
          <a:p>
            <a:pPr algn="ctr"/>
            <a:r>
              <a:rPr lang="en-US" sz="2400" b="1" dirty="0" smtClean="0">
                <a:solidFill>
                  <a:srgbClr val="FFFF00"/>
                </a:solidFill>
              </a:rPr>
              <a:t>(N = 3,066)</a:t>
            </a:r>
            <a:endParaRPr lang="en-US" sz="2400" b="1" dirty="0">
              <a:solidFill>
                <a:srgbClr val="FFFF00"/>
              </a:solidFill>
            </a:endParaRPr>
          </a:p>
        </p:txBody>
      </p:sp>
      <p:grpSp>
        <p:nvGrpSpPr>
          <p:cNvPr id="14" name="Group 13"/>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7" name="TextBox 16"/>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PEDIATRIC HEART TRANSPLANTS </a:t>
            </a:r>
            <a:r>
              <a:rPr lang="en-US" sz="2000" dirty="0" smtClean="0"/>
              <a:t>(1997-2006)</a:t>
            </a:r>
            <a:r>
              <a:rPr lang="en-US" sz="1800" dirty="0" smtClean="0"/>
              <a:t/>
            </a:r>
            <a:br>
              <a:rPr lang="en-US" sz="1800" dirty="0" smtClean="0"/>
            </a:br>
            <a:r>
              <a:rPr lang="en-US" sz="2400" dirty="0" smtClean="0"/>
              <a:t>Risk Factors For 5 Year Mortality with 95% Confidence Limits </a:t>
            </a:r>
            <a:br>
              <a:rPr lang="en-US" sz="2400" dirty="0" smtClean="0"/>
            </a:br>
            <a:r>
              <a:rPr lang="en-US" sz="2400" dirty="0" smtClean="0">
                <a:solidFill>
                  <a:srgbClr val="FFFF00"/>
                </a:solidFill>
              </a:rPr>
              <a:t>Recipient Pre-Transplant Estimated GFR</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66700" y="15240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400800" y="1981200"/>
            <a:ext cx="1828800" cy="323165"/>
          </a:xfrm>
          <a:prstGeom prst="rect">
            <a:avLst/>
          </a:prstGeom>
          <a:noFill/>
        </p:spPr>
        <p:txBody>
          <a:bodyPr wrap="square" rtlCol="0">
            <a:spAutoFit/>
          </a:bodyPr>
          <a:lstStyle/>
          <a:p>
            <a:r>
              <a:rPr lang="en-US" sz="1500" b="1" dirty="0" smtClean="0">
                <a:solidFill>
                  <a:srgbClr val="FFFF00"/>
                </a:solidFill>
              </a:rPr>
              <a:t>p = 0.028</a:t>
            </a:r>
            <a:endParaRPr lang="en-US" sz="1500" b="1" dirty="0">
              <a:solidFill>
                <a:srgbClr val="FFFF00"/>
              </a:solidFill>
            </a:endParaRPr>
          </a:p>
        </p:txBody>
      </p:sp>
      <p:sp>
        <p:nvSpPr>
          <p:cNvPr id="10" name="TextBox 9"/>
          <p:cNvSpPr txBox="1"/>
          <p:nvPr/>
        </p:nvSpPr>
        <p:spPr>
          <a:xfrm>
            <a:off x="7086600" y="6096000"/>
            <a:ext cx="1828800" cy="461665"/>
          </a:xfrm>
          <a:prstGeom prst="rect">
            <a:avLst/>
          </a:prstGeom>
          <a:noFill/>
        </p:spPr>
        <p:txBody>
          <a:bodyPr wrap="square" rtlCol="0">
            <a:spAutoFit/>
          </a:bodyPr>
          <a:lstStyle/>
          <a:p>
            <a:pPr algn="ctr"/>
            <a:r>
              <a:rPr lang="en-US" sz="2400" b="1" dirty="0" smtClean="0">
                <a:solidFill>
                  <a:srgbClr val="FFFF00"/>
                </a:solidFill>
              </a:rPr>
              <a:t>(N = 3,066)</a:t>
            </a:r>
            <a:endParaRPr lang="en-US" sz="2400" b="1" dirty="0">
              <a:solidFill>
                <a:srgbClr val="FFFF00"/>
              </a:solidFill>
            </a:endParaRPr>
          </a:p>
        </p:txBody>
      </p:sp>
      <p:grpSp>
        <p:nvGrpSpPr>
          <p:cNvPr id="14" name="Group 13"/>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7" name="TextBox 16"/>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r>
              <a:rPr lang="en-US" sz="2800" dirty="0" smtClean="0"/>
              <a:t>PEDIATRIC HEART TRANSPLANTS </a:t>
            </a:r>
            <a:r>
              <a:rPr lang="en-US" sz="2000" dirty="0" smtClean="0"/>
              <a:t>(1992-2001)</a:t>
            </a:r>
            <a:br>
              <a:rPr lang="en-US" sz="2000" dirty="0" smtClean="0"/>
            </a:br>
            <a:r>
              <a:rPr lang="en-US" sz="2400" dirty="0" smtClean="0"/>
              <a:t>Risk Factors For 10 Year Mortality</a:t>
            </a:r>
            <a:endParaRPr lang="en-US" sz="2400" dirty="0"/>
          </a:p>
        </p:txBody>
      </p:sp>
      <p:graphicFrame>
        <p:nvGraphicFramePr>
          <p:cNvPr id="10" name="Content Placeholder 9"/>
          <p:cNvGraphicFramePr>
            <a:graphicFrameLocks noGrp="1"/>
          </p:cNvGraphicFramePr>
          <p:nvPr>
            <p:ph idx="1"/>
          </p:nvPr>
        </p:nvGraphicFramePr>
        <p:xfrm>
          <a:off x="228599" y="1143000"/>
          <a:ext cx="8686801" cy="4755470"/>
        </p:xfrm>
        <a:graphic>
          <a:graphicData uri="http://schemas.openxmlformats.org/drawingml/2006/table">
            <a:tbl>
              <a:tblPr firstRow="1" bandRow="1">
                <a:tableStyleId>{C083E6E3-FA7D-4D7B-A595-EF9225AFEA82}</a:tableStyleId>
              </a:tblPr>
              <a:tblGrid>
                <a:gridCol w="4800601"/>
                <a:gridCol w="609600"/>
                <a:gridCol w="838200"/>
                <a:gridCol w="914400"/>
                <a:gridCol w="646545"/>
                <a:gridCol w="877455"/>
              </a:tblGrid>
              <a:tr h="487092">
                <a:tc>
                  <a:txBody>
                    <a:bodyPr/>
                    <a:lstStyle/>
                    <a:p>
                      <a:pPr algn="l"/>
                      <a:r>
                        <a:rPr lang="en-US" sz="1400" b="1" i="1" kern="1200" dirty="0" smtClean="0">
                          <a:solidFill>
                            <a:srgbClr val="FFFF00"/>
                          </a:solidFill>
                          <a:latin typeface="+mn-lt"/>
                          <a:ea typeface="+mn-ea"/>
                          <a:cs typeface="+mn-cs"/>
                        </a:rPr>
                        <a:t>VARIABLE</a:t>
                      </a:r>
                      <a:endParaRPr lang="en-US" sz="1400" b="1" dirty="0">
                        <a:solidFill>
                          <a:srgbClr val="FFFF00"/>
                        </a:solidFill>
                        <a:latin typeface="+mn-lt"/>
                      </a:endParaRPr>
                    </a:p>
                  </a:txBody>
                  <a:tcPr marL="45720" marR="0" marT="91440" marB="0" anchor="ctr">
                    <a:lnL>
                      <a:noFill/>
                    </a:lnL>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400" b="1" i="1" dirty="0">
                          <a:solidFill>
                            <a:srgbClr val="FFFF00"/>
                          </a:solidFill>
                          <a:latin typeface="+mn-lt"/>
                        </a:rPr>
                        <a:t>N</a:t>
                      </a:r>
                      <a:endParaRPr lang="en-US" sz="14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400" b="1" i="1" dirty="0" smtClean="0">
                          <a:solidFill>
                            <a:srgbClr val="FFFF00"/>
                          </a:solidFill>
                          <a:latin typeface="+mn-lt"/>
                        </a:rPr>
                        <a:t>Hazard Ratio</a:t>
                      </a:r>
                      <a:endParaRPr lang="en-US" sz="14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400" b="1" i="1" dirty="0">
                          <a:solidFill>
                            <a:srgbClr val="FFFF00"/>
                          </a:solidFill>
                          <a:latin typeface="+mn-lt"/>
                        </a:rPr>
                        <a:t>P-value</a:t>
                      </a:r>
                      <a:endParaRPr lang="en-US" sz="14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gridSpan="2">
                  <a:txBody>
                    <a:bodyPr/>
                    <a:lstStyle/>
                    <a:p>
                      <a:pPr algn="ctr" rtl="0" fontAlgn="t"/>
                      <a:r>
                        <a:rPr lang="en-US" sz="1400" b="1" i="1" dirty="0">
                          <a:solidFill>
                            <a:srgbClr val="FFFF00"/>
                          </a:solidFill>
                          <a:latin typeface="+mn-lt"/>
                        </a:rPr>
                        <a:t>95% Confidence Interval</a:t>
                      </a:r>
                      <a:endParaRPr lang="en-US" sz="1400" dirty="0">
                        <a:latin typeface="+mn-lt"/>
                      </a:endParaRPr>
                    </a:p>
                  </a:txBody>
                  <a:tcPr marL="0" marR="0" marT="91440" marB="0">
                    <a:lnR>
                      <a:noFill/>
                    </a:lnR>
                    <a:lnT w="12700" cmpd="sng">
                      <a:noFill/>
                    </a:lnT>
                    <a:lnB w="12700" cap="flat" cmpd="sng" algn="ctr">
                      <a:solidFill>
                        <a:srgbClr val="FFFF00"/>
                      </a:solidFill>
                      <a:prstDash val="solid"/>
                      <a:round/>
                      <a:headEnd type="none" w="med" len="med"/>
                      <a:tailEnd type="none" w="med" len="med"/>
                    </a:lnB>
                    <a:solidFill>
                      <a:schemeClr val="bg2"/>
                    </a:solidFill>
                  </a:tcPr>
                </a:tc>
                <a:tc hMerge="1">
                  <a:txBody>
                    <a:bodyPr/>
                    <a:lstStyle/>
                    <a:p>
                      <a:endParaRPr lang="en-US"/>
                    </a:p>
                  </a:txBody>
                  <a:tcPr/>
                </a:tc>
              </a:tr>
              <a:tr h="302665">
                <a:tc>
                  <a:txBody>
                    <a:bodyPr/>
                    <a:lstStyle/>
                    <a:p>
                      <a:pPr marL="0" marR="0">
                        <a:spcBef>
                          <a:spcPts val="0"/>
                        </a:spcBef>
                        <a:spcAft>
                          <a:spcPts val="0"/>
                        </a:spcAft>
                      </a:pPr>
                      <a:r>
                        <a:rPr lang="en-US" sz="1400" b="1" dirty="0" smtClean="0">
                          <a:solidFill>
                            <a:srgbClr val="FFFFFF"/>
                          </a:solidFill>
                          <a:latin typeface="+mn-lt"/>
                          <a:ea typeface="Times New Roman"/>
                          <a:cs typeface="Times New Roman"/>
                        </a:rPr>
                        <a:t>Diagnosis</a:t>
                      </a:r>
                      <a:r>
                        <a:rPr lang="en-US" sz="1400" b="1" baseline="0" dirty="0" smtClean="0">
                          <a:solidFill>
                            <a:srgbClr val="FFFFFF"/>
                          </a:solidFill>
                          <a:latin typeface="+mn-lt"/>
                          <a:ea typeface="Times New Roman"/>
                          <a:cs typeface="Times New Roman"/>
                        </a:rPr>
                        <a:t> = congenital, </a:t>
                      </a:r>
                      <a:r>
                        <a:rPr lang="en-US" sz="1400" b="1" dirty="0" smtClean="0">
                          <a:solidFill>
                            <a:srgbClr val="FFFFFF"/>
                          </a:solidFill>
                          <a:latin typeface="+mn-lt"/>
                          <a:ea typeface="Times New Roman"/>
                          <a:cs typeface="Times New Roman"/>
                        </a:rPr>
                        <a:t>age </a:t>
                      </a:r>
                      <a:r>
                        <a:rPr lang="en-US" sz="1400" b="1" dirty="0">
                          <a:solidFill>
                            <a:srgbClr val="FFFFFF"/>
                          </a:solidFill>
                          <a:latin typeface="+mn-lt"/>
                          <a:ea typeface="Times New Roman"/>
                          <a:cs typeface="Times New Roman"/>
                        </a:rPr>
                        <a:t>= </a:t>
                      </a:r>
                      <a:r>
                        <a:rPr lang="en-US" sz="1400" b="1" dirty="0" smtClean="0">
                          <a:solidFill>
                            <a:srgbClr val="FFFFFF"/>
                          </a:solidFill>
                          <a:latin typeface="+mn-lt"/>
                          <a:ea typeface="Times New Roman"/>
                          <a:cs typeface="Times New Roman"/>
                        </a:rPr>
                        <a:t>0 years, ECMO</a:t>
                      </a:r>
                      <a:endParaRPr lang="en-US" sz="1400" b="1" dirty="0">
                        <a:latin typeface="+mn-lt"/>
                        <a:ea typeface="Times New Roman"/>
                        <a:cs typeface="Times New Roman"/>
                      </a:endParaRPr>
                    </a:p>
                  </a:txBody>
                  <a:tcPr marL="38100" marR="38100" marT="0" marB="0" anchor="ctr">
                    <a:lnL>
                      <a:noFill/>
                    </a:lnL>
                    <a:lnT w="12700" cap="flat" cmpd="sng" algn="ctr">
                      <a:solidFill>
                        <a:srgbClr val="FFFF00"/>
                      </a:solidFill>
                      <a:prstDash val="solid"/>
                      <a:round/>
                      <a:headEnd type="none" w="med" len="med"/>
                      <a:tailEnd type="none" w="med" len="med"/>
                    </a:lnT>
                    <a:solidFill>
                      <a:schemeClr val="bg2"/>
                    </a:solidFill>
                  </a:tcPr>
                </a:tc>
                <a:tc>
                  <a:txBody>
                    <a:bodyPr/>
                    <a:lstStyle/>
                    <a:p>
                      <a:pPr marL="0" marR="0" algn="ctr">
                        <a:spcBef>
                          <a:spcPts val="0"/>
                        </a:spcBef>
                        <a:spcAft>
                          <a:spcPts val="0"/>
                        </a:spcAft>
                      </a:pPr>
                      <a:r>
                        <a:rPr lang="en-US" sz="1400" b="1" dirty="0" smtClean="0">
                          <a:latin typeface="+mn-lt"/>
                          <a:ea typeface="Times New Roman"/>
                          <a:cs typeface="Times New Roman"/>
                        </a:rPr>
                        <a:t>31</a:t>
                      </a:r>
                      <a:endParaRPr lang="en-US" sz="1400" b="1" dirty="0">
                        <a:latin typeface="+mn-lt"/>
                        <a:ea typeface="Times New Roman"/>
                        <a:cs typeface="Times New Roman"/>
                      </a:endParaRPr>
                    </a:p>
                  </a:txBody>
                  <a:tcPr marL="38100" marR="3810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400" b="1" i="0" u="none" strike="noStrike" dirty="0">
                          <a:solidFill>
                            <a:schemeClr val="tx1"/>
                          </a:solidFill>
                          <a:latin typeface="Arial"/>
                        </a:rPr>
                        <a:t>3.91</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400" b="1" i="0" u="none" strike="noStrike">
                          <a:solidFill>
                            <a:schemeClr val="tx1"/>
                          </a:solidFill>
                          <a:latin typeface="Arial"/>
                        </a:rPr>
                        <a:t>&lt;.0001</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r" fontAlgn="t"/>
                      <a:r>
                        <a:rPr lang="en-US" sz="1400" b="1" i="0" u="none" strike="noStrike" dirty="0">
                          <a:solidFill>
                            <a:schemeClr val="tx1"/>
                          </a:solidFill>
                          <a:latin typeface="Arial"/>
                        </a:rPr>
                        <a:t>2.46</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l" fontAlgn="t"/>
                      <a:r>
                        <a:rPr lang="en-US" sz="1400" b="1" i="0" u="none" strike="noStrike" dirty="0" smtClean="0">
                          <a:solidFill>
                            <a:schemeClr val="tx1"/>
                          </a:solidFill>
                          <a:latin typeface="Arial"/>
                        </a:rPr>
                        <a:t>-6.22</a:t>
                      </a:r>
                      <a:endParaRPr lang="en-US" sz="1400" b="1" i="0" u="none" strike="noStrike" dirty="0">
                        <a:solidFill>
                          <a:schemeClr val="tx1"/>
                        </a:solidFill>
                        <a:latin typeface="Arial"/>
                      </a:endParaRPr>
                    </a:p>
                  </a:txBody>
                  <a:tcPr marL="0" marR="0" marT="0" marB="0" anchor="ctr">
                    <a:lnR>
                      <a:noFill/>
                    </a:lnR>
                    <a:solidFill>
                      <a:schemeClr val="bg2"/>
                    </a:solidFill>
                  </a:tcPr>
                </a:tc>
              </a:tr>
              <a:tr h="302665">
                <a:tc>
                  <a:txBody>
                    <a:bodyPr/>
                    <a:lstStyle/>
                    <a:p>
                      <a:pPr marL="0" marR="0">
                        <a:spcBef>
                          <a:spcPts val="0"/>
                        </a:spcBef>
                        <a:spcAft>
                          <a:spcPts val="0"/>
                        </a:spcAft>
                      </a:pPr>
                      <a:r>
                        <a:rPr lang="en-US" sz="1400" b="1" dirty="0" err="1" smtClean="0">
                          <a:latin typeface="+mn-lt"/>
                          <a:ea typeface="Times New Roman"/>
                          <a:cs typeface="Times New Roman"/>
                        </a:rPr>
                        <a:t>Retransplant</a:t>
                      </a:r>
                      <a:endParaRPr lang="en-US" sz="14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400" b="1" dirty="0" smtClean="0">
                          <a:latin typeface="+mn-lt"/>
                          <a:ea typeface="Times New Roman"/>
                          <a:cs typeface="Times New Roman"/>
                        </a:rPr>
                        <a:t>145</a:t>
                      </a:r>
                      <a:endParaRPr lang="en-US" sz="14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400" b="1" i="0" u="none" strike="noStrike">
                          <a:solidFill>
                            <a:schemeClr val="tx1"/>
                          </a:solidFill>
                          <a:latin typeface="Arial"/>
                        </a:rPr>
                        <a:t>2.05</a:t>
                      </a:r>
                    </a:p>
                  </a:txBody>
                  <a:tcPr marL="0" marR="0" marT="0" marB="0" anchor="ctr">
                    <a:solidFill>
                      <a:schemeClr val="bg2"/>
                    </a:solidFill>
                  </a:tcPr>
                </a:tc>
                <a:tc>
                  <a:txBody>
                    <a:bodyPr/>
                    <a:lstStyle/>
                    <a:p>
                      <a:pPr algn="ctr" fontAlgn="t"/>
                      <a:r>
                        <a:rPr lang="en-US" sz="1400" b="1" i="0" u="none" strike="noStrike">
                          <a:solidFill>
                            <a:schemeClr val="tx1"/>
                          </a:solidFill>
                          <a:latin typeface="Arial"/>
                        </a:rPr>
                        <a:t>&lt;.0001</a:t>
                      </a:r>
                    </a:p>
                  </a:txBody>
                  <a:tcPr marL="0" marR="0" marT="0" marB="0" anchor="ctr">
                    <a:solidFill>
                      <a:schemeClr val="bg2"/>
                    </a:solidFill>
                  </a:tcPr>
                </a:tc>
                <a:tc>
                  <a:txBody>
                    <a:bodyPr/>
                    <a:lstStyle/>
                    <a:p>
                      <a:pPr algn="r" fontAlgn="t"/>
                      <a:r>
                        <a:rPr lang="en-US" sz="1400" b="1" i="0" u="none" strike="noStrike" dirty="0" smtClean="0">
                          <a:solidFill>
                            <a:schemeClr val="tx1"/>
                          </a:solidFill>
                          <a:latin typeface="Arial"/>
                        </a:rPr>
                        <a:t>1.60</a:t>
                      </a:r>
                      <a:endParaRPr lang="en-US" sz="1400" b="1" i="0" u="none" strike="noStrike" dirty="0">
                        <a:solidFill>
                          <a:schemeClr val="tx1"/>
                        </a:solidFill>
                        <a:latin typeface="Arial"/>
                      </a:endParaRPr>
                    </a:p>
                  </a:txBody>
                  <a:tcPr marL="0" marR="0" marT="0" marB="0" anchor="ctr">
                    <a:solidFill>
                      <a:schemeClr val="bg2"/>
                    </a:solidFill>
                  </a:tcPr>
                </a:tc>
                <a:tc>
                  <a:txBody>
                    <a:bodyPr/>
                    <a:lstStyle/>
                    <a:p>
                      <a:pPr algn="l" fontAlgn="t"/>
                      <a:r>
                        <a:rPr lang="en-US" sz="1400" b="1" i="0" u="none" strike="noStrike" dirty="0" smtClean="0">
                          <a:solidFill>
                            <a:schemeClr val="tx1"/>
                          </a:solidFill>
                          <a:latin typeface="Arial"/>
                        </a:rPr>
                        <a:t>-2.63</a:t>
                      </a:r>
                      <a:endParaRPr lang="en-US" sz="1400" b="1" i="0" u="none" strike="noStrike" dirty="0">
                        <a:solidFill>
                          <a:schemeClr val="tx1"/>
                        </a:solidFill>
                        <a:latin typeface="Arial"/>
                      </a:endParaRPr>
                    </a:p>
                  </a:txBody>
                  <a:tcPr marL="0" marR="0" marT="0" marB="0" anchor="ctr">
                    <a:lnR>
                      <a:noFill/>
                    </a:lnR>
                    <a:solidFill>
                      <a:schemeClr val="bg2"/>
                    </a:solidFill>
                  </a:tcPr>
                </a:tc>
              </a:tr>
              <a:tr h="302665">
                <a:tc>
                  <a:txBody>
                    <a:bodyPr/>
                    <a:lstStyle/>
                    <a:p>
                      <a:pPr marL="0" marR="0">
                        <a:spcBef>
                          <a:spcPts val="0"/>
                        </a:spcBef>
                        <a:spcAft>
                          <a:spcPts val="0"/>
                        </a:spcAft>
                      </a:pPr>
                      <a:r>
                        <a:rPr lang="en-US" sz="1400" b="1" dirty="0" smtClean="0">
                          <a:latin typeface="+mn-lt"/>
                          <a:ea typeface="Times New Roman"/>
                          <a:cs typeface="Times New Roman"/>
                        </a:rPr>
                        <a:t>Diagnosis = congenital, age = 1 year</a:t>
                      </a:r>
                      <a:endParaRPr lang="en-US" sz="14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400" b="1" dirty="0" smtClean="0">
                          <a:latin typeface="+mn-lt"/>
                          <a:ea typeface="Times New Roman"/>
                          <a:cs typeface="Times New Roman"/>
                        </a:rPr>
                        <a:t>106</a:t>
                      </a:r>
                      <a:endParaRPr lang="en-US" sz="14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400" b="1" i="0" u="none" strike="noStrike">
                          <a:solidFill>
                            <a:schemeClr val="tx1"/>
                          </a:solidFill>
                          <a:latin typeface="Arial"/>
                        </a:rPr>
                        <a:t>1.95</a:t>
                      </a:r>
                    </a:p>
                  </a:txBody>
                  <a:tcPr marL="0" marR="0" marT="0" marB="0" anchor="ctr">
                    <a:solidFill>
                      <a:schemeClr val="bg2"/>
                    </a:solidFill>
                  </a:tcPr>
                </a:tc>
                <a:tc>
                  <a:txBody>
                    <a:bodyPr/>
                    <a:lstStyle/>
                    <a:p>
                      <a:pPr algn="ctr" fontAlgn="t"/>
                      <a:r>
                        <a:rPr lang="en-US" sz="1400" b="1" i="0" u="none" strike="noStrike">
                          <a:solidFill>
                            <a:schemeClr val="tx1"/>
                          </a:solidFill>
                          <a:latin typeface="Arial"/>
                        </a:rPr>
                        <a:t>&lt;.0001</a:t>
                      </a:r>
                    </a:p>
                  </a:txBody>
                  <a:tcPr marL="0" marR="0" marT="0" marB="0" anchor="ctr">
                    <a:solidFill>
                      <a:schemeClr val="bg2"/>
                    </a:solidFill>
                  </a:tcPr>
                </a:tc>
                <a:tc>
                  <a:txBody>
                    <a:bodyPr/>
                    <a:lstStyle/>
                    <a:p>
                      <a:pPr algn="r" fontAlgn="t"/>
                      <a:r>
                        <a:rPr lang="en-US" sz="1400" b="1" i="0" u="none" strike="noStrike" dirty="0">
                          <a:solidFill>
                            <a:schemeClr val="tx1"/>
                          </a:solidFill>
                          <a:latin typeface="Arial"/>
                        </a:rPr>
                        <a:t>1.45</a:t>
                      </a:r>
                    </a:p>
                  </a:txBody>
                  <a:tcPr marL="0" marR="0" marT="0" marB="0" anchor="ctr">
                    <a:solidFill>
                      <a:schemeClr val="bg2"/>
                    </a:solidFill>
                  </a:tcPr>
                </a:tc>
                <a:tc>
                  <a:txBody>
                    <a:bodyPr/>
                    <a:lstStyle/>
                    <a:p>
                      <a:pPr algn="l" fontAlgn="t"/>
                      <a:r>
                        <a:rPr lang="en-US" sz="1400" b="1" i="0" u="none" strike="noStrike" dirty="0" smtClean="0">
                          <a:solidFill>
                            <a:schemeClr val="tx1"/>
                          </a:solidFill>
                          <a:latin typeface="Arial"/>
                        </a:rPr>
                        <a:t>-2.63</a:t>
                      </a:r>
                      <a:endParaRPr lang="en-US" sz="1400" b="1" i="0" u="none" strike="noStrike" dirty="0">
                        <a:solidFill>
                          <a:schemeClr val="tx1"/>
                        </a:solidFill>
                        <a:latin typeface="Arial"/>
                      </a:endParaRPr>
                    </a:p>
                  </a:txBody>
                  <a:tcPr marL="0" marR="0" marT="0" marB="0" anchor="ctr">
                    <a:lnR>
                      <a:noFill/>
                    </a:lnR>
                    <a:solidFill>
                      <a:schemeClr val="bg2"/>
                    </a:solidFill>
                  </a:tcPr>
                </a:tc>
              </a:tr>
              <a:tr h="302665">
                <a:tc>
                  <a:txBody>
                    <a:bodyPr/>
                    <a:lstStyle/>
                    <a:p>
                      <a:pPr marL="0" marR="0">
                        <a:spcBef>
                          <a:spcPts val="0"/>
                        </a:spcBef>
                        <a:spcAft>
                          <a:spcPts val="0"/>
                        </a:spcAft>
                      </a:pPr>
                      <a:r>
                        <a:rPr lang="en-US" sz="1400" b="1" dirty="0" smtClean="0">
                          <a:latin typeface="+mn-lt"/>
                          <a:ea typeface="Times New Roman"/>
                          <a:cs typeface="Times New Roman"/>
                        </a:rPr>
                        <a:t>Balloon</a:t>
                      </a:r>
                      <a:r>
                        <a:rPr lang="en-US" sz="1400" b="1" baseline="0" dirty="0" smtClean="0">
                          <a:latin typeface="+mn-lt"/>
                          <a:ea typeface="Times New Roman"/>
                          <a:cs typeface="Times New Roman"/>
                        </a:rPr>
                        <a:t> pump</a:t>
                      </a:r>
                      <a:endParaRPr lang="en-US" sz="14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400" b="1" dirty="0" smtClean="0">
                          <a:latin typeface="+mn-lt"/>
                          <a:ea typeface="Times New Roman"/>
                          <a:cs typeface="Times New Roman"/>
                        </a:rPr>
                        <a:t>28</a:t>
                      </a:r>
                      <a:endParaRPr lang="en-US" sz="14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400" b="1" i="0" u="none" strike="noStrike">
                          <a:solidFill>
                            <a:schemeClr val="tx1"/>
                          </a:solidFill>
                          <a:latin typeface="Arial"/>
                        </a:rPr>
                        <a:t>1.78</a:t>
                      </a:r>
                    </a:p>
                  </a:txBody>
                  <a:tcPr marL="0" marR="0" marT="0" marB="0" anchor="ctr">
                    <a:solidFill>
                      <a:schemeClr val="bg2"/>
                    </a:solidFill>
                  </a:tcPr>
                </a:tc>
                <a:tc>
                  <a:txBody>
                    <a:bodyPr/>
                    <a:lstStyle/>
                    <a:p>
                      <a:pPr algn="ctr" fontAlgn="t"/>
                      <a:r>
                        <a:rPr lang="en-US" sz="1400" b="1" i="0" u="none" strike="noStrike">
                          <a:solidFill>
                            <a:schemeClr val="tx1"/>
                          </a:solidFill>
                          <a:latin typeface="Arial"/>
                        </a:rPr>
                        <a:t>0.0248</a:t>
                      </a:r>
                    </a:p>
                  </a:txBody>
                  <a:tcPr marL="0" marR="0" marT="0" marB="0" anchor="ctr">
                    <a:solidFill>
                      <a:schemeClr val="bg2"/>
                    </a:solidFill>
                  </a:tcPr>
                </a:tc>
                <a:tc>
                  <a:txBody>
                    <a:bodyPr/>
                    <a:lstStyle/>
                    <a:p>
                      <a:pPr algn="r" fontAlgn="t"/>
                      <a:r>
                        <a:rPr lang="en-US" sz="1400" b="1" i="0" u="none" strike="noStrike">
                          <a:solidFill>
                            <a:schemeClr val="tx1"/>
                          </a:solidFill>
                          <a:latin typeface="Arial"/>
                        </a:rPr>
                        <a:t>1.08</a:t>
                      </a:r>
                    </a:p>
                  </a:txBody>
                  <a:tcPr marL="0" marR="0" marT="0" marB="0" anchor="ctr">
                    <a:solidFill>
                      <a:schemeClr val="bg2"/>
                    </a:solidFill>
                  </a:tcPr>
                </a:tc>
                <a:tc>
                  <a:txBody>
                    <a:bodyPr/>
                    <a:lstStyle/>
                    <a:p>
                      <a:pPr algn="l" fontAlgn="t"/>
                      <a:r>
                        <a:rPr lang="en-US" sz="1400" b="1" i="0" u="none" strike="noStrike" dirty="0" smtClean="0">
                          <a:solidFill>
                            <a:schemeClr val="tx1"/>
                          </a:solidFill>
                          <a:latin typeface="Arial"/>
                        </a:rPr>
                        <a:t>-2.94</a:t>
                      </a:r>
                      <a:endParaRPr lang="en-US" sz="1400" b="1" i="0" u="none" strike="noStrike" dirty="0">
                        <a:solidFill>
                          <a:schemeClr val="tx1"/>
                        </a:solidFill>
                        <a:latin typeface="Arial"/>
                      </a:endParaRPr>
                    </a:p>
                  </a:txBody>
                  <a:tcPr marL="0" marR="0" marT="0" marB="0" anchor="ctr">
                    <a:lnR>
                      <a:noFill/>
                    </a:lnR>
                    <a:solidFill>
                      <a:schemeClr val="bg2"/>
                    </a:solidFill>
                  </a:tcPr>
                </a:tc>
              </a:tr>
              <a:tr h="302665">
                <a:tc>
                  <a:txBody>
                    <a:bodyPr/>
                    <a:lstStyle/>
                    <a:p>
                      <a:pPr marL="0" marR="0">
                        <a:spcBef>
                          <a:spcPts val="0"/>
                        </a:spcBef>
                        <a:spcAft>
                          <a:spcPts val="0"/>
                        </a:spcAft>
                      </a:pPr>
                      <a:r>
                        <a:rPr lang="en-US" sz="1400" b="1" dirty="0" smtClean="0">
                          <a:latin typeface="+mn-lt"/>
                          <a:ea typeface="Times New Roman"/>
                          <a:cs typeface="Times New Roman"/>
                        </a:rPr>
                        <a:t>Diagnosis =</a:t>
                      </a:r>
                      <a:r>
                        <a:rPr lang="en-US" sz="1400" b="1" baseline="0" dirty="0" smtClean="0">
                          <a:latin typeface="+mn-lt"/>
                          <a:ea typeface="Times New Roman"/>
                          <a:cs typeface="Times New Roman"/>
                        </a:rPr>
                        <a:t> congenital, age = 0 years, no PGE or ECMO</a:t>
                      </a:r>
                      <a:endParaRPr lang="en-US" sz="14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400" b="1" dirty="0" smtClean="0">
                          <a:latin typeface="+mn-lt"/>
                          <a:ea typeface="Times New Roman"/>
                          <a:cs typeface="Times New Roman"/>
                        </a:rPr>
                        <a:t>390</a:t>
                      </a:r>
                      <a:endParaRPr lang="en-US" sz="14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400" b="1" i="0" u="none" strike="noStrike" dirty="0" smtClean="0">
                          <a:solidFill>
                            <a:schemeClr val="tx1"/>
                          </a:solidFill>
                          <a:latin typeface="Arial"/>
                        </a:rPr>
                        <a:t>1.60</a:t>
                      </a:r>
                      <a:endParaRPr lang="en-US" sz="1400" b="1" i="0" u="none" strike="noStrike" dirty="0">
                        <a:solidFill>
                          <a:schemeClr val="tx1"/>
                        </a:solidFill>
                        <a:latin typeface="Arial"/>
                      </a:endParaRPr>
                    </a:p>
                  </a:txBody>
                  <a:tcPr marL="0" marR="0" marT="0" marB="0" anchor="ctr">
                    <a:solidFill>
                      <a:schemeClr val="bg2"/>
                    </a:solidFill>
                  </a:tcPr>
                </a:tc>
                <a:tc>
                  <a:txBody>
                    <a:bodyPr/>
                    <a:lstStyle/>
                    <a:p>
                      <a:pPr algn="ctr" fontAlgn="t"/>
                      <a:r>
                        <a:rPr lang="en-US" sz="1400" b="1" i="0" u="none" strike="noStrike">
                          <a:solidFill>
                            <a:schemeClr val="tx1"/>
                          </a:solidFill>
                          <a:latin typeface="Arial"/>
                        </a:rPr>
                        <a:t>&lt;.0001</a:t>
                      </a:r>
                    </a:p>
                  </a:txBody>
                  <a:tcPr marL="0" marR="0" marT="0" marB="0" anchor="ctr">
                    <a:solidFill>
                      <a:schemeClr val="bg2"/>
                    </a:solidFill>
                  </a:tcPr>
                </a:tc>
                <a:tc>
                  <a:txBody>
                    <a:bodyPr/>
                    <a:lstStyle/>
                    <a:p>
                      <a:pPr algn="r" fontAlgn="t"/>
                      <a:r>
                        <a:rPr lang="en-US" sz="1400" b="1" i="0" u="none" strike="noStrike" dirty="0">
                          <a:solidFill>
                            <a:schemeClr val="tx1"/>
                          </a:solidFill>
                          <a:latin typeface="Arial"/>
                        </a:rPr>
                        <a:t>1.27</a:t>
                      </a:r>
                    </a:p>
                  </a:txBody>
                  <a:tcPr marL="0" marR="0" marT="0" marB="0" anchor="ctr">
                    <a:solidFill>
                      <a:schemeClr val="bg2"/>
                    </a:solidFill>
                  </a:tcPr>
                </a:tc>
                <a:tc>
                  <a:txBody>
                    <a:bodyPr/>
                    <a:lstStyle/>
                    <a:p>
                      <a:pPr algn="l" fontAlgn="t"/>
                      <a:r>
                        <a:rPr lang="en-US" sz="1400" b="1" i="0" u="none" strike="noStrike" dirty="0" smtClean="0">
                          <a:solidFill>
                            <a:schemeClr val="tx1"/>
                          </a:solidFill>
                          <a:latin typeface="Arial"/>
                        </a:rPr>
                        <a:t>-2.02</a:t>
                      </a:r>
                      <a:endParaRPr lang="en-US" sz="1400" b="1" i="0" u="none" strike="noStrike" dirty="0">
                        <a:solidFill>
                          <a:schemeClr val="tx1"/>
                        </a:solidFill>
                        <a:latin typeface="Arial"/>
                      </a:endParaRPr>
                    </a:p>
                  </a:txBody>
                  <a:tcPr marL="0" marR="0" marT="0" marB="0" anchor="ctr">
                    <a:lnR>
                      <a:noFill/>
                    </a:lnR>
                    <a:solidFill>
                      <a:schemeClr val="bg2"/>
                    </a:solidFill>
                  </a:tcPr>
                </a:tc>
              </a:tr>
              <a:tr h="302665">
                <a:tc>
                  <a:txBody>
                    <a:bodyPr/>
                    <a:lstStyle/>
                    <a:p>
                      <a:pPr marL="0" marR="0">
                        <a:spcBef>
                          <a:spcPts val="0"/>
                        </a:spcBef>
                        <a:spcAft>
                          <a:spcPts val="0"/>
                        </a:spcAft>
                      </a:pPr>
                      <a:r>
                        <a:rPr lang="en-US" sz="1400" b="1" dirty="0" smtClean="0">
                          <a:latin typeface="+mn-lt"/>
                          <a:ea typeface="Times New Roman"/>
                          <a:cs typeface="Times New Roman"/>
                        </a:rPr>
                        <a:t>Diagnosis = congenital</a:t>
                      </a:r>
                      <a:r>
                        <a:rPr lang="en-US" sz="1400" b="1" baseline="0" dirty="0" smtClean="0">
                          <a:latin typeface="+mn-lt"/>
                          <a:ea typeface="Times New Roman"/>
                          <a:cs typeface="Times New Roman"/>
                        </a:rPr>
                        <a:t>, age = 2-17 years</a:t>
                      </a:r>
                      <a:endParaRPr lang="en-US" sz="14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400" b="1" dirty="0" smtClean="0">
                          <a:latin typeface="+mn-lt"/>
                          <a:ea typeface="Times New Roman"/>
                          <a:cs typeface="Times New Roman"/>
                        </a:rPr>
                        <a:t>645</a:t>
                      </a:r>
                      <a:endParaRPr lang="en-US" sz="14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400" b="1" i="0" u="none" strike="noStrike">
                          <a:solidFill>
                            <a:schemeClr val="tx1"/>
                          </a:solidFill>
                          <a:latin typeface="Arial"/>
                        </a:rPr>
                        <a:t>1.27</a:t>
                      </a:r>
                    </a:p>
                  </a:txBody>
                  <a:tcPr marL="0" marR="0" marT="0" marB="0" anchor="ctr">
                    <a:solidFill>
                      <a:schemeClr val="bg2"/>
                    </a:solidFill>
                  </a:tcPr>
                </a:tc>
                <a:tc>
                  <a:txBody>
                    <a:bodyPr/>
                    <a:lstStyle/>
                    <a:p>
                      <a:pPr algn="ctr" fontAlgn="t"/>
                      <a:r>
                        <a:rPr lang="en-US" sz="1400" b="1" i="0" u="none" strike="noStrike">
                          <a:solidFill>
                            <a:schemeClr val="tx1"/>
                          </a:solidFill>
                          <a:latin typeface="Arial"/>
                        </a:rPr>
                        <a:t>0.0036</a:t>
                      </a:r>
                    </a:p>
                  </a:txBody>
                  <a:tcPr marL="0" marR="0" marT="0" marB="0" anchor="ctr">
                    <a:solidFill>
                      <a:schemeClr val="bg2"/>
                    </a:solidFill>
                  </a:tcPr>
                </a:tc>
                <a:tc>
                  <a:txBody>
                    <a:bodyPr/>
                    <a:lstStyle/>
                    <a:p>
                      <a:pPr algn="r" fontAlgn="t"/>
                      <a:r>
                        <a:rPr lang="en-US" sz="1400" b="1" i="0" u="none" strike="noStrike" dirty="0">
                          <a:solidFill>
                            <a:schemeClr val="tx1"/>
                          </a:solidFill>
                          <a:latin typeface="Arial"/>
                        </a:rPr>
                        <a:t>1.08</a:t>
                      </a:r>
                    </a:p>
                  </a:txBody>
                  <a:tcPr marL="0" marR="0" marT="0" marB="0" anchor="ctr">
                    <a:solidFill>
                      <a:schemeClr val="bg2"/>
                    </a:solidFill>
                  </a:tcPr>
                </a:tc>
                <a:tc>
                  <a:txBody>
                    <a:bodyPr/>
                    <a:lstStyle/>
                    <a:p>
                      <a:pPr algn="l" fontAlgn="t"/>
                      <a:r>
                        <a:rPr lang="en-US" sz="1400" b="1" i="0" u="none" strike="noStrike" dirty="0" smtClean="0">
                          <a:solidFill>
                            <a:schemeClr val="tx1"/>
                          </a:solidFill>
                          <a:latin typeface="Arial"/>
                        </a:rPr>
                        <a:t>-1.49</a:t>
                      </a:r>
                      <a:endParaRPr lang="en-US" sz="1400" b="1" i="0" u="none" strike="noStrike" dirty="0">
                        <a:solidFill>
                          <a:schemeClr val="tx1"/>
                        </a:solidFill>
                        <a:latin typeface="Arial"/>
                      </a:endParaRPr>
                    </a:p>
                  </a:txBody>
                  <a:tcPr marL="0" marR="0" marT="0" marB="0" anchor="ctr">
                    <a:lnR>
                      <a:noFill/>
                    </a:lnR>
                    <a:solidFill>
                      <a:schemeClr val="bg2"/>
                    </a:solidFill>
                  </a:tcPr>
                </a:tc>
              </a:tr>
              <a:tr h="302665">
                <a:tc>
                  <a:txBody>
                    <a:bodyPr/>
                    <a:lstStyle/>
                    <a:p>
                      <a:pPr marL="0" marR="0">
                        <a:spcBef>
                          <a:spcPts val="0"/>
                        </a:spcBef>
                        <a:spcAft>
                          <a:spcPts val="0"/>
                        </a:spcAft>
                      </a:pPr>
                      <a:r>
                        <a:rPr lang="en-US" sz="1400" b="1" dirty="0">
                          <a:solidFill>
                            <a:srgbClr val="FFFFFF"/>
                          </a:solidFill>
                          <a:latin typeface="+mn-lt"/>
                          <a:ea typeface="Times New Roman"/>
                          <a:cs typeface="Times New Roman"/>
                        </a:rPr>
                        <a:t>On ventilator</a:t>
                      </a:r>
                      <a:endParaRPr lang="en-US" sz="14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400" b="1" dirty="0" smtClean="0">
                          <a:latin typeface="+mn-lt"/>
                          <a:ea typeface="Times New Roman"/>
                          <a:cs typeface="Times New Roman"/>
                        </a:rPr>
                        <a:t>490</a:t>
                      </a:r>
                      <a:endParaRPr lang="en-US" sz="14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400" b="1" i="0" u="none" strike="noStrike">
                          <a:solidFill>
                            <a:schemeClr val="tx1"/>
                          </a:solidFill>
                          <a:latin typeface="Arial"/>
                        </a:rPr>
                        <a:t>1.19</a:t>
                      </a:r>
                    </a:p>
                  </a:txBody>
                  <a:tcPr marL="0" marR="0" marT="0" marB="0" anchor="ctr">
                    <a:solidFill>
                      <a:schemeClr val="bg2"/>
                    </a:solidFill>
                  </a:tcPr>
                </a:tc>
                <a:tc>
                  <a:txBody>
                    <a:bodyPr/>
                    <a:lstStyle/>
                    <a:p>
                      <a:pPr algn="ctr" fontAlgn="t"/>
                      <a:r>
                        <a:rPr lang="en-US" sz="1400" b="1" i="0" u="none" strike="noStrike">
                          <a:solidFill>
                            <a:schemeClr val="tx1"/>
                          </a:solidFill>
                          <a:latin typeface="Arial"/>
                        </a:rPr>
                        <a:t>0.0418</a:t>
                      </a:r>
                    </a:p>
                  </a:txBody>
                  <a:tcPr marL="0" marR="0" marT="0" marB="0" anchor="ctr">
                    <a:solidFill>
                      <a:schemeClr val="bg2"/>
                    </a:solidFill>
                  </a:tcPr>
                </a:tc>
                <a:tc>
                  <a:txBody>
                    <a:bodyPr/>
                    <a:lstStyle/>
                    <a:p>
                      <a:pPr algn="r" fontAlgn="t"/>
                      <a:r>
                        <a:rPr lang="en-US" sz="1400" b="1" i="0" u="none" strike="noStrike" dirty="0">
                          <a:solidFill>
                            <a:schemeClr val="tx1"/>
                          </a:solidFill>
                          <a:latin typeface="Arial"/>
                        </a:rPr>
                        <a:t>1.01</a:t>
                      </a:r>
                    </a:p>
                  </a:txBody>
                  <a:tcPr marL="0" marR="0" marT="0" marB="0" anchor="ctr">
                    <a:solidFill>
                      <a:schemeClr val="bg2"/>
                    </a:solidFill>
                  </a:tcPr>
                </a:tc>
                <a:tc>
                  <a:txBody>
                    <a:bodyPr/>
                    <a:lstStyle/>
                    <a:p>
                      <a:pPr algn="l" fontAlgn="t"/>
                      <a:r>
                        <a:rPr lang="en-US" sz="1400" b="1" i="0" u="none" strike="noStrike" dirty="0" smtClean="0">
                          <a:solidFill>
                            <a:schemeClr val="tx1"/>
                          </a:solidFill>
                          <a:latin typeface="Arial"/>
                        </a:rPr>
                        <a:t>-1.42</a:t>
                      </a:r>
                      <a:endParaRPr lang="en-US" sz="1400" b="1" i="0" u="none" strike="noStrike" dirty="0">
                        <a:solidFill>
                          <a:schemeClr val="tx1"/>
                        </a:solidFill>
                        <a:latin typeface="Arial"/>
                      </a:endParaRPr>
                    </a:p>
                  </a:txBody>
                  <a:tcPr marL="0" marR="0" marT="0" marB="0" anchor="ctr">
                    <a:lnR>
                      <a:noFill/>
                    </a:lnR>
                    <a:solidFill>
                      <a:schemeClr val="bg2"/>
                    </a:solidFill>
                  </a:tcPr>
                </a:tc>
              </a:tr>
              <a:tr h="302665">
                <a:tc>
                  <a:txBody>
                    <a:bodyPr/>
                    <a:lstStyle/>
                    <a:p>
                      <a:r>
                        <a:rPr lang="en-US" sz="1400" b="1" dirty="0" smtClean="0"/>
                        <a:t>Hospitalize</a:t>
                      </a:r>
                      <a:r>
                        <a:rPr lang="en-US" sz="1400" b="1" baseline="0" dirty="0" smtClean="0"/>
                        <a:t>d at time of transplant</a:t>
                      </a:r>
                      <a:endParaRPr lang="en-US" sz="1400" b="1" dirty="0"/>
                    </a:p>
                  </a:txBody>
                  <a:tcPr marL="38100" marR="38100" marT="0" marB="0" anchor="ctr">
                    <a:lnL>
                      <a:noFill/>
                    </a:lnL>
                    <a:solidFill>
                      <a:schemeClr val="bg2"/>
                    </a:solidFill>
                  </a:tcPr>
                </a:tc>
                <a:tc>
                  <a:txBody>
                    <a:bodyPr/>
                    <a:lstStyle/>
                    <a:p>
                      <a:pPr algn="ctr"/>
                      <a:r>
                        <a:rPr lang="en-US" sz="1400" b="1" dirty="0" smtClean="0"/>
                        <a:t>2298</a:t>
                      </a:r>
                      <a:endParaRPr lang="en-US" sz="1400" b="1" dirty="0"/>
                    </a:p>
                  </a:txBody>
                  <a:tcPr marL="38100" marR="38100" marT="0" marB="0" anchor="ctr">
                    <a:solidFill>
                      <a:schemeClr val="bg2"/>
                    </a:solidFill>
                  </a:tcPr>
                </a:tc>
                <a:tc>
                  <a:txBody>
                    <a:bodyPr/>
                    <a:lstStyle/>
                    <a:p>
                      <a:pPr algn="ctr" fontAlgn="t"/>
                      <a:r>
                        <a:rPr lang="en-US" sz="1400" b="1" i="0" u="none" strike="noStrike">
                          <a:solidFill>
                            <a:schemeClr val="tx1"/>
                          </a:solidFill>
                          <a:latin typeface="Arial"/>
                        </a:rPr>
                        <a:t>1.19</a:t>
                      </a:r>
                    </a:p>
                  </a:txBody>
                  <a:tcPr marL="0" marR="0" marT="0" marB="0" anchor="ctr">
                    <a:solidFill>
                      <a:schemeClr val="bg2"/>
                    </a:solidFill>
                  </a:tcPr>
                </a:tc>
                <a:tc>
                  <a:txBody>
                    <a:bodyPr/>
                    <a:lstStyle/>
                    <a:p>
                      <a:pPr algn="ctr" fontAlgn="t"/>
                      <a:r>
                        <a:rPr lang="en-US" sz="1400" b="1" i="0" u="none" strike="noStrike">
                          <a:solidFill>
                            <a:schemeClr val="tx1"/>
                          </a:solidFill>
                          <a:latin typeface="Arial"/>
                        </a:rPr>
                        <a:t>0.0122</a:t>
                      </a:r>
                    </a:p>
                  </a:txBody>
                  <a:tcPr marL="0" marR="0" marT="0" marB="0" anchor="ctr">
                    <a:solidFill>
                      <a:schemeClr val="bg2"/>
                    </a:solidFill>
                  </a:tcPr>
                </a:tc>
                <a:tc>
                  <a:txBody>
                    <a:bodyPr/>
                    <a:lstStyle/>
                    <a:p>
                      <a:pPr algn="r" fontAlgn="t"/>
                      <a:r>
                        <a:rPr lang="en-US" sz="1400" b="1" i="0" u="none" strike="noStrike" dirty="0">
                          <a:solidFill>
                            <a:schemeClr val="tx1"/>
                          </a:solidFill>
                          <a:latin typeface="Arial"/>
                        </a:rPr>
                        <a:t>1.04</a:t>
                      </a:r>
                    </a:p>
                  </a:txBody>
                  <a:tcPr marL="0" marR="0" marT="0" marB="0" anchor="ctr">
                    <a:solidFill>
                      <a:schemeClr val="bg2"/>
                    </a:solidFill>
                  </a:tcPr>
                </a:tc>
                <a:tc>
                  <a:txBody>
                    <a:bodyPr/>
                    <a:lstStyle/>
                    <a:p>
                      <a:pPr algn="l" fontAlgn="t"/>
                      <a:r>
                        <a:rPr lang="en-US" sz="1400" b="1" i="0" u="none" strike="noStrike" dirty="0" smtClean="0">
                          <a:solidFill>
                            <a:schemeClr val="tx1"/>
                          </a:solidFill>
                          <a:latin typeface="Arial"/>
                        </a:rPr>
                        <a:t>-1.36</a:t>
                      </a:r>
                      <a:endParaRPr lang="en-US" sz="1400" b="1" i="0" u="none" strike="noStrike" dirty="0">
                        <a:solidFill>
                          <a:schemeClr val="tx1"/>
                        </a:solidFill>
                        <a:latin typeface="Arial"/>
                      </a:endParaRPr>
                    </a:p>
                  </a:txBody>
                  <a:tcPr marL="0" marR="0" marT="0" marB="0" anchor="ctr">
                    <a:lnR>
                      <a:noFill/>
                    </a:lnR>
                    <a:solidFill>
                      <a:schemeClr val="bg2"/>
                    </a:solidFill>
                  </a:tcPr>
                </a:tc>
              </a:tr>
              <a:tr h="302665">
                <a:tc>
                  <a:txBody>
                    <a:bodyPr/>
                    <a:lstStyle/>
                    <a:p>
                      <a:pPr marL="0" marR="0">
                        <a:spcBef>
                          <a:spcPts val="0"/>
                        </a:spcBef>
                        <a:spcAft>
                          <a:spcPts val="0"/>
                        </a:spcAft>
                      </a:pPr>
                      <a:r>
                        <a:rPr lang="en-US" sz="1400" b="1" dirty="0" smtClean="0">
                          <a:latin typeface="+mn-lt"/>
                          <a:ea typeface="Times New Roman"/>
                          <a:cs typeface="Times New Roman"/>
                        </a:rPr>
                        <a:t>Female recipient</a:t>
                      </a:r>
                      <a:endParaRPr lang="en-US" sz="14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400" b="1" dirty="0" smtClean="0">
                          <a:latin typeface="+mn-lt"/>
                          <a:ea typeface="Times New Roman"/>
                          <a:cs typeface="Times New Roman"/>
                        </a:rPr>
                        <a:t>1409</a:t>
                      </a:r>
                      <a:endParaRPr lang="en-US" sz="14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400" b="1" i="0" u="none" strike="noStrike">
                          <a:solidFill>
                            <a:schemeClr val="tx1"/>
                          </a:solidFill>
                          <a:latin typeface="Arial"/>
                        </a:rPr>
                        <a:t>1.17</a:t>
                      </a:r>
                    </a:p>
                  </a:txBody>
                  <a:tcPr marL="0" marR="0" marT="0" marB="0" anchor="ctr">
                    <a:solidFill>
                      <a:schemeClr val="bg2"/>
                    </a:solidFill>
                  </a:tcPr>
                </a:tc>
                <a:tc>
                  <a:txBody>
                    <a:bodyPr/>
                    <a:lstStyle/>
                    <a:p>
                      <a:pPr algn="ctr" fontAlgn="t"/>
                      <a:r>
                        <a:rPr lang="en-US" sz="1400" b="1" i="0" u="none" strike="noStrike">
                          <a:solidFill>
                            <a:schemeClr val="tx1"/>
                          </a:solidFill>
                          <a:latin typeface="Arial"/>
                        </a:rPr>
                        <a:t>0.0077</a:t>
                      </a:r>
                    </a:p>
                  </a:txBody>
                  <a:tcPr marL="0" marR="0" marT="0" marB="0" anchor="ctr">
                    <a:solidFill>
                      <a:schemeClr val="bg2"/>
                    </a:solidFill>
                  </a:tcPr>
                </a:tc>
                <a:tc>
                  <a:txBody>
                    <a:bodyPr/>
                    <a:lstStyle/>
                    <a:p>
                      <a:pPr algn="r" fontAlgn="t"/>
                      <a:r>
                        <a:rPr lang="en-US" sz="1400" b="1" i="0" u="none" strike="noStrike" dirty="0">
                          <a:solidFill>
                            <a:schemeClr val="tx1"/>
                          </a:solidFill>
                          <a:latin typeface="Arial"/>
                        </a:rPr>
                        <a:t>1.04</a:t>
                      </a:r>
                    </a:p>
                  </a:txBody>
                  <a:tcPr marL="0" marR="0" marT="0" marB="0" anchor="ctr">
                    <a:solidFill>
                      <a:schemeClr val="bg2"/>
                    </a:solidFill>
                  </a:tcPr>
                </a:tc>
                <a:tc>
                  <a:txBody>
                    <a:bodyPr/>
                    <a:lstStyle/>
                    <a:p>
                      <a:pPr algn="l" fontAlgn="t"/>
                      <a:r>
                        <a:rPr lang="en-US" sz="1400" b="1" i="0" u="none" strike="noStrike" dirty="0" smtClean="0">
                          <a:solidFill>
                            <a:schemeClr val="tx1"/>
                          </a:solidFill>
                          <a:latin typeface="Arial"/>
                        </a:rPr>
                        <a:t>-1.31</a:t>
                      </a:r>
                      <a:endParaRPr lang="en-US" sz="1400" b="1" i="0" u="none" strike="noStrike" dirty="0">
                        <a:solidFill>
                          <a:schemeClr val="tx1"/>
                        </a:solidFill>
                        <a:latin typeface="Arial"/>
                      </a:endParaRPr>
                    </a:p>
                  </a:txBody>
                  <a:tcPr marL="0" marR="0" marT="0" marB="0" anchor="ctr">
                    <a:lnR>
                      <a:noFill/>
                    </a:lnR>
                    <a:solidFill>
                      <a:schemeClr val="bg2"/>
                    </a:solidFill>
                  </a:tcPr>
                </a:tc>
              </a:tr>
              <a:tr h="302665">
                <a:tc>
                  <a:txBody>
                    <a:bodyPr/>
                    <a:lstStyle/>
                    <a:p>
                      <a:pPr marL="0" marR="0">
                        <a:spcBef>
                          <a:spcPts val="0"/>
                        </a:spcBef>
                        <a:spcAft>
                          <a:spcPts val="0"/>
                        </a:spcAft>
                      </a:pPr>
                      <a:r>
                        <a:rPr lang="en-US" sz="1400" b="1" dirty="0" smtClean="0">
                          <a:latin typeface="+mn-lt"/>
                          <a:ea typeface="Times New Roman"/>
                          <a:cs typeface="Times New Roman"/>
                        </a:rPr>
                        <a:t>Donor</a:t>
                      </a:r>
                      <a:r>
                        <a:rPr lang="en-US" sz="1400" b="1" baseline="0" dirty="0" smtClean="0">
                          <a:latin typeface="+mn-lt"/>
                          <a:ea typeface="Times New Roman"/>
                          <a:cs typeface="Times New Roman"/>
                        </a:rPr>
                        <a:t> CMV +/Recipient CMV -</a:t>
                      </a:r>
                      <a:endParaRPr lang="en-US" sz="14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400" b="1" dirty="0" smtClean="0">
                          <a:latin typeface="+mn-lt"/>
                          <a:ea typeface="Times New Roman"/>
                          <a:cs typeface="Times New Roman"/>
                        </a:rPr>
                        <a:t>723</a:t>
                      </a:r>
                      <a:endParaRPr lang="en-US" sz="14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400" b="1" i="0" u="none" strike="noStrike">
                          <a:solidFill>
                            <a:schemeClr val="tx1"/>
                          </a:solidFill>
                          <a:latin typeface="Arial"/>
                        </a:rPr>
                        <a:t>1.14</a:t>
                      </a:r>
                    </a:p>
                  </a:txBody>
                  <a:tcPr marL="0" marR="0" marT="0" marB="0" anchor="ctr">
                    <a:solidFill>
                      <a:schemeClr val="bg2"/>
                    </a:solidFill>
                  </a:tcPr>
                </a:tc>
                <a:tc>
                  <a:txBody>
                    <a:bodyPr/>
                    <a:lstStyle/>
                    <a:p>
                      <a:pPr algn="ctr" fontAlgn="t"/>
                      <a:r>
                        <a:rPr lang="en-US" sz="1400" b="1" i="0" u="none" strike="noStrike">
                          <a:solidFill>
                            <a:schemeClr val="tx1"/>
                          </a:solidFill>
                          <a:latin typeface="Arial"/>
                        </a:rPr>
                        <a:t>0.046</a:t>
                      </a:r>
                    </a:p>
                  </a:txBody>
                  <a:tcPr marL="0" marR="0" marT="0" marB="0" anchor="ctr">
                    <a:solidFill>
                      <a:schemeClr val="bg2"/>
                    </a:solidFill>
                  </a:tcPr>
                </a:tc>
                <a:tc>
                  <a:txBody>
                    <a:bodyPr/>
                    <a:lstStyle/>
                    <a:p>
                      <a:pPr algn="r" fontAlgn="t"/>
                      <a:r>
                        <a:rPr lang="en-US" sz="1400" b="1" i="0" u="none" strike="noStrike" dirty="0" smtClean="0">
                          <a:solidFill>
                            <a:schemeClr val="tx1"/>
                          </a:solidFill>
                          <a:latin typeface="Arial"/>
                        </a:rPr>
                        <a:t>1.00</a:t>
                      </a:r>
                      <a:endParaRPr lang="en-US" sz="1400" b="1" i="0" u="none" strike="noStrike" dirty="0">
                        <a:solidFill>
                          <a:schemeClr val="tx1"/>
                        </a:solidFill>
                        <a:latin typeface="Arial"/>
                      </a:endParaRPr>
                    </a:p>
                  </a:txBody>
                  <a:tcPr marL="0" marR="0" marT="0" marB="0" anchor="ctr">
                    <a:solidFill>
                      <a:schemeClr val="bg2"/>
                    </a:solidFill>
                  </a:tcPr>
                </a:tc>
                <a:tc>
                  <a:txBody>
                    <a:bodyPr/>
                    <a:lstStyle/>
                    <a:p>
                      <a:pPr algn="l" fontAlgn="t"/>
                      <a:r>
                        <a:rPr lang="en-US" sz="1400" b="1" i="0" u="none" strike="noStrike" dirty="0" smtClean="0">
                          <a:solidFill>
                            <a:schemeClr val="tx1"/>
                          </a:solidFill>
                          <a:latin typeface="Arial"/>
                        </a:rPr>
                        <a:t>-1.31</a:t>
                      </a:r>
                      <a:endParaRPr lang="en-US" sz="1400" b="1" i="0" u="none" strike="noStrike" dirty="0">
                        <a:solidFill>
                          <a:schemeClr val="tx1"/>
                        </a:solidFill>
                        <a:latin typeface="Arial"/>
                      </a:endParaRPr>
                    </a:p>
                  </a:txBody>
                  <a:tcPr marL="0" marR="0" marT="0" marB="0" anchor="ctr">
                    <a:lnR>
                      <a:noFill/>
                    </a:lnR>
                    <a:solidFill>
                      <a:schemeClr val="bg2"/>
                    </a:solidFill>
                  </a:tcPr>
                </a:tc>
              </a:tr>
              <a:tr h="3026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latin typeface="+mn-lt"/>
                          <a:ea typeface="Times New Roman"/>
                          <a:cs typeface="Times New Roman"/>
                        </a:rPr>
                        <a:t>0-3 vs. 4-6 total HLA mismatches</a:t>
                      </a:r>
                    </a:p>
                  </a:txBody>
                  <a:tcPr marL="38100" marR="38100" marT="0" marB="0" anchor="ctr">
                    <a:lnL>
                      <a:noFill/>
                    </a:lnL>
                    <a:solidFill>
                      <a:schemeClr val="bg2"/>
                    </a:solidFill>
                  </a:tcPr>
                </a:tc>
                <a:tc>
                  <a:txBody>
                    <a:bodyPr/>
                    <a:lstStyle/>
                    <a:p>
                      <a:pPr marL="0" marR="0" algn="ctr">
                        <a:spcBef>
                          <a:spcPts val="0"/>
                        </a:spcBef>
                        <a:spcAft>
                          <a:spcPts val="0"/>
                        </a:spcAft>
                      </a:pPr>
                      <a:r>
                        <a:rPr lang="en-US" sz="1400" b="1" dirty="0" smtClean="0">
                          <a:latin typeface="+mn-lt"/>
                          <a:ea typeface="Times New Roman"/>
                          <a:cs typeface="Times New Roman"/>
                        </a:rPr>
                        <a:t>295</a:t>
                      </a:r>
                      <a:endParaRPr lang="en-US" sz="14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400" b="1" i="0" u="none" strike="noStrike" dirty="0" smtClean="0">
                          <a:solidFill>
                            <a:schemeClr val="tx1"/>
                          </a:solidFill>
                          <a:latin typeface="Arial"/>
                        </a:rPr>
                        <a:t>0.80</a:t>
                      </a:r>
                      <a:endParaRPr lang="en-US" sz="1400" b="1" i="0" u="none" strike="noStrike" dirty="0">
                        <a:solidFill>
                          <a:schemeClr val="tx1"/>
                        </a:solidFill>
                        <a:latin typeface="Arial"/>
                      </a:endParaRPr>
                    </a:p>
                  </a:txBody>
                  <a:tcPr marL="0" marR="0" marT="0" marB="0" anchor="ctr">
                    <a:solidFill>
                      <a:schemeClr val="bg2"/>
                    </a:solidFill>
                  </a:tcPr>
                </a:tc>
                <a:tc>
                  <a:txBody>
                    <a:bodyPr/>
                    <a:lstStyle/>
                    <a:p>
                      <a:pPr algn="ctr" fontAlgn="t"/>
                      <a:r>
                        <a:rPr lang="en-US" sz="1400" b="1" i="0" u="none" strike="noStrike">
                          <a:solidFill>
                            <a:schemeClr val="tx1"/>
                          </a:solidFill>
                          <a:latin typeface="Arial"/>
                        </a:rPr>
                        <a:t>0.0409</a:t>
                      </a:r>
                    </a:p>
                  </a:txBody>
                  <a:tcPr marL="0" marR="0" marT="0" marB="0" anchor="ctr">
                    <a:solidFill>
                      <a:schemeClr val="bg2"/>
                    </a:solidFill>
                  </a:tcPr>
                </a:tc>
                <a:tc>
                  <a:txBody>
                    <a:bodyPr/>
                    <a:lstStyle/>
                    <a:p>
                      <a:pPr algn="r" fontAlgn="t"/>
                      <a:r>
                        <a:rPr lang="en-US" sz="1400" b="1" i="0" u="none" strike="noStrike" dirty="0">
                          <a:solidFill>
                            <a:schemeClr val="tx1"/>
                          </a:solidFill>
                          <a:latin typeface="Arial"/>
                        </a:rPr>
                        <a:t>0.65</a:t>
                      </a:r>
                    </a:p>
                  </a:txBody>
                  <a:tcPr marL="0" marR="0" marT="0" marB="0" anchor="ctr">
                    <a:solidFill>
                      <a:schemeClr val="bg2"/>
                    </a:solidFill>
                  </a:tcPr>
                </a:tc>
                <a:tc>
                  <a:txBody>
                    <a:bodyPr/>
                    <a:lstStyle/>
                    <a:p>
                      <a:pPr algn="l" fontAlgn="t"/>
                      <a:r>
                        <a:rPr lang="en-US" sz="1400" b="1" i="0" u="none" strike="noStrike" dirty="0" smtClean="0">
                          <a:solidFill>
                            <a:schemeClr val="tx1"/>
                          </a:solidFill>
                          <a:latin typeface="Arial"/>
                        </a:rPr>
                        <a:t>-0.99</a:t>
                      </a:r>
                      <a:endParaRPr lang="en-US" sz="1400" b="1" i="0" u="none" strike="noStrike" dirty="0">
                        <a:solidFill>
                          <a:schemeClr val="tx1"/>
                        </a:solidFill>
                        <a:latin typeface="Arial"/>
                      </a:endParaRPr>
                    </a:p>
                  </a:txBody>
                  <a:tcPr marL="0" marR="0" marT="0" marB="0" anchor="ctr">
                    <a:lnR>
                      <a:noFill/>
                    </a:lnR>
                    <a:solidFill>
                      <a:schemeClr val="bg2"/>
                    </a:solidFill>
                  </a:tcPr>
                </a:tc>
              </a:tr>
              <a:tr h="3026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latin typeface="+mn-lt"/>
                          <a:ea typeface="Times New Roman"/>
                          <a:cs typeface="Times New Roman"/>
                        </a:rPr>
                        <a:t>Transplant year: 1998/1999</a:t>
                      </a:r>
                      <a:r>
                        <a:rPr lang="en-US" sz="1400" b="1" baseline="0" dirty="0" smtClean="0">
                          <a:latin typeface="+mn-lt"/>
                          <a:ea typeface="Times New Roman"/>
                          <a:cs typeface="Times New Roman"/>
                        </a:rPr>
                        <a:t> vs. 1992/1993</a:t>
                      </a:r>
                      <a:endParaRPr lang="en-US" sz="1400" b="1" dirty="0" smtClean="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400" b="1" dirty="0" smtClean="0">
                          <a:latin typeface="+mn-lt"/>
                          <a:ea typeface="Times New Roman"/>
                          <a:cs typeface="Times New Roman"/>
                        </a:rPr>
                        <a:t>691</a:t>
                      </a:r>
                      <a:endParaRPr lang="en-US" sz="14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400" b="1" i="0" u="none" strike="noStrike">
                          <a:solidFill>
                            <a:schemeClr val="tx1"/>
                          </a:solidFill>
                          <a:latin typeface="Arial"/>
                        </a:rPr>
                        <a:t>0.72</a:t>
                      </a:r>
                    </a:p>
                  </a:txBody>
                  <a:tcPr marL="0" marR="0" marT="0" marB="0" anchor="ctr">
                    <a:solidFill>
                      <a:schemeClr val="bg2"/>
                    </a:solidFill>
                  </a:tcPr>
                </a:tc>
                <a:tc>
                  <a:txBody>
                    <a:bodyPr/>
                    <a:lstStyle/>
                    <a:p>
                      <a:pPr algn="ctr" fontAlgn="t"/>
                      <a:r>
                        <a:rPr lang="en-US" sz="1400" b="1" i="0" u="none" strike="noStrike">
                          <a:solidFill>
                            <a:schemeClr val="tx1"/>
                          </a:solidFill>
                          <a:latin typeface="Arial"/>
                        </a:rPr>
                        <a:t>0.0003</a:t>
                      </a:r>
                    </a:p>
                  </a:txBody>
                  <a:tcPr marL="0" marR="0" marT="0" marB="0" anchor="ctr">
                    <a:solidFill>
                      <a:schemeClr val="bg2"/>
                    </a:solidFill>
                  </a:tcPr>
                </a:tc>
                <a:tc>
                  <a:txBody>
                    <a:bodyPr/>
                    <a:lstStyle/>
                    <a:p>
                      <a:pPr algn="r" fontAlgn="t"/>
                      <a:r>
                        <a:rPr lang="en-US" sz="1400" b="1" i="0" u="none" strike="noStrike" dirty="0">
                          <a:solidFill>
                            <a:schemeClr val="tx1"/>
                          </a:solidFill>
                          <a:latin typeface="Arial"/>
                        </a:rPr>
                        <a:t>0.6</a:t>
                      </a:r>
                    </a:p>
                  </a:txBody>
                  <a:tcPr marL="0" marR="0" marT="0" marB="0" anchor="ctr">
                    <a:solidFill>
                      <a:schemeClr val="bg2"/>
                    </a:solidFill>
                  </a:tcPr>
                </a:tc>
                <a:tc>
                  <a:txBody>
                    <a:bodyPr/>
                    <a:lstStyle/>
                    <a:p>
                      <a:pPr algn="l" fontAlgn="t"/>
                      <a:r>
                        <a:rPr lang="en-US" sz="1400" b="1" i="0" u="none" strike="noStrike" dirty="0" smtClean="0">
                          <a:solidFill>
                            <a:schemeClr val="tx1"/>
                          </a:solidFill>
                          <a:latin typeface="Arial"/>
                        </a:rPr>
                        <a:t>-0.86</a:t>
                      </a:r>
                      <a:endParaRPr lang="en-US" sz="1400" b="1" i="0" u="none" strike="noStrike" dirty="0">
                        <a:solidFill>
                          <a:schemeClr val="tx1"/>
                        </a:solidFill>
                        <a:latin typeface="Arial"/>
                      </a:endParaRPr>
                    </a:p>
                  </a:txBody>
                  <a:tcPr marL="0" marR="0" marT="0" marB="0" anchor="ctr">
                    <a:lnR>
                      <a:noFill/>
                    </a:lnR>
                    <a:solidFill>
                      <a:schemeClr val="bg2"/>
                    </a:solidFill>
                  </a:tcPr>
                </a:tc>
              </a:tr>
              <a:tr h="3026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latin typeface="+mn-lt"/>
                          <a:ea typeface="Times New Roman"/>
                          <a:cs typeface="Times New Roman"/>
                        </a:rPr>
                        <a:t>Transplant year: 1996/1997 vs. 1992/1993</a:t>
                      </a:r>
                    </a:p>
                  </a:txBody>
                  <a:tcPr marL="38100" marR="38100" marT="0" marB="0" anchor="ctr">
                    <a:lnL>
                      <a:noFill/>
                    </a:lnL>
                    <a:solidFill>
                      <a:schemeClr val="bg2"/>
                    </a:solidFill>
                  </a:tcPr>
                </a:tc>
                <a:tc>
                  <a:txBody>
                    <a:bodyPr/>
                    <a:lstStyle/>
                    <a:p>
                      <a:pPr marL="0" marR="0" algn="ctr">
                        <a:spcBef>
                          <a:spcPts val="0"/>
                        </a:spcBef>
                        <a:spcAft>
                          <a:spcPts val="0"/>
                        </a:spcAft>
                      </a:pPr>
                      <a:r>
                        <a:rPr lang="en-US" sz="1400" b="1" dirty="0" smtClean="0">
                          <a:latin typeface="+mn-lt"/>
                          <a:ea typeface="Times New Roman"/>
                          <a:cs typeface="Times New Roman"/>
                        </a:rPr>
                        <a:t>650</a:t>
                      </a:r>
                      <a:endParaRPr lang="en-US" sz="14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400" b="1" i="0" u="none" strike="noStrike">
                          <a:solidFill>
                            <a:schemeClr val="tx1"/>
                          </a:solidFill>
                          <a:latin typeface="Arial"/>
                        </a:rPr>
                        <a:t>0.72</a:t>
                      </a:r>
                    </a:p>
                  </a:txBody>
                  <a:tcPr marL="0" marR="0" marT="0" marB="0" anchor="ctr">
                    <a:solidFill>
                      <a:schemeClr val="bg2"/>
                    </a:solidFill>
                  </a:tcPr>
                </a:tc>
                <a:tc>
                  <a:txBody>
                    <a:bodyPr/>
                    <a:lstStyle/>
                    <a:p>
                      <a:pPr algn="ctr" fontAlgn="t"/>
                      <a:r>
                        <a:rPr lang="en-US" sz="1400" b="1" i="0" u="none" strike="noStrike">
                          <a:solidFill>
                            <a:schemeClr val="tx1"/>
                          </a:solidFill>
                          <a:latin typeface="Arial"/>
                        </a:rPr>
                        <a:t>0.0003</a:t>
                      </a:r>
                    </a:p>
                  </a:txBody>
                  <a:tcPr marL="0" marR="0" marT="0" marB="0" anchor="ctr">
                    <a:solidFill>
                      <a:schemeClr val="bg2"/>
                    </a:solidFill>
                  </a:tcPr>
                </a:tc>
                <a:tc>
                  <a:txBody>
                    <a:bodyPr/>
                    <a:lstStyle/>
                    <a:p>
                      <a:pPr algn="r" fontAlgn="t"/>
                      <a:r>
                        <a:rPr lang="en-US" sz="1400" b="1" i="0" u="none" strike="noStrike" dirty="0">
                          <a:solidFill>
                            <a:schemeClr val="tx1"/>
                          </a:solidFill>
                          <a:latin typeface="Arial"/>
                        </a:rPr>
                        <a:t>0.6</a:t>
                      </a:r>
                    </a:p>
                  </a:txBody>
                  <a:tcPr marL="0" marR="0" marT="0" marB="0" anchor="ctr">
                    <a:solidFill>
                      <a:schemeClr val="bg2"/>
                    </a:solidFill>
                  </a:tcPr>
                </a:tc>
                <a:tc>
                  <a:txBody>
                    <a:bodyPr/>
                    <a:lstStyle/>
                    <a:p>
                      <a:pPr algn="l" fontAlgn="t"/>
                      <a:r>
                        <a:rPr lang="en-US" sz="1400" b="1" i="0" u="none" strike="noStrike" dirty="0" smtClean="0">
                          <a:solidFill>
                            <a:schemeClr val="tx1"/>
                          </a:solidFill>
                          <a:latin typeface="Arial"/>
                        </a:rPr>
                        <a:t>-0.86</a:t>
                      </a:r>
                      <a:endParaRPr lang="en-US" sz="1400" b="1" i="0" u="none" strike="noStrike" dirty="0">
                        <a:solidFill>
                          <a:schemeClr val="tx1"/>
                        </a:solidFill>
                        <a:latin typeface="Arial"/>
                      </a:endParaRPr>
                    </a:p>
                  </a:txBody>
                  <a:tcPr marL="0" marR="0" marT="0" marB="0" anchor="ctr">
                    <a:lnR>
                      <a:noFill/>
                    </a:lnR>
                    <a:solidFill>
                      <a:schemeClr val="bg2"/>
                    </a:solidFill>
                  </a:tcPr>
                </a:tc>
              </a:tr>
              <a:tr h="302665">
                <a:tc>
                  <a:txBody>
                    <a:bodyPr/>
                    <a:lstStyle/>
                    <a:p>
                      <a:pPr marL="0" marR="0">
                        <a:spcBef>
                          <a:spcPts val="0"/>
                        </a:spcBef>
                        <a:spcAft>
                          <a:spcPts val="0"/>
                        </a:spcAft>
                      </a:pPr>
                      <a:r>
                        <a:rPr lang="en-US" sz="1400" b="1" dirty="0" smtClean="0">
                          <a:latin typeface="+mn-lt"/>
                          <a:ea typeface="Times New Roman"/>
                          <a:cs typeface="Times New Roman"/>
                        </a:rPr>
                        <a:t>Transplant</a:t>
                      </a:r>
                      <a:r>
                        <a:rPr lang="en-US" sz="1400" b="1" baseline="0" dirty="0" smtClean="0">
                          <a:latin typeface="+mn-lt"/>
                          <a:ea typeface="Times New Roman"/>
                          <a:cs typeface="Times New Roman"/>
                        </a:rPr>
                        <a:t> year: 2000/2001 vs. 1992/1993</a:t>
                      </a:r>
                      <a:endParaRPr lang="en-US" sz="14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400" b="1" dirty="0" smtClean="0">
                          <a:latin typeface="+mn-lt"/>
                          <a:ea typeface="Times New Roman"/>
                          <a:cs typeface="Times New Roman"/>
                        </a:rPr>
                        <a:t>726</a:t>
                      </a:r>
                      <a:endParaRPr lang="en-US" sz="14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400" b="1" i="0" u="none" strike="noStrike">
                          <a:solidFill>
                            <a:schemeClr val="tx1"/>
                          </a:solidFill>
                          <a:latin typeface="Arial"/>
                        </a:rPr>
                        <a:t>0.65</a:t>
                      </a:r>
                    </a:p>
                  </a:txBody>
                  <a:tcPr marL="0" marR="0" marT="0" marB="0" anchor="ctr">
                    <a:solidFill>
                      <a:schemeClr val="bg2"/>
                    </a:solidFill>
                  </a:tcPr>
                </a:tc>
                <a:tc>
                  <a:txBody>
                    <a:bodyPr/>
                    <a:lstStyle/>
                    <a:p>
                      <a:pPr algn="ctr" fontAlgn="t"/>
                      <a:r>
                        <a:rPr lang="en-US" sz="1400" b="1" i="0" u="none" strike="noStrike">
                          <a:solidFill>
                            <a:schemeClr val="tx1"/>
                          </a:solidFill>
                          <a:latin typeface="Arial"/>
                        </a:rPr>
                        <a:t>&lt;.0001</a:t>
                      </a:r>
                    </a:p>
                  </a:txBody>
                  <a:tcPr marL="0" marR="0" marT="0" marB="0" anchor="ctr">
                    <a:solidFill>
                      <a:schemeClr val="bg2"/>
                    </a:solidFill>
                  </a:tcPr>
                </a:tc>
                <a:tc>
                  <a:txBody>
                    <a:bodyPr/>
                    <a:lstStyle/>
                    <a:p>
                      <a:pPr algn="r" fontAlgn="t"/>
                      <a:r>
                        <a:rPr lang="en-US" sz="1400" b="1" i="0" u="none" strike="noStrike" dirty="0">
                          <a:solidFill>
                            <a:schemeClr val="tx1"/>
                          </a:solidFill>
                          <a:latin typeface="Arial"/>
                        </a:rPr>
                        <a:t>0.55</a:t>
                      </a:r>
                    </a:p>
                  </a:txBody>
                  <a:tcPr marL="0" marR="0" marT="0" marB="0" anchor="ctr">
                    <a:solidFill>
                      <a:schemeClr val="bg2"/>
                    </a:solidFill>
                  </a:tcPr>
                </a:tc>
                <a:tc>
                  <a:txBody>
                    <a:bodyPr/>
                    <a:lstStyle/>
                    <a:p>
                      <a:pPr algn="l" fontAlgn="t"/>
                      <a:r>
                        <a:rPr lang="en-US" sz="1400" b="1" i="0" u="none" strike="noStrike" dirty="0" smtClean="0">
                          <a:solidFill>
                            <a:schemeClr val="tx1"/>
                          </a:solidFill>
                          <a:latin typeface="Arial"/>
                        </a:rPr>
                        <a:t>-0.78</a:t>
                      </a:r>
                      <a:endParaRPr lang="en-US" sz="1400" b="1" i="0" u="none" strike="noStrike" dirty="0">
                        <a:solidFill>
                          <a:schemeClr val="tx1"/>
                        </a:solidFill>
                        <a:latin typeface="Arial"/>
                      </a:endParaRPr>
                    </a:p>
                  </a:txBody>
                  <a:tcPr marL="0" marR="0" marT="0" marB="0" anchor="ctr">
                    <a:lnR>
                      <a:noFill/>
                    </a:lnR>
                    <a:solidFill>
                      <a:schemeClr val="bg2"/>
                    </a:solidFill>
                  </a:tcPr>
                </a:tc>
              </a:tr>
            </a:tbl>
          </a:graphicData>
        </a:graphic>
      </p:graphicFrame>
      <p:sp>
        <p:nvSpPr>
          <p:cNvPr id="9" name="TextBox 8"/>
          <p:cNvSpPr txBox="1"/>
          <p:nvPr/>
        </p:nvSpPr>
        <p:spPr>
          <a:xfrm>
            <a:off x="7315200" y="6396335"/>
            <a:ext cx="1828800" cy="461665"/>
          </a:xfrm>
          <a:prstGeom prst="rect">
            <a:avLst/>
          </a:prstGeom>
          <a:noFill/>
        </p:spPr>
        <p:txBody>
          <a:bodyPr wrap="square" rtlCol="0">
            <a:spAutoFit/>
          </a:bodyPr>
          <a:lstStyle/>
          <a:p>
            <a:pPr algn="ctr"/>
            <a:r>
              <a:rPr lang="en-US" sz="2400" b="1" dirty="0" smtClean="0">
                <a:solidFill>
                  <a:srgbClr val="FFFF00"/>
                </a:solidFill>
              </a:rPr>
              <a:t>N = 3,301</a:t>
            </a:r>
            <a:endParaRPr lang="en-US" sz="2400" b="1" dirty="0">
              <a:solidFill>
                <a:srgbClr val="FFFF00"/>
              </a:solidFill>
            </a:endParaRPr>
          </a:p>
        </p:txBody>
      </p:sp>
      <p:sp>
        <p:nvSpPr>
          <p:cNvPr id="11" name="TextBox 10"/>
          <p:cNvSpPr txBox="1"/>
          <p:nvPr/>
        </p:nvSpPr>
        <p:spPr>
          <a:xfrm>
            <a:off x="5257800" y="6096000"/>
            <a:ext cx="3886200" cy="276999"/>
          </a:xfrm>
          <a:prstGeom prst="rect">
            <a:avLst/>
          </a:prstGeom>
          <a:noFill/>
        </p:spPr>
        <p:txBody>
          <a:bodyPr wrap="square" rtlCol="0">
            <a:spAutoFit/>
          </a:bodyPr>
          <a:lstStyle/>
          <a:p>
            <a:r>
              <a:rPr lang="en-US" sz="1200" b="1" dirty="0" smtClean="0">
                <a:solidFill>
                  <a:srgbClr val="FFFF00"/>
                </a:solidFill>
              </a:rPr>
              <a:t>Reference group = </a:t>
            </a:r>
            <a:r>
              <a:rPr lang="en-US" sz="1200" b="1" dirty="0" err="1" smtClean="0">
                <a:solidFill>
                  <a:srgbClr val="FFFF00"/>
                </a:solidFill>
              </a:rPr>
              <a:t>Cardiomyopathy</a:t>
            </a:r>
            <a:r>
              <a:rPr lang="en-US" sz="1200" b="1" dirty="0" smtClean="0">
                <a:solidFill>
                  <a:srgbClr val="FFFF00"/>
                </a:solidFill>
              </a:rPr>
              <a:t>, no devices</a:t>
            </a:r>
            <a:endParaRPr lang="en-US" sz="1200" dirty="0">
              <a:solidFill>
                <a:srgbClr val="FFFF00"/>
              </a:solidFill>
            </a:endParaRPr>
          </a:p>
        </p:txBody>
      </p:sp>
      <p:sp>
        <p:nvSpPr>
          <p:cNvPr id="12" name="TextBox 11"/>
          <p:cNvSpPr txBox="1"/>
          <p:nvPr/>
        </p:nvSpPr>
        <p:spPr>
          <a:xfrm>
            <a:off x="5181600" y="6248400"/>
            <a:ext cx="3505200" cy="381000"/>
          </a:xfrm>
          <a:prstGeom prst="rect">
            <a:avLst/>
          </a:prstGeom>
          <a:noFill/>
        </p:spPr>
        <p:txBody>
          <a:bodyPr wrap="square" rtlCol="0">
            <a:spAutoFit/>
          </a:bodyPr>
          <a:lstStyle/>
          <a:p>
            <a:endParaRPr lang="en-US" dirty="0"/>
          </a:p>
        </p:txBody>
      </p:sp>
      <p:grpSp>
        <p:nvGrpSpPr>
          <p:cNvPr id="13" name="Group 12"/>
          <p:cNvGrpSpPr/>
          <p:nvPr/>
        </p:nvGrpSpPr>
        <p:grpSpPr>
          <a:xfrm>
            <a:off x="2" y="6146792"/>
            <a:ext cx="4715932" cy="711201"/>
            <a:chOff x="1" y="6067776"/>
            <a:chExt cx="4952999" cy="790224"/>
          </a:xfrm>
        </p:grpSpPr>
        <p:pic>
          <p:nvPicPr>
            <p:cNvPr id="14" name="Picture 13"/>
            <p:cNvPicPr>
              <a:picLocks noChangeAspect="1"/>
            </p:cNvPicPr>
            <p:nvPr/>
          </p:nvPicPr>
          <p:blipFill>
            <a:blip r:embed="rId3" cstate="print"/>
            <a:stretch>
              <a:fillRect/>
            </a:stretch>
          </p:blipFill>
          <p:spPr>
            <a:xfrm>
              <a:off x="1" y="6172200"/>
              <a:ext cx="4952999" cy="685800"/>
            </a:xfrm>
            <a:prstGeom prst="rect">
              <a:avLst/>
            </a:prstGeom>
          </p:spPr>
        </p:pic>
        <p:sp>
          <p:nvSpPr>
            <p:cNvPr id="18" name="TextBox 17"/>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9" name="TextBox 18"/>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r>
              <a:rPr lang="en-US" sz="2800" dirty="0" smtClean="0"/>
              <a:t>PEDIATRIC HEART TRANSPLANTS </a:t>
            </a:r>
            <a:r>
              <a:rPr lang="en-US" sz="2000" dirty="0" smtClean="0"/>
              <a:t>(1992-2001)</a:t>
            </a:r>
            <a:br>
              <a:rPr lang="en-US" sz="2000" dirty="0" smtClean="0"/>
            </a:br>
            <a:r>
              <a:rPr lang="en-US" sz="2400" i="1" dirty="0" smtClean="0"/>
              <a:t>Borderline Significant </a:t>
            </a:r>
            <a:r>
              <a:rPr lang="en-US" sz="2400" dirty="0" smtClean="0"/>
              <a:t>Risk Factors For 10 Year Mortality</a:t>
            </a:r>
            <a:endParaRPr lang="en-US" sz="2400" dirty="0"/>
          </a:p>
        </p:txBody>
      </p:sp>
      <p:graphicFrame>
        <p:nvGraphicFramePr>
          <p:cNvPr id="10" name="Content Placeholder 9"/>
          <p:cNvGraphicFramePr>
            <a:graphicFrameLocks noGrp="1"/>
          </p:cNvGraphicFramePr>
          <p:nvPr>
            <p:ph idx="1"/>
          </p:nvPr>
        </p:nvGraphicFramePr>
        <p:xfrm>
          <a:off x="228599" y="1447800"/>
          <a:ext cx="8686801" cy="1274249"/>
        </p:xfrm>
        <a:graphic>
          <a:graphicData uri="http://schemas.openxmlformats.org/drawingml/2006/table">
            <a:tbl>
              <a:tblPr firstRow="1" bandRow="1">
                <a:tableStyleId>{C083E6E3-FA7D-4D7B-A595-EF9225AFEA82}</a:tableStyleId>
              </a:tblPr>
              <a:tblGrid>
                <a:gridCol w="4211782"/>
                <a:gridCol w="789709"/>
                <a:gridCol w="965200"/>
                <a:gridCol w="877455"/>
                <a:gridCol w="965200"/>
                <a:gridCol w="877455"/>
              </a:tblGrid>
              <a:tr h="810596">
                <a:tc>
                  <a:txBody>
                    <a:bodyPr/>
                    <a:lstStyle/>
                    <a:p>
                      <a:pPr algn="l"/>
                      <a:r>
                        <a:rPr lang="en-US" sz="1400" b="1" i="1" kern="1200" dirty="0" smtClean="0">
                          <a:solidFill>
                            <a:srgbClr val="FFFF00"/>
                          </a:solidFill>
                          <a:latin typeface="+mn-lt"/>
                          <a:ea typeface="+mn-ea"/>
                          <a:cs typeface="+mn-cs"/>
                        </a:rPr>
                        <a:t>VARIABLE</a:t>
                      </a:r>
                      <a:endParaRPr lang="en-US" sz="1400" b="1" dirty="0">
                        <a:solidFill>
                          <a:srgbClr val="FFFF00"/>
                        </a:solidFill>
                        <a:latin typeface="+mn-lt"/>
                      </a:endParaRPr>
                    </a:p>
                  </a:txBody>
                  <a:tcPr marL="45720" marR="0" marT="91440" marB="0" anchor="ctr">
                    <a:lnL>
                      <a:noFill/>
                    </a:lnL>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400" b="1" i="1" smtClean="0">
                          <a:solidFill>
                            <a:srgbClr val="FFFF00"/>
                          </a:solidFill>
                          <a:latin typeface="+mn-lt"/>
                        </a:rPr>
                        <a:t>N</a:t>
                      </a:r>
                      <a:endParaRPr lang="en-US" sz="14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400" b="1" i="1" dirty="0" smtClean="0">
                          <a:solidFill>
                            <a:srgbClr val="FFFF00"/>
                          </a:solidFill>
                          <a:latin typeface="+mn-lt"/>
                        </a:rPr>
                        <a:t>Hazard Ratio</a:t>
                      </a:r>
                      <a:endParaRPr lang="en-US" sz="14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400" b="1" i="1" smtClean="0">
                          <a:solidFill>
                            <a:srgbClr val="FFFF00"/>
                          </a:solidFill>
                          <a:latin typeface="+mn-lt"/>
                        </a:rPr>
                        <a:t>P-value</a:t>
                      </a:r>
                      <a:endParaRPr lang="en-US" sz="14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gridSpan="2">
                  <a:txBody>
                    <a:bodyPr/>
                    <a:lstStyle/>
                    <a:p>
                      <a:pPr algn="ctr" rtl="0" fontAlgn="t"/>
                      <a:r>
                        <a:rPr lang="en-US" sz="1400" b="1" i="1" dirty="0" smtClean="0">
                          <a:solidFill>
                            <a:srgbClr val="FFFF00"/>
                          </a:solidFill>
                          <a:latin typeface="+mn-lt"/>
                        </a:rPr>
                        <a:t>95% Confidence Interval</a:t>
                      </a:r>
                      <a:endParaRPr lang="en-US" sz="1400" dirty="0">
                        <a:latin typeface="+mn-lt"/>
                      </a:endParaRPr>
                    </a:p>
                  </a:txBody>
                  <a:tcPr marL="0" marR="0" marT="91440" marB="0">
                    <a:lnR>
                      <a:noFill/>
                    </a:lnR>
                    <a:lnT w="12700" cmpd="sng">
                      <a:noFill/>
                    </a:lnT>
                    <a:lnB w="12700" cap="flat" cmpd="sng" algn="ctr">
                      <a:solidFill>
                        <a:srgbClr val="FFFF00"/>
                      </a:solidFill>
                      <a:prstDash val="solid"/>
                      <a:round/>
                      <a:headEnd type="none" w="med" len="med"/>
                      <a:tailEnd type="none" w="med" len="med"/>
                    </a:lnB>
                    <a:solidFill>
                      <a:schemeClr val="bg2"/>
                    </a:solidFill>
                  </a:tcPr>
                </a:tc>
                <a:tc hMerge="1">
                  <a:txBody>
                    <a:bodyPr/>
                    <a:lstStyle/>
                    <a:p>
                      <a:endParaRPr lang="en-US"/>
                    </a:p>
                  </a:txBody>
                  <a:tcPr/>
                </a:tc>
              </a:tr>
              <a:tr h="463653">
                <a:tc>
                  <a:txBody>
                    <a:bodyPr/>
                    <a:lstStyle/>
                    <a:p>
                      <a:pPr marL="0" marR="0">
                        <a:spcBef>
                          <a:spcPts val="0"/>
                        </a:spcBef>
                        <a:spcAft>
                          <a:spcPts val="0"/>
                        </a:spcAft>
                      </a:pPr>
                      <a:r>
                        <a:rPr lang="en-US" sz="1400" b="1" dirty="0" smtClean="0">
                          <a:latin typeface="+mn-lt"/>
                          <a:ea typeface="Times New Roman"/>
                          <a:cs typeface="Times New Roman"/>
                        </a:rPr>
                        <a:t>PRA &gt; 10%</a:t>
                      </a:r>
                      <a:endParaRPr lang="en-US" sz="1400" b="1" dirty="0">
                        <a:latin typeface="+mn-lt"/>
                        <a:ea typeface="Times New Roman"/>
                        <a:cs typeface="Times New Roman"/>
                      </a:endParaRPr>
                    </a:p>
                  </a:txBody>
                  <a:tcPr marL="38100" marR="38100" marT="0" marB="0" anchor="ctr">
                    <a:lnL>
                      <a:noFill/>
                    </a:lnL>
                    <a:lnT w="12700" cap="flat" cmpd="sng" algn="ctr">
                      <a:solidFill>
                        <a:srgbClr val="FFFF00"/>
                      </a:solidFill>
                      <a:prstDash val="solid"/>
                      <a:round/>
                      <a:headEnd type="none" w="med" len="med"/>
                      <a:tailEnd type="none" w="med" len="med"/>
                    </a:lnT>
                    <a:solidFill>
                      <a:schemeClr val="bg2"/>
                    </a:solidFill>
                  </a:tcPr>
                </a:tc>
                <a:tc>
                  <a:txBody>
                    <a:bodyPr/>
                    <a:lstStyle/>
                    <a:p>
                      <a:pPr marL="0" marR="0" algn="ctr">
                        <a:spcBef>
                          <a:spcPts val="0"/>
                        </a:spcBef>
                        <a:spcAft>
                          <a:spcPts val="0"/>
                        </a:spcAft>
                      </a:pPr>
                      <a:r>
                        <a:rPr lang="en-US" sz="1400" b="1" dirty="0" smtClean="0">
                          <a:latin typeface="+mn-lt"/>
                          <a:ea typeface="Times New Roman"/>
                          <a:cs typeface="Times New Roman"/>
                        </a:rPr>
                        <a:t>256</a:t>
                      </a:r>
                      <a:endParaRPr lang="en-US" sz="1400" b="1" dirty="0">
                        <a:latin typeface="+mn-lt"/>
                        <a:ea typeface="Times New Roman"/>
                        <a:cs typeface="Times New Roman"/>
                      </a:endParaRPr>
                    </a:p>
                  </a:txBody>
                  <a:tcPr marL="38100" marR="3810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400" b="1" i="0" u="none" strike="noStrike" dirty="0" smtClean="0">
                          <a:solidFill>
                            <a:schemeClr val="tx1"/>
                          </a:solidFill>
                          <a:latin typeface="Arial"/>
                        </a:rPr>
                        <a:t>1.22</a:t>
                      </a:r>
                      <a:endParaRPr lang="en-US" sz="1400" b="1" i="0" u="none" strike="noStrike" dirty="0">
                        <a:solidFill>
                          <a:schemeClr val="tx1"/>
                        </a:solidFill>
                        <a:latin typeface="Arial"/>
                      </a:endParaRP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400" b="1" i="0" u="none" strike="noStrike" dirty="0" smtClean="0">
                          <a:solidFill>
                            <a:schemeClr val="tx1"/>
                          </a:solidFill>
                          <a:latin typeface="Arial"/>
                        </a:rPr>
                        <a:t>0.0523</a:t>
                      </a:r>
                      <a:endParaRPr lang="en-US" sz="1400" b="1" i="0" u="none" strike="noStrike" dirty="0">
                        <a:solidFill>
                          <a:schemeClr val="tx1"/>
                        </a:solidFill>
                        <a:latin typeface="Arial"/>
                      </a:endParaRP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r" fontAlgn="t"/>
                      <a:r>
                        <a:rPr lang="en-US" sz="1400" b="1" i="0" u="none" strike="noStrike" dirty="0" smtClean="0">
                          <a:solidFill>
                            <a:schemeClr val="tx1"/>
                          </a:solidFill>
                          <a:latin typeface="Arial"/>
                        </a:rPr>
                        <a:t>1.00</a:t>
                      </a:r>
                      <a:endParaRPr lang="en-US" sz="1400" b="1" i="0" u="none" strike="noStrike" dirty="0">
                        <a:solidFill>
                          <a:schemeClr val="tx1"/>
                        </a:solidFill>
                        <a:latin typeface="Arial"/>
                      </a:endParaRP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l" fontAlgn="t"/>
                      <a:r>
                        <a:rPr lang="en-US" sz="1400" b="1" i="0" u="none" strike="noStrike" dirty="0" smtClean="0">
                          <a:solidFill>
                            <a:schemeClr val="tx1"/>
                          </a:solidFill>
                          <a:latin typeface="Arial"/>
                        </a:rPr>
                        <a:t>-1.49</a:t>
                      </a:r>
                      <a:endParaRPr lang="en-US" sz="1400" b="1" i="0" u="none" strike="noStrike" dirty="0">
                        <a:solidFill>
                          <a:schemeClr val="tx1"/>
                        </a:solidFill>
                        <a:latin typeface="Arial"/>
                      </a:endParaRPr>
                    </a:p>
                  </a:txBody>
                  <a:tcPr marL="0" marR="0" marT="0" marB="0" anchor="ctr">
                    <a:lnR>
                      <a:noFill/>
                    </a:lnR>
                    <a:lnT w="12700" cap="flat" cmpd="sng" algn="ctr">
                      <a:solidFill>
                        <a:srgbClr val="FFFF00"/>
                      </a:solidFill>
                      <a:prstDash val="solid"/>
                      <a:round/>
                      <a:headEnd type="none" w="med" len="med"/>
                      <a:tailEnd type="none" w="med" len="med"/>
                    </a:lnT>
                    <a:solidFill>
                      <a:schemeClr val="bg2"/>
                    </a:solidFill>
                  </a:tcPr>
                </a:tc>
              </a:tr>
            </a:tbl>
          </a:graphicData>
        </a:graphic>
      </p:graphicFrame>
      <p:sp>
        <p:nvSpPr>
          <p:cNvPr id="9" name="TextBox 8"/>
          <p:cNvSpPr txBox="1"/>
          <p:nvPr/>
        </p:nvSpPr>
        <p:spPr>
          <a:xfrm>
            <a:off x="3657600" y="5405735"/>
            <a:ext cx="1828800" cy="461665"/>
          </a:xfrm>
          <a:prstGeom prst="rect">
            <a:avLst/>
          </a:prstGeom>
          <a:noFill/>
        </p:spPr>
        <p:txBody>
          <a:bodyPr wrap="square" rtlCol="0">
            <a:spAutoFit/>
          </a:bodyPr>
          <a:lstStyle/>
          <a:p>
            <a:pPr algn="ctr"/>
            <a:r>
              <a:rPr lang="en-US" sz="2400" b="1" dirty="0" smtClean="0">
                <a:solidFill>
                  <a:srgbClr val="FFFF00"/>
                </a:solidFill>
              </a:rPr>
              <a:t>N = 3,301</a:t>
            </a:r>
            <a:endParaRPr lang="en-US" sz="2400" b="1" dirty="0">
              <a:solidFill>
                <a:srgbClr val="FFFF00"/>
              </a:solidFill>
            </a:endParaRPr>
          </a:p>
        </p:txBody>
      </p:sp>
      <p:sp>
        <p:nvSpPr>
          <p:cNvPr id="11" name="TextBox 10"/>
          <p:cNvSpPr txBox="1"/>
          <p:nvPr/>
        </p:nvSpPr>
        <p:spPr>
          <a:xfrm>
            <a:off x="5029200" y="5791200"/>
            <a:ext cx="3886200" cy="276999"/>
          </a:xfrm>
          <a:prstGeom prst="rect">
            <a:avLst/>
          </a:prstGeom>
          <a:noFill/>
        </p:spPr>
        <p:txBody>
          <a:bodyPr wrap="square" rtlCol="0">
            <a:spAutoFit/>
          </a:bodyPr>
          <a:lstStyle/>
          <a:p>
            <a:r>
              <a:rPr lang="en-US" sz="1200" b="1" dirty="0" smtClean="0">
                <a:solidFill>
                  <a:srgbClr val="FFFF00"/>
                </a:solidFill>
              </a:rPr>
              <a:t>Reference group = </a:t>
            </a:r>
            <a:r>
              <a:rPr lang="en-US" sz="1200" b="1" dirty="0" err="1" smtClean="0">
                <a:solidFill>
                  <a:srgbClr val="FFFF00"/>
                </a:solidFill>
              </a:rPr>
              <a:t>Cardiomyopathy</a:t>
            </a:r>
            <a:r>
              <a:rPr lang="en-US" sz="1200" b="1" dirty="0" smtClean="0">
                <a:solidFill>
                  <a:srgbClr val="FFFF00"/>
                </a:solidFill>
              </a:rPr>
              <a:t>, no devices</a:t>
            </a:r>
            <a:endParaRPr lang="en-US" sz="1200" dirty="0">
              <a:solidFill>
                <a:srgbClr val="FFFF00"/>
              </a:solidFill>
            </a:endParaRPr>
          </a:p>
        </p:txBody>
      </p:sp>
      <p:sp>
        <p:nvSpPr>
          <p:cNvPr id="12" name="TextBox 11"/>
          <p:cNvSpPr txBox="1"/>
          <p:nvPr/>
        </p:nvSpPr>
        <p:spPr>
          <a:xfrm>
            <a:off x="5181600" y="6248400"/>
            <a:ext cx="3505200" cy="381000"/>
          </a:xfrm>
          <a:prstGeom prst="rect">
            <a:avLst/>
          </a:prstGeom>
          <a:noFill/>
        </p:spPr>
        <p:txBody>
          <a:bodyPr wrap="square" rtlCol="0">
            <a:spAutoFit/>
          </a:bodyPr>
          <a:lstStyle/>
          <a:p>
            <a:endParaRPr lang="en-US" dirty="0"/>
          </a:p>
        </p:txBody>
      </p:sp>
      <p:grpSp>
        <p:nvGrpSpPr>
          <p:cNvPr id="13" name="Group 12"/>
          <p:cNvGrpSpPr/>
          <p:nvPr/>
        </p:nvGrpSpPr>
        <p:grpSpPr>
          <a:xfrm>
            <a:off x="2" y="6146792"/>
            <a:ext cx="4715932" cy="711201"/>
            <a:chOff x="1" y="6067776"/>
            <a:chExt cx="4952999" cy="790224"/>
          </a:xfrm>
        </p:grpSpPr>
        <p:pic>
          <p:nvPicPr>
            <p:cNvPr id="15" name="Picture 14"/>
            <p:cNvPicPr>
              <a:picLocks noChangeAspect="1"/>
            </p:cNvPicPr>
            <p:nvPr/>
          </p:nvPicPr>
          <p:blipFill>
            <a:blip r:embed="rId3" cstate="print"/>
            <a:stretch>
              <a:fillRect/>
            </a:stretch>
          </p:blipFill>
          <p:spPr>
            <a:xfrm>
              <a:off x="1" y="6172200"/>
              <a:ext cx="4952999" cy="685800"/>
            </a:xfrm>
            <a:prstGeom prst="rect">
              <a:avLst/>
            </a:prstGeom>
          </p:spPr>
        </p:pic>
        <p:sp>
          <p:nvSpPr>
            <p:cNvPr id="16" name="TextBox 15"/>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7" name="TextBox 16"/>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r>
              <a:rPr lang="en-US" sz="2800" dirty="0" smtClean="0"/>
              <a:t>PEDIATRIC HEART TRANSPLANTS </a:t>
            </a:r>
            <a:r>
              <a:rPr lang="en-US" sz="2000" dirty="0" smtClean="0"/>
              <a:t>(1992-2001)</a:t>
            </a:r>
            <a:br>
              <a:rPr lang="en-US" sz="2000" dirty="0" smtClean="0"/>
            </a:br>
            <a:r>
              <a:rPr lang="en-US" sz="2400" dirty="0" smtClean="0"/>
              <a:t>Risk Factors For 10 Year Mortality</a:t>
            </a:r>
            <a:endParaRPr lang="en-US" sz="2400" dirty="0"/>
          </a:p>
        </p:txBody>
      </p:sp>
      <p:graphicFrame>
        <p:nvGraphicFramePr>
          <p:cNvPr id="10" name="Content Placeholder 9"/>
          <p:cNvGraphicFramePr>
            <a:graphicFrameLocks noGrp="1"/>
          </p:cNvGraphicFramePr>
          <p:nvPr>
            <p:ph idx="1"/>
          </p:nvPr>
        </p:nvGraphicFramePr>
        <p:xfrm>
          <a:off x="304800" y="1676400"/>
          <a:ext cx="8305800" cy="1235557"/>
        </p:xfrm>
        <a:graphic>
          <a:graphicData uri="http://schemas.openxmlformats.org/drawingml/2006/table">
            <a:tbl>
              <a:tblPr firstRow="1" bandRow="1">
                <a:tableStyleId>{C083E6E3-FA7D-4D7B-A595-EF9225AFEA82}</a:tableStyleId>
              </a:tblPr>
              <a:tblGrid>
                <a:gridCol w="4038600"/>
                <a:gridCol w="4267200"/>
              </a:tblGrid>
              <a:tr h="682209">
                <a:tc gridSpan="2">
                  <a:txBody>
                    <a:bodyPr/>
                    <a:lstStyle/>
                    <a:p>
                      <a:pPr algn="ctr" rtl="0" fontAlgn="t"/>
                      <a:r>
                        <a:rPr lang="en-US" sz="2400" b="1" i="1" dirty="0">
                          <a:solidFill>
                            <a:srgbClr val="FFFF00"/>
                          </a:solidFill>
                        </a:rPr>
                        <a:t>Continuous Factors (see figures)</a:t>
                      </a:r>
                      <a:r>
                        <a:rPr lang="en-US" sz="2400" dirty="0">
                          <a:solidFill>
                            <a:srgbClr val="FFFF00"/>
                          </a:solidFill>
                        </a:rPr>
                        <a:t> </a:t>
                      </a:r>
                      <a:endParaRPr lang="en-US" dirty="0"/>
                    </a:p>
                  </a:txBody>
                  <a:tcPr marL="0" marR="0" marT="9144" marB="0">
                    <a:lnL>
                      <a:noFill/>
                    </a:lnL>
                    <a:lnT w="12700" cmpd="sng">
                      <a:noFill/>
                    </a:lnT>
                    <a:lnB w="12700" cap="flat" cmpd="sng" algn="ctr">
                      <a:noFill/>
                      <a:prstDash val="solid"/>
                      <a:round/>
                      <a:headEnd type="none" w="med" len="med"/>
                      <a:tailEnd type="none" w="med" len="med"/>
                    </a:lnB>
                    <a:solidFill>
                      <a:schemeClr val="bg2"/>
                    </a:solidFill>
                  </a:tcPr>
                </a:tc>
                <a:tc hMerge="1">
                  <a:txBody>
                    <a:bodyPr/>
                    <a:lstStyle/>
                    <a:p>
                      <a:pPr algn="ctr" rtl="0" fontAlgn="t"/>
                      <a:endParaRPr lang="en-US" dirty="0"/>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r>
              <a:tr h="553348">
                <a:tc>
                  <a:txBody>
                    <a:bodyPr/>
                    <a:lstStyle/>
                    <a:p>
                      <a:pPr rtl="0" fontAlgn="t"/>
                      <a:r>
                        <a:rPr lang="en-US" sz="1800" b="1" baseline="0" dirty="0" smtClean="0"/>
                        <a:t>Difference in age</a:t>
                      </a:r>
                      <a:endParaRPr lang="en-US" sz="1800" b="1" dirty="0"/>
                    </a:p>
                  </a:txBody>
                  <a:tcPr marL="45720" marR="0" marT="0" marB="0" anchor="ctr">
                    <a:lnL>
                      <a:noFill/>
                    </a:lnL>
                    <a:lnT w="12700" cap="flat" cmpd="sng" algn="ctr">
                      <a:noFill/>
                      <a:prstDash val="solid"/>
                      <a:round/>
                      <a:headEnd type="none" w="med" len="med"/>
                      <a:tailEnd type="none" w="med" len="med"/>
                    </a:lnT>
                    <a:solidFill>
                      <a:schemeClr val="bg2"/>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b="1" dirty="0" smtClean="0"/>
                        <a:t>Volume of pediatric transplants</a:t>
                      </a:r>
                    </a:p>
                  </a:txBody>
                  <a:tcPr marL="45720" marR="0" marT="0" marB="0" anchor="ctr">
                    <a:lnT w="12700" cap="flat" cmpd="sng" algn="ctr">
                      <a:noFill/>
                      <a:prstDash val="solid"/>
                      <a:round/>
                      <a:headEnd type="none" w="med" len="med"/>
                      <a:tailEnd type="none" w="med" len="med"/>
                    </a:lnT>
                    <a:solidFill>
                      <a:schemeClr val="bg2"/>
                    </a:solidFill>
                  </a:tcPr>
                </a:tc>
              </a:tr>
            </a:tbl>
          </a:graphicData>
        </a:graphic>
      </p:graphicFrame>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3" cstate="print"/>
            <a:stretch>
              <a:fillRect/>
            </a:stretch>
          </p:blipFill>
          <p:spPr>
            <a:xfrm>
              <a:off x="1" y="6172200"/>
              <a:ext cx="4952999" cy="685800"/>
            </a:xfrm>
            <a:prstGeom prst="rect">
              <a:avLst/>
            </a:prstGeom>
          </p:spPr>
        </p:pic>
        <p:sp>
          <p:nvSpPr>
            <p:cNvPr id="14" name="TextBox 13"/>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5" name="TextBox 14"/>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z="2600" dirty="0" smtClean="0"/>
              <a:t>Pediatric Heart Transplants</a:t>
            </a:r>
            <a:br>
              <a:rPr lang="en-US" sz="2600" dirty="0" smtClean="0"/>
            </a:br>
            <a:r>
              <a:rPr lang="en-US" sz="2600" dirty="0" smtClean="0"/>
              <a:t>Recipient </a:t>
            </a:r>
            <a:r>
              <a:rPr lang="en-US" sz="2400" dirty="0" smtClean="0"/>
              <a:t>Diagnosis (Age: 1-5 Years)</a:t>
            </a:r>
            <a:endParaRPr lang="en-US" sz="2400" dirty="0"/>
          </a:p>
        </p:txBody>
      </p:sp>
      <p:graphicFrame>
        <p:nvGraphicFramePr>
          <p:cNvPr id="10" name="Content Placeholder 9"/>
          <p:cNvGraphicFramePr>
            <a:graphicFrameLocks noGrp="1"/>
          </p:cNvGraphicFramePr>
          <p:nvPr>
            <p:ph idx="1"/>
          </p:nvPr>
        </p:nvGraphicFramePr>
        <p:xfrm>
          <a:off x="4191000" y="1219200"/>
          <a:ext cx="4800600" cy="2819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9"/>
          <p:cNvGraphicFramePr>
            <a:graphicFrameLocks/>
          </p:cNvGraphicFramePr>
          <p:nvPr/>
        </p:nvGraphicFramePr>
        <p:xfrm>
          <a:off x="0" y="1447800"/>
          <a:ext cx="2667000" cy="2209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p:nvPr/>
        </p:nvGraphicFramePr>
        <p:xfrm>
          <a:off x="152400" y="3733800"/>
          <a:ext cx="8839200" cy="2286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Content Placeholder 9"/>
          <p:cNvGraphicFramePr>
            <a:graphicFrameLocks/>
          </p:cNvGraphicFramePr>
          <p:nvPr/>
        </p:nvGraphicFramePr>
        <p:xfrm>
          <a:off x="2286000" y="1447800"/>
          <a:ext cx="2667000" cy="2286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7" name="Group 16"/>
          <p:cNvGrpSpPr/>
          <p:nvPr/>
        </p:nvGrpSpPr>
        <p:grpSpPr>
          <a:xfrm>
            <a:off x="2" y="6146792"/>
            <a:ext cx="4715932" cy="711201"/>
            <a:chOff x="1" y="6067776"/>
            <a:chExt cx="4952999" cy="790224"/>
          </a:xfrm>
        </p:grpSpPr>
        <p:pic>
          <p:nvPicPr>
            <p:cNvPr id="18" name="Picture 17"/>
            <p:cNvPicPr>
              <a:picLocks noChangeAspect="1"/>
            </p:cNvPicPr>
            <p:nvPr/>
          </p:nvPicPr>
          <p:blipFill>
            <a:blip r:embed="rId7" cstate="print"/>
            <a:stretch>
              <a:fillRect/>
            </a:stretch>
          </p:blipFill>
          <p:spPr>
            <a:xfrm>
              <a:off x="1" y="6172200"/>
              <a:ext cx="4952999" cy="685800"/>
            </a:xfrm>
            <a:prstGeom prst="rect">
              <a:avLst/>
            </a:prstGeom>
          </p:spPr>
        </p:pic>
        <p:sp>
          <p:nvSpPr>
            <p:cNvPr id="19" name="TextBox 18"/>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20" name="TextBox 19"/>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PEDIATRIC HEART TRANSPLANTS </a:t>
            </a:r>
            <a:r>
              <a:rPr lang="en-US" sz="2000" dirty="0" smtClean="0"/>
              <a:t>(1992-2001)</a:t>
            </a:r>
            <a:r>
              <a:rPr lang="en-US" sz="1800" dirty="0" smtClean="0"/>
              <a:t/>
            </a:r>
            <a:br>
              <a:rPr lang="en-US" sz="1800" dirty="0" smtClean="0"/>
            </a:br>
            <a:r>
              <a:rPr lang="en-US" sz="2300" dirty="0" smtClean="0"/>
              <a:t>Risk Factors For 10 Year Mortality with 95% Confidence Limits</a:t>
            </a:r>
            <a:br>
              <a:rPr lang="en-US" sz="2300" dirty="0" smtClean="0"/>
            </a:br>
            <a:r>
              <a:rPr lang="en-US" sz="2300" dirty="0" smtClean="0">
                <a:solidFill>
                  <a:srgbClr val="FFFF00"/>
                </a:solidFill>
              </a:rPr>
              <a:t>Difference in Age</a:t>
            </a:r>
            <a:endParaRPr lang="en-US" sz="23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2362200" y="1828800"/>
            <a:ext cx="1828800" cy="323165"/>
          </a:xfrm>
          <a:prstGeom prst="rect">
            <a:avLst/>
          </a:prstGeom>
          <a:noFill/>
        </p:spPr>
        <p:txBody>
          <a:bodyPr wrap="square" rtlCol="0">
            <a:spAutoFit/>
          </a:bodyPr>
          <a:lstStyle/>
          <a:p>
            <a:r>
              <a:rPr lang="en-US" sz="1500" b="1" dirty="0" smtClean="0">
                <a:solidFill>
                  <a:srgbClr val="FFFF00"/>
                </a:solidFill>
              </a:rPr>
              <a:t>p = 0.0131</a:t>
            </a:r>
            <a:endParaRPr lang="en-US" sz="1500" b="1" dirty="0">
              <a:solidFill>
                <a:srgbClr val="FFFF00"/>
              </a:solidFill>
            </a:endParaRPr>
          </a:p>
        </p:txBody>
      </p:sp>
      <p:sp>
        <p:nvSpPr>
          <p:cNvPr id="10" name="TextBox 9"/>
          <p:cNvSpPr txBox="1"/>
          <p:nvPr/>
        </p:nvSpPr>
        <p:spPr>
          <a:xfrm>
            <a:off x="7086600" y="6096000"/>
            <a:ext cx="1828800" cy="461665"/>
          </a:xfrm>
          <a:prstGeom prst="rect">
            <a:avLst/>
          </a:prstGeom>
          <a:noFill/>
        </p:spPr>
        <p:txBody>
          <a:bodyPr wrap="square" rtlCol="0">
            <a:spAutoFit/>
          </a:bodyPr>
          <a:lstStyle/>
          <a:p>
            <a:pPr algn="ctr"/>
            <a:r>
              <a:rPr lang="en-US" sz="2400" b="1" dirty="0" smtClean="0">
                <a:solidFill>
                  <a:srgbClr val="FFFF00"/>
                </a:solidFill>
              </a:rPr>
              <a:t>(N = 3,301)</a:t>
            </a:r>
            <a:endParaRPr lang="en-US" sz="24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4" name="TextBox 13"/>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PEDIATRIC HEART TRANSPLANTS </a:t>
            </a:r>
            <a:r>
              <a:rPr lang="en-US" sz="2000" dirty="0" smtClean="0"/>
              <a:t>(1992-2001)</a:t>
            </a:r>
            <a:r>
              <a:rPr lang="en-US" sz="1800" dirty="0" smtClean="0"/>
              <a:t/>
            </a:r>
            <a:br>
              <a:rPr lang="en-US" sz="1800" dirty="0" smtClean="0"/>
            </a:br>
            <a:r>
              <a:rPr lang="en-US" sz="2300" dirty="0" smtClean="0"/>
              <a:t>Risk Factors For 10 Year Mortality with 95% Confidence Limits </a:t>
            </a:r>
            <a:r>
              <a:rPr lang="en-US" sz="2400" dirty="0" smtClean="0"/>
              <a:t/>
            </a:r>
            <a:br>
              <a:rPr lang="en-US" sz="2400" dirty="0" smtClean="0"/>
            </a:br>
            <a:r>
              <a:rPr lang="en-US" sz="2400" dirty="0" smtClean="0">
                <a:solidFill>
                  <a:srgbClr val="FFFF00"/>
                </a:solidFill>
              </a:rPr>
              <a:t>Center Volume for Pediatric Transplants</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66700" y="15240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828800" y="2133600"/>
            <a:ext cx="1828800" cy="323165"/>
          </a:xfrm>
          <a:prstGeom prst="rect">
            <a:avLst/>
          </a:prstGeom>
          <a:noFill/>
        </p:spPr>
        <p:txBody>
          <a:bodyPr wrap="square" rtlCol="0">
            <a:spAutoFit/>
          </a:bodyPr>
          <a:lstStyle/>
          <a:p>
            <a:r>
              <a:rPr lang="en-US" sz="1500" b="1" dirty="0" smtClean="0">
                <a:solidFill>
                  <a:srgbClr val="FFFF00"/>
                </a:solidFill>
              </a:rPr>
              <a:t>p = 0.0159</a:t>
            </a:r>
            <a:endParaRPr lang="en-US" sz="1500" b="1" dirty="0">
              <a:solidFill>
                <a:srgbClr val="FFFF00"/>
              </a:solidFill>
            </a:endParaRPr>
          </a:p>
        </p:txBody>
      </p:sp>
      <p:sp>
        <p:nvSpPr>
          <p:cNvPr id="10" name="TextBox 9"/>
          <p:cNvSpPr txBox="1"/>
          <p:nvPr/>
        </p:nvSpPr>
        <p:spPr>
          <a:xfrm>
            <a:off x="7086600" y="6096000"/>
            <a:ext cx="1828800" cy="461665"/>
          </a:xfrm>
          <a:prstGeom prst="rect">
            <a:avLst/>
          </a:prstGeom>
          <a:noFill/>
        </p:spPr>
        <p:txBody>
          <a:bodyPr wrap="square" rtlCol="0">
            <a:spAutoFit/>
          </a:bodyPr>
          <a:lstStyle/>
          <a:p>
            <a:pPr algn="ctr"/>
            <a:r>
              <a:rPr lang="en-US" sz="2400" b="1" dirty="0" smtClean="0">
                <a:solidFill>
                  <a:srgbClr val="FFFF00"/>
                </a:solidFill>
              </a:rPr>
              <a:t>(N = 3,301)</a:t>
            </a:r>
            <a:endParaRPr lang="en-US" sz="24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4" name="TextBox 13"/>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r>
              <a:rPr lang="en-US" sz="2800" dirty="0" smtClean="0"/>
              <a:t>PEDIATRIC HEART TRANSPLANTS </a:t>
            </a:r>
            <a:r>
              <a:rPr lang="en-US" sz="2000" dirty="0" smtClean="0"/>
              <a:t>(1988-1996)</a:t>
            </a:r>
            <a:br>
              <a:rPr lang="en-US" sz="2000" dirty="0" smtClean="0"/>
            </a:br>
            <a:r>
              <a:rPr lang="en-US" sz="2400" dirty="0" smtClean="0"/>
              <a:t>Risk Factors For 15 Year Mortality</a:t>
            </a:r>
            <a:endParaRPr lang="en-US" sz="2400" dirty="0"/>
          </a:p>
        </p:txBody>
      </p:sp>
      <p:graphicFrame>
        <p:nvGraphicFramePr>
          <p:cNvPr id="10" name="Content Placeholder 9"/>
          <p:cNvGraphicFramePr>
            <a:graphicFrameLocks noGrp="1"/>
          </p:cNvGraphicFramePr>
          <p:nvPr>
            <p:ph idx="1"/>
          </p:nvPr>
        </p:nvGraphicFramePr>
        <p:xfrm>
          <a:off x="228599" y="1371600"/>
          <a:ext cx="8686801" cy="3429001"/>
        </p:xfrm>
        <a:graphic>
          <a:graphicData uri="http://schemas.openxmlformats.org/drawingml/2006/table">
            <a:tbl>
              <a:tblPr firstRow="1" bandRow="1">
                <a:tableStyleId>{C083E6E3-FA7D-4D7B-A595-EF9225AFEA82}</a:tableStyleId>
              </a:tblPr>
              <a:tblGrid>
                <a:gridCol w="4211782"/>
                <a:gridCol w="789709"/>
                <a:gridCol w="965200"/>
                <a:gridCol w="877455"/>
                <a:gridCol w="965200"/>
                <a:gridCol w="877455"/>
              </a:tblGrid>
              <a:tr h="699757">
                <a:tc>
                  <a:txBody>
                    <a:bodyPr/>
                    <a:lstStyle/>
                    <a:p>
                      <a:pPr algn="l"/>
                      <a:r>
                        <a:rPr lang="en-US" sz="1600" b="1" i="1" kern="1200" dirty="0" smtClean="0">
                          <a:solidFill>
                            <a:srgbClr val="FFFF00"/>
                          </a:solidFill>
                          <a:latin typeface="+mn-lt"/>
                          <a:ea typeface="+mn-ea"/>
                          <a:cs typeface="+mn-cs"/>
                        </a:rPr>
                        <a:t>VARIABLE</a:t>
                      </a:r>
                      <a:endParaRPr lang="en-US" sz="1600" b="1" dirty="0">
                        <a:solidFill>
                          <a:srgbClr val="FFFF00"/>
                        </a:solidFill>
                        <a:latin typeface="+mn-lt"/>
                      </a:endParaRPr>
                    </a:p>
                  </a:txBody>
                  <a:tcPr marL="45720" marR="0" marT="91440" marB="0" anchor="ctr">
                    <a:lnL>
                      <a:noFill/>
                    </a:lnL>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a:solidFill>
                            <a:srgbClr val="FFFF00"/>
                          </a:solidFill>
                          <a:latin typeface="+mn-lt"/>
                        </a:rPr>
                        <a:t>N</a:t>
                      </a:r>
                      <a:endParaRPr lang="en-US" sz="16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smtClean="0">
                          <a:solidFill>
                            <a:srgbClr val="FFFF00"/>
                          </a:solidFill>
                          <a:latin typeface="+mn-lt"/>
                        </a:rPr>
                        <a:t>Hazard Ratio</a:t>
                      </a:r>
                      <a:endParaRPr lang="en-US" sz="16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a:solidFill>
                            <a:srgbClr val="FFFF00"/>
                          </a:solidFill>
                          <a:latin typeface="+mn-lt"/>
                        </a:rPr>
                        <a:t>P-value</a:t>
                      </a:r>
                      <a:endParaRPr lang="en-US" sz="16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gridSpan="2">
                  <a:txBody>
                    <a:bodyPr/>
                    <a:lstStyle/>
                    <a:p>
                      <a:pPr algn="ctr" rtl="0" fontAlgn="t"/>
                      <a:r>
                        <a:rPr lang="en-US" sz="1600" b="1" i="1" dirty="0">
                          <a:solidFill>
                            <a:srgbClr val="FFFF00"/>
                          </a:solidFill>
                          <a:latin typeface="+mn-lt"/>
                        </a:rPr>
                        <a:t>95% Confidence Interval</a:t>
                      </a:r>
                      <a:endParaRPr lang="en-US" sz="1600" dirty="0">
                        <a:latin typeface="+mn-lt"/>
                      </a:endParaRPr>
                    </a:p>
                  </a:txBody>
                  <a:tcPr marL="0" marR="0" marT="91440" marB="0">
                    <a:lnR>
                      <a:noFill/>
                    </a:lnR>
                    <a:lnT w="12700" cmpd="sng">
                      <a:noFill/>
                    </a:lnT>
                    <a:lnB w="12700" cap="flat" cmpd="sng" algn="ctr">
                      <a:solidFill>
                        <a:srgbClr val="FFFF00"/>
                      </a:solidFill>
                      <a:prstDash val="solid"/>
                      <a:round/>
                      <a:headEnd type="none" w="med" len="med"/>
                      <a:tailEnd type="none" w="med" len="med"/>
                    </a:lnB>
                    <a:solidFill>
                      <a:schemeClr val="bg2"/>
                    </a:solidFill>
                  </a:tcPr>
                </a:tc>
                <a:tc hMerge="1">
                  <a:txBody>
                    <a:bodyPr/>
                    <a:lstStyle/>
                    <a:p>
                      <a:endParaRPr lang="en-US"/>
                    </a:p>
                  </a:txBody>
                  <a:tcPr/>
                </a:tc>
              </a:tr>
              <a:tr h="454874">
                <a:tc>
                  <a:txBody>
                    <a:bodyPr/>
                    <a:lstStyle/>
                    <a:p>
                      <a:pPr marL="0" marR="0">
                        <a:spcBef>
                          <a:spcPts val="0"/>
                        </a:spcBef>
                        <a:spcAft>
                          <a:spcPts val="0"/>
                        </a:spcAft>
                      </a:pPr>
                      <a:r>
                        <a:rPr lang="en-US" sz="1600" b="1" dirty="0" err="1">
                          <a:solidFill>
                            <a:srgbClr val="FFFFFF"/>
                          </a:solidFill>
                          <a:latin typeface="+mn-lt"/>
                          <a:ea typeface="Times New Roman"/>
                          <a:cs typeface="Times New Roman"/>
                        </a:rPr>
                        <a:t>Retransplant</a:t>
                      </a:r>
                      <a:endParaRPr lang="en-US" sz="1600" b="1" dirty="0">
                        <a:latin typeface="+mn-lt"/>
                        <a:ea typeface="Times New Roman"/>
                        <a:cs typeface="Times New Roman"/>
                      </a:endParaRPr>
                    </a:p>
                  </a:txBody>
                  <a:tcPr marL="38100" marR="38100" marT="0" marB="0" anchor="ctr">
                    <a:lnL>
                      <a:noFill/>
                    </a:lnL>
                    <a:lnT w="12700" cap="flat" cmpd="sng" algn="ctr">
                      <a:solidFill>
                        <a:srgbClr val="FFFF00"/>
                      </a:solidFill>
                      <a:prstDash val="solid"/>
                      <a:round/>
                      <a:headEnd type="none" w="med" len="med"/>
                      <a:tailEnd type="none" w="med" len="med"/>
                    </a:lnT>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79</a:t>
                      </a:r>
                      <a:endParaRPr lang="en-US" sz="1600" b="1" dirty="0">
                        <a:latin typeface="+mn-lt"/>
                        <a:ea typeface="Times New Roman"/>
                        <a:cs typeface="Times New Roman"/>
                      </a:endParaRPr>
                    </a:p>
                  </a:txBody>
                  <a:tcPr marL="38100" marR="3810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600" b="1" i="0" u="none" strike="noStrike">
                          <a:solidFill>
                            <a:schemeClr val="tx1"/>
                          </a:solidFill>
                          <a:latin typeface="Arial"/>
                        </a:rPr>
                        <a:t>1.84</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600" b="1" i="0" u="none" strike="noStrike">
                          <a:solidFill>
                            <a:schemeClr val="tx1"/>
                          </a:solidFill>
                          <a:latin typeface="Arial"/>
                        </a:rPr>
                        <a:t>&lt;.0001</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r" fontAlgn="t"/>
                      <a:r>
                        <a:rPr lang="en-US" sz="1600" b="1" i="0" u="none" strike="noStrike" dirty="0">
                          <a:solidFill>
                            <a:schemeClr val="tx1"/>
                          </a:solidFill>
                          <a:latin typeface="Arial"/>
                        </a:rPr>
                        <a:t>1.36</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l" fontAlgn="t"/>
                      <a:r>
                        <a:rPr lang="en-US" sz="1600" b="1" i="0" u="none" strike="noStrike" dirty="0" smtClean="0">
                          <a:solidFill>
                            <a:schemeClr val="tx1"/>
                          </a:solidFill>
                          <a:latin typeface="Arial"/>
                        </a:rPr>
                        <a:t>-2.48</a:t>
                      </a:r>
                      <a:endParaRPr lang="en-US" sz="1600" b="1" i="0" u="none" strike="noStrike" dirty="0">
                        <a:solidFill>
                          <a:schemeClr val="tx1"/>
                        </a:solidFill>
                        <a:latin typeface="Arial"/>
                      </a:endParaRPr>
                    </a:p>
                  </a:txBody>
                  <a:tcPr marL="0" marR="0" marT="0" marB="0" anchor="ctr">
                    <a:lnR>
                      <a:noFill/>
                    </a:lnR>
                    <a:lnT w="12700" cap="flat" cmpd="sng" algn="ctr">
                      <a:solidFill>
                        <a:srgbClr val="FFFF00"/>
                      </a:solidFill>
                      <a:prstDash val="solid"/>
                      <a:round/>
                      <a:headEnd type="none" w="med" len="med"/>
                      <a:tailEnd type="none" w="med" len="med"/>
                    </a:lnT>
                    <a:solidFill>
                      <a:schemeClr val="bg2"/>
                    </a:solidFill>
                  </a:tcPr>
                </a:tc>
              </a:tr>
              <a:tr h="454874">
                <a:tc>
                  <a:txBody>
                    <a:bodyPr/>
                    <a:lstStyle/>
                    <a:p>
                      <a:pPr marL="0" marR="0">
                        <a:spcBef>
                          <a:spcPts val="0"/>
                        </a:spcBef>
                        <a:spcAft>
                          <a:spcPts val="0"/>
                        </a:spcAft>
                      </a:pPr>
                      <a:r>
                        <a:rPr lang="en-US" sz="1600" b="1" dirty="0" smtClean="0">
                          <a:latin typeface="+mn-lt"/>
                          <a:ea typeface="Times New Roman"/>
                          <a:cs typeface="Times New Roman"/>
                        </a:rPr>
                        <a:t>Balloon pump</a:t>
                      </a:r>
                      <a:endParaRPr lang="en-US" sz="16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32</a:t>
                      </a:r>
                      <a:endParaRPr lang="en-US" sz="16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600" b="1" i="0" u="none" strike="noStrike">
                          <a:solidFill>
                            <a:schemeClr val="tx1"/>
                          </a:solidFill>
                          <a:latin typeface="Arial"/>
                        </a:rPr>
                        <a:t>1.59</a:t>
                      </a:r>
                    </a:p>
                  </a:txBody>
                  <a:tcPr marL="0" marR="0" marT="0" marB="0" anchor="ctr">
                    <a:solidFill>
                      <a:schemeClr val="bg2"/>
                    </a:solidFill>
                  </a:tcPr>
                </a:tc>
                <a:tc>
                  <a:txBody>
                    <a:bodyPr/>
                    <a:lstStyle/>
                    <a:p>
                      <a:pPr algn="ctr" fontAlgn="t"/>
                      <a:r>
                        <a:rPr lang="en-US" sz="1600" b="1" i="0" u="none" strike="noStrike">
                          <a:solidFill>
                            <a:schemeClr val="tx1"/>
                          </a:solidFill>
                          <a:latin typeface="Arial"/>
                        </a:rPr>
                        <a:t>0.0432</a:t>
                      </a:r>
                    </a:p>
                  </a:txBody>
                  <a:tcPr marL="0" marR="0" marT="0" marB="0" anchor="ctr">
                    <a:solidFill>
                      <a:schemeClr val="bg2"/>
                    </a:solidFill>
                  </a:tcPr>
                </a:tc>
                <a:tc>
                  <a:txBody>
                    <a:bodyPr/>
                    <a:lstStyle/>
                    <a:p>
                      <a:pPr algn="r" fontAlgn="t"/>
                      <a:r>
                        <a:rPr lang="en-US" sz="1600" b="1" i="0" u="none" strike="noStrike" dirty="0">
                          <a:solidFill>
                            <a:schemeClr val="tx1"/>
                          </a:solidFill>
                          <a:latin typeface="Arial"/>
                        </a:rPr>
                        <a:t>1.01</a:t>
                      </a:r>
                    </a:p>
                  </a:txBody>
                  <a:tcPr marL="0" marR="0" marT="0" marB="0" anchor="ctr">
                    <a:solidFill>
                      <a:schemeClr val="bg2"/>
                    </a:solidFill>
                  </a:tcPr>
                </a:tc>
                <a:tc>
                  <a:txBody>
                    <a:bodyPr/>
                    <a:lstStyle/>
                    <a:p>
                      <a:pPr algn="l" fontAlgn="t"/>
                      <a:r>
                        <a:rPr lang="en-US" sz="1600" b="1" i="0" u="none" strike="noStrike" dirty="0" smtClean="0">
                          <a:solidFill>
                            <a:schemeClr val="tx1"/>
                          </a:solidFill>
                          <a:latin typeface="Arial"/>
                        </a:rPr>
                        <a:t>-2.50</a:t>
                      </a:r>
                      <a:endParaRPr lang="en-US" sz="1600" b="1" i="0" u="none" strike="noStrike" dirty="0">
                        <a:solidFill>
                          <a:schemeClr val="tx1"/>
                        </a:solidFill>
                        <a:latin typeface="Arial"/>
                      </a:endParaRPr>
                    </a:p>
                  </a:txBody>
                  <a:tcPr marL="0" marR="0" marT="0" marB="0" anchor="ctr">
                    <a:lnR>
                      <a:noFill/>
                    </a:lnR>
                    <a:solidFill>
                      <a:schemeClr val="bg2"/>
                    </a:solidFill>
                  </a:tcPr>
                </a:tc>
              </a:tr>
              <a:tr h="454874">
                <a:tc>
                  <a:txBody>
                    <a:bodyPr/>
                    <a:lstStyle/>
                    <a:p>
                      <a:pPr marL="0" marR="0">
                        <a:spcBef>
                          <a:spcPts val="0"/>
                        </a:spcBef>
                        <a:spcAft>
                          <a:spcPts val="0"/>
                        </a:spcAft>
                      </a:pPr>
                      <a:r>
                        <a:rPr lang="en-US" sz="1600" b="1" dirty="0">
                          <a:solidFill>
                            <a:srgbClr val="FFFFFF"/>
                          </a:solidFill>
                          <a:latin typeface="+mn-lt"/>
                          <a:ea typeface="Times New Roman"/>
                          <a:cs typeface="Times New Roman"/>
                        </a:rPr>
                        <a:t>On ventilator</a:t>
                      </a:r>
                      <a:endParaRPr lang="en-US" sz="16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426</a:t>
                      </a:r>
                      <a:endParaRPr lang="en-US" sz="16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600" b="1" i="0" u="none" strike="noStrike">
                          <a:solidFill>
                            <a:schemeClr val="tx1"/>
                          </a:solidFill>
                          <a:latin typeface="Arial"/>
                        </a:rPr>
                        <a:t>1.28</a:t>
                      </a:r>
                    </a:p>
                  </a:txBody>
                  <a:tcPr marL="0" marR="0" marT="0" marB="0" anchor="ctr">
                    <a:solidFill>
                      <a:schemeClr val="bg2"/>
                    </a:solidFill>
                  </a:tcPr>
                </a:tc>
                <a:tc>
                  <a:txBody>
                    <a:bodyPr/>
                    <a:lstStyle/>
                    <a:p>
                      <a:pPr algn="ctr" fontAlgn="t"/>
                      <a:r>
                        <a:rPr lang="en-US" sz="1600" b="1" i="0" u="none" strike="noStrike">
                          <a:solidFill>
                            <a:schemeClr val="tx1"/>
                          </a:solidFill>
                          <a:latin typeface="Arial"/>
                        </a:rPr>
                        <a:t>0.0025</a:t>
                      </a:r>
                    </a:p>
                  </a:txBody>
                  <a:tcPr marL="0" marR="0" marT="0" marB="0" anchor="ctr">
                    <a:solidFill>
                      <a:schemeClr val="bg2"/>
                    </a:solidFill>
                  </a:tcPr>
                </a:tc>
                <a:tc>
                  <a:txBody>
                    <a:bodyPr/>
                    <a:lstStyle/>
                    <a:p>
                      <a:pPr algn="r" fontAlgn="t"/>
                      <a:r>
                        <a:rPr lang="en-US" sz="1600" b="1" i="0" u="none" strike="noStrike" dirty="0">
                          <a:solidFill>
                            <a:schemeClr val="tx1"/>
                          </a:solidFill>
                          <a:latin typeface="Arial"/>
                        </a:rPr>
                        <a:t>1.09</a:t>
                      </a:r>
                    </a:p>
                  </a:txBody>
                  <a:tcPr marL="0" marR="0" marT="0" marB="0" anchor="ctr">
                    <a:solidFill>
                      <a:schemeClr val="bg2"/>
                    </a:solidFill>
                  </a:tcPr>
                </a:tc>
                <a:tc>
                  <a:txBody>
                    <a:bodyPr/>
                    <a:lstStyle/>
                    <a:p>
                      <a:pPr algn="l" fontAlgn="t"/>
                      <a:r>
                        <a:rPr lang="en-US" sz="1600" b="1" i="0" u="none" strike="noStrike" dirty="0" smtClean="0">
                          <a:solidFill>
                            <a:schemeClr val="tx1"/>
                          </a:solidFill>
                          <a:latin typeface="Arial"/>
                        </a:rPr>
                        <a:t>-1.49</a:t>
                      </a:r>
                      <a:endParaRPr lang="en-US" sz="1600" b="1" i="0" u="none" strike="noStrike" dirty="0">
                        <a:solidFill>
                          <a:schemeClr val="tx1"/>
                        </a:solidFill>
                        <a:latin typeface="Arial"/>
                      </a:endParaRPr>
                    </a:p>
                  </a:txBody>
                  <a:tcPr marL="0" marR="0" marT="0" marB="0" anchor="ctr">
                    <a:lnR>
                      <a:noFill/>
                    </a:lnR>
                    <a:solidFill>
                      <a:schemeClr val="bg2"/>
                    </a:solidFill>
                  </a:tcPr>
                </a:tc>
              </a:tr>
              <a:tr h="454874">
                <a:tc>
                  <a:txBody>
                    <a:bodyPr/>
                    <a:lstStyle/>
                    <a:p>
                      <a:pPr marL="0" marR="0">
                        <a:spcBef>
                          <a:spcPts val="0"/>
                        </a:spcBef>
                        <a:spcAft>
                          <a:spcPts val="0"/>
                        </a:spcAft>
                      </a:pPr>
                      <a:r>
                        <a:rPr lang="en-US" sz="1600" b="1" dirty="0" smtClean="0">
                          <a:latin typeface="+mn-lt"/>
                          <a:ea typeface="Times New Roman"/>
                          <a:cs typeface="Times New Roman"/>
                        </a:rPr>
                        <a:t>Diagnosis = congenital</a:t>
                      </a:r>
                      <a:endParaRPr lang="en-US" sz="16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1214</a:t>
                      </a:r>
                      <a:endParaRPr lang="en-US" sz="16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600" b="1" i="0" u="none" strike="noStrike">
                          <a:solidFill>
                            <a:schemeClr val="tx1"/>
                          </a:solidFill>
                          <a:latin typeface="Arial"/>
                        </a:rPr>
                        <a:t>1.18</a:t>
                      </a:r>
                    </a:p>
                  </a:txBody>
                  <a:tcPr marL="0" marR="0" marT="0" marB="0" anchor="ctr">
                    <a:solidFill>
                      <a:schemeClr val="bg2"/>
                    </a:solidFill>
                  </a:tcPr>
                </a:tc>
                <a:tc>
                  <a:txBody>
                    <a:bodyPr/>
                    <a:lstStyle/>
                    <a:p>
                      <a:pPr algn="ctr" fontAlgn="t"/>
                      <a:r>
                        <a:rPr lang="en-US" sz="1600" b="1" i="0" u="none" strike="noStrike">
                          <a:solidFill>
                            <a:schemeClr val="tx1"/>
                          </a:solidFill>
                          <a:latin typeface="Arial"/>
                        </a:rPr>
                        <a:t>0.0182</a:t>
                      </a:r>
                    </a:p>
                  </a:txBody>
                  <a:tcPr marL="0" marR="0" marT="0" marB="0" anchor="ctr">
                    <a:solidFill>
                      <a:schemeClr val="bg2"/>
                    </a:solidFill>
                  </a:tcPr>
                </a:tc>
                <a:tc>
                  <a:txBody>
                    <a:bodyPr/>
                    <a:lstStyle/>
                    <a:p>
                      <a:pPr algn="r" fontAlgn="t"/>
                      <a:r>
                        <a:rPr lang="en-US" sz="1600" b="1" i="0" u="none" strike="noStrike" dirty="0">
                          <a:solidFill>
                            <a:schemeClr val="tx1"/>
                          </a:solidFill>
                          <a:latin typeface="Arial"/>
                        </a:rPr>
                        <a:t>1.03</a:t>
                      </a:r>
                    </a:p>
                  </a:txBody>
                  <a:tcPr marL="0" marR="0" marT="0" marB="0" anchor="ctr">
                    <a:solidFill>
                      <a:schemeClr val="bg2"/>
                    </a:solidFill>
                  </a:tcPr>
                </a:tc>
                <a:tc>
                  <a:txBody>
                    <a:bodyPr/>
                    <a:lstStyle/>
                    <a:p>
                      <a:pPr algn="l" fontAlgn="t"/>
                      <a:r>
                        <a:rPr lang="en-US" sz="1600" b="1" i="0" u="none" strike="noStrike" dirty="0" smtClean="0">
                          <a:solidFill>
                            <a:schemeClr val="tx1"/>
                          </a:solidFill>
                          <a:latin typeface="Arial"/>
                        </a:rPr>
                        <a:t>-1.36</a:t>
                      </a:r>
                      <a:endParaRPr lang="en-US" sz="1600" b="1" i="0" u="none" strike="noStrike" dirty="0">
                        <a:solidFill>
                          <a:schemeClr val="tx1"/>
                        </a:solidFill>
                        <a:latin typeface="Arial"/>
                      </a:endParaRPr>
                    </a:p>
                  </a:txBody>
                  <a:tcPr marL="0" marR="0" marT="0" marB="0" anchor="ctr">
                    <a:lnR>
                      <a:noFill/>
                    </a:lnR>
                    <a:solidFill>
                      <a:schemeClr val="bg2"/>
                    </a:solidFill>
                  </a:tcPr>
                </a:tc>
              </a:tr>
              <a:tr h="454874">
                <a:tc>
                  <a:txBody>
                    <a:bodyPr/>
                    <a:lstStyle/>
                    <a:p>
                      <a:pPr marL="0" marR="0">
                        <a:spcBef>
                          <a:spcPts val="0"/>
                        </a:spcBef>
                        <a:spcAft>
                          <a:spcPts val="0"/>
                        </a:spcAft>
                      </a:pPr>
                      <a:r>
                        <a:rPr lang="en-US" sz="1600" b="1" dirty="0" smtClean="0">
                          <a:latin typeface="+mn-lt"/>
                          <a:ea typeface="Times New Roman"/>
                          <a:cs typeface="Times New Roman"/>
                        </a:rPr>
                        <a:t>Transplant year: 1995-1996 vs. 1988-1989</a:t>
                      </a:r>
                      <a:endParaRPr lang="en-US" sz="1600" b="1" dirty="0">
                        <a:latin typeface="+mn-lt"/>
                        <a:ea typeface="Times New Roman"/>
                        <a:cs typeface="Times New Roman"/>
                      </a:endParaRPr>
                    </a:p>
                  </a:txBody>
                  <a:tcPr marL="38100" marR="38100" marT="0" marB="0" anchor="ctr">
                    <a:lnL>
                      <a:noFill/>
                    </a:lnL>
                    <a:lnB>
                      <a:noFill/>
                    </a:lnB>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603</a:t>
                      </a:r>
                      <a:endParaRPr lang="en-US" sz="1600" b="1" dirty="0">
                        <a:latin typeface="+mn-lt"/>
                        <a:ea typeface="Times New Roman"/>
                        <a:cs typeface="Times New Roman"/>
                      </a:endParaRPr>
                    </a:p>
                  </a:txBody>
                  <a:tcPr marL="38100" marR="38100" marT="0" marB="0" anchor="ctr">
                    <a:lnB>
                      <a:noFill/>
                    </a:lnB>
                    <a:solidFill>
                      <a:schemeClr val="bg2"/>
                    </a:solidFill>
                  </a:tcPr>
                </a:tc>
                <a:tc>
                  <a:txBody>
                    <a:bodyPr/>
                    <a:lstStyle/>
                    <a:p>
                      <a:pPr algn="ctr" fontAlgn="t"/>
                      <a:r>
                        <a:rPr lang="en-US" sz="1600" b="1" i="0" u="none" strike="noStrike">
                          <a:solidFill>
                            <a:schemeClr val="tx1"/>
                          </a:solidFill>
                          <a:latin typeface="Arial"/>
                        </a:rPr>
                        <a:t>0.82</a:t>
                      </a:r>
                    </a:p>
                  </a:txBody>
                  <a:tcPr marL="0" marR="0" marT="0" marB="0" anchor="ctr">
                    <a:lnB>
                      <a:noFill/>
                    </a:lnB>
                    <a:solidFill>
                      <a:schemeClr val="bg2"/>
                    </a:solidFill>
                  </a:tcPr>
                </a:tc>
                <a:tc>
                  <a:txBody>
                    <a:bodyPr/>
                    <a:lstStyle/>
                    <a:p>
                      <a:pPr algn="ctr" fontAlgn="t"/>
                      <a:r>
                        <a:rPr lang="en-US" sz="1600" b="1" i="0" u="none" strike="noStrike">
                          <a:solidFill>
                            <a:schemeClr val="tx1"/>
                          </a:solidFill>
                          <a:latin typeface="Arial"/>
                        </a:rPr>
                        <a:t>0.0217</a:t>
                      </a:r>
                    </a:p>
                  </a:txBody>
                  <a:tcPr marL="0" marR="0" marT="0" marB="0" anchor="ctr">
                    <a:lnB>
                      <a:noFill/>
                    </a:lnB>
                    <a:solidFill>
                      <a:schemeClr val="bg2"/>
                    </a:solidFill>
                  </a:tcPr>
                </a:tc>
                <a:tc>
                  <a:txBody>
                    <a:bodyPr/>
                    <a:lstStyle/>
                    <a:p>
                      <a:pPr algn="r" fontAlgn="t"/>
                      <a:r>
                        <a:rPr lang="en-US" sz="1600" b="1" i="0" u="none" strike="noStrike" dirty="0">
                          <a:solidFill>
                            <a:schemeClr val="tx1"/>
                          </a:solidFill>
                          <a:latin typeface="Arial"/>
                        </a:rPr>
                        <a:t>0.69</a:t>
                      </a:r>
                    </a:p>
                  </a:txBody>
                  <a:tcPr marL="0" marR="0" marT="0" marB="0" anchor="ctr">
                    <a:lnB>
                      <a:noFill/>
                    </a:lnB>
                    <a:solidFill>
                      <a:schemeClr val="bg2"/>
                    </a:solidFill>
                  </a:tcPr>
                </a:tc>
                <a:tc>
                  <a:txBody>
                    <a:bodyPr/>
                    <a:lstStyle/>
                    <a:p>
                      <a:pPr algn="l" fontAlgn="t"/>
                      <a:r>
                        <a:rPr lang="en-US" sz="1600" b="1" i="0" u="none" strike="noStrike" dirty="0" smtClean="0">
                          <a:solidFill>
                            <a:schemeClr val="tx1"/>
                          </a:solidFill>
                          <a:latin typeface="Arial"/>
                        </a:rPr>
                        <a:t>-0.97</a:t>
                      </a:r>
                      <a:endParaRPr lang="en-US" sz="1600" b="1" i="0" u="none" strike="noStrike" dirty="0">
                        <a:solidFill>
                          <a:schemeClr val="tx1"/>
                        </a:solidFill>
                        <a:latin typeface="Arial"/>
                      </a:endParaRPr>
                    </a:p>
                  </a:txBody>
                  <a:tcPr marL="0" marR="0" marT="0" marB="0" anchor="ctr">
                    <a:lnR>
                      <a:noFill/>
                    </a:lnR>
                    <a:lnB>
                      <a:noFill/>
                    </a:lnB>
                    <a:solidFill>
                      <a:schemeClr val="bg2"/>
                    </a:solidFill>
                  </a:tcPr>
                </a:tc>
              </a:tr>
              <a:tr h="454874">
                <a:tc>
                  <a:txBody>
                    <a:bodyPr/>
                    <a:lstStyle/>
                    <a:p>
                      <a:pPr marL="0" marR="0">
                        <a:spcBef>
                          <a:spcPts val="0"/>
                        </a:spcBef>
                        <a:spcAft>
                          <a:spcPts val="0"/>
                        </a:spcAft>
                      </a:pPr>
                      <a:r>
                        <a:rPr lang="en-US" sz="1600" b="1" dirty="0" smtClean="0">
                          <a:latin typeface="+mn-lt"/>
                          <a:ea typeface="Times New Roman"/>
                          <a:cs typeface="Times New Roman"/>
                        </a:rPr>
                        <a:t>2 mismatches at DR</a:t>
                      </a:r>
                      <a:r>
                        <a:rPr lang="en-US" sz="1600" b="1" baseline="0" dirty="0" smtClean="0">
                          <a:latin typeface="+mn-lt"/>
                          <a:ea typeface="Times New Roman"/>
                          <a:cs typeface="Times New Roman"/>
                        </a:rPr>
                        <a:t> locus</a:t>
                      </a:r>
                      <a:endParaRPr lang="en-US" sz="1600" b="1" dirty="0">
                        <a:latin typeface="+mn-lt"/>
                        <a:ea typeface="Times New Roman"/>
                        <a:cs typeface="Times New Roman"/>
                      </a:endParaRPr>
                    </a:p>
                  </a:txBody>
                  <a:tcPr marL="38100" marR="3810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67</a:t>
                      </a:r>
                      <a:endParaRPr lang="en-US" sz="1600" b="1" dirty="0">
                        <a:latin typeface="+mn-lt"/>
                        <a:ea typeface="Times New Roman"/>
                        <a:cs typeface="Times New Roman"/>
                      </a:endParaRPr>
                    </a:p>
                  </a:txBody>
                  <a:tcPr marL="38100" marR="3810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600" b="1" i="0" u="none" strike="noStrike" dirty="0">
                          <a:solidFill>
                            <a:schemeClr val="tx1"/>
                          </a:solidFill>
                          <a:latin typeface="Arial"/>
                        </a:rPr>
                        <a:t>0.78</a:t>
                      </a:r>
                    </a:p>
                  </a:txBody>
                  <a:tcPr marL="0" marR="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600" b="1" i="0" u="none" strike="noStrike" dirty="0">
                          <a:solidFill>
                            <a:schemeClr val="tx1"/>
                          </a:solidFill>
                          <a:latin typeface="Arial"/>
                        </a:rPr>
                        <a:t>0.0396</a:t>
                      </a:r>
                    </a:p>
                  </a:txBody>
                  <a:tcPr marL="0" marR="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600" b="1" i="0" u="none" strike="noStrike" dirty="0">
                          <a:solidFill>
                            <a:schemeClr val="tx1"/>
                          </a:solidFill>
                          <a:latin typeface="Arial"/>
                        </a:rPr>
                        <a:t>0.62</a:t>
                      </a:r>
                    </a:p>
                  </a:txBody>
                  <a:tcPr marL="0" marR="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l" fontAlgn="t"/>
                      <a:r>
                        <a:rPr lang="en-US" sz="1600" b="1" i="0" u="none" strike="noStrike" dirty="0" smtClean="0">
                          <a:solidFill>
                            <a:schemeClr val="tx1"/>
                          </a:solidFill>
                          <a:latin typeface="Arial"/>
                        </a:rPr>
                        <a:t>-0.99</a:t>
                      </a:r>
                      <a:endParaRPr lang="en-US" sz="1600" b="1" i="0" u="none" strike="noStrike" dirty="0">
                        <a:solidFill>
                          <a:schemeClr val="tx1"/>
                        </a:solidFill>
                        <a:latin typeface="Arial"/>
                      </a:endParaRPr>
                    </a:p>
                  </a:txBody>
                  <a:tcPr marL="0" marR="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r>
            </a:tbl>
          </a:graphicData>
        </a:graphic>
      </p:graphicFrame>
      <p:sp>
        <p:nvSpPr>
          <p:cNvPr id="9" name="TextBox 8"/>
          <p:cNvSpPr txBox="1"/>
          <p:nvPr/>
        </p:nvSpPr>
        <p:spPr>
          <a:xfrm>
            <a:off x="3657600" y="5405735"/>
            <a:ext cx="1828800" cy="461665"/>
          </a:xfrm>
          <a:prstGeom prst="rect">
            <a:avLst/>
          </a:prstGeom>
          <a:noFill/>
        </p:spPr>
        <p:txBody>
          <a:bodyPr wrap="square" rtlCol="0">
            <a:spAutoFit/>
          </a:bodyPr>
          <a:lstStyle/>
          <a:p>
            <a:pPr algn="ctr"/>
            <a:r>
              <a:rPr lang="en-US" sz="2400" b="1" dirty="0" smtClean="0">
                <a:solidFill>
                  <a:srgbClr val="FFFF00"/>
                </a:solidFill>
              </a:rPr>
              <a:t>N = 2,393</a:t>
            </a:r>
            <a:endParaRPr lang="en-US" sz="2400" b="1" dirty="0">
              <a:solidFill>
                <a:srgbClr val="FFFF00"/>
              </a:solidFill>
            </a:endParaRPr>
          </a:p>
        </p:txBody>
      </p:sp>
      <p:sp>
        <p:nvSpPr>
          <p:cNvPr id="11" name="TextBox 10"/>
          <p:cNvSpPr txBox="1"/>
          <p:nvPr/>
        </p:nvSpPr>
        <p:spPr>
          <a:xfrm>
            <a:off x="5029200" y="5791200"/>
            <a:ext cx="3886200" cy="276999"/>
          </a:xfrm>
          <a:prstGeom prst="rect">
            <a:avLst/>
          </a:prstGeom>
          <a:noFill/>
        </p:spPr>
        <p:txBody>
          <a:bodyPr wrap="square" rtlCol="0">
            <a:spAutoFit/>
          </a:bodyPr>
          <a:lstStyle/>
          <a:p>
            <a:r>
              <a:rPr lang="en-US" sz="1200" b="1" dirty="0" smtClean="0">
                <a:solidFill>
                  <a:srgbClr val="FFFF00"/>
                </a:solidFill>
              </a:rPr>
              <a:t>Reference group = </a:t>
            </a:r>
            <a:r>
              <a:rPr lang="en-US" sz="1200" b="1" dirty="0" err="1" smtClean="0">
                <a:solidFill>
                  <a:srgbClr val="FFFF00"/>
                </a:solidFill>
              </a:rPr>
              <a:t>Cardiomyopathy</a:t>
            </a:r>
            <a:r>
              <a:rPr lang="en-US" sz="1200" b="1" dirty="0" smtClean="0">
                <a:solidFill>
                  <a:srgbClr val="FFFF00"/>
                </a:solidFill>
              </a:rPr>
              <a:t>, no devices</a:t>
            </a:r>
            <a:endParaRPr lang="en-US" sz="1200" dirty="0">
              <a:solidFill>
                <a:srgbClr val="FFFF00"/>
              </a:solidFill>
            </a:endParaRPr>
          </a:p>
        </p:txBody>
      </p:sp>
      <p:sp>
        <p:nvSpPr>
          <p:cNvPr id="12" name="TextBox 11"/>
          <p:cNvSpPr txBox="1"/>
          <p:nvPr/>
        </p:nvSpPr>
        <p:spPr>
          <a:xfrm>
            <a:off x="5181600" y="6248400"/>
            <a:ext cx="3505200" cy="381000"/>
          </a:xfrm>
          <a:prstGeom prst="rect">
            <a:avLst/>
          </a:prstGeom>
          <a:noFill/>
        </p:spPr>
        <p:txBody>
          <a:bodyPr wrap="square" rtlCol="0">
            <a:spAutoFit/>
          </a:bodyPr>
          <a:lstStyle/>
          <a:p>
            <a:endParaRPr lang="en-US" dirty="0"/>
          </a:p>
        </p:txBody>
      </p:sp>
      <p:grpSp>
        <p:nvGrpSpPr>
          <p:cNvPr id="13" name="Group 12"/>
          <p:cNvGrpSpPr/>
          <p:nvPr/>
        </p:nvGrpSpPr>
        <p:grpSpPr>
          <a:xfrm>
            <a:off x="2" y="6146792"/>
            <a:ext cx="4715932" cy="711201"/>
            <a:chOff x="1" y="6067776"/>
            <a:chExt cx="4952999" cy="790224"/>
          </a:xfrm>
        </p:grpSpPr>
        <p:pic>
          <p:nvPicPr>
            <p:cNvPr id="15" name="Picture 14"/>
            <p:cNvPicPr>
              <a:picLocks noChangeAspect="1"/>
            </p:cNvPicPr>
            <p:nvPr/>
          </p:nvPicPr>
          <p:blipFill>
            <a:blip r:embed="rId3" cstate="print"/>
            <a:stretch>
              <a:fillRect/>
            </a:stretch>
          </p:blipFill>
          <p:spPr>
            <a:xfrm>
              <a:off x="1" y="6172200"/>
              <a:ext cx="4952999" cy="685800"/>
            </a:xfrm>
            <a:prstGeom prst="rect">
              <a:avLst/>
            </a:prstGeom>
          </p:spPr>
        </p:pic>
        <p:sp>
          <p:nvSpPr>
            <p:cNvPr id="16" name="TextBox 15"/>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7" name="TextBox 16"/>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r>
              <a:rPr lang="en-US" sz="2800" dirty="0" smtClean="0"/>
              <a:t>PEDIATRIC HEART TRANSPLANTS </a:t>
            </a:r>
            <a:r>
              <a:rPr lang="en-US" sz="2000" dirty="0" smtClean="0"/>
              <a:t>(1988-1996)</a:t>
            </a:r>
            <a:br>
              <a:rPr lang="en-US" sz="2000" dirty="0" smtClean="0"/>
            </a:br>
            <a:r>
              <a:rPr lang="en-US" sz="2400" i="1" dirty="0" smtClean="0"/>
              <a:t>Borderline Significant </a:t>
            </a:r>
            <a:r>
              <a:rPr lang="en-US" sz="2400" dirty="0" smtClean="0"/>
              <a:t>Risk Factors For 15 Year Mortality</a:t>
            </a:r>
            <a:endParaRPr lang="en-US" sz="2400" dirty="0"/>
          </a:p>
        </p:txBody>
      </p:sp>
      <p:graphicFrame>
        <p:nvGraphicFramePr>
          <p:cNvPr id="10" name="Content Placeholder 9"/>
          <p:cNvGraphicFramePr>
            <a:graphicFrameLocks noGrp="1"/>
          </p:cNvGraphicFramePr>
          <p:nvPr>
            <p:ph idx="1"/>
          </p:nvPr>
        </p:nvGraphicFramePr>
        <p:xfrm>
          <a:off x="228599" y="1371600"/>
          <a:ext cx="8686801" cy="1905001"/>
        </p:xfrm>
        <a:graphic>
          <a:graphicData uri="http://schemas.openxmlformats.org/drawingml/2006/table">
            <a:tbl>
              <a:tblPr firstRow="1" bandRow="1">
                <a:tableStyleId>{C083E6E3-FA7D-4D7B-A595-EF9225AFEA82}</a:tableStyleId>
              </a:tblPr>
              <a:tblGrid>
                <a:gridCol w="4211782"/>
                <a:gridCol w="789709"/>
                <a:gridCol w="965200"/>
                <a:gridCol w="877455"/>
                <a:gridCol w="965200"/>
                <a:gridCol w="877455"/>
              </a:tblGrid>
              <a:tr h="828229">
                <a:tc>
                  <a:txBody>
                    <a:bodyPr/>
                    <a:lstStyle/>
                    <a:p>
                      <a:pPr algn="l"/>
                      <a:r>
                        <a:rPr lang="en-US" sz="1600" b="1" i="1" kern="1200" dirty="0" smtClean="0">
                          <a:solidFill>
                            <a:srgbClr val="FFFF00"/>
                          </a:solidFill>
                          <a:latin typeface="+mn-lt"/>
                          <a:ea typeface="+mn-ea"/>
                          <a:cs typeface="+mn-cs"/>
                        </a:rPr>
                        <a:t>VARIABLE</a:t>
                      </a:r>
                      <a:endParaRPr lang="en-US" sz="1600" b="1" dirty="0">
                        <a:solidFill>
                          <a:srgbClr val="FFFF00"/>
                        </a:solidFill>
                        <a:latin typeface="+mn-lt"/>
                      </a:endParaRPr>
                    </a:p>
                  </a:txBody>
                  <a:tcPr marL="45720" marR="0" marT="91440" marB="0" anchor="ctr">
                    <a:lnL>
                      <a:noFill/>
                    </a:lnL>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a:solidFill>
                            <a:srgbClr val="FFFF00"/>
                          </a:solidFill>
                          <a:latin typeface="+mn-lt"/>
                        </a:rPr>
                        <a:t>N</a:t>
                      </a:r>
                      <a:endParaRPr lang="en-US" sz="16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smtClean="0">
                          <a:solidFill>
                            <a:srgbClr val="FFFF00"/>
                          </a:solidFill>
                          <a:latin typeface="+mn-lt"/>
                        </a:rPr>
                        <a:t>Hazard Ratio</a:t>
                      </a:r>
                      <a:endParaRPr lang="en-US" sz="16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a:solidFill>
                            <a:srgbClr val="FFFF00"/>
                          </a:solidFill>
                          <a:latin typeface="+mn-lt"/>
                        </a:rPr>
                        <a:t>P-value</a:t>
                      </a:r>
                      <a:endParaRPr lang="en-US" sz="16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gridSpan="2">
                  <a:txBody>
                    <a:bodyPr/>
                    <a:lstStyle/>
                    <a:p>
                      <a:pPr algn="ctr" rtl="0" fontAlgn="t"/>
                      <a:r>
                        <a:rPr lang="en-US" sz="1600" b="1" i="1" dirty="0">
                          <a:solidFill>
                            <a:srgbClr val="FFFF00"/>
                          </a:solidFill>
                          <a:latin typeface="+mn-lt"/>
                        </a:rPr>
                        <a:t>95% Confidence Interval</a:t>
                      </a:r>
                      <a:endParaRPr lang="en-US" sz="1600" dirty="0">
                        <a:latin typeface="+mn-lt"/>
                      </a:endParaRPr>
                    </a:p>
                  </a:txBody>
                  <a:tcPr marL="0" marR="0" marT="91440" marB="0">
                    <a:lnR>
                      <a:noFill/>
                    </a:lnR>
                    <a:lnT w="12700" cmpd="sng">
                      <a:noFill/>
                    </a:lnT>
                    <a:lnB w="12700" cap="flat" cmpd="sng" algn="ctr">
                      <a:solidFill>
                        <a:srgbClr val="FFFF00"/>
                      </a:solidFill>
                      <a:prstDash val="solid"/>
                      <a:round/>
                      <a:headEnd type="none" w="med" len="med"/>
                      <a:tailEnd type="none" w="med" len="med"/>
                    </a:lnB>
                    <a:solidFill>
                      <a:schemeClr val="bg2"/>
                    </a:solidFill>
                  </a:tcPr>
                </a:tc>
                <a:tc hMerge="1">
                  <a:txBody>
                    <a:bodyPr/>
                    <a:lstStyle/>
                    <a:p>
                      <a:endParaRPr lang="en-US"/>
                    </a:p>
                  </a:txBody>
                  <a:tcPr/>
                </a:tc>
              </a:tr>
              <a:tr h="538386">
                <a:tc>
                  <a:txBody>
                    <a:bodyPr/>
                    <a:lstStyle/>
                    <a:p>
                      <a:pPr marL="0" marR="0">
                        <a:spcBef>
                          <a:spcPts val="0"/>
                        </a:spcBef>
                        <a:spcAft>
                          <a:spcPts val="0"/>
                        </a:spcAft>
                      </a:pPr>
                      <a:r>
                        <a:rPr lang="en-US" sz="1600" b="1" dirty="0" smtClean="0">
                          <a:latin typeface="+mn-lt"/>
                          <a:ea typeface="Times New Roman"/>
                          <a:cs typeface="Times New Roman"/>
                        </a:rPr>
                        <a:t>Recipient</a:t>
                      </a:r>
                      <a:r>
                        <a:rPr lang="en-US" sz="1600" b="1" baseline="0" dirty="0" smtClean="0">
                          <a:latin typeface="+mn-lt"/>
                          <a:ea typeface="Times New Roman"/>
                          <a:cs typeface="Times New Roman"/>
                        </a:rPr>
                        <a:t> history of malignancy</a:t>
                      </a:r>
                      <a:endParaRPr lang="en-US" sz="1600" b="1" dirty="0">
                        <a:latin typeface="+mn-lt"/>
                        <a:ea typeface="Times New Roman"/>
                        <a:cs typeface="Times New Roman"/>
                      </a:endParaRPr>
                    </a:p>
                  </a:txBody>
                  <a:tcPr marL="38100" marR="38100" marT="0" marB="0" anchor="ctr">
                    <a:lnL>
                      <a:noFill/>
                    </a:lnL>
                    <a:lnT w="12700" cap="flat" cmpd="sng" algn="ctr">
                      <a:solidFill>
                        <a:srgbClr val="FFFF00"/>
                      </a:solidFill>
                      <a:prstDash val="solid"/>
                      <a:round/>
                      <a:headEnd type="none" w="med" len="med"/>
                      <a:tailEnd type="none" w="med" len="med"/>
                    </a:lnT>
                    <a:lnB>
                      <a:noFill/>
                    </a:lnB>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49</a:t>
                      </a:r>
                      <a:endParaRPr lang="en-US" sz="1600" b="1" dirty="0">
                        <a:latin typeface="+mn-lt"/>
                        <a:ea typeface="Times New Roman"/>
                        <a:cs typeface="Times New Roman"/>
                      </a:endParaRPr>
                    </a:p>
                  </a:txBody>
                  <a:tcPr marL="38100" marR="38100" marT="0" marB="0" anchor="ctr">
                    <a:lnT w="12700" cap="flat" cmpd="sng" algn="ctr">
                      <a:solidFill>
                        <a:srgbClr val="FFFF00"/>
                      </a:solidFill>
                      <a:prstDash val="solid"/>
                      <a:round/>
                      <a:headEnd type="none" w="med" len="med"/>
                      <a:tailEnd type="none" w="med" len="med"/>
                    </a:lnT>
                    <a:lnB>
                      <a:noFill/>
                    </a:lnB>
                    <a:solidFill>
                      <a:schemeClr val="bg2"/>
                    </a:solidFill>
                  </a:tcPr>
                </a:tc>
                <a:tc>
                  <a:txBody>
                    <a:bodyPr/>
                    <a:lstStyle/>
                    <a:p>
                      <a:pPr algn="ctr" fontAlgn="t"/>
                      <a:r>
                        <a:rPr lang="en-US" sz="1600" b="1" i="0" u="none" strike="noStrike" dirty="0" smtClean="0">
                          <a:solidFill>
                            <a:schemeClr val="tx1"/>
                          </a:solidFill>
                          <a:latin typeface="Arial"/>
                        </a:rPr>
                        <a:t>1.41</a:t>
                      </a:r>
                      <a:endParaRPr lang="en-US" sz="1600" b="1" i="0" u="none" strike="noStrike" dirty="0">
                        <a:solidFill>
                          <a:schemeClr val="tx1"/>
                        </a:solidFill>
                        <a:latin typeface="Arial"/>
                      </a:endParaRPr>
                    </a:p>
                  </a:txBody>
                  <a:tcPr marL="0" marR="0" marT="0" marB="0" anchor="ctr">
                    <a:lnT w="12700" cap="flat" cmpd="sng" algn="ctr">
                      <a:solidFill>
                        <a:srgbClr val="FFFF00"/>
                      </a:solidFill>
                      <a:prstDash val="solid"/>
                      <a:round/>
                      <a:headEnd type="none" w="med" len="med"/>
                      <a:tailEnd type="none" w="med" len="med"/>
                    </a:lnT>
                    <a:lnB>
                      <a:noFill/>
                    </a:lnB>
                    <a:solidFill>
                      <a:schemeClr val="bg2"/>
                    </a:solidFill>
                  </a:tcPr>
                </a:tc>
                <a:tc>
                  <a:txBody>
                    <a:bodyPr/>
                    <a:lstStyle/>
                    <a:p>
                      <a:pPr algn="ctr" fontAlgn="t"/>
                      <a:r>
                        <a:rPr lang="en-US" sz="1600" b="1" i="0" u="none" strike="noStrike" dirty="0" smtClean="0">
                          <a:solidFill>
                            <a:schemeClr val="tx1"/>
                          </a:solidFill>
                          <a:latin typeface="Arial"/>
                        </a:rPr>
                        <a:t>0.0644</a:t>
                      </a:r>
                      <a:endParaRPr lang="en-US" sz="1600" b="1" i="0" u="none" strike="noStrike" dirty="0">
                        <a:solidFill>
                          <a:schemeClr val="tx1"/>
                        </a:solidFill>
                        <a:latin typeface="Arial"/>
                      </a:endParaRPr>
                    </a:p>
                  </a:txBody>
                  <a:tcPr marL="0" marR="0" marT="0" marB="0" anchor="ctr">
                    <a:lnT w="12700" cap="flat" cmpd="sng" algn="ctr">
                      <a:solidFill>
                        <a:srgbClr val="FFFF00"/>
                      </a:solidFill>
                      <a:prstDash val="solid"/>
                      <a:round/>
                      <a:headEnd type="none" w="med" len="med"/>
                      <a:tailEnd type="none" w="med" len="med"/>
                    </a:lnT>
                    <a:lnB>
                      <a:noFill/>
                    </a:lnB>
                    <a:solidFill>
                      <a:schemeClr val="bg2"/>
                    </a:solidFill>
                  </a:tcPr>
                </a:tc>
                <a:tc>
                  <a:txBody>
                    <a:bodyPr/>
                    <a:lstStyle/>
                    <a:p>
                      <a:pPr algn="r" fontAlgn="t"/>
                      <a:r>
                        <a:rPr lang="en-US" sz="1600" b="1" i="0" u="none" strike="noStrike" dirty="0" smtClean="0">
                          <a:solidFill>
                            <a:schemeClr val="tx1"/>
                          </a:solidFill>
                          <a:latin typeface="Arial"/>
                        </a:rPr>
                        <a:t>0.98</a:t>
                      </a:r>
                      <a:endParaRPr lang="en-US" sz="1600" b="1" i="0" u="none" strike="noStrike" dirty="0">
                        <a:solidFill>
                          <a:schemeClr val="tx1"/>
                        </a:solidFill>
                        <a:latin typeface="Arial"/>
                      </a:endParaRPr>
                    </a:p>
                  </a:txBody>
                  <a:tcPr marL="0" marR="0" marT="0" marB="0" anchor="ctr">
                    <a:lnT w="12700" cap="flat" cmpd="sng" algn="ctr">
                      <a:solidFill>
                        <a:srgbClr val="FFFF00"/>
                      </a:solidFill>
                      <a:prstDash val="solid"/>
                      <a:round/>
                      <a:headEnd type="none" w="med" len="med"/>
                      <a:tailEnd type="none" w="med" len="med"/>
                    </a:lnT>
                    <a:lnB>
                      <a:noFill/>
                    </a:lnB>
                    <a:solidFill>
                      <a:schemeClr val="bg2"/>
                    </a:solidFill>
                  </a:tcPr>
                </a:tc>
                <a:tc>
                  <a:txBody>
                    <a:bodyPr/>
                    <a:lstStyle/>
                    <a:p>
                      <a:pPr algn="l" fontAlgn="t"/>
                      <a:r>
                        <a:rPr lang="en-US" sz="1600" b="1" i="0" u="none" strike="noStrike" dirty="0" smtClean="0">
                          <a:solidFill>
                            <a:schemeClr val="tx1"/>
                          </a:solidFill>
                          <a:latin typeface="Arial"/>
                        </a:rPr>
                        <a:t>-2.03</a:t>
                      </a:r>
                      <a:endParaRPr lang="en-US" sz="1600" b="1" i="0" u="none" strike="noStrike" dirty="0">
                        <a:solidFill>
                          <a:schemeClr val="tx1"/>
                        </a:solidFill>
                        <a:latin typeface="Arial"/>
                      </a:endParaRPr>
                    </a:p>
                  </a:txBody>
                  <a:tcPr marL="0" marR="0" marT="0" marB="0" anchor="ctr">
                    <a:lnR>
                      <a:noFill/>
                    </a:lnR>
                    <a:lnT w="12700" cap="flat" cmpd="sng" algn="ctr">
                      <a:solidFill>
                        <a:srgbClr val="FFFF00"/>
                      </a:solidFill>
                      <a:prstDash val="solid"/>
                      <a:round/>
                      <a:headEnd type="none" w="med" len="med"/>
                      <a:tailEnd type="none" w="med" len="med"/>
                    </a:lnT>
                    <a:lnB>
                      <a:noFill/>
                    </a:lnB>
                    <a:solidFill>
                      <a:schemeClr val="bg2"/>
                    </a:solidFill>
                  </a:tcPr>
                </a:tc>
              </a:tr>
              <a:tr h="538386">
                <a:tc>
                  <a:txBody>
                    <a:bodyPr/>
                    <a:lstStyle/>
                    <a:p>
                      <a:r>
                        <a:rPr lang="en-US" sz="1600" b="1" dirty="0" smtClean="0"/>
                        <a:t>Female recipient</a:t>
                      </a:r>
                      <a:endParaRPr lang="en-US" sz="1600" b="1" dirty="0"/>
                    </a:p>
                  </a:txBody>
                  <a:tcPr marL="38100" marR="3810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600" b="1" dirty="0" smtClean="0"/>
                        <a:t>1003</a:t>
                      </a:r>
                      <a:endParaRPr lang="en-US" sz="1600" b="1" dirty="0"/>
                    </a:p>
                  </a:txBody>
                  <a:tcPr marL="38100" marR="3810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600" b="1" dirty="0" smtClean="0"/>
                        <a:t>1.10</a:t>
                      </a:r>
                      <a:endParaRPr lang="en-US" sz="1600" b="1" dirty="0"/>
                    </a:p>
                  </a:txBody>
                  <a:tcPr marL="0" marR="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600" b="1" dirty="0" smtClean="0"/>
                        <a:t>0.986</a:t>
                      </a:r>
                      <a:endParaRPr lang="en-US" sz="1600" b="1" dirty="0"/>
                    </a:p>
                  </a:txBody>
                  <a:tcPr marL="0" marR="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600" b="1" i="0" u="none" strike="noStrike" dirty="0" smtClean="0">
                          <a:solidFill>
                            <a:schemeClr val="tx1"/>
                          </a:solidFill>
                          <a:latin typeface="Arial"/>
                        </a:rPr>
                        <a:t>0.98</a:t>
                      </a:r>
                      <a:endParaRPr lang="en-US" sz="1600" b="1" i="0" u="none" strike="noStrike" dirty="0">
                        <a:solidFill>
                          <a:schemeClr val="tx1"/>
                        </a:solidFill>
                        <a:latin typeface="Arial"/>
                      </a:endParaRPr>
                    </a:p>
                  </a:txBody>
                  <a:tcPr marL="0" marR="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l" fontAlgn="t"/>
                      <a:r>
                        <a:rPr lang="en-US" sz="1600" b="1" i="0" u="none" strike="noStrike" dirty="0" smtClean="0">
                          <a:solidFill>
                            <a:schemeClr val="tx1"/>
                          </a:solidFill>
                          <a:latin typeface="Arial"/>
                        </a:rPr>
                        <a:t>-1.24</a:t>
                      </a:r>
                      <a:endParaRPr lang="en-US" sz="1600" b="1" i="0" u="none" strike="noStrike" dirty="0">
                        <a:solidFill>
                          <a:schemeClr val="tx1"/>
                        </a:solidFill>
                        <a:latin typeface="Arial"/>
                      </a:endParaRPr>
                    </a:p>
                  </a:txBody>
                  <a:tcPr marL="0" marR="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r>
            </a:tbl>
          </a:graphicData>
        </a:graphic>
      </p:graphicFrame>
      <p:sp>
        <p:nvSpPr>
          <p:cNvPr id="9" name="TextBox 8"/>
          <p:cNvSpPr txBox="1"/>
          <p:nvPr/>
        </p:nvSpPr>
        <p:spPr>
          <a:xfrm>
            <a:off x="3657600" y="5405735"/>
            <a:ext cx="1828800" cy="461665"/>
          </a:xfrm>
          <a:prstGeom prst="rect">
            <a:avLst/>
          </a:prstGeom>
          <a:noFill/>
        </p:spPr>
        <p:txBody>
          <a:bodyPr wrap="square" rtlCol="0">
            <a:spAutoFit/>
          </a:bodyPr>
          <a:lstStyle/>
          <a:p>
            <a:pPr algn="ctr"/>
            <a:r>
              <a:rPr lang="en-US" sz="2400" b="1" dirty="0" smtClean="0">
                <a:solidFill>
                  <a:srgbClr val="FFFF00"/>
                </a:solidFill>
              </a:rPr>
              <a:t>N = 2,393</a:t>
            </a:r>
            <a:endParaRPr lang="en-US" sz="2400" b="1" dirty="0">
              <a:solidFill>
                <a:srgbClr val="FFFF00"/>
              </a:solidFill>
            </a:endParaRPr>
          </a:p>
        </p:txBody>
      </p:sp>
      <p:sp>
        <p:nvSpPr>
          <p:cNvPr id="11" name="TextBox 10"/>
          <p:cNvSpPr txBox="1"/>
          <p:nvPr/>
        </p:nvSpPr>
        <p:spPr>
          <a:xfrm>
            <a:off x="5029200" y="5791200"/>
            <a:ext cx="3886200" cy="276999"/>
          </a:xfrm>
          <a:prstGeom prst="rect">
            <a:avLst/>
          </a:prstGeom>
          <a:noFill/>
        </p:spPr>
        <p:txBody>
          <a:bodyPr wrap="square" rtlCol="0">
            <a:spAutoFit/>
          </a:bodyPr>
          <a:lstStyle/>
          <a:p>
            <a:r>
              <a:rPr lang="en-US" sz="1200" b="1" dirty="0" smtClean="0">
                <a:solidFill>
                  <a:srgbClr val="FFFF00"/>
                </a:solidFill>
              </a:rPr>
              <a:t>Reference group = </a:t>
            </a:r>
            <a:r>
              <a:rPr lang="en-US" sz="1200" b="1" dirty="0" err="1" smtClean="0">
                <a:solidFill>
                  <a:srgbClr val="FFFF00"/>
                </a:solidFill>
              </a:rPr>
              <a:t>Cardiomyopathy</a:t>
            </a:r>
            <a:r>
              <a:rPr lang="en-US" sz="1200" b="1" dirty="0" smtClean="0">
                <a:solidFill>
                  <a:srgbClr val="FFFF00"/>
                </a:solidFill>
              </a:rPr>
              <a:t>, no devices</a:t>
            </a:r>
            <a:endParaRPr lang="en-US" sz="1200" dirty="0">
              <a:solidFill>
                <a:srgbClr val="FFFF00"/>
              </a:solidFill>
            </a:endParaRPr>
          </a:p>
        </p:txBody>
      </p:sp>
      <p:sp>
        <p:nvSpPr>
          <p:cNvPr id="12" name="TextBox 11"/>
          <p:cNvSpPr txBox="1"/>
          <p:nvPr/>
        </p:nvSpPr>
        <p:spPr>
          <a:xfrm>
            <a:off x="5181600" y="6248400"/>
            <a:ext cx="3505200" cy="381000"/>
          </a:xfrm>
          <a:prstGeom prst="rect">
            <a:avLst/>
          </a:prstGeom>
          <a:noFill/>
        </p:spPr>
        <p:txBody>
          <a:bodyPr wrap="square" rtlCol="0">
            <a:spAutoFit/>
          </a:bodyPr>
          <a:lstStyle/>
          <a:p>
            <a:endParaRPr lang="en-US" dirty="0"/>
          </a:p>
        </p:txBody>
      </p:sp>
      <p:grpSp>
        <p:nvGrpSpPr>
          <p:cNvPr id="15" name="Group 14"/>
          <p:cNvGrpSpPr/>
          <p:nvPr/>
        </p:nvGrpSpPr>
        <p:grpSpPr>
          <a:xfrm>
            <a:off x="2" y="6146792"/>
            <a:ext cx="4715932" cy="711201"/>
            <a:chOff x="1" y="6067776"/>
            <a:chExt cx="4952999" cy="790224"/>
          </a:xfrm>
        </p:grpSpPr>
        <p:pic>
          <p:nvPicPr>
            <p:cNvPr id="16" name="Picture 15"/>
            <p:cNvPicPr>
              <a:picLocks noChangeAspect="1"/>
            </p:cNvPicPr>
            <p:nvPr/>
          </p:nvPicPr>
          <p:blipFill>
            <a:blip r:embed="rId3" cstate="print"/>
            <a:stretch>
              <a:fillRect/>
            </a:stretch>
          </p:blipFill>
          <p:spPr>
            <a:xfrm>
              <a:off x="1" y="6172200"/>
              <a:ext cx="4952999" cy="685800"/>
            </a:xfrm>
            <a:prstGeom prst="rect">
              <a:avLst/>
            </a:prstGeom>
          </p:spPr>
        </p:pic>
        <p:sp>
          <p:nvSpPr>
            <p:cNvPr id="17" name="TextBox 16"/>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8" name="TextBox 17"/>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r>
              <a:rPr lang="en-US" sz="2800" dirty="0" smtClean="0"/>
              <a:t>PEDIATRIC HEART TRANSPLANTS </a:t>
            </a:r>
            <a:r>
              <a:rPr lang="en-US" sz="2000" dirty="0" smtClean="0"/>
              <a:t>(1988-1996)</a:t>
            </a:r>
            <a:br>
              <a:rPr lang="en-US" sz="2000" dirty="0" smtClean="0"/>
            </a:br>
            <a:r>
              <a:rPr lang="en-US" sz="2400" dirty="0" smtClean="0"/>
              <a:t>Risk Factors For 15 Year Mortality</a:t>
            </a:r>
            <a:endParaRPr lang="en-US" sz="2400" dirty="0"/>
          </a:p>
        </p:txBody>
      </p:sp>
      <p:graphicFrame>
        <p:nvGraphicFramePr>
          <p:cNvPr id="10" name="Content Placeholder 9"/>
          <p:cNvGraphicFramePr>
            <a:graphicFrameLocks noGrp="1"/>
          </p:cNvGraphicFramePr>
          <p:nvPr>
            <p:ph idx="1"/>
          </p:nvPr>
        </p:nvGraphicFramePr>
        <p:xfrm>
          <a:off x="304800" y="1676400"/>
          <a:ext cx="8305800" cy="1235557"/>
        </p:xfrm>
        <a:graphic>
          <a:graphicData uri="http://schemas.openxmlformats.org/drawingml/2006/table">
            <a:tbl>
              <a:tblPr firstRow="1" bandRow="1">
                <a:tableStyleId>{C083E6E3-FA7D-4D7B-A595-EF9225AFEA82}</a:tableStyleId>
              </a:tblPr>
              <a:tblGrid>
                <a:gridCol w="4038600"/>
                <a:gridCol w="4267200"/>
              </a:tblGrid>
              <a:tr h="682209">
                <a:tc gridSpan="2">
                  <a:txBody>
                    <a:bodyPr/>
                    <a:lstStyle/>
                    <a:p>
                      <a:pPr algn="ctr" rtl="0" fontAlgn="t"/>
                      <a:r>
                        <a:rPr lang="en-US" sz="2400" b="1" i="1" dirty="0">
                          <a:solidFill>
                            <a:srgbClr val="FFFF00"/>
                          </a:solidFill>
                        </a:rPr>
                        <a:t>Continuous Factors (see figures)</a:t>
                      </a:r>
                      <a:r>
                        <a:rPr lang="en-US" sz="2400" dirty="0">
                          <a:solidFill>
                            <a:srgbClr val="FFFF00"/>
                          </a:solidFill>
                        </a:rPr>
                        <a:t> </a:t>
                      </a:r>
                      <a:endParaRPr lang="en-US" dirty="0"/>
                    </a:p>
                  </a:txBody>
                  <a:tcPr marL="0" marR="0" marT="9144" marB="0">
                    <a:lnL>
                      <a:noFill/>
                    </a:lnL>
                    <a:lnT w="12700" cmpd="sng">
                      <a:noFill/>
                    </a:lnT>
                    <a:lnB w="12700" cap="flat" cmpd="sng" algn="ctr">
                      <a:noFill/>
                      <a:prstDash val="solid"/>
                      <a:round/>
                      <a:headEnd type="none" w="med" len="med"/>
                      <a:tailEnd type="none" w="med" len="med"/>
                    </a:lnB>
                    <a:solidFill>
                      <a:schemeClr val="bg2"/>
                    </a:solidFill>
                  </a:tcPr>
                </a:tc>
                <a:tc hMerge="1">
                  <a:txBody>
                    <a:bodyPr/>
                    <a:lstStyle/>
                    <a:p>
                      <a:pPr algn="ctr" rtl="0" fontAlgn="t"/>
                      <a:endParaRPr lang="en-US" dirty="0"/>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r>
              <a:tr h="553348">
                <a:tc>
                  <a:txBody>
                    <a:bodyPr/>
                    <a:lstStyle/>
                    <a:p>
                      <a:pPr rtl="0" fontAlgn="t"/>
                      <a:r>
                        <a:rPr lang="en-US" sz="1800" b="1" baseline="0" dirty="0" smtClean="0"/>
                        <a:t>Donor age</a:t>
                      </a:r>
                      <a:endParaRPr lang="en-US" sz="1800" b="1" dirty="0"/>
                    </a:p>
                  </a:txBody>
                  <a:tcPr marL="45720" marR="0" marT="0" marB="0"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rtl="0" fontAlgn="t"/>
                      <a:r>
                        <a:rPr lang="en-US" sz="1800" b="1" dirty="0" smtClean="0"/>
                        <a:t>Volume of pediatric transplants</a:t>
                      </a:r>
                      <a:endParaRPr lang="en-US" sz="1800" b="1" dirty="0"/>
                    </a:p>
                  </a:txBody>
                  <a:tcPr marL="45720" marR="0" marT="0" marB="0"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r>
            </a:tbl>
          </a:graphicData>
        </a:graphic>
      </p:graphicFrame>
      <p:grpSp>
        <p:nvGrpSpPr>
          <p:cNvPr id="8" name="Group 7"/>
          <p:cNvGrpSpPr/>
          <p:nvPr/>
        </p:nvGrpSpPr>
        <p:grpSpPr>
          <a:xfrm>
            <a:off x="2" y="6146792"/>
            <a:ext cx="4715932" cy="711201"/>
            <a:chOff x="1" y="6067776"/>
            <a:chExt cx="4952999" cy="790224"/>
          </a:xfrm>
        </p:grpSpPr>
        <p:pic>
          <p:nvPicPr>
            <p:cNvPr id="11" name="Picture 10"/>
            <p:cNvPicPr>
              <a:picLocks noChangeAspect="1"/>
            </p:cNvPicPr>
            <p:nvPr/>
          </p:nvPicPr>
          <p:blipFill>
            <a:blip r:embed="rId3"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3" name="TextBox 12"/>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PEDIATRIC HEART TRANSPLANTS </a:t>
            </a:r>
            <a:r>
              <a:rPr lang="en-US" sz="2000" dirty="0" smtClean="0"/>
              <a:t>(1988-1996)</a:t>
            </a:r>
            <a:r>
              <a:rPr lang="en-US" sz="1800" dirty="0" smtClean="0"/>
              <a:t/>
            </a:r>
            <a:br>
              <a:rPr lang="en-US" sz="1800" dirty="0" smtClean="0"/>
            </a:br>
            <a:r>
              <a:rPr lang="en-US" sz="2300" dirty="0" smtClean="0"/>
              <a:t>Risk Factors For 15 Year Mortality with 95% Confidence Limits</a:t>
            </a:r>
            <a:br>
              <a:rPr lang="en-US" sz="2300" dirty="0" smtClean="0"/>
            </a:br>
            <a:r>
              <a:rPr lang="en-US" sz="2300" dirty="0" smtClean="0">
                <a:solidFill>
                  <a:srgbClr val="FFFF00"/>
                </a:solidFill>
              </a:rPr>
              <a:t>Donor Age</a:t>
            </a:r>
            <a:endParaRPr lang="en-US" sz="23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2362200" y="1828800"/>
            <a:ext cx="1828800" cy="323165"/>
          </a:xfrm>
          <a:prstGeom prst="rect">
            <a:avLst/>
          </a:prstGeom>
          <a:noFill/>
        </p:spPr>
        <p:txBody>
          <a:bodyPr wrap="square" rtlCol="0">
            <a:spAutoFit/>
          </a:bodyPr>
          <a:lstStyle/>
          <a:p>
            <a:r>
              <a:rPr lang="en-US" sz="1500" b="1" dirty="0" smtClean="0">
                <a:solidFill>
                  <a:srgbClr val="FFFF00"/>
                </a:solidFill>
              </a:rPr>
              <a:t>p = 0.0183</a:t>
            </a:r>
            <a:endParaRPr lang="en-US" sz="1500" b="1" dirty="0">
              <a:solidFill>
                <a:srgbClr val="FFFF00"/>
              </a:solidFill>
            </a:endParaRPr>
          </a:p>
        </p:txBody>
      </p:sp>
      <p:sp>
        <p:nvSpPr>
          <p:cNvPr id="10" name="TextBox 9"/>
          <p:cNvSpPr txBox="1"/>
          <p:nvPr/>
        </p:nvSpPr>
        <p:spPr>
          <a:xfrm>
            <a:off x="7086600" y="6096000"/>
            <a:ext cx="1828800" cy="461665"/>
          </a:xfrm>
          <a:prstGeom prst="rect">
            <a:avLst/>
          </a:prstGeom>
          <a:noFill/>
        </p:spPr>
        <p:txBody>
          <a:bodyPr wrap="square" rtlCol="0">
            <a:spAutoFit/>
          </a:bodyPr>
          <a:lstStyle/>
          <a:p>
            <a:pPr algn="ctr"/>
            <a:r>
              <a:rPr lang="en-US" sz="2400" b="1" dirty="0" smtClean="0">
                <a:solidFill>
                  <a:srgbClr val="FFFF00"/>
                </a:solidFill>
              </a:rPr>
              <a:t>(N = 2,393)</a:t>
            </a:r>
            <a:endParaRPr lang="en-US" sz="24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4" name="TextBox 13"/>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PEDIATRIC HEART TRANSPLANTS </a:t>
            </a:r>
            <a:r>
              <a:rPr lang="en-US" sz="2000" dirty="0" smtClean="0"/>
              <a:t>(1988-1996)</a:t>
            </a:r>
            <a:r>
              <a:rPr lang="en-US" sz="1800" dirty="0" smtClean="0"/>
              <a:t/>
            </a:r>
            <a:br>
              <a:rPr lang="en-US" sz="1800" dirty="0" smtClean="0"/>
            </a:br>
            <a:r>
              <a:rPr lang="en-US" sz="2300" dirty="0" smtClean="0"/>
              <a:t>Risk Factors For 15 Year Mortality with 95% Confidence Limits </a:t>
            </a:r>
            <a:r>
              <a:rPr lang="en-US" sz="2400" dirty="0" smtClean="0"/>
              <a:t/>
            </a:r>
            <a:br>
              <a:rPr lang="en-US" sz="2400" dirty="0" smtClean="0"/>
            </a:br>
            <a:r>
              <a:rPr lang="en-US" sz="2400" dirty="0" smtClean="0">
                <a:solidFill>
                  <a:srgbClr val="FFFF00"/>
                </a:solidFill>
              </a:rPr>
              <a:t>Center Volume for Pediatric Transplants</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66700" y="15240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828800" y="2133600"/>
            <a:ext cx="1828800" cy="323165"/>
          </a:xfrm>
          <a:prstGeom prst="rect">
            <a:avLst/>
          </a:prstGeom>
          <a:noFill/>
        </p:spPr>
        <p:txBody>
          <a:bodyPr wrap="square" rtlCol="0">
            <a:spAutoFit/>
          </a:bodyPr>
          <a:lstStyle/>
          <a:p>
            <a:r>
              <a:rPr lang="en-US" sz="1500" b="1" dirty="0" smtClean="0">
                <a:solidFill>
                  <a:srgbClr val="FFFF00"/>
                </a:solidFill>
              </a:rPr>
              <a:t>p = 0.0005</a:t>
            </a:r>
            <a:endParaRPr lang="en-US" sz="1500" b="1" dirty="0">
              <a:solidFill>
                <a:srgbClr val="FFFF00"/>
              </a:solidFill>
            </a:endParaRPr>
          </a:p>
        </p:txBody>
      </p:sp>
      <p:sp>
        <p:nvSpPr>
          <p:cNvPr id="10" name="TextBox 9"/>
          <p:cNvSpPr txBox="1"/>
          <p:nvPr/>
        </p:nvSpPr>
        <p:spPr>
          <a:xfrm>
            <a:off x="7086600" y="6096000"/>
            <a:ext cx="1828800" cy="461665"/>
          </a:xfrm>
          <a:prstGeom prst="rect">
            <a:avLst/>
          </a:prstGeom>
          <a:noFill/>
        </p:spPr>
        <p:txBody>
          <a:bodyPr wrap="square" rtlCol="0">
            <a:spAutoFit/>
          </a:bodyPr>
          <a:lstStyle/>
          <a:p>
            <a:pPr algn="ctr"/>
            <a:r>
              <a:rPr lang="en-US" sz="2400" b="1" dirty="0" smtClean="0">
                <a:solidFill>
                  <a:srgbClr val="FFFF00"/>
                </a:solidFill>
              </a:rPr>
              <a:t>(N = 2,393)</a:t>
            </a:r>
            <a:endParaRPr lang="en-US" sz="24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4" name="TextBox 13"/>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p>
            <a:r>
              <a:rPr lang="en-US" sz="2400" dirty="0" smtClean="0"/>
              <a:t>PEDIATRIC HEART TRANSPLANTS </a:t>
            </a:r>
            <a:r>
              <a:rPr lang="en-US" sz="2000" dirty="0" smtClean="0"/>
              <a:t>(1997-2006)</a:t>
            </a:r>
            <a:br>
              <a:rPr lang="en-US" sz="2000" dirty="0" smtClean="0"/>
            </a:br>
            <a:r>
              <a:rPr lang="en-US" sz="1800" dirty="0" smtClean="0"/>
              <a:t>Risk Factors for Developing Severe Renal Dysfunction within 5 Years</a:t>
            </a:r>
            <a:br>
              <a:rPr lang="en-US" sz="1800" dirty="0" smtClean="0"/>
            </a:br>
            <a:r>
              <a:rPr lang="en-US" sz="1800" dirty="0" smtClean="0"/>
              <a:t>Limited to Recipients without Severe Renal Dysfunction* Pre-Transplant</a:t>
            </a:r>
            <a:br>
              <a:rPr lang="en-US" sz="1800" dirty="0" smtClean="0"/>
            </a:br>
            <a:r>
              <a:rPr lang="en-US" sz="1800" dirty="0" smtClean="0"/>
              <a:t>Conditional on Survival to Transplant Discharge</a:t>
            </a:r>
            <a:endParaRPr lang="en-US" sz="2400" dirty="0"/>
          </a:p>
        </p:txBody>
      </p:sp>
      <p:graphicFrame>
        <p:nvGraphicFramePr>
          <p:cNvPr id="10" name="Content Placeholder 9"/>
          <p:cNvGraphicFramePr>
            <a:graphicFrameLocks noGrp="1"/>
          </p:cNvGraphicFramePr>
          <p:nvPr>
            <p:ph idx="1"/>
          </p:nvPr>
        </p:nvGraphicFramePr>
        <p:xfrm>
          <a:off x="228599" y="1371600"/>
          <a:ext cx="8686801" cy="3535680"/>
        </p:xfrm>
        <a:graphic>
          <a:graphicData uri="http://schemas.openxmlformats.org/drawingml/2006/table">
            <a:tbl>
              <a:tblPr firstRow="1" bandRow="1">
                <a:tableStyleId>{C083E6E3-FA7D-4D7B-A595-EF9225AFEA82}</a:tableStyleId>
              </a:tblPr>
              <a:tblGrid>
                <a:gridCol w="4211782"/>
                <a:gridCol w="789709"/>
                <a:gridCol w="965200"/>
                <a:gridCol w="877455"/>
                <a:gridCol w="965200"/>
                <a:gridCol w="877455"/>
              </a:tblGrid>
              <a:tr h="609600">
                <a:tc>
                  <a:txBody>
                    <a:bodyPr/>
                    <a:lstStyle/>
                    <a:p>
                      <a:pPr algn="l"/>
                      <a:r>
                        <a:rPr lang="en-US" sz="1600" b="1" i="1" kern="1200" dirty="0" smtClean="0">
                          <a:solidFill>
                            <a:srgbClr val="FFFF00"/>
                          </a:solidFill>
                          <a:latin typeface="+mn-lt"/>
                          <a:ea typeface="+mn-ea"/>
                          <a:cs typeface="+mn-cs"/>
                        </a:rPr>
                        <a:t>VARIABLE</a:t>
                      </a:r>
                      <a:endParaRPr lang="en-US" sz="1600" b="1" dirty="0">
                        <a:solidFill>
                          <a:srgbClr val="FFFF00"/>
                        </a:solidFill>
                        <a:latin typeface="+mn-lt"/>
                      </a:endParaRPr>
                    </a:p>
                  </a:txBody>
                  <a:tcPr marL="45720" marR="0" marT="91440" marB="0" anchor="ctr">
                    <a:lnL>
                      <a:noFill/>
                    </a:lnL>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a:solidFill>
                            <a:srgbClr val="FFFF00"/>
                          </a:solidFill>
                          <a:latin typeface="+mn-lt"/>
                        </a:rPr>
                        <a:t>N</a:t>
                      </a:r>
                      <a:endParaRPr lang="en-US" sz="1600" b="1"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smtClean="0">
                          <a:solidFill>
                            <a:srgbClr val="FFFF00"/>
                          </a:solidFill>
                          <a:latin typeface="+mn-lt"/>
                        </a:rPr>
                        <a:t>Hazard Ratio</a:t>
                      </a:r>
                      <a:endParaRPr lang="en-US" sz="16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a:solidFill>
                            <a:srgbClr val="FFFF00"/>
                          </a:solidFill>
                          <a:latin typeface="+mn-lt"/>
                        </a:rPr>
                        <a:t>P-value</a:t>
                      </a:r>
                      <a:endParaRPr lang="en-US" sz="16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gridSpan="2">
                  <a:txBody>
                    <a:bodyPr/>
                    <a:lstStyle/>
                    <a:p>
                      <a:pPr algn="ctr" rtl="0" fontAlgn="t"/>
                      <a:r>
                        <a:rPr lang="en-US" sz="1600" b="1" i="1" dirty="0">
                          <a:solidFill>
                            <a:srgbClr val="FFFF00"/>
                          </a:solidFill>
                          <a:latin typeface="+mn-lt"/>
                        </a:rPr>
                        <a:t>95% Confidence Interval</a:t>
                      </a:r>
                      <a:endParaRPr lang="en-US" sz="1600" dirty="0">
                        <a:latin typeface="+mn-lt"/>
                      </a:endParaRPr>
                    </a:p>
                  </a:txBody>
                  <a:tcPr marL="0" marR="0" marT="91440" marB="0">
                    <a:lnR>
                      <a:noFill/>
                    </a:lnR>
                    <a:lnT w="12700" cmpd="sng">
                      <a:noFill/>
                    </a:lnT>
                    <a:lnB w="12700" cap="flat" cmpd="sng" algn="ctr">
                      <a:solidFill>
                        <a:srgbClr val="FFFF00"/>
                      </a:solidFill>
                      <a:prstDash val="solid"/>
                      <a:round/>
                      <a:headEnd type="none" w="med" len="med"/>
                      <a:tailEnd type="none" w="med" len="med"/>
                    </a:lnB>
                    <a:solidFill>
                      <a:schemeClr val="bg2"/>
                    </a:solidFill>
                  </a:tcPr>
                </a:tc>
                <a:tc hMerge="1">
                  <a:txBody>
                    <a:bodyPr/>
                    <a:lstStyle/>
                    <a:p>
                      <a:endParaRPr lang="en-US"/>
                    </a:p>
                  </a:txBody>
                  <a:tcPr/>
                </a:tc>
              </a:tr>
              <a:tr h="487680">
                <a:tc>
                  <a:txBody>
                    <a:bodyPr/>
                    <a:lstStyle/>
                    <a:p>
                      <a:pPr marL="0" marR="0">
                        <a:spcBef>
                          <a:spcPts val="0"/>
                        </a:spcBef>
                        <a:spcAft>
                          <a:spcPts val="0"/>
                        </a:spcAft>
                      </a:pPr>
                      <a:r>
                        <a:rPr lang="en-US" sz="1600" b="1" dirty="0">
                          <a:latin typeface="+mn-lt"/>
                          <a:ea typeface="Times New Roman"/>
                          <a:cs typeface="Times New Roman"/>
                        </a:rPr>
                        <a:t>Dialysis prior to discharge</a:t>
                      </a:r>
                    </a:p>
                  </a:txBody>
                  <a:tcPr marL="38100" marR="38100" marT="0" marB="0" anchor="ctr">
                    <a:lnL>
                      <a:noFill/>
                    </a:lnL>
                    <a:lnT w="12700" cap="flat" cmpd="sng" algn="ctr">
                      <a:solidFill>
                        <a:srgbClr val="FFFF00"/>
                      </a:solidFill>
                      <a:prstDash val="solid"/>
                      <a:round/>
                      <a:headEnd type="none" w="med" len="med"/>
                      <a:tailEnd type="none" w="med" len="med"/>
                    </a:lnT>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64</a:t>
                      </a:r>
                      <a:endParaRPr lang="en-US" sz="1600" b="1" dirty="0">
                        <a:latin typeface="+mn-lt"/>
                        <a:ea typeface="Times New Roman"/>
                        <a:cs typeface="Times New Roman"/>
                      </a:endParaRPr>
                    </a:p>
                  </a:txBody>
                  <a:tcPr marL="38100" marR="3810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600" b="1" i="0" u="none" strike="noStrike" dirty="0">
                          <a:solidFill>
                            <a:schemeClr val="tx1"/>
                          </a:solidFill>
                          <a:latin typeface="Arial"/>
                        </a:rPr>
                        <a:t>7.79</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600" b="1" i="0" u="none" strike="noStrike">
                          <a:solidFill>
                            <a:schemeClr val="tx1"/>
                          </a:solidFill>
                          <a:latin typeface="Arial"/>
                        </a:rPr>
                        <a:t>&lt;.0001</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r" fontAlgn="t"/>
                      <a:r>
                        <a:rPr lang="en-US" sz="1600" b="1" i="0" u="none" strike="noStrike" dirty="0">
                          <a:solidFill>
                            <a:schemeClr val="tx1"/>
                          </a:solidFill>
                          <a:latin typeface="Arial"/>
                        </a:rPr>
                        <a:t>4.32</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l" fontAlgn="t"/>
                      <a:r>
                        <a:rPr lang="en-US" sz="1600" b="1" i="0" u="none" strike="noStrike" dirty="0" smtClean="0">
                          <a:solidFill>
                            <a:schemeClr val="tx1"/>
                          </a:solidFill>
                          <a:latin typeface="Arial"/>
                        </a:rPr>
                        <a:t>-14.05</a:t>
                      </a:r>
                      <a:endParaRPr lang="en-US" sz="1600" b="1" i="0" u="none" strike="noStrike" dirty="0">
                        <a:solidFill>
                          <a:schemeClr val="tx1"/>
                        </a:solidFill>
                        <a:latin typeface="Arial"/>
                      </a:endParaRPr>
                    </a:p>
                  </a:txBody>
                  <a:tcPr marL="0" marR="0" marT="0" marB="0" anchor="ctr">
                    <a:lnR>
                      <a:noFill/>
                    </a:lnR>
                    <a:lnT w="12700" cap="flat" cmpd="sng" algn="ctr">
                      <a:solidFill>
                        <a:srgbClr val="FFFF00"/>
                      </a:solidFill>
                      <a:prstDash val="solid"/>
                      <a:round/>
                      <a:headEnd type="none" w="med" len="med"/>
                      <a:tailEnd type="none" w="med" len="med"/>
                    </a:lnT>
                    <a:solidFill>
                      <a:schemeClr val="bg2"/>
                    </a:solidFill>
                  </a:tcPr>
                </a:tc>
              </a:tr>
              <a:tr h="487680">
                <a:tc>
                  <a:txBody>
                    <a:bodyPr/>
                    <a:lstStyle/>
                    <a:p>
                      <a:pPr marL="0" marR="0">
                        <a:spcBef>
                          <a:spcPts val="0"/>
                        </a:spcBef>
                        <a:spcAft>
                          <a:spcPts val="0"/>
                        </a:spcAft>
                      </a:pPr>
                      <a:r>
                        <a:rPr lang="en-US" sz="1600" b="1" dirty="0" smtClean="0">
                          <a:latin typeface="+mn-lt"/>
                          <a:ea typeface="Times New Roman"/>
                          <a:cs typeface="Times New Roman"/>
                        </a:rPr>
                        <a:t>Sirolimus used</a:t>
                      </a:r>
                      <a:r>
                        <a:rPr lang="en-US" sz="1600" b="1" baseline="0" dirty="0" smtClean="0">
                          <a:latin typeface="+mn-lt"/>
                          <a:ea typeface="Times New Roman"/>
                          <a:cs typeface="Times New Roman"/>
                        </a:rPr>
                        <a:t> for maintenance</a:t>
                      </a:r>
                      <a:endParaRPr lang="en-US" sz="16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42</a:t>
                      </a:r>
                      <a:endParaRPr lang="en-US" sz="16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600" b="1" i="0" u="none" strike="noStrike" dirty="0" smtClean="0">
                          <a:solidFill>
                            <a:schemeClr val="tx1"/>
                          </a:solidFill>
                          <a:latin typeface="Arial"/>
                        </a:rPr>
                        <a:t>3.00</a:t>
                      </a:r>
                      <a:endParaRPr lang="en-US" sz="1600" b="1" i="0" u="none" strike="noStrike" dirty="0">
                        <a:solidFill>
                          <a:schemeClr val="tx1"/>
                        </a:solidFill>
                        <a:latin typeface="Arial"/>
                      </a:endParaRPr>
                    </a:p>
                  </a:txBody>
                  <a:tcPr marL="0" marR="0" marT="0" marB="0" anchor="ctr">
                    <a:solidFill>
                      <a:schemeClr val="bg2"/>
                    </a:solidFill>
                  </a:tcPr>
                </a:tc>
                <a:tc>
                  <a:txBody>
                    <a:bodyPr/>
                    <a:lstStyle/>
                    <a:p>
                      <a:pPr algn="ctr" fontAlgn="t"/>
                      <a:r>
                        <a:rPr lang="en-US" sz="1600" b="1" i="0" u="none" strike="noStrike">
                          <a:solidFill>
                            <a:schemeClr val="tx1"/>
                          </a:solidFill>
                          <a:latin typeface="Arial"/>
                        </a:rPr>
                        <a:t>0.0345</a:t>
                      </a:r>
                    </a:p>
                  </a:txBody>
                  <a:tcPr marL="0" marR="0" marT="0" marB="0" anchor="ctr">
                    <a:solidFill>
                      <a:schemeClr val="bg2"/>
                    </a:solidFill>
                  </a:tcPr>
                </a:tc>
                <a:tc>
                  <a:txBody>
                    <a:bodyPr/>
                    <a:lstStyle/>
                    <a:p>
                      <a:pPr algn="r" fontAlgn="t"/>
                      <a:r>
                        <a:rPr lang="en-US" sz="1600" b="1" i="0" u="none" strike="noStrike">
                          <a:solidFill>
                            <a:schemeClr val="tx1"/>
                          </a:solidFill>
                          <a:latin typeface="Arial"/>
                        </a:rPr>
                        <a:t>1.08</a:t>
                      </a:r>
                    </a:p>
                  </a:txBody>
                  <a:tcPr marL="0" marR="0" marT="0" marB="0" anchor="ctr">
                    <a:solidFill>
                      <a:schemeClr val="bg2"/>
                    </a:solidFill>
                  </a:tcPr>
                </a:tc>
                <a:tc>
                  <a:txBody>
                    <a:bodyPr/>
                    <a:lstStyle/>
                    <a:p>
                      <a:pPr algn="l" fontAlgn="t"/>
                      <a:r>
                        <a:rPr lang="en-US" sz="1600" b="1" i="0" u="none" strike="noStrike" dirty="0" smtClean="0">
                          <a:solidFill>
                            <a:schemeClr val="tx1"/>
                          </a:solidFill>
                          <a:latin typeface="Arial"/>
                        </a:rPr>
                        <a:t>-8.31</a:t>
                      </a:r>
                      <a:endParaRPr lang="en-US" sz="1600" b="1" i="0" u="none" strike="noStrike" dirty="0">
                        <a:solidFill>
                          <a:schemeClr val="tx1"/>
                        </a:solidFill>
                        <a:latin typeface="Arial"/>
                      </a:endParaRPr>
                    </a:p>
                  </a:txBody>
                  <a:tcPr marL="0" marR="0" marT="0" marB="0" anchor="ctr">
                    <a:lnR>
                      <a:noFill/>
                    </a:lnR>
                    <a:solidFill>
                      <a:schemeClr val="bg2"/>
                    </a:solidFill>
                  </a:tcPr>
                </a:tc>
              </a:tr>
              <a:tr h="487680">
                <a:tc>
                  <a:txBody>
                    <a:bodyPr/>
                    <a:lstStyle/>
                    <a:p>
                      <a:pPr marL="0" marR="0">
                        <a:spcBef>
                          <a:spcPts val="0"/>
                        </a:spcBef>
                        <a:spcAft>
                          <a:spcPts val="0"/>
                        </a:spcAft>
                      </a:pPr>
                      <a:r>
                        <a:rPr lang="en-US" sz="1600" b="1" dirty="0" smtClean="0">
                          <a:latin typeface="+mn-lt"/>
                          <a:ea typeface="Times New Roman"/>
                          <a:cs typeface="Times New Roman"/>
                        </a:rPr>
                        <a:t>Repeat transplant</a:t>
                      </a:r>
                      <a:endParaRPr lang="en-US" sz="16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140</a:t>
                      </a:r>
                      <a:endParaRPr lang="en-US" sz="16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600" b="1" i="0" u="none" strike="noStrike" dirty="0">
                          <a:solidFill>
                            <a:schemeClr val="tx1"/>
                          </a:solidFill>
                          <a:latin typeface="Arial"/>
                        </a:rPr>
                        <a:t>2.85</a:t>
                      </a:r>
                    </a:p>
                  </a:txBody>
                  <a:tcPr marL="0" marR="0" marT="0" marB="0" anchor="ctr">
                    <a:solidFill>
                      <a:schemeClr val="bg2"/>
                    </a:solidFill>
                  </a:tcPr>
                </a:tc>
                <a:tc>
                  <a:txBody>
                    <a:bodyPr/>
                    <a:lstStyle/>
                    <a:p>
                      <a:pPr algn="ctr" fontAlgn="t"/>
                      <a:r>
                        <a:rPr lang="en-US" sz="1600" b="1" i="0" u="none" strike="noStrike" dirty="0">
                          <a:solidFill>
                            <a:schemeClr val="tx1"/>
                          </a:solidFill>
                          <a:latin typeface="Arial"/>
                        </a:rPr>
                        <a:t>0.0017</a:t>
                      </a:r>
                    </a:p>
                  </a:txBody>
                  <a:tcPr marL="0" marR="0" marT="0" marB="0" anchor="ctr">
                    <a:solidFill>
                      <a:schemeClr val="bg2"/>
                    </a:solidFill>
                  </a:tcPr>
                </a:tc>
                <a:tc>
                  <a:txBody>
                    <a:bodyPr/>
                    <a:lstStyle/>
                    <a:p>
                      <a:pPr algn="r" fontAlgn="t"/>
                      <a:r>
                        <a:rPr lang="en-US" sz="1600" b="1" i="0" u="none" strike="noStrike" dirty="0">
                          <a:solidFill>
                            <a:schemeClr val="tx1"/>
                          </a:solidFill>
                          <a:latin typeface="Arial"/>
                        </a:rPr>
                        <a:t>1.48</a:t>
                      </a:r>
                    </a:p>
                  </a:txBody>
                  <a:tcPr marL="0" marR="0" marT="0" marB="0" anchor="ctr">
                    <a:solidFill>
                      <a:schemeClr val="bg2"/>
                    </a:solidFill>
                  </a:tcPr>
                </a:tc>
                <a:tc>
                  <a:txBody>
                    <a:bodyPr/>
                    <a:lstStyle/>
                    <a:p>
                      <a:pPr algn="l" fontAlgn="t"/>
                      <a:r>
                        <a:rPr lang="en-US" sz="1600" b="1" i="0" u="none" strike="noStrike" dirty="0" smtClean="0">
                          <a:solidFill>
                            <a:schemeClr val="tx1"/>
                          </a:solidFill>
                          <a:latin typeface="Arial"/>
                        </a:rPr>
                        <a:t>-5.47</a:t>
                      </a:r>
                      <a:endParaRPr lang="en-US" sz="1600" b="1" i="0" u="none" strike="noStrike" dirty="0">
                        <a:solidFill>
                          <a:schemeClr val="tx1"/>
                        </a:solidFill>
                        <a:latin typeface="Arial"/>
                      </a:endParaRPr>
                    </a:p>
                  </a:txBody>
                  <a:tcPr marL="0" marR="0" marT="0" marB="0" anchor="ctr">
                    <a:lnR>
                      <a:noFill/>
                    </a:lnR>
                    <a:solidFill>
                      <a:schemeClr val="bg2"/>
                    </a:solidFill>
                  </a:tcPr>
                </a:tc>
              </a:tr>
              <a:tr h="4876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latin typeface="+mn-lt"/>
                          <a:ea typeface="Times New Roman"/>
                          <a:cs typeface="Times New Roman"/>
                        </a:rPr>
                        <a:t>Cardiac re-operation prior to discharge</a:t>
                      </a:r>
                    </a:p>
                  </a:txBody>
                  <a:tcPr marL="38100" marR="38100" marT="0" marB="0" anchor="ctr">
                    <a:lnL>
                      <a:noFill/>
                    </a:lnL>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127</a:t>
                      </a:r>
                      <a:endParaRPr lang="en-US" sz="16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600" b="1" i="0" u="none" strike="noStrike">
                          <a:solidFill>
                            <a:schemeClr val="tx1"/>
                          </a:solidFill>
                          <a:latin typeface="Arial"/>
                        </a:rPr>
                        <a:t>2.71</a:t>
                      </a:r>
                    </a:p>
                  </a:txBody>
                  <a:tcPr marL="0" marR="0" marT="0" marB="0" anchor="ctr">
                    <a:solidFill>
                      <a:schemeClr val="bg2"/>
                    </a:solidFill>
                  </a:tcPr>
                </a:tc>
                <a:tc>
                  <a:txBody>
                    <a:bodyPr/>
                    <a:lstStyle/>
                    <a:p>
                      <a:pPr algn="ctr" fontAlgn="t"/>
                      <a:r>
                        <a:rPr lang="en-US" sz="1600" b="1" i="0" u="none" strike="noStrike" dirty="0">
                          <a:solidFill>
                            <a:schemeClr val="tx1"/>
                          </a:solidFill>
                          <a:latin typeface="Arial"/>
                        </a:rPr>
                        <a:t>0.001</a:t>
                      </a:r>
                    </a:p>
                  </a:txBody>
                  <a:tcPr marL="0" marR="0" marT="0" marB="0" anchor="ctr">
                    <a:solidFill>
                      <a:schemeClr val="bg2"/>
                    </a:solidFill>
                  </a:tcPr>
                </a:tc>
                <a:tc>
                  <a:txBody>
                    <a:bodyPr/>
                    <a:lstStyle/>
                    <a:p>
                      <a:pPr algn="r" fontAlgn="t"/>
                      <a:r>
                        <a:rPr lang="en-US" sz="1600" b="1" i="0" u="none" strike="noStrike" dirty="0">
                          <a:solidFill>
                            <a:schemeClr val="tx1"/>
                          </a:solidFill>
                          <a:latin typeface="Arial"/>
                        </a:rPr>
                        <a:t>1.49</a:t>
                      </a:r>
                    </a:p>
                  </a:txBody>
                  <a:tcPr marL="0" marR="0" marT="0" marB="0" anchor="ctr">
                    <a:solidFill>
                      <a:schemeClr val="bg2"/>
                    </a:solidFill>
                  </a:tcPr>
                </a:tc>
                <a:tc>
                  <a:txBody>
                    <a:bodyPr/>
                    <a:lstStyle/>
                    <a:p>
                      <a:pPr algn="l" fontAlgn="t"/>
                      <a:r>
                        <a:rPr lang="en-US" sz="1600" b="1" i="0" u="none" strike="noStrike" dirty="0" smtClean="0">
                          <a:solidFill>
                            <a:schemeClr val="tx1"/>
                          </a:solidFill>
                          <a:latin typeface="Arial"/>
                        </a:rPr>
                        <a:t>-4.90</a:t>
                      </a:r>
                      <a:endParaRPr lang="en-US" sz="1600" b="1" i="0" u="none" strike="noStrike" dirty="0">
                        <a:solidFill>
                          <a:schemeClr val="tx1"/>
                        </a:solidFill>
                        <a:latin typeface="Arial"/>
                      </a:endParaRPr>
                    </a:p>
                  </a:txBody>
                  <a:tcPr marL="0" marR="0" marT="0" marB="0" anchor="ctr">
                    <a:lnR>
                      <a:noFill/>
                    </a:lnR>
                    <a:solidFill>
                      <a:schemeClr val="bg2"/>
                    </a:solidFill>
                  </a:tcPr>
                </a:tc>
              </a:tr>
              <a:tr h="4876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latin typeface="+mn-lt"/>
                          <a:ea typeface="Times New Roman"/>
                          <a:cs typeface="Times New Roman"/>
                        </a:rPr>
                        <a:t>Diagnosis</a:t>
                      </a:r>
                      <a:r>
                        <a:rPr lang="en-US" sz="1600" b="1" baseline="0" dirty="0" smtClean="0">
                          <a:latin typeface="+mn-lt"/>
                          <a:ea typeface="Times New Roman"/>
                          <a:cs typeface="Times New Roman"/>
                        </a:rPr>
                        <a:t> = congenital vs. non-congenital</a:t>
                      </a:r>
                      <a:endParaRPr lang="en-US" sz="1600" b="1" dirty="0" smtClean="0">
                        <a:latin typeface="+mn-lt"/>
                        <a:ea typeface="Times New Roman"/>
                        <a:cs typeface="Times New Roman"/>
                      </a:endParaRPr>
                    </a:p>
                  </a:txBody>
                  <a:tcPr marL="38100" marR="38100" marT="0" marB="0" anchor="ctr">
                    <a:lnL>
                      <a:noFill/>
                    </a:lnL>
                    <a:lnB>
                      <a:noFill/>
                    </a:lnB>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896</a:t>
                      </a:r>
                      <a:endParaRPr lang="en-US" sz="1600" b="1" dirty="0">
                        <a:latin typeface="+mn-lt"/>
                        <a:ea typeface="Times New Roman"/>
                        <a:cs typeface="Times New Roman"/>
                      </a:endParaRPr>
                    </a:p>
                  </a:txBody>
                  <a:tcPr marL="38100" marR="38100" marT="0" marB="0" anchor="ctr">
                    <a:lnB>
                      <a:noFill/>
                    </a:lnB>
                    <a:solidFill>
                      <a:schemeClr val="bg2"/>
                    </a:solidFill>
                  </a:tcPr>
                </a:tc>
                <a:tc>
                  <a:txBody>
                    <a:bodyPr/>
                    <a:lstStyle/>
                    <a:p>
                      <a:pPr algn="ctr" fontAlgn="t"/>
                      <a:r>
                        <a:rPr lang="en-US" sz="1600" b="1" i="0" u="none" strike="noStrike">
                          <a:solidFill>
                            <a:schemeClr val="tx1"/>
                          </a:solidFill>
                          <a:latin typeface="Arial"/>
                        </a:rPr>
                        <a:t>2.09</a:t>
                      </a:r>
                    </a:p>
                  </a:txBody>
                  <a:tcPr marL="0" marR="0" marT="0" marB="0" anchor="ctr">
                    <a:lnB>
                      <a:noFill/>
                    </a:lnB>
                    <a:solidFill>
                      <a:schemeClr val="bg2"/>
                    </a:solidFill>
                  </a:tcPr>
                </a:tc>
                <a:tc>
                  <a:txBody>
                    <a:bodyPr/>
                    <a:lstStyle/>
                    <a:p>
                      <a:pPr algn="ctr" fontAlgn="t"/>
                      <a:r>
                        <a:rPr lang="en-US" sz="1600" b="1" i="0" u="none" strike="noStrike">
                          <a:solidFill>
                            <a:schemeClr val="tx1"/>
                          </a:solidFill>
                          <a:latin typeface="Arial"/>
                        </a:rPr>
                        <a:t>0.0039</a:t>
                      </a:r>
                    </a:p>
                  </a:txBody>
                  <a:tcPr marL="0" marR="0" marT="0" marB="0" anchor="ctr">
                    <a:lnB>
                      <a:noFill/>
                    </a:lnB>
                    <a:solidFill>
                      <a:schemeClr val="bg2"/>
                    </a:solidFill>
                  </a:tcPr>
                </a:tc>
                <a:tc>
                  <a:txBody>
                    <a:bodyPr/>
                    <a:lstStyle/>
                    <a:p>
                      <a:pPr algn="r" fontAlgn="t"/>
                      <a:r>
                        <a:rPr lang="en-US" sz="1600" b="1" i="0" u="none" strike="noStrike" dirty="0">
                          <a:solidFill>
                            <a:schemeClr val="tx1"/>
                          </a:solidFill>
                          <a:latin typeface="Arial"/>
                        </a:rPr>
                        <a:t>1.27</a:t>
                      </a:r>
                    </a:p>
                  </a:txBody>
                  <a:tcPr marL="0" marR="0" marT="0" marB="0" anchor="ctr">
                    <a:lnB>
                      <a:noFill/>
                    </a:lnB>
                    <a:solidFill>
                      <a:schemeClr val="bg2"/>
                    </a:solidFill>
                  </a:tcPr>
                </a:tc>
                <a:tc>
                  <a:txBody>
                    <a:bodyPr/>
                    <a:lstStyle/>
                    <a:p>
                      <a:pPr algn="l" fontAlgn="t"/>
                      <a:r>
                        <a:rPr lang="en-US" sz="1600" b="1" i="0" u="none" strike="noStrike" dirty="0" smtClean="0">
                          <a:solidFill>
                            <a:schemeClr val="tx1"/>
                          </a:solidFill>
                          <a:latin typeface="Arial"/>
                        </a:rPr>
                        <a:t>-3.45</a:t>
                      </a:r>
                      <a:endParaRPr lang="en-US" sz="1600" b="1" i="0" u="none" strike="noStrike" dirty="0">
                        <a:solidFill>
                          <a:schemeClr val="tx1"/>
                        </a:solidFill>
                        <a:latin typeface="Arial"/>
                      </a:endParaRPr>
                    </a:p>
                  </a:txBody>
                  <a:tcPr marL="0" marR="0" marT="0" marB="0" anchor="ctr">
                    <a:lnR>
                      <a:noFill/>
                    </a:lnR>
                    <a:lnB>
                      <a:noFill/>
                    </a:lnB>
                    <a:solidFill>
                      <a:schemeClr val="bg2"/>
                    </a:solidFill>
                  </a:tcPr>
                </a:tc>
              </a:tr>
              <a:tr h="4876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latin typeface="+mn-lt"/>
                          <a:ea typeface="Times New Roman"/>
                          <a:cs typeface="Times New Roman"/>
                        </a:rPr>
                        <a:t>Female donor</a:t>
                      </a:r>
                    </a:p>
                  </a:txBody>
                  <a:tcPr marL="38100" marR="3810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934</a:t>
                      </a:r>
                      <a:endParaRPr lang="en-US" sz="1600" b="1" dirty="0">
                        <a:latin typeface="+mn-lt"/>
                        <a:ea typeface="Times New Roman"/>
                        <a:cs typeface="Times New Roman"/>
                      </a:endParaRPr>
                    </a:p>
                  </a:txBody>
                  <a:tcPr marL="38100" marR="3810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600" b="1" i="0" u="none" strike="noStrike" dirty="0">
                          <a:solidFill>
                            <a:schemeClr val="tx1"/>
                          </a:solidFill>
                          <a:latin typeface="Arial"/>
                        </a:rPr>
                        <a:t>0.57</a:t>
                      </a:r>
                    </a:p>
                  </a:txBody>
                  <a:tcPr marL="0" marR="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600" b="1" i="0" u="none" strike="noStrike" dirty="0">
                          <a:solidFill>
                            <a:schemeClr val="tx1"/>
                          </a:solidFill>
                          <a:latin typeface="Arial"/>
                        </a:rPr>
                        <a:t>0.0201</a:t>
                      </a:r>
                    </a:p>
                  </a:txBody>
                  <a:tcPr marL="0" marR="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600" b="1" i="0" u="none" strike="noStrike" dirty="0">
                          <a:solidFill>
                            <a:schemeClr val="tx1"/>
                          </a:solidFill>
                          <a:latin typeface="Arial"/>
                        </a:rPr>
                        <a:t>0.36</a:t>
                      </a:r>
                    </a:p>
                  </a:txBody>
                  <a:tcPr marL="0" marR="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l" fontAlgn="t"/>
                      <a:r>
                        <a:rPr lang="en-US" sz="1600" b="1" i="0" u="none" strike="noStrike" dirty="0" smtClean="0">
                          <a:solidFill>
                            <a:schemeClr val="tx1"/>
                          </a:solidFill>
                          <a:latin typeface="Arial"/>
                        </a:rPr>
                        <a:t>-0.92</a:t>
                      </a:r>
                      <a:endParaRPr lang="en-US" sz="1600" b="1" i="0" u="none" strike="noStrike" dirty="0">
                        <a:solidFill>
                          <a:schemeClr val="tx1"/>
                        </a:solidFill>
                        <a:latin typeface="Arial"/>
                      </a:endParaRPr>
                    </a:p>
                  </a:txBody>
                  <a:tcPr marL="0" marR="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r>
            </a:tbl>
          </a:graphicData>
        </a:graphic>
      </p:graphicFrame>
      <p:sp>
        <p:nvSpPr>
          <p:cNvPr id="9" name="TextBox 8"/>
          <p:cNvSpPr txBox="1"/>
          <p:nvPr/>
        </p:nvSpPr>
        <p:spPr>
          <a:xfrm>
            <a:off x="3657600" y="5715000"/>
            <a:ext cx="1828800" cy="461665"/>
          </a:xfrm>
          <a:prstGeom prst="rect">
            <a:avLst/>
          </a:prstGeom>
          <a:noFill/>
        </p:spPr>
        <p:txBody>
          <a:bodyPr wrap="square" rtlCol="0">
            <a:spAutoFit/>
          </a:bodyPr>
          <a:lstStyle/>
          <a:p>
            <a:pPr algn="ctr"/>
            <a:r>
              <a:rPr lang="en-US" sz="2400" b="1" dirty="0" smtClean="0">
                <a:solidFill>
                  <a:srgbClr val="FFFF00"/>
                </a:solidFill>
              </a:rPr>
              <a:t>N = 2,199</a:t>
            </a:r>
            <a:endParaRPr lang="en-US" sz="2400" b="1" dirty="0">
              <a:solidFill>
                <a:srgbClr val="FFFF00"/>
              </a:solidFill>
            </a:endParaRPr>
          </a:p>
        </p:txBody>
      </p:sp>
      <p:sp>
        <p:nvSpPr>
          <p:cNvPr id="12" name="TextBox 11"/>
          <p:cNvSpPr txBox="1"/>
          <p:nvPr/>
        </p:nvSpPr>
        <p:spPr>
          <a:xfrm>
            <a:off x="5181600" y="6248400"/>
            <a:ext cx="3505200" cy="381000"/>
          </a:xfrm>
          <a:prstGeom prst="rect">
            <a:avLst/>
          </a:prstGeom>
          <a:noFill/>
        </p:spPr>
        <p:txBody>
          <a:bodyPr wrap="square" rtlCol="0">
            <a:spAutoFit/>
          </a:bodyPr>
          <a:lstStyle/>
          <a:p>
            <a:endParaRPr lang="en-US" dirty="0"/>
          </a:p>
        </p:txBody>
      </p:sp>
      <p:sp>
        <p:nvSpPr>
          <p:cNvPr id="4" name="Text Box 15"/>
          <p:cNvSpPr txBox="1">
            <a:spLocks noChangeArrowheads="1"/>
          </p:cNvSpPr>
          <p:nvPr/>
        </p:nvSpPr>
        <p:spPr bwMode="auto">
          <a:xfrm>
            <a:off x="6019800" y="5943600"/>
            <a:ext cx="2905125" cy="461665"/>
          </a:xfrm>
          <a:prstGeom prst="rect">
            <a:avLst/>
          </a:prstGeom>
          <a:noFill/>
          <a:ln w="12700" algn="ctr">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00"/>
                </a:solidFill>
                <a:effectLst/>
                <a:latin typeface="Arial" pitchFamily="34" charset="0"/>
              </a:rPr>
              <a:t>*Severe renal dysfunction = creatinine &gt; 2.5 mg/dl or dialysis</a:t>
            </a:r>
            <a:endParaRPr kumimoji="0" lang="en-US" sz="1800" b="0" i="0" u="none" strike="noStrike" cap="none" normalizeH="0" baseline="0" dirty="0" smtClean="0">
              <a:ln>
                <a:noFill/>
              </a:ln>
              <a:solidFill>
                <a:schemeClr val="tx1"/>
              </a:solidFill>
              <a:effectLst/>
              <a:latin typeface="Arial" pitchFamily="34" charset="0"/>
            </a:endParaRPr>
          </a:p>
        </p:txBody>
      </p:sp>
      <p:grpSp>
        <p:nvGrpSpPr>
          <p:cNvPr id="11" name="Group 10"/>
          <p:cNvGrpSpPr/>
          <p:nvPr/>
        </p:nvGrpSpPr>
        <p:grpSpPr>
          <a:xfrm>
            <a:off x="2" y="6146792"/>
            <a:ext cx="4715932" cy="711201"/>
            <a:chOff x="1" y="6067776"/>
            <a:chExt cx="4952999" cy="790224"/>
          </a:xfrm>
        </p:grpSpPr>
        <p:pic>
          <p:nvPicPr>
            <p:cNvPr id="13" name="Picture 12"/>
            <p:cNvPicPr>
              <a:picLocks noChangeAspect="1"/>
            </p:cNvPicPr>
            <p:nvPr/>
          </p:nvPicPr>
          <p:blipFill>
            <a:blip r:embed="rId3" cstate="print"/>
            <a:stretch>
              <a:fillRect/>
            </a:stretch>
          </p:blipFill>
          <p:spPr>
            <a:xfrm>
              <a:off x="1" y="6172200"/>
              <a:ext cx="4952999" cy="685800"/>
            </a:xfrm>
            <a:prstGeom prst="rect">
              <a:avLst/>
            </a:prstGeom>
          </p:spPr>
        </p:pic>
        <p:sp>
          <p:nvSpPr>
            <p:cNvPr id="14" name="TextBox 13"/>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5" name="TextBox 14"/>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685800"/>
          </a:xfrm>
        </p:spPr>
        <p:txBody>
          <a:bodyPr/>
          <a:lstStyle/>
          <a:p>
            <a:r>
              <a:rPr lang="en-US" sz="2400" dirty="0" smtClean="0"/>
              <a:t>PEDIATRIC HEART TRANSPLANTS </a:t>
            </a:r>
            <a:r>
              <a:rPr lang="en-US" sz="2000" dirty="0" smtClean="0"/>
              <a:t>(1997-2006)</a:t>
            </a:r>
            <a:br>
              <a:rPr lang="en-US" sz="2000" dirty="0" smtClean="0"/>
            </a:br>
            <a:r>
              <a:rPr lang="en-US" sz="1800" dirty="0" smtClean="0"/>
              <a:t>Risk Factors for Developing Severe Renal Dysfunction within 5 Years</a:t>
            </a:r>
            <a:br>
              <a:rPr lang="en-US" sz="1800" dirty="0" smtClean="0"/>
            </a:br>
            <a:r>
              <a:rPr lang="en-US" sz="1800" dirty="0" smtClean="0"/>
              <a:t>Limited to Recipients without Severe Renal Dysfunction* Pre-Transplant</a:t>
            </a:r>
            <a:br>
              <a:rPr lang="en-US" sz="1800" dirty="0" smtClean="0"/>
            </a:br>
            <a:r>
              <a:rPr lang="en-US" sz="1800" dirty="0" smtClean="0"/>
              <a:t>Conditional on Survival to Transplant Discharge</a:t>
            </a:r>
            <a:endParaRPr lang="en-US" sz="1600" dirty="0"/>
          </a:p>
        </p:txBody>
      </p:sp>
      <p:graphicFrame>
        <p:nvGraphicFramePr>
          <p:cNvPr id="10" name="Content Placeholder 9"/>
          <p:cNvGraphicFramePr>
            <a:graphicFrameLocks noGrp="1"/>
          </p:cNvGraphicFramePr>
          <p:nvPr>
            <p:ph idx="1"/>
          </p:nvPr>
        </p:nvGraphicFramePr>
        <p:xfrm>
          <a:off x="304800" y="1676400"/>
          <a:ext cx="8305800" cy="1235557"/>
        </p:xfrm>
        <a:graphic>
          <a:graphicData uri="http://schemas.openxmlformats.org/drawingml/2006/table">
            <a:tbl>
              <a:tblPr firstRow="1" bandRow="1">
                <a:tableStyleId>{C083E6E3-FA7D-4D7B-A595-EF9225AFEA82}</a:tableStyleId>
              </a:tblPr>
              <a:tblGrid>
                <a:gridCol w="4114800"/>
                <a:gridCol w="4191000"/>
              </a:tblGrid>
              <a:tr h="682209">
                <a:tc gridSpan="2">
                  <a:txBody>
                    <a:bodyPr/>
                    <a:lstStyle/>
                    <a:p>
                      <a:pPr algn="ctr" rtl="0" fontAlgn="t"/>
                      <a:r>
                        <a:rPr lang="en-US" sz="2400" b="1" i="1" dirty="0">
                          <a:solidFill>
                            <a:srgbClr val="FFFF00"/>
                          </a:solidFill>
                        </a:rPr>
                        <a:t>Continuous Factors (see figures)</a:t>
                      </a:r>
                      <a:r>
                        <a:rPr lang="en-US" sz="2400" dirty="0">
                          <a:solidFill>
                            <a:srgbClr val="FFFF00"/>
                          </a:solidFill>
                        </a:rPr>
                        <a:t> </a:t>
                      </a:r>
                      <a:endParaRPr lang="en-US" dirty="0"/>
                    </a:p>
                  </a:txBody>
                  <a:tcPr marL="0" marR="0" marT="9144" marB="0">
                    <a:lnL>
                      <a:noFill/>
                    </a:lnL>
                    <a:lnT w="12700" cmpd="sng">
                      <a:noFill/>
                    </a:lnT>
                    <a:lnB w="12700" cap="flat" cmpd="sng" algn="ctr">
                      <a:noFill/>
                      <a:prstDash val="solid"/>
                      <a:round/>
                      <a:headEnd type="none" w="med" len="med"/>
                      <a:tailEnd type="none" w="med" len="med"/>
                    </a:lnB>
                    <a:solidFill>
                      <a:schemeClr val="bg2"/>
                    </a:solidFill>
                  </a:tcPr>
                </a:tc>
                <a:tc hMerge="1">
                  <a:txBody>
                    <a:bodyPr/>
                    <a:lstStyle/>
                    <a:p>
                      <a:pPr algn="ctr" rtl="0" fontAlgn="t"/>
                      <a:endParaRPr lang="en-US" dirty="0"/>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r>
              <a:tr h="553348">
                <a:tc>
                  <a:txBody>
                    <a:bodyPr/>
                    <a:lstStyle/>
                    <a:p>
                      <a:pPr rtl="0" fontAlgn="t"/>
                      <a:r>
                        <a:rPr lang="en-US" sz="1800" b="1" dirty="0" smtClean="0"/>
                        <a:t>Recipient</a:t>
                      </a:r>
                      <a:r>
                        <a:rPr lang="en-US" sz="1800" b="1" baseline="0" dirty="0" smtClean="0"/>
                        <a:t> BSA</a:t>
                      </a:r>
                      <a:endParaRPr lang="en-US" sz="1800" b="1" dirty="0"/>
                    </a:p>
                  </a:txBody>
                  <a:tcPr marL="45720" marR="0" marT="0" marB="0">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b="1" dirty="0" smtClean="0"/>
                        <a:t>Donor/recipient</a:t>
                      </a:r>
                      <a:r>
                        <a:rPr lang="en-US" sz="1800" b="1" baseline="0" dirty="0" smtClean="0"/>
                        <a:t> weight ratio</a:t>
                      </a:r>
                      <a:endParaRPr lang="en-US" sz="1800" b="1" dirty="0" smtClean="0"/>
                    </a:p>
                  </a:txBody>
                  <a:tcPr marL="45720" marR="0" marT="0" marB="0">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r>
            </a:tbl>
          </a:graphicData>
        </a:graphic>
      </p:graphicFrame>
      <p:sp>
        <p:nvSpPr>
          <p:cNvPr id="8" name="Text Box 15"/>
          <p:cNvSpPr txBox="1">
            <a:spLocks noChangeArrowheads="1"/>
          </p:cNvSpPr>
          <p:nvPr/>
        </p:nvSpPr>
        <p:spPr bwMode="auto">
          <a:xfrm>
            <a:off x="6019800" y="5943600"/>
            <a:ext cx="2905125" cy="461665"/>
          </a:xfrm>
          <a:prstGeom prst="rect">
            <a:avLst/>
          </a:prstGeom>
          <a:noFill/>
          <a:ln w="12700" algn="ctr">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00"/>
                </a:solidFill>
                <a:effectLst/>
                <a:latin typeface="Arial" pitchFamily="34" charset="0"/>
              </a:rPr>
              <a:t>*Severe renal dysfunction = creatinine &gt; 2.5 mg/dl or dialysis</a:t>
            </a:r>
            <a:endParaRPr kumimoji="0" lang="en-US" sz="1800" b="0" i="0" u="none" strike="noStrike" cap="none" normalizeH="0" baseline="0" dirty="0" smtClean="0">
              <a:ln>
                <a:noFill/>
              </a:ln>
              <a:solidFill>
                <a:schemeClr val="tx1"/>
              </a:solidFill>
              <a:effectLst/>
              <a:latin typeface="Arial" pitchFamily="34" charset="0"/>
            </a:endParaRPr>
          </a:p>
        </p:txBody>
      </p:sp>
      <p:grpSp>
        <p:nvGrpSpPr>
          <p:cNvPr id="9" name="Group 8"/>
          <p:cNvGrpSpPr/>
          <p:nvPr/>
        </p:nvGrpSpPr>
        <p:grpSpPr>
          <a:xfrm>
            <a:off x="2" y="6146792"/>
            <a:ext cx="4715932" cy="711201"/>
            <a:chOff x="1" y="6067776"/>
            <a:chExt cx="4952999" cy="790224"/>
          </a:xfrm>
        </p:grpSpPr>
        <p:pic>
          <p:nvPicPr>
            <p:cNvPr id="11" name="Picture 10"/>
            <p:cNvPicPr>
              <a:picLocks noChangeAspect="1"/>
            </p:cNvPicPr>
            <p:nvPr/>
          </p:nvPicPr>
          <p:blipFill>
            <a:blip r:embed="rId3"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3" name="TextBox 12"/>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524000"/>
          </a:xfrm>
        </p:spPr>
        <p:txBody>
          <a:bodyPr/>
          <a:lstStyle/>
          <a:p>
            <a:r>
              <a:rPr lang="en-US" sz="2400" dirty="0" smtClean="0"/>
              <a:t>PEDIATRIC HEART TRANSPLANTS </a:t>
            </a:r>
            <a:r>
              <a:rPr lang="en-US" sz="2000" dirty="0" smtClean="0"/>
              <a:t>(1997-2006)</a:t>
            </a:r>
            <a:r>
              <a:rPr lang="en-US" sz="1800" dirty="0" smtClean="0"/>
              <a:t/>
            </a:r>
            <a:br>
              <a:rPr lang="en-US" sz="1800" dirty="0" smtClean="0"/>
            </a:br>
            <a:r>
              <a:rPr lang="en-US" sz="1800" dirty="0" smtClean="0"/>
              <a:t>Risk Factors for Developing Severe Renal Dysfunction within 5 Years</a:t>
            </a:r>
            <a:br>
              <a:rPr lang="en-US" sz="1800" dirty="0" smtClean="0"/>
            </a:br>
            <a:r>
              <a:rPr lang="en-US" sz="1800" dirty="0" smtClean="0"/>
              <a:t>Limited to Recipients without Severe Renal Dysfunction* Pre-Transplant</a:t>
            </a:r>
            <a:br>
              <a:rPr lang="en-US" sz="1800" dirty="0" smtClean="0"/>
            </a:br>
            <a:r>
              <a:rPr lang="en-US" sz="1800" dirty="0" smtClean="0"/>
              <a:t>Conditional on Survival to Transplant Discharge </a:t>
            </a:r>
            <a:br>
              <a:rPr lang="en-US" sz="1800" dirty="0" smtClean="0"/>
            </a:br>
            <a:r>
              <a:rPr lang="en-US" sz="2000" dirty="0" smtClean="0">
                <a:solidFill>
                  <a:srgbClr val="FFFF00"/>
                </a:solidFill>
              </a:rPr>
              <a:t>Recipient BSA</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6002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&lt; 0.0001</a:t>
            </a:r>
            <a:endParaRPr lang="en-US" sz="1500" b="1" dirty="0">
              <a:solidFill>
                <a:srgbClr val="FFFF00"/>
              </a:solidFill>
            </a:endParaRPr>
          </a:p>
        </p:txBody>
      </p:sp>
      <p:sp>
        <p:nvSpPr>
          <p:cNvPr id="14" name="TextBox 13"/>
          <p:cNvSpPr txBox="1"/>
          <p:nvPr/>
        </p:nvSpPr>
        <p:spPr>
          <a:xfrm>
            <a:off x="6477000" y="6396335"/>
            <a:ext cx="1981200" cy="461665"/>
          </a:xfrm>
          <a:prstGeom prst="rect">
            <a:avLst/>
          </a:prstGeom>
          <a:noFill/>
        </p:spPr>
        <p:txBody>
          <a:bodyPr wrap="square" rtlCol="0">
            <a:spAutoFit/>
          </a:bodyPr>
          <a:lstStyle/>
          <a:p>
            <a:pPr algn="ctr"/>
            <a:r>
              <a:rPr lang="en-US" sz="2400" b="1" dirty="0" smtClean="0">
                <a:solidFill>
                  <a:srgbClr val="FFFF00"/>
                </a:solidFill>
              </a:rPr>
              <a:t>(N = 2,199)</a:t>
            </a:r>
            <a:endParaRPr lang="en-US" sz="2400" b="1" dirty="0">
              <a:solidFill>
                <a:srgbClr val="FFFF00"/>
              </a:solidFill>
            </a:endParaRPr>
          </a:p>
        </p:txBody>
      </p:sp>
      <p:sp>
        <p:nvSpPr>
          <p:cNvPr id="10" name="Text Box 15"/>
          <p:cNvSpPr txBox="1">
            <a:spLocks noChangeArrowheads="1"/>
          </p:cNvSpPr>
          <p:nvPr/>
        </p:nvSpPr>
        <p:spPr bwMode="auto">
          <a:xfrm>
            <a:off x="6238875" y="5791200"/>
            <a:ext cx="2905125" cy="461665"/>
          </a:xfrm>
          <a:prstGeom prst="rect">
            <a:avLst/>
          </a:prstGeom>
          <a:noFill/>
          <a:ln w="12700" algn="ctr">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00"/>
                </a:solidFill>
                <a:effectLst/>
                <a:latin typeface="Arial" pitchFamily="34" charset="0"/>
              </a:rPr>
              <a:t>*Severe renal dysfunction = creatinine &gt; 2.5 mg/dl or dialysis</a:t>
            </a:r>
            <a:endParaRPr kumimoji="0" lang="en-US" sz="1800" b="0" i="0" u="none" strike="noStrike" cap="none" normalizeH="0" baseline="0" dirty="0" smtClean="0">
              <a:ln>
                <a:noFill/>
              </a:ln>
              <a:solidFill>
                <a:schemeClr val="tx1"/>
              </a:solidFill>
              <a:effectLst/>
              <a:latin typeface="Arial" pitchFamily="34" charset="0"/>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5" name="TextBox 14"/>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z="2600" dirty="0" smtClean="0"/>
              <a:t>Pediatric Heart Transplants</a:t>
            </a:r>
            <a:br>
              <a:rPr lang="en-US" sz="2600" dirty="0" smtClean="0"/>
            </a:br>
            <a:r>
              <a:rPr lang="en-US" sz="2600" dirty="0" smtClean="0"/>
              <a:t>Recipient </a:t>
            </a:r>
            <a:r>
              <a:rPr lang="en-US" sz="2400" dirty="0" smtClean="0"/>
              <a:t>Diagnosis (Age: 6-10 Years)</a:t>
            </a:r>
            <a:endParaRPr lang="en-US" sz="2400" dirty="0"/>
          </a:p>
        </p:txBody>
      </p:sp>
      <p:graphicFrame>
        <p:nvGraphicFramePr>
          <p:cNvPr id="10" name="Content Placeholder 9"/>
          <p:cNvGraphicFramePr>
            <a:graphicFrameLocks noGrp="1"/>
          </p:cNvGraphicFramePr>
          <p:nvPr>
            <p:ph idx="1"/>
          </p:nvPr>
        </p:nvGraphicFramePr>
        <p:xfrm>
          <a:off x="4191000" y="1219200"/>
          <a:ext cx="4800600" cy="2819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9"/>
          <p:cNvGraphicFramePr>
            <a:graphicFrameLocks/>
          </p:cNvGraphicFramePr>
          <p:nvPr/>
        </p:nvGraphicFramePr>
        <p:xfrm>
          <a:off x="0" y="1447800"/>
          <a:ext cx="2667000" cy="2209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p:nvPr/>
        </p:nvGraphicFramePr>
        <p:xfrm>
          <a:off x="152400" y="3733800"/>
          <a:ext cx="8839200" cy="2286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Content Placeholder 9"/>
          <p:cNvGraphicFramePr>
            <a:graphicFrameLocks/>
          </p:cNvGraphicFramePr>
          <p:nvPr/>
        </p:nvGraphicFramePr>
        <p:xfrm>
          <a:off x="2286000" y="1447800"/>
          <a:ext cx="2667000" cy="2286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7" name="Group 16"/>
          <p:cNvGrpSpPr/>
          <p:nvPr/>
        </p:nvGrpSpPr>
        <p:grpSpPr>
          <a:xfrm>
            <a:off x="2" y="6146792"/>
            <a:ext cx="4715932" cy="711201"/>
            <a:chOff x="1" y="6067776"/>
            <a:chExt cx="4952999" cy="790224"/>
          </a:xfrm>
        </p:grpSpPr>
        <p:pic>
          <p:nvPicPr>
            <p:cNvPr id="18" name="Picture 17"/>
            <p:cNvPicPr>
              <a:picLocks noChangeAspect="1"/>
            </p:cNvPicPr>
            <p:nvPr/>
          </p:nvPicPr>
          <p:blipFill>
            <a:blip r:embed="rId7" cstate="print"/>
            <a:stretch>
              <a:fillRect/>
            </a:stretch>
          </p:blipFill>
          <p:spPr>
            <a:xfrm>
              <a:off x="1" y="6172200"/>
              <a:ext cx="4952999" cy="685800"/>
            </a:xfrm>
            <a:prstGeom prst="rect">
              <a:avLst/>
            </a:prstGeom>
          </p:spPr>
        </p:pic>
        <p:sp>
          <p:nvSpPr>
            <p:cNvPr id="19" name="TextBox 18"/>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20" name="TextBox 19"/>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524000"/>
          </a:xfrm>
        </p:spPr>
        <p:txBody>
          <a:bodyPr/>
          <a:lstStyle/>
          <a:p>
            <a:r>
              <a:rPr lang="en-US" sz="2400" dirty="0" smtClean="0"/>
              <a:t>PEDIATRIC HEART TRANSPLANTS </a:t>
            </a:r>
            <a:r>
              <a:rPr lang="en-US" sz="2000" dirty="0" smtClean="0"/>
              <a:t>(1997-2006)</a:t>
            </a:r>
            <a:r>
              <a:rPr lang="en-US" sz="1800" dirty="0" smtClean="0"/>
              <a:t/>
            </a:r>
            <a:br>
              <a:rPr lang="en-US" sz="1800" dirty="0" smtClean="0"/>
            </a:br>
            <a:r>
              <a:rPr lang="en-US" sz="1800" dirty="0" smtClean="0"/>
              <a:t>Risk Factors for Developing Severe Renal Dysfunction within 5 Years</a:t>
            </a:r>
            <a:br>
              <a:rPr lang="en-US" sz="1800" dirty="0" smtClean="0"/>
            </a:br>
            <a:r>
              <a:rPr lang="en-US" sz="1800" dirty="0" smtClean="0"/>
              <a:t>Limited to Recipients without Severe Renal Dysfunction* Pre-Transplant</a:t>
            </a:r>
            <a:br>
              <a:rPr lang="en-US" sz="1800" dirty="0" smtClean="0"/>
            </a:br>
            <a:r>
              <a:rPr lang="en-US" sz="1800" dirty="0" smtClean="0"/>
              <a:t>Conditional on Survival to Transplant Discharge </a:t>
            </a:r>
            <a:br>
              <a:rPr lang="en-US" sz="1800" dirty="0" smtClean="0"/>
            </a:br>
            <a:r>
              <a:rPr lang="en-US" sz="2000" dirty="0" smtClean="0">
                <a:solidFill>
                  <a:srgbClr val="FFFF00"/>
                </a:solidFill>
              </a:rPr>
              <a:t>Donor/Recipient Weight Ratio</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 0.0021</a:t>
            </a:r>
            <a:endParaRPr lang="en-US" sz="1500" b="1" dirty="0">
              <a:solidFill>
                <a:srgbClr val="FFFF00"/>
              </a:solidFill>
            </a:endParaRPr>
          </a:p>
        </p:txBody>
      </p:sp>
      <p:sp>
        <p:nvSpPr>
          <p:cNvPr id="14" name="TextBox 13"/>
          <p:cNvSpPr txBox="1"/>
          <p:nvPr/>
        </p:nvSpPr>
        <p:spPr>
          <a:xfrm>
            <a:off x="6477000" y="6396335"/>
            <a:ext cx="1981200" cy="461665"/>
          </a:xfrm>
          <a:prstGeom prst="rect">
            <a:avLst/>
          </a:prstGeom>
          <a:noFill/>
        </p:spPr>
        <p:txBody>
          <a:bodyPr wrap="square" rtlCol="0">
            <a:spAutoFit/>
          </a:bodyPr>
          <a:lstStyle/>
          <a:p>
            <a:pPr algn="ctr"/>
            <a:r>
              <a:rPr lang="en-US" sz="2400" b="1" dirty="0" smtClean="0">
                <a:solidFill>
                  <a:srgbClr val="FFFF00"/>
                </a:solidFill>
              </a:rPr>
              <a:t>(N = 2,199)</a:t>
            </a:r>
            <a:endParaRPr lang="en-US" sz="2400" b="1" dirty="0">
              <a:solidFill>
                <a:srgbClr val="FFFF00"/>
              </a:solidFill>
            </a:endParaRPr>
          </a:p>
        </p:txBody>
      </p:sp>
      <p:sp>
        <p:nvSpPr>
          <p:cNvPr id="10" name="Text Box 15"/>
          <p:cNvSpPr txBox="1">
            <a:spLocks noChangeArrowheads="1"/>
          </p:cNvSpPr>
          <p:nvPr/>
        </p:nvSpPr>
        <p:spPr bwMode="auto">
          <a:xfrm>
            <a:off x="6238875" y="5791200"/>
            <a:ext cx="2905125" cy="461665"/>
          </a:xfrm>
          <a:prstGeom prst="rect">
            <a:avLst/>
          </a:prstGeom>
          <a:noFill/>
          <a:ln w="12700" algn="ctr">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00"/>
                </a:solidFill>
                <a:effectLst/>
                <a:latin typeface="Arial" pitchFamily="34" charset="0"/>
              </a:rPr>
              <a:t>*Severe renal dysfunction = creatinine &gt; 2.5 mg/dl or dialysis</a:t>
            </a:r>
            <a:endParaRPr kumimoji="0" lang="en-US" sz="1800" b="0" i="0" u="none" strike="noStrike" cap="none" normalizeH="0" baseline="0" dirty="0" smtClean="0">
              <a:ln>
                <a:noFill/>
              </a:ln>
              <a:solidFill>
                <a:schemeClr val="tx1"/>
              </a:solidFill>
              <a:effectLst/>
              <a:latin typeface="Arial" pitchFamily="34" charset="0"/>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5" name="TextBox 14"/>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p>
            <a:r>
              <a:rPr lang="en-US" sz="2800" dirty="0" smtClean="0"/>
              <a:t>PEDIATRIC HEART TRANSPLANTS </a:t>
            </a:r>
            <a:r>
              <a:rPr lang="en-US" sz="2400" dirty="0" smtClean="0"/>
              <a:t>(1997-2006)</a:t>
            </a:r>
            <a:br>
              <a:rPr lang="en-US" sz="2400" dirty="0" smtClean="0"/>
            </a:br>
            <a:r>
              <a:rPr lang="en-US" sz="2000" dirty="0" smtClean="0"/>
              <a:t>Risk Factors for Developing CAV within 5 Years</a:t>
            </a:r>
            <a:br>
              <a:rPr lang="en-US" sz="2000" dirty="0" smtClean="0"/>
            </a:br>
            <a:r>
              <a:rPr lang="en-US" sz="2000" dirty="0" smtClean="0"/>
              <a:t>Conditional on Survival to Transplant Discharge</a:t>
            </a:r>
            <a:endParaRPr lang="en-US" sz="2800" dirty="0"/>
          </a:p>
        </p:txBody>
      </p:sp>
      <p:graphicFrame>
        <p:nvGraphicFramePr>
          <p:cNvPr id="10" name="Content Placeholder 9"/>
          <p:cNvGraphicFramePr>
            <a:graphicFrameLocks noGrp="1"/>
          </p:cNvGraphicFramePr>
          <p:nvPr>
            <p:ph idx="1"/>
          </p:nvPr>
        </p:nvGraphicFramePr>
        <p:xfrm>
          <a:off x="228599" y="1524000"/>
          <a:ext cx="8686801" cy="3352802"/>
        </p:xfrm>
        <a:graphic>
          <a:graphicData uri="http://schemas.openxmlformats.org/drawingml/2006/table">
            <a:tbl>
              <a:tblPr firstRow="1" bandRow="1">
                <a:tableStyleId>{C083E6E3-FA7D-4D7B-A595-EF9225AFEA82}</a:tableStyleId>
              </a:tblPr>
              <a:tblGrid>
                <a:gridCol w="4211782"/>
                <a:gridCol w="789709"/>
                <a:gridCol w="965200"/>
                <a:gridCol w="877455"/>
                <a:gridCol w="965200"/>
                <a:gridCol w="877455"/>
              </a:tblGrid>
              <a:tr h="728870">
                <a:tc>
                  <a:txBody>
                    <a:bodyPr/>
                    <a:lstStyle/>
                    <a:p>
                      <a:pPr algn="l"/>
                      <a:r>
                        <a:rPr lang="en-US" sz="1600" b="1" i="1" kern="1200" dirty="0" smtClean="0">
                          <a:solidFill>
                            <a:srgbClr val="FFFF00"/>
                          </a:solidFill>
                          <a:latin typeface="+mn-lt"/>
                          <a:ea typeface="+mn-ea"/>
                          <a:cs typeface="+mn-cs"/>
                        </a:rPr>
                        <a:t>VARIABLE</a:t>
                      </a:r>
                      <a:endParaRPr lang="en-US" sz="1600" b="1" dirty="0">
                        <a:solidFill>
                          <a:srgbClr val="FFFF00"/>
                        </a:solidFill>
                        <a:latin typeface="+mn-lt"/>
                      </a:endParaRPr>
                    </a:p>
                  </a:txBody>
                  <a:tcPr marL="45720" marR="0" marT="91440" marB="0" anchor="ctr">
                    <a:lnL>
                      <a:noFill/>
                    </a:lnL>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a:solidFill>
                            <a:srgbClr val="FFFF00"/>
                          </a:solidFill>
                          <a:latin typeface="+mn-lt"/>
                        </a:rPr>
                        <a:t>N</a:t>
                      </a:r>
                      <a:endParaRPr lang="en-US" sz="1600" b="1"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smtClean="0">
                          <a:solidFill>
                            <a:srgbClr val="FFFF00"/>
                          </a:solidFill>
                          <a:latin typeface="+mn-lt"/>
                        </a:rPr>
                        <a:t>Hazard Ratio</a:t>
                      </a:r>
                      <a:endParaRPr lang="en-US" sz="1600" b="1"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a:solidFill>
                            <a:srgbClr val="FFFF00"/>
                          </a:solidFill>
                          <a:latin typeface="+mn-lt"/>
                        </a:rPr>
                        <a:t>P-value</a:t>
                      </a:r>
                      <a:endParaRPr lang="en-US" sz="1600" b="1"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gridSpan="2">
                  <a:txBody>
                    <a:bodyPr/>
                    <a:lstStyle/>
                    <a:p>
                      <a:pPr algn="ctr" rtl="0" fontAlgn="t"/>
                      <a:r>
                        <a:rPr lang="en-US" sz="1600" b="1" i="1" dirty="0">
                          <a:solidFill>
                            <a:srgbClr val="FFFF00"/>
                          </a:solidFill>
                          <a:latin typeface="+mn-lt"/>
                        </a:rPr>
                        <a:t>95% Confidence Interval</a:t>
                      </a:r>
                      <a:endParaRPr lang="en-US" sz="1600" b="1" dirty="0">
                        <a:latin typeface="+mn-lt"/>
                      </a:endParaRPr>
                    </a:p>
                  </a:txBody>
                  <a:tcPr marL="0" marR="0" marT="91440" marB="0">
                    <a:lnR>
                      <a:noFill/>
                    </a:lnR>
                    <a:lnT w="12700" cmpd="sng">
                      <a:noFill/>
                    </a:lnT>
                    <a:lnB w="12700" cap="flat" cmpd="sng" algn="ctr">
                      <a:solidFill>
                        <a:srgbClr val="FFFF00"/>
                      </a:solidFill>
                      <a:prstDash val="solid"/>
                      <a:round/>
                      <a:headEnd type="none" w="med" len="med"/>
                      <a:tailEnd type="none" w="med" len="med"/>
                    </a:lnB>
                    <a:solidFill>
                      <a:schemeClr val="bg2"/>
                    </a:solidFill>
                  </a:tcPr>
                </a:tc>
                <a:tc hMerge="1">
                  <a:txBody>
                    <a:bodyPr/>
                    <a:lstStyle/>
                    <a:p>
                      <a:endParaRPr lang="en-US"/>
                    </a:p>
                  </a:txBody>
                  <a:tcPr/>
                </a:tc>
              </a:tr>
              <a:tr h="583096">
                <a:tc>
                  <a:txBody>
                    <a:bodyPr/>
                    <a:lstStyle/>
                    <a:p>
                      <a:pPr algn="l" fontAlgn="t"/>
                      <a:r>
                        <a:rPr lang="en-US" sz="1600" b="1" i="0" u="none" strike="noStrike" baseline="0" dirty="0" smtClean="0">
                          <a:solidFill>
                            <a:srgbClr val="FFFFFF"/>
                          </a:solidFill>
                          <a:latin typeface="Arial"/>
                        </a:rPr>
                        <a:t>Cyclosporine and </a:t>
                      </a:r>
                      <a:r>
                        <a:rPr lang="en-US" sz="1600" b="1" i="0" u="none" strike="noStrike" baseline="0" dirty="0" err="1" smtClean="0">
                          <a:solidFill>
                            <a:srgbClr val="FFFFFF"/>
                          </a:solidFill>
                          <a:latin typeface="Arial"/>
                        </a:rPr>
                        <a:t>Tacrolimus</a:t>
                      </a:r>
                      <a:r>
                        <a:rPr lang="en-US" sz="1600" b="1" i="0" u="none" strike="noStrike" baseline="0" dirty="0" smtClean="0">
                          <a:solidFill>
                            <a:srgbClr val="FFFFFF"/>
                          </a:solidFill>
                          <a:latin typeface="Arial"/>
                        </a:rPr>
                        <a:t> reported prior to discharge</a:t>
                      </a:r>
                      <a:endParaRPr lang="en-US" sz="1600" b="1" i="0" u="none" strike="noStrike" dirty="0">
                        <a:solidFill>
                          <a:srgbClr val="FFFFFF"/>
                        </a:solidFill>
                        <a:latin typeface="Arial"/>
                      </a:endParaRPr>
                    </a:p>
                  </a:txBody>
                  <a:tcPr marL="0" marR="0" marT="0" marB="0" anchor="ctr">
                    <a:lnL>
                      <a:noFill/>
                    </a:lnL>
                    <a:lnT w="12700" cap="flat" cmpd="sng" algn="ctr">
                      <a:solidFill>
                        <a:srgbClr val="FFFF00"/>
                      </a:solidFill>
                      <a:prstDash val="solid"/>
                      <a:round/>
                      <a:headEnd type="none" w="med" len="med"/>
                      <a:tailEnd type="none" w="med" len="med"/>
                    </a:lnT>
                    <a:solidFill>
                      <a:schemeClr val="bg2"/>
                    </a:solidFill>
                  </a:tcPr>
                </a:tc>
                <a:tc>
                  <a:txBody>
                    <a:bodyPr/>
                    <a:lstStyle/>
                    <a:p>
                      <a:pPr algn="ctr"/>
                      <a:r>
                        <a:rPr lang="en-US" sz="1600" b="1" dirty="0" smtClean="0"/>
                        <a:t>91</a:t>
                      </a:r>
                      <a:endParaRPr lang="en-US" sz="1600" b="1" dirty="0"/>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600" b="1" i="0" u="none" strike="noStrike" dirty="0">
                          <a:solidFill>
                            <a:schemeClr val="tx1"/>
                          </a:solidFill>
                          <a:latin typeface="Arial"/>
                        </a:rPr>
                        <a:t>2.41</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600" b="1" i="0" u="none" strike="noStrike">
                          <a:solidFill>
                            <a:schemeClr val="tx1"/>
                          </a:solidFill>
                          <a:latin typeface="Arial"/>
                        </a:rPr>
                        <a:t>0.0009</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r" fontAlgn="t"/>
                      <a:r>
                        <a:rPr lang="en-US" sz="1600" b="1" i="0" u="none" strike="noStrike" dirty="0">
                          <a:solidFill>
                            <a:schemeClr val="tx1"/>
                          </a:solidFill>
                          <a:latin typeface="Arial"/>
                        </a:rPr>
                        <a:t>1.43</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l" fontAlgn="t"/>
                      <a:r>
                        <a:rPr lang="en-US" sz="1600" b="1" i="0" u="none" strike="noStrike" dirty="0" smtClean="0">
                          <a:solidFill>
                            <a:schemeClr val="tx1"/>
                          </a:solidFill>
                          <a:latin typeface="Arial"/>
                        </a:rPr>
                        <a:t>-4.06</a:t>
                      </a:r>
                      <a:endParaRPr lang="en-US" sz="1600" b="1" i="0" u="none" strike="noStrike" dirty="0">
                        <a:solidFill>
                          <a:schemeClr val="tx1"/>
                        </a:solidFill>
                        <a:latin typeface="Arial"/>
                      </a:endParaRPr>
                    </a:p>
                  </a:txBody>
                  <a:tcPr marL="0" marR="0" marT="0" marB="0" anchor="ctr">
                    <a:lnR>
                      <a:noFill/>
                    </a:lnR>
                    <a:solidFill>
                      <a:schemeClr val="bg2"/>
                    </a:solidFill>
                  </a:tcPr>
                </a:tc>
              </a:tr>
              <a:tr h="510209">
                <a:tc>
                  <a:txBody>
                    <a:bodyPr/>
                    <a:lstStyle/>
                    <a:p>
                      <a:pPr algn="l" fontAlgn="t"/>
                      <a:r>
                        <a:rPr lang="en-US" sz="1600" b="1" i="0" u="none" strike="noStrike" dirty="0" smtClean="0">
                          <a:solidFill>
                            <a:srgbClr val="FFFFFF"/>
                          </a:solidFill>
                          <a:latin typeface="Arial"/>
                        </a:rPr>
                        <a:t>Repeat transplant</a:t>
                      </a:r>
                      <a:endParaRPr lang="en-US" sz="1600" b="1" i="0" u="none" strike="noStrike" dirty="0">
                        <a:solidFill>
                          <a:srgbClr val="FFFFFF"/>
                        </a:solidFill>
                        <a:latin typeface="Arial"/>
                      </a:endParaRPr>
                    </a:p>
                  </a:txBody>
                  <a:tcPr marL="0" marR="0" marT="0" marB="0" anchor="ctr">
                    <a:lnL>
                      <a:noFill/>
                    </a:lnL>
                    <a:solidFill>
                      <a:schemeClr val="bg2"/>
                    </a:solidFill>
                  </a:tcPr>
                </a:tc>
                <a:tc>
                  <a:txBody>
                    <a:bodyPr/>
                    <a:lstStyle/>
                    <a:p>
                      <a:pPr algn="ctr"/>
                      <a:r>
                        <a:rPr lang="en-US" sz="1600" b="1" dirty="0" smtClean="0"/>
                        <a:t>153</a:t>
                      </a:r>
                      <a:endParaRPr lang="en-US" sz="1600" b="1" dirty="0"/>
                    </a:p>
                  </a:txBody>
                  <a:tcPr marL="0" marR="0" marT="0" marB="0" anchor="ctr">
                    <a:solidFill>
                      <a:schemeClr val="bg2"/>
                    </a:solidFill>
                  </a:tcPr>
                </a:tc>
                <a:tc>
                  <a:txBody>
                    <a:bodyPr/>
                    <a:lstStyle/>
                    <a:p>
                      <a:pPr algn="ctr" fontAlgn="t"/>
                      <a:r>
                        <a:rPr lang="en-US" sz="1600" b="1" i="0" u="none" strike="noStrike">
                          <a:solidFill>
                            <a:schemeClr val="tx1"/>
                          </a:solidFill>
                          <a:latin typeface="Arial"/>
                        </a:rPr>
                        <a:t>2.02</a:t>
                      </a:r>
                    </a:p>
                  </a:txBody>
                  <a:tcPr marL="0" marR="0" marT="0" marB="0" anchor="ctr">
                    <a:solidFill>
                      <a:schemeClr val="bg2"/>
                    </a:solidFill>
                  </a:tcPr>
                </a:tc>
                <a:tc>
                  <a:txBody>
                    <a:bodyPr/>
                    <a:lstStyle/>
                    <a:p>
                      <a:pPr algn="ctr" fontAlgn="t"/>
                      <a:r>
                        <a:rPr lang="en-US" sz="1600" b="1" i="0" u="none" strike="noStrike">
                          <a:solidFill>
                            <a:schemeClr val="tx1"/>
                          </a:solidFill>
                          <a:latin typeface="Arial"/>
                        </a:rPr>
                        <a:t>0.0012</a:t>
                      </a:r>
                    </a:p>
                  </a:txBody>
                  <a:tcPr marL="0" marR="0" marT="0" marB="0" anchor="ctr">
                    <a:solidFill>
                      <a:schemeClr val="bg2"/>
                    </a:solidFill>
                  </a:tcPr>
                </a:tc>
                <a:tc>
                  <a:txBody>
                    <a:bodyPr/>
                    <a:lstStyle/>
                    <a:p>
                      <a:pPr algn="r" fontAlgn="t"/>
                      <a:r>
                        <a:rPr lang="en-US" sz="1600" b="1" i="0" u="none" strike="noStrike" dirty="0">
                          <a:solidFill>
                            <a:schemeClr val="tx1"/>
                          </a:solidFill>
                          <a:latin typeface="Arial"/>
                        </a:rPr>
                        <a:t>1.32</a:t>
                      </a:r>
                    </a:p>
                  </a:txBody>
                  <a:tcPr marL="0" marR="0" marT="0" marB="0" anchor="ctr">
                    <a:solidFill>
                      <a:schemeClr val="bg2"/>
                    </a:solidFill>
                  </a:tcPr>
                </a:tc>
                <a:tc>
                  <a:txBody>
                    <a:bodyPr/>
                    <a:lstStyle/>
                    <a:p>
                      <a:pPr algn="l" fontAlgn="t"/>
                      <a:r>
                        <a:rPr lang="en-US" sz="1600" b="1" i="0" u="none" strike="noStrike" dirty="0" smtClean="0">
                          <a:solidFill>
                            <a:schemeClr val="tx1"/>
                          </a:solidFill>
                          <a:latin typeface="Arial"/>
                        </a:rPr>
                        <a:t>-3.10</a:t>
                      </a:r>
                      <a:endParaRPr lang="en-US" sz="1600" b="1" i="0" u="none" strike="noStrike" dirty="0">
                        <a:solidFill>
                          <a:schemeClr val="tx1"/>
                        </a:solidFill>
                        <a:latin typeface="Arial"/>
                      </a:endParaRPr>
                    </a:p>
                  </a:txBody>
                  <a:tcPr marL="0" marR="0" marT="0" marB="0" anchor="ctr">
                    <a:lnR>
                      <a:noFill/>
                    </a:lnR>
                    <a:solidFill>
                      <a:schemeClr val="bg2"/>
                    </a:solidFill>
                  </a:tcPr>
                </a:tc>
              </a:tr>
              <a:tr h="510209">
                <a:tc>
                  <a:txBody>
                    <a:bodyPr/>
                    <a:lstStyle/>
                    <a:p>
                      <a:pPr algn="l" fontAlgn="t"/>
                      <a:r>
                        <a:rPr lang="en-US" sz="1600" b="1" i="0" u="none" strike="noStrike" dirty="0" smtClean="0">
                          <a:solidFill>
                            <a:srgbClr val="FFFFFF"/>
                          </a:solidFill>
                          <a:latin typeface="Arial"/>
                        </a:rPr>
                        <a:t>PRA &gt; 10%</a:t>
                      </a:r>
                      <a:endParaRPr lang="en-US" sz="1600" b="1" i="0" u="none" strike="noStrike" dirty="0">
                        <a:solidFill>
                          <a:srgbClr val="FFFFFF"/>
                        </a:solidFill>
                        <a:latin typeface="Arial"/>
                      </a:endParaRPr>
                    </a:p>
                  </a:txBody>
                  <a:tcPr marL="0" marR="0" marT="0" marB="0" anchor="ctr">
                    <a:lnL>
                      <a:noFill/>
                    </a:lnL>
                    <a:solidFill>
                      <a:schemeClr val="bg2"/>
                    </a:solidFill>
                  </a:tcPr>
                </a:tc>
                <a:tc>
                  <a:txBody>
                    <a:bodyPr/>
                    <a:lstStyle/>
                    <a:p>
                      <a:pPr algn="ctr"/>
                      <a:r>
                        <a:rPr lang="en-US" sz="1600" b="1" dirty="0" smtClean="0"/>
                        <a:t>228</a:t>
                      </a:r>
                      <a:endParaRPr lang="en-US" sz="1600" b="1" dirty="0"/>
                    </a:p>
                  </a:txBody>
                  <a:tcPr marL="0" marR="0" marT="0" marB="0" anchor="ctr">
                    <a:solidFill>
                      <a:schemeClr val="bg2"/>
                    </a:solidFill>
                  </a:tcPr>
                </a:tc>
                <a:tc>
                  <a:txBody>
                    <a:bodyPr/>
                    <a:lstStyle/>
                    <a:p>
                      <a:pPr algn="ctr" fontAlgn="t"/>
                      <a:r>
                        <a:rPr lang="en-US" sz="1600" b="1" i="0" u="none" strike="noStrike">
                          <a:solidFill>
                            <a:schemeClr val="tx1"/>
                          </a:solidFill>
                          <a:latin typeface="Arial"/>
                        </a:rPr>
                        <a:t>1.56</a:t>
                      </a:r>
                    </a:p>
                  </a:txBody>
                  <a:tcPr marL="0" marR="0" marT="0" marB="0" anchor="ctr">
                    <a:solidFill>
                      <a:schemeClr val="bg2"/>
                    </a:solidFill>
                  </a:tcPr>
                </a:tc>
                <a:tc>
                  <a:txBody>
                    <a:bodyPr/>
                    <a:lstStyle/>
                    <a:p>
                      <a:pPr algn="ctr" fontAlgn="t"/>
                      <a:r>
                        <a:rPr lang="en-US" sz="1600" b="1" i="0" u="none" strike="noStrike" dirty="0">
                          <a:solidFill>
                            <a:schemeClr val="tx1"/>
                          </a:solidFill>
                          <a:latin typeface="Arial"/>
                        </a:rPr>
                        <a:t>0.0157</a:t>
                      </a:r>
                    </a:p>
                  </a:txBody>
                  <a:tcPr marL="0" marR="0" marT="0" marB="0" anchor="ctr">
                    <a:solidFill>
                      <a:schemeClr val="bg2"/>
                    </a:solidFill>
                  </a:tcPr>
                </a:tc>
                <a:tc>
                  <a:txBody>
                    <a:bodyPr/>
                    <a:lstStyle/>
                    <a:p>
                      <a:pPr algn="r" fontAlgn="t"/>
                      <a:r>
                        <a:rPr lang="en-US" sz="1600" b="1" i="0" u="none" strike="noStrike">
                          <a:solidFill>
                            <a:schemeClr val="tx1"/>
                          </a:solidFill>
                          <a:latin typeface="Arial"/>
                        </a:rPr>
                        <a:t>1.09</a:t>
                      </a:r>
                    </a:p>
                  </a:txBody>
                  <a:tcPr marL="0" marR="0" marT="0" marB="0" anchor="ctr">
                    <a:solidFill>
                      <a:schemeClr val="bg2"/>
                    </a:solidFill>
                  </a:tcPr>
                </a:tc>
                <a:tc>
                  <a:txBody>
                    <a:bodyPr/>
                    <a:lstStyle/>
                    <a:p>
                      <a:pPr algn="l" fontAlgn="t"/>
                      <a:r>
                        <a:rPr lang="en-US" sz="1600" b="1" i="0" u="none" strike="noStrike" dirty="0" smtClean="0">
                          <a:solidFill>
                            <a:schemeClr val="tx1"/>
                          </a:solidFill>
                          <a:latin typeface="Arial"/>
                        </a:rPr>
                        <a:t>-2.23</a:t>
                      </a:r>
                      <a:endParaRPr lang="en-US" sz="1600" b="1" i="0" u="none" strike="noStrike" dirty="0">
                        <a:solidFill>
                          <a:schemeClr val="tx1"/>
                        </a:solidFill>
                        <a:latin typeface="Arial"/>
                      </a:endParaRPr>
                    </a:p>
                  </a:txBody>
                  <a:tcPr marL="0" marR="0" marT="0" marB="0" anchor="ctr">
                    <a:lnR>
                      <a:noFill/>
                    </a:lnR>
                    <a:solidFill>
                      <a:schemeClr val="bg2"/>
                    </a:solidFill>
                  </a:tcPr>
                </a:tc>
              </a:tr>
              <a:tr h="510209">
                <a:tc>
                  <a:txBody>
                    <a:bodyPr/>
                    <a:lstStyle/>
                    <a:p>
                      <a:pPr algn="l" fontAlgn="t"/>
                      <a:r>
                        <a:rPr lang="en-US" sz="1600" b="1" i="0" u="none" strike="noStrike" dirty="0" smtClean="0">
                          <a:solidFill>
                            <a:srgbClr val="FFFFFF"/>
                          </a:solidFill>
                          <a:latin typeface="Arial"/>
                        </a:rPr>
                        <a:t>Ventilator</a:t>
                      </a:r>
                      <a:r>
                        <a:rPr lang="en-US" sz="1600" b="1" i="0" u="none" strike="noStrike" baseline="0" dirty="0" smtClean="0">
                          <a:solidFill>
                            <a:srgbClr val="FFFFFF"/>
                          </a:solidFill>
                          <a:latin typeface="Arial"/>
                        </a:rPr>
                        <a:t> at transplant</a:t>
                      </a:r>
                      <a:endParaRPr lang="en-US" sz="1600" b="1" i="0" u="none" strike="noStrike" dirty="0">
                        <a:solidFill>
                          <a:srgbClr val="FFFFFF"/>
                        </a:solidFill>
                        <a:latin typeface="Arial"/>
                      </a:endParaRPr>
                    </a:p>
                  </a:txBody>
                  <a:tcPr marL="0" marR="0" marT="0" marB="0" anchor="ctr">
                    <a:lnL>
                      <a:noFill/>
                    </a:lnL>
                    <a:lnB>
                      <a:noFill/>
                    </a:lnB>
                    <a:solidFill>
                      <a:schemeClr val="bg2"/>
                    </a:solidFill>
                  </a:tcPr>
                </a:tc>
                <a:tc>
                  <a:txBody>
                    <a:bodyPr/>
                    <a:lstStyle/>
                    <a:p>
                      <a:pPr algn="ctr"/>
                      <a:r>
                        <a:rPr lang="en-US" sz="1600" b="1" dirty="0" smtClean="0"/>
                        <a:t>372</a:t>
                      </a:r>
                      <a:endParaRPr lang="en-US" sz="1600" b="1" dirty="0"/>
                    </a:p>
                  </a:txBody>
                  <a:tcPr marL="0" marR="0" marT="0" marB="0" anchor="ctr">
                    <a:lnB>
                      <a:noFill/>
                    </a:lnB>
                    <a:solidFill>
                      <a:schemeClr val="bg2"/>
                    </a:solidFill>
                  </a:tcPr>
                </a:tc>
                <a:tc>
                  <a:txBody>
                    <a:bodyPr/>
                    <a:lstStyle/>
                    <a:p>
                      <a:pPr algn="ctr" fontAlgn="t"/>
                      <a:r>
                        <a:rPr lang="en-US" sz="1600" b="1" i="0" u="none" strike="noStrike">
                          <a:solidFill>
                            <a:schemeClr val="tx1"/>
                          </a:solidFill>
                          <a:latin typeface="Arial"/>
                        </a:rPr>
                        <a:t>0.63</a:t>
                      </a:r>
                    </a:p>
                  </a:txBody>
                  <a:tcPr marL="0" marR="0" marT="0" marB="0" anchor="ctr">
                    <a:lnB>
                      <a:noFill/>
                    </a:lnB>
                    <a:solidFill>
                      <a:schemeClr val="bg2"/>
                    </a:solidFill>
                  </a:tcPr>
                </a:tc>
                <a:tc>
                  <a:txBody>
                    <a:bodyPr/>
                    <a:lstStyle/>
                    <a:p>
                      <a:pPr algn="ctr" fontAlgn="t"/>
                      <a:r>
                        <a:rPr lang="en-US" sz="1600" b="1" i="0" u="none" strike="noStrike" dirty="0">
                          <a:solidFill>
                            <a:schemeClr val="tx1"/>
                          </a:solidFill>
                          <a:latin typeface="Arial"/>
                        </a:rPr>
                        <a:t>0.0304</a:t>
                      </a:r>
                    </a:p>
                  </a:txBody>
                  <a:tcPr marL="0" marR="0" marT="0" marB="0" anchor="ctr">
                    <a:lnB>
                      <a:noFill/>
                    </a:lnB>
                    <a:solidFill>
                      <a:schemeClr val="bg2"/>
                    </a:solidFill>
                  </a:tcPr>
                </a:tc>
                <a:tc>
                  <a:txBody>
                    <a:bodyPr/>
                    <a:lstStyle/>
                    <a:p>
                      <a:pPr algn="r" fontAlgn="t"/>
                      <a:r>
                        <a:rPr lang="en-US" sz="1600" b="1" i="0" u="none" strike="noStrike" dirty="0">
                          <a:solidFill>
                            <a:schemeClr val="tx1"/>
                          </a:solidFill>
                          <a:latin typeface="Arial"/>
                        </a:rPr>
                        <a:t>0.42</a:t>
                      </a:r>
                    </a:p>
                  </a:txBody>
                  <a:tcPr marL="0" marR="0" marT="0" marB="0" anchor="ctr">
                    <a:lnB>
                      <a:noFill/>
                    </a:lnB>
                    <a:solidFill>
                      <a:schemeClr val="bg2"/>
                    </a:solidFill>
                  </a:tcPr>
                </a:tc>
                <a:tc>
                  <a:txBody>
                    <a:bodyPr/>
                    <a:lstStyle/>
                    <a:p>
                      <a:pPr algn="l" fontAlgn="t"/>
                      <a:r>
                        <a:rPr lang="en-US" sz="1600" b="1" i="0" u="none" strike="noStrike" dirty="0" smtClean="0">
                          <a:solidFill>
                            <a:schemeClr val="tx1"/>
                          </a:solidFill>
                          <a:latin typeface="Arial"/>
                        </a:rPr>
                        <a:t>-0.96</a:t>
                      </a:r>
                      <a:endParaRPr lang="en-US" sz="1600" b="1" i="0" u="none" strike="noStrike" dirty="0">
                        <a:solidFill>
                          <a:schemeClr val="tx1"/>
                        </a:solidFill>
                        <a:latin typeface="Arial"/>
                      </a:endParaRPr>
                    </a:p>
                  </a:txBody>
                  <a:tcPr marL="0" marR="0" marT="0" marB="0" anchor="ctr">
                    <a:lnR>
                      <a:noFill/>
                    </a:lnR>
                    <a:lnB>
                      <a:noFill/>
                    </a:lnB>
                    <a:solidFill>
                      <a:schemeClr val="bg2"/>
                    </a:solidFill>
                  </a:tcPr>
                </a:tc>
              </a:tr>
              <a:tr h="510209">
                <a:tc>
                  <a:txBody>
                    <a:bodyPr/>
                    <a:lstStyle/>
                    <a:p>
                      <a:pPr algn="l" fontAlgn="t"/>
                      <a:r>
                        <a:rPr lang="en-US" sz="1600" b="1" i="0" u="none" strike="noStrike" dirty="0" smtClean="0">
                          <a:solidFill>
                            <a:srgbClr val="FFFFFF"/>
                          </a:solidFill>
                          <a:latin typeface="Arial"/>
                        </a:rPr>
                        <a:t>Transplant year: 2005/2006</a:t>
                      </a:r>
                      <a:r>
                        <a:rPr lang="en-US" sz="1600" b="1" i="0" u="none" strike="noStrike" baseline="0" dirty="0" smtClean="0">
                          <a:solidFill>
                            <a:srgbClr val="FFFFFF"/>
                          </a:solidFill>
                          <a:latin typeface="Arial"/>
                        </a:rPr>
                        <a:t> vs. 1999/2000</a:t>
                      </a:r>
                      <a:endParaRPr lang="en-US" sz="1600" b="1" i="0" u="none" strike="noStrike" dirty="0">
                        <a:solidFill>
                          <a:srgbClr val="FFFFFF"/>
                        </a:solidFill>
                        <a:latin typeface="Arial"/>
                      </a:endParaRPr>
                    </a:p>
                  </a:txBody>
                  <a:tcPr marL="0" marR="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600" b="1" dirty="0" smtClean="0"/>
                        <a:t>503</a:t>
                      </a:r>
                      <a:endParaRPr lang="en-US" sz="1600" b="1" dirty="0"/>
                    </a:p>
                  </a:txBody>
                  <a:tcPr marL="0" marR="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600" b="1" i="0" u="none" strike="noStrike" dirty="0" smtClean="0">
                          <a:solidFill>
                            <a:schemeClr val="tx1"/>
                          </a:solidFill>
                          <a:latin typeface="Arial"/>
                        </a:rPr>
                        <a:t>0.60</a:t>
                      </a:r>
                      <a:endParaRPr lang="en-US" sz="1600" b="1" i="0" u="none" strike="noStrike" dirty="0">
                        <a:solidFill>
                          <a:schemeClr val="tx1"/>
                        </a:solidFill>
                        <a:latin typeface="Arial"/>
                      </a:endParaRPr>
                    </a:p>
                  </a:txBody>
                  <a:tcPr marL="0" marR="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600" b="1" i="0" u="none" strike="noStrike" dirty="0">
                          <a:solidFill>
                            <a:schemeClr val="tx1"/>
                          </a:solidFill>
                          <a:latin typeface="Arial"/>
                        </a:rPr>
                        <a:t>0.0301</a:t>
                      </a:r>
                    </a:p>
                  </a:txBody>
                  <a:tcPr marL="0" marR="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600" b="1" i="0" u="none" strike="noStrike" dirty="0">
                          <a:solidFill>
                            <a:schemeClr val="tx1"/>
                          </a:solidFill>
                          <a:latin typeface="Arial"/>
                        </a:rPr>
                        <a:t>0.37</a:t>
                      </a:r>
                    </a:p>
                  </a:txBody>
                  <a:tcPr marL="0" marR="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l" fontAlgn="t"/>
                      <a:r>
                        <a:rPr lang="en-US" sz="1600" b="1" i="0" u="none" strike="noStrike" dirty="0" smtClean="0">
                          <a:solidFill>
                            <a:schemeClr val="tx1"/>
                          </a:solidFill>
                          <a:latin typeface="Arial"/>
                        </a:rPr>
                        <a:t>-0.95</a:t>
                      </a:r>
                      <a:endParaRPr lang="en-US" sz="1600" b="1" i="0" u="none" strike="noStrike" dirty="0">
                        <a:solidFill>
                          <a:schemeClr val="tx1"/>
                        </a:solidFill>
                        <a:latin typeface="Arial"/>
                      </a:endParaRPr>
                    </a:p>
                  </a:txBody>
                  <a:tcPr marL="0" marR="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r>
            </a:tbl>
          </a:graphicData>
        </a:graphic>
      </p:graphicFrame>
      <p:sp>
        <p:nvSpPr>
          <p:cNvPr id="9" name="TextBox 8"/>
          <p:cNvSpPr txBox="1"/>
          <p:nvPr/>
        </p:nvSpPr>
        <p:spPr>
          <a:xfrm>
            <a:off x="3657600" y="5715000"/>
            <a:ext cx="1828800" cy="461665"/>
          </a:xfrm>
          <a:prstGeom prst="rect">
            <a:avLst/>
          </a:prstGeom>
          <a:noFill/>
        </p:spPr>
        <p:txBody>
          <a:bodyPr wrap="square" rtlCol="0">
            <a:spAutoFit/>
          </a:bodyPr>
          <a:lstStyle/>
          <a:p>
            <a:pPr algn="ctr"/>
            <a:r>
              <a:rPr lang="en-US" sz="2400" b="1" dirty="0" smtClean="0">
                <a:solidFill>
                  <a:srgbClr val="FFFF00"/>
                </a:solidFill>
              </a:rPr>
              <a:t>N = 2,167</a:t>
            </a:r>
            <a:endParaRPr lang="en-US" sz="24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3"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5" name="TextBox 14"/>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143000"/>
          </a:xfrm>
        </p:spPr>
        <p:txBody>
          <a:bodyPr/>
          <a:lstStyle/>
          <a:p>
            <a:r>
              <a:rPr lang="en-US" sz="2800" dirty="0" smtClean="0"/>
              <a:t>PEDIATRIC HEART TRANSPLANTS </a:t>
            </a:r>
            <a:r>
              <a:rPr lang="en-US" sz="2400" dirty="0" smtClean="0"/>
              <a:t>(1997-2006)</a:t>
            </a:r>
            <a:br>
              <a:rPr lang="en-US" sz="2400" dirty="0" smtClean="0"/>
            </a:br>
            <a:r>
              <a:rPr lang="en-US" sz="2000" i="1" dirty="0" smtClean="0"/>
              <a:t>Borderline Significant </a:t>
            </a:r>
            <a:r>
              <a:rPr lang="en-US" sz="2000" dirty="0" smtClean="0"/>
              <a:t>Risk Factors for Developing CAV within 5 Years</a:t>
            </a:r>
            <a:br>
              <a:rPr lang="en-US" sz="2000" dirty="0" smtClean="0"/>
            </a:br>
            <a:r>
              <a:rPr lang="en-US" sz="2000" dirty="0" smtClean="0"/>
              <a:t>Conditional on Survival to Transplant Discharge</a:t>
            </a:r>
            <a:endParaRPr lang="en-US" sz="1200" dirty="0"/>
          </a:p>
        </p:txBody>
      </p:sp>
      <p:graphicFrame>
        <p:nvGraphicFramePr>
          <p:cNvPr id="10" name="Content Placeholder 9"/>
          <p:cNvGraphicFramePr>
            <a:graphicFrameLocks noGrp="1"/>
          </p:cNvGraphicFramePr>
          <p:nvPr>
            <p:ph idx="1"/>
          </p:nvPr>
        </p:nvGraphicFramePr>
        <p:xfrm>
          <a:off x="228599" y="1676400"/>
          <a:ext cx="8686801" cy="3048000"/>
        </p:xfrm>
        <a:graphic>
          <a:graphicData uri="http://schemas.openxmlformats.org/drawingml/2006/table">
            <a:tbl>
              <a:tblPr firstRow="1" bandRow="1">
                <a:tableStyleId>{C083E6E3-FA7D-4D7B-A595-EF9225AFEA82}</a:tableStyleId>
              </a:tblPr>
              <a:tblGrid>
                <a:gridCol w="4211782"/>
                <a:gridCol w="789709"/>
                <a:gridCol w="965200"/>
                <a:gridCol w="877455"/>
                <a:gridCol w="965200"/>
                <a:gridCol w="877455"/>
              </a:tblGrid>
              <a:tr h="873396">
                <a:tc>
                  <a:txBody>
                    <a:bodyPr/>
                    <a:lstStyle/>
                    <a:p>
                      <a:pPr algn="l"/>
                      <a:r>
                        <a:rPr lang="en-US" sz="1600" b="1" i="1" kern="1200" dirty="0" smtClean="0">
                          <a:solidFill>
                            <a:srgbClr val="FFFF00"/>
                          </a:solidFill>
                          <a:latin typeface="+mn-lt"/>
                          <a:ea typeface="+mn-ea"/>
                          <a:cs typeface="+mn-cs"/>
                        </a:rPr>
                        <a:t>VARIABLE</a:t>
                      </a:r>
                      <a:endParaRPr lang="en-US" sz="1600" b="1" dirty="0">
                        <a:solidFill>
                          <a:srgbClr val="FFFF00"/>
                        </a:solidFill>
                        <a:latin typeface="+mn-lt"/>
                      </a:endParaRPr>
                    </a:p>
                  </a:txBody>
                  <a:tcPr marL="45720" marR="0" marT="91440" marB="0" anchor="ctr">
                    <a:lnL>
                      <a:noFill/>
                    </a:lnL>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a:solidFill>
                            <a:srgbClr val="FFFF00"/>
                          </a:solidFill>
                          <a:latin typeface="+mn-lt"/>
                        </a:rPr>
                        <a:t>N</a:t>
                      </a:r>
                      <a:endParaRPr lang="en-US" sz="16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smtClean="0">
                          <a:solidFill>
                            <a:srgbClr val="FFFF00"/>
                          </a:solidFill>
                          <a:latin typeface="+mn-lt"/>
                        </a:rPr>
                        <a:t>Hazard Ratio</a:t>
                      </a:r>
                      <a:endParaRPr lang="en-US" sz="16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a:solidFill>
                            <a:srgbClr val="FFFF00"/>
                          </a:solidFill>
                          <a:latin typeface="+mn-lt"/>
                        </a:rPr>
                        <a:t>P-value</a:t>
                      </a:r>
                      <a:endParaRPr lang="en-US" sz="16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gridSpan="2">
                  <a:txBody>
                    <a:bodyPr/>
                    <a:lstStyle/>
                    <a:p>
                      <a:pPr algn="ctr" rtl="0" fontAlgn="t"/>
                      <a:r>
                        <a:rPr lang="en-US" sz="1600" b="1" i="1" dirty="0">
                          <a:solidFill>
                            <a:srgbClr val="FFFF00"/>
                          </a:solidFill>
                          <a:latin typeface="+mn-lt"/>
                        </a:rPr>
                        <a:t>95% Confidence Interval</a:t>
                      </a:r>
                      <a:endParaRPr lang="en-US" sz="1600" dirty="0">
                        <a:latin typeface="+mn-lt"/>
                      </a:endParaRPr>
                    </a:p>
                  </a:txBody>
                  <a:tcPr marL="0" marR="0" marT="91440" marB="0">
                    <a:lnR>
                      <a:noFill/>
                    </a:lnR>
                    <a:lnT w="12700" cmpd="sng">
                      <a:noFill/>
                    </a:lnT>
                    <a:lnB w="12700" cap="flat" cmpd="sng" algn="ctr">
                      <a:solidFill>
                        <a:srgbClr val="FFFF00"/>
                      </a:solidFill>
                      <a:prstDash val="solid"/>
                      <a:round/>
                      <a:headEnd type="none" w="med" len="med"/>
                      <a:tailEnd type="none" w="med" len="med"/>
                    </a:lnB>
                    <a:solidFill>
                      <a:schemeClr val="bg2"/>
                    </a:solidFill>
                  </a:tcPr>
                </a:tc>
                <a:tc hMerge="1">
                  <a:txBody>
                    <a:bodyPr/>
                    <a:lstStyle/>
                    <a:p>
                      <a:endParaRPr lang="en-US"/>
                    </a:p>
                  </a:txBody>
                  <a:tcPr/>
                </a:tc>
              </a:tr>
              <a:tr h="724868">
                <a:tc>
                  <a:txBody>
                    <a:bodyPr/>
                    <a:lstStyle/>
                    <a:p>
                      <a:pPr marL="0" marR="0">
                        <a:spcBef>
                          <a:spcPts val="0"/>
                        </a:spcBef>
                        <a:spcAft>
                          <a:spcPts val="0"/>
                        </a:spcAft>
                      </a:pPr>
                      <a:r>
                        <a:rPr lang="en-US" sz="1600" b="1" dirty="0" smtClean="0">
                          <a:latin typeface="+mn-lt"/>
                          <a:ea typeface="Times New Roman"/>
                          <a:cs typeface="Times New Roman"/>
                        </a:rPr>
                        <a:t>Donor cause of death: </a:t>
                      </a:r>
                      <a:r>
                        <a:rPr lang="en-US" sz="1600" b="1" dirty="0" err="1" smtClean="0">
                          <a:latin typeface="+mn-lt"/>
                          <a:ea typeface="Times New Roman"/>
                          <a:cs typeface="Times New Roman"/>
                        </a:rPr>
                        <a:t>cerebrovascular</a:t>
                      </a:r>
                      <a:r>
                        <a:rPr lang="en-US" sz="1600" b="1" dirty="0" smtClean="0">
                          <a:latin typeface="+mn-lt"/>
                          <a:ea typeface="Times New Roman"/>
                          <a:cs typeface="Times New Roman"/>
                        </a:rPr>
                        <a:t>/stroke vs. head trauma</a:t>
                      </a:r>
                      <a:endParaRPr lang="en-US" sz="1600" b="1" dirty="0">
                        <a:latin typeface="+mn-lt"/>
                        <a:ea typeface="Times New Roman"/>
                        <a:cs typeface="Times New Roman"/>
                      </a:endParaRPr>
                    </a:p>
                  </a:txBody>
                  <a:tcPr marL="38100" marR="38100" marT="0" marB="0" anchor="ctr">
                    <a:lnL>
                      <a:noFill/>
                    </a:lnL>
                    <a:lnT w="1270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212</a:t>
                      </a:r>
                      <a:endParaRPr lang="en-US" sz="1600" b="1" dirty="0">
                        <a:latin typeface="+mn-lt"/>
                        <a:ea typeface="Times New Roman"/>
                        <a:cs typeface="Times New Roman"/>
                      </a:endParaRPr>
                    </a:p>
                  </a:txBody>
                  <a:tcPr marL="38100" marR="38100" marT="0" marB="0" anchor="ctr">
                    <a:lnT w="1270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fontAlgn="t"/>
                      <a:r>
                        <a:rPr lang="en-US" sz="1600" b="1" i="0" u="none" strike="noStrike" dirty="0">
                          <a:solidFill>
                            <a:schemeClr val="tx1"/>
                          </a:solidFill>
                          <a:latin typeface="Arial"/>
                        </a:rPr>
                        <a:t>1.41</a:t>
                      </a:r>
                    </a:p>
                  </a:txBody>
                  <a:tcPr marL="0" marR="0" marT="0" marB="0" anchor="ctr">
                    <a:lnT w="1270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fontAlgn="t"/>
                      <a:r>
                        <a:rPr lang="en-US" sz="1600" b="1" i="0" u="none" strike="noStrike">
                          <a:solidFill>
                            <a:schemeClr val="tx1"/>
                          </a:solidFill>
                          <a:latin typeface="Arial"/>
                        </a:rPr>
                        <a:t>0.0893</a:t>
                      </a:r>
                    </a:p>
                  </a:txBody>
                  <a:tcPr marL="0" marR="0" marT="0" marB="0" anchor="ctr">
                    <a:lnT w="1270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r" fontAlgn="t"/>
                      <a:r>
                        <a:rPr lang="en-US" sz="1600" b="1" i="0" u="none" strike="noStrike" dirty="0">
                          <a:solidFill>
                            <a:schemeClr val="tx1"/>
                          </a:solidFill>
                          <a:latin typeface="Arial"/>
                        </a:rPr>
                        <a:t>0.95</a:t>
                      </a:r>
                    </a:p>
                  </a:txBody>
                  <a:tcPr marL="0" marR="0" marT="0" marB="0" anchor="ctr">
                    <a:lnT w="1270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l" fontAlgn="t"/>
                      <a:r>
                        <a:rPr lang="en-US" sz="1600" b="1" i="0" u="none" strike="noStrike" dirty="0" smtClean="0">
                          <a:solidFill>
                            <a:schemeClr val="tx1"/>
                          </a:solidFill>
                          <a:latin typeface="Arial"/>
                        </a:rPr>
                        <a:t>-2.11</a:t>
                      </a:r>
                      <a:endParaRPr lang="en-US" sz="1600" b="1" i="0" u="none" strike="noStrike" dirty="0">
                        <a:solidFill>
                          <a:schemeClr val="tx1"/>
                        </a:solidFill>
                        <a:latin typeface="Arial"/>
                      </a:endParaRPr>
                    </a:p>
                  </a:txBody>
                  <a:tcPr marL="0" marR="0" marT="0" marB="0" anchor="ctr">
                    <a:lnR>
                      <a:noFill/>
                    </a:lnR>
                    <a:lnT w="1270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r>
              <a:tr h="724868">
                <a:tc>
                  <a:txBody>
                    <a:bodyPr/>
                    <a:lstStyle/>
                    <a:p>
                      <a:pPr marL="0" marR="0">
                        <a:spcBef>
                          <a:spcPts val="0"/>
                        </a:spcBef>
                        <a:spcAft>
                          <a:spcPts val="0"/>
                        </a:spcAft>
                      </a:pPr>
                      <a:r>
                        <a:rPr lang="en-US" sz="1600" b="1" dirty="0" smtClean="0">
                          <a:latin typeface="+mn-lt"/>
                          <a:ea typeface="Times New Roman"/>
                          <a:cs typeface="Times New Roman"/>
                        </a:rPr>
                        <a:t>IL2-R antagonist</a:t>
                      </a:r>
                      <a:r>
                        <a:rPr lang="en-US" sz="1600" b="1" baseline="0" dirty="0" smtClean="0">
                          <a:latin typeface="+mn-lt"/>
                          <a:ea typeface="Times New Roman"/>
                          <a:cs typeface="Times New Roman"/>
                        </a:rPr>
                        <a:t> used for induction vs. no induction</a:t>
                      </a:r>
                      <a:endParaRPr lang="en-US" sz="1600" b="1" dirty="0">
                        <a:latin typeface="+mn-lt"/>
                        <a:ea typeface="Times New Roman"/>
                        <a:cs typeface="Times New Roman"/>
                      </a:endParaRPr>
                    </a:p>
                  </a:txBody>
                  <a:tcPr marL="38100" marR="38100" marT="0" marB="0" anchor="ctr">
                    <a:lnL>
                      <a:noFill/>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227</a:t>
                      </a:r>
                      <a:endParaRPr lang="en-US" sz="1600" b="1" dirty="0">
                        <a:latin typeface="+mn-lt"/>
                        <a:ea typeface="Times New Roman"/>
                        <a:cs typeface="Times New Roman"/>
                      </a:endParaRPr>
                    </a:p>
                  </a:txBody>
                  <a:tcPr marL="38100" marR="3810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fontAlgn="t"/>
                      <a:r>
                        <a:rPr lang="en-US" sz="1600" b="1" i="0" u="none" strike="noStrike" dirty="0">
                          <a:solidFill>
                            <a:schemeClr val="tx1"/>
                          </a:solidFill>
                          <a:latin typeface="Arial"/>
                        </a:rPr>
                        <a:t>1.41</a:t>
                      </a:r>
                    </a:p>
                  </a:txBody>
                  <a:tcPr marL="0" marR="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fontAlgn="t"/>
                      <a:r>
                        <a:rPr lang="en-US" sz="1600" b="1" i="0" u="none" strike="noStrike">
                          <a:solidFill>
                            <a:schemeClr val="tx1"/>
                          </a:solidFill>
                          <a:latin typeface="Arial"/>
                        </a:rPr>
                        <a:t>0.0979</a:t>
                      </a:r>
                    </a:p>
                  </a:txBody>
                  <a:tcPr marL="0" marR="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r" fontAlgn="t"/>
                      <a:r>
                        <a:rPr lang="en-US" sz="1600" b="1" i="0" u="none" strike="noStrike" dirty="0">
                          <a:solidFill>
                            <a:schemeClr val="tx1"/>
                          </a:solidFill>
                          <a:latin typeface="Arial"/>
                        </a:rPr>
                        <a:t>0.94</a:t>
                      </a:r>
                    </a:p>
                  </a:txBody>
                  <a:tcPr marL="0" marR="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l" fontAlgn="t"/>
                      <a:r>
                        <a:rPr lang="en-US" sz="1600" b="1" i="0" u="none" strike="noStrike" dirty="0" smtClean="0">
                          <a:solidFill>
                            <a:schemeClr val="tx1"/>
                          </a:solidFill>
                          <a:latin typeface="Arial"/>
                        </a:rPr>
                        <a:t>-2.13</a:t>
                      </a:r>
                      <a:endParaRPr lang="en-US" sz="1600" b="1" i="0" u="none" strike="noStrike" dirty="0">
                        <a:solidFill>
                          <a:schemeClr val="tx1"/>
                        </a:solidFill>
                        <a:latin typeface="Arial"/>
                      </a:endParaRPr>
                    </a:p>
                  </a:txBody>
                  <a:tcPr marL="0" marR="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r>
              <a:tr h="724868">
                <a:tc>
                  <a:txBody>
                    <a:bodyPr/>
                    <a:lstStyle/>
                    <a:p>
                      <a:pPr marL="0" marR="0">
                        <a:spcBef>
                          <a:spcPts val="0"/>
                        </a:spcBef>
                        <a:spcAft>
                          <a:spcPts val="0"/>
                        </a:spcAft>
                      </a:pPr>
                      <a:r>
                        <a:rPr lang="en-US" sz="1600" b="1" dirty="0" smtClean="0">
                          <a:latin typeface="+mn-lt"/>
                          <a:ea typeface="Times New Roman"/>
                          <a:cs typeface="Times New Roman"/>
                        </a:rPr>
                        <a:t>Male donor/female recipient</a:t>
                      </a:r>
                      <a:r>
                        <a:rPr lang="en-US" sz="1600" b="1" baseline="0" dirty="0" smtClean="0">
                          <a:latin typeface="+mn-lt"/>
                          <a:ea typeface="Times New Roman"/>
                          <a:cs typeface="Times New Roman"/>
                        </a:rPr>
                        <a:t> vs. male donor/male recipient</a:t>
                      </a:r>
                      <a:endParaRPr lang="en-US" sz="1600" b="1" dirty="0">
                        <a:latin typeface="+mn-lt"/>
                        <a:ea typeface="Times New Roman"/>
                        <a:cs typeface="Times New Roman"/>
                      </a:endParaRPr>
                    </a:p>
                  </a:txBody>
                  <a:tcPr marL="38100" marR="38100" marT="0" marB="0" anchor="ctr">
                    <a:lnL>
                      <a:noFill/>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552</a:t>
                      </a:r>
                      <a:endParaRPr lang="en-US" sz="1600" b="1" dirty="0">
                        <a:latin typeface="+mn-lt"/>
                        <a:ea typeface="Times New Roman"/>
                        <a:cs typeface="Times New Roman"/>
                      </a:endParaRPr>
                    </a:p>
                  </a:txBody>
                  <a:tcPr marL="38100" marR="3810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fontAlgn="t"/>
                      <a:r>
                        <a:rPr lang="en-US" sz="1600" b="1" i="0" u="none" strike="noStrike">
                          <a:solidFill>
                            <a:schemeClr val="tx1"/>
                          </a:solidFill>
                          <a:latin typeface="Arial"/>
                        </a:rPr>
                        <a:t>1.32</a:t>
                      </a:r>
                    </a:p>
                  </a:txBody>
                  <a:tcPr marL="0" marR="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fontAlgn="t"/>
                      <a:r>
                        <a:rPr lang="en-US" sz="1600" b="1" i="0" u="none" strike="noStrike" dirty="0">
                          <a:solidFill>
                            <a:schemeClr val="tx1"/>
                          </a:solidFill>
                          <a:latin typeface="Arial"/>
                        </a:rPr>
                        <a:t>0.0925</a:t>
                      </a:r>
                    </a:p>
                  </a:txBody>
                  <a:tcPr marL="0" marR="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r" fontAlgn="t"/>
                      <a:r>
                        <a:rPr lang="en-US" sz="1600" b="1" i="0" u="none" strike="noStrike" dirty="0">
                          <a:solidFill>
                            <a:schemeClr val="tx1"/>
                          </a:solidFill>
                          <a:latin typeface="Arial"/>
                        </a:rPr>
                        <a:t>0.96</a:t>
                      </a:r>
                    </a:p>
                  </a:txBody>
                  <a:tcPr marL="0" marR="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l" fontAlgn="t"/>
                      <a:r>
                        <a:rPr lang="en-US" sz="1600" b="1" i="0" u="none" strike="noStrike" dirty="0" smtClean="0">
                          <a:solidFill>
                            <a:schemeClr val="tx1"/>
                          </a:solidFill>
                          <a:latin typeface="Arial"/>
                        </a:rPr>
                        <a:t>-1.83</a:t>
                      </a:r>
                      <a:endParaRPr lang="en-US" sz="1600" b="1" i="0" u="none" strike="noStrike" dirty="0">
                        <a:solidFill>
                          <a:schemeClr val="tx1"/>
                        </a:solidFill>
                        <a:latin typeface="Arial"/>
                      </a:endParaRPr>
                    </a:p>
                  </a:txBody>
                  <a:tcPr marL="0" marR="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r>
            </a:tbl>
          </a:graphicData>
        </a:graphic>
      </p:graphicFrame>
      <p:sp>
        <p:nvSpPr>
          <p:cNvPr id="9" name="TextBox 8"/>
          <p:cNvSpPr txBox="1"/>
          <p:nvPr/>
        </p:nvSpPr>
        <p:spPr>
          <a:xfrm>
            <a:off x="3657600" y="5405735"/>
            <a:ext cx="1828800" cy="461665"/>
          </a:xfrm>
          <a:prstGeom prst="rect">
            <a:avLst/>
          </a:prstGeom>
          <a:noFill/>
        </p:spPr>
        <p:txBody>
          <a:bodyPr wrap="square" rtlCol="0">
            <a:spAutoFit/>
          </a:bodyPr>
          <a:lstStyle/>
          <a:p>
            <a:pPr algn="ctr"/>
            <a:r>
              <a:rPr lang="en-US" sz="2400" b="1" dirty="0" smtClean="0">
                <a:solidFill>
                  <a:srgbClr val="FFFF00"/>
                </a:solidFill>
              </a:rPr>
              <a:t>N = 2,167</a:t>
            </a:r>
            <a:endParaRPr lang="en-US" sz="2400" b="1" dirty="0">
              <a:solidFill>
                <a:srgbClr val="FFFF00"/>
              </a:solidFill>
            </a:endParaRPr>
          </a:p>
        </p:txBody>
      </p:sp>
      <p:sp>
        <p:nvSpPr>
          <p:cNvPr id="12" name="TextBox 11"/>
          <p:cNvSpPr txBox="1"/>
          <p:nvPr/>
        </p:nvSpPr>
        <p:spPr>
          <a:xfrm>
            <a:off x="5181600" y="6248400"/>
            <a:ext cx="3505200" cy="381000"/>
          </a:xfrm>
          <a:prstGeom prst="rect">
            <a:avLst/>
          </a:prstGeom>
          <a:noFill/>
        </p:spPr>
        <p:txBody>
          <a:bodyPr wrap="square" rtlCol="0">
            <a:spAutoFit/>
          </a:bodyPr>
          <a:lstStyle/>
          <a:p>
            <a:endParaRPr lang="en-US" dirty="0"/>
          </a:p>
        </p:txBody>
      </p:sp>
      <p:grpSp>
        <p:nvGrpSpPr>
          <p:cNvPr id="11" name="Group 10"/>
          <p:cNvGrpSpPr/>
          <p:nvPr/>
        </p:nvGrpSpPr>
        <p:grpSpPr>
          <a:xfrm>
            <a:off x="2" y="6146792"/>
            <a:ext cx="4715932" cy="711201"/>
            <a:chOff x="1" y="6067776"/>
            <a:chExt cx="4952999" cy="790224"/>
          </a:xfrm>
        </p:grpSpPr>
        <p:pic>
          <p:nvPicPr>
            <p:cNvPr id="15" name="Picture 14"/>
            <p:cNvPicPr>
              <a:picLocks noChangeAspect="1"/>
            </p:cNvPicPr>
            <p:nvPr/>
          </p:nvPicPr>
          <p:blipFill>
            <a:blip r:embed="rId3" cstate="print"/>
            <a:stretch>
              <a:fillRect/>
            </a:stretch>
          </p:blipFill>
          <p:spPr>
            <a:xfrm>
              <a:off x="1" y="6172200"/>
              <a:ext cx="4952999" cy="685800"/>
            </a:xfrm>
            <a:prstGeom prst="rect">
              <a:avLst/>
            </a:prstGeom>
          </p:spPr>
        </p:pic>
        <p:sp>
          <p:nvSpPr>
            <p:cNvPr id="16" name="TextBox 15"/>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7" name="TextBox 16"/>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r>
              <a:rPr lang="en-US" sz="2800" dirty="0" smtClean="0"/>
              <a:t>PEDIATRIC HEART TRANSPLANTS </a:t>
            </a:r>
            <a:r>
              <a:rPr lang="en-US" sz="2400" dirty="0" smtClean="0"/>
              <a:t>(1997-2006)</a:t>
            </a:r>
            <a:br>
              <a:rPr lang="en-US" sz="2400" dirty="0" smtClean="0"/>
            </a:br>
            <a:r>
              <a:rPr lang="en-US" sz="2000" dirty="0" smtClean="0"/>
              <a:t>Risk Factors for Developing CAV within 5 Years</a:t>
            </a:r>
            <a:br>
              <a:rPr lang="en-US" sz="2000" dirty="0" smtClean="0"/>
            </a:br>
            <a:r>
              <a:rPr lang="en-US" sz="2000" dirty="0" smtClean="0"/>
              <a:t>Conditional on Survival to Transplant Discharge</a:t>
            </a:r>
            <a:endParaRPr lang="en-US" sz="1400" dirty="0"/>
          </a:p>
        </p:txBody>
      </p:sp>
      <p:graphicFrame>
        <p:nvGraphicFramePr>
          <p:cNvPr id="10" name="Content Placeholder 9"/>
          <p:cNvGraphicFramePr>
            <a:graphicFrameLocks noGrp="1"/>
          </p:cNvGraphicFramePr>
          <p:nvPr>
            <p:ph idx="1"/>
          </p:nvPr>
        </p:nvGraphicFramePr>
        <p:xfrm>
          <a:off x="304800" y="1676400"/>
          <a:ext cx="8305800" cy="1788905"/>
        </p:xfrm>
        <a:graphic>
          <a:graphicData uri="http://schemas.openxmlformats.org/drawingml/2006/table">
            <a:tbl>
              <a:tblPr firstRow="1" bandRow="1">
                <a:tableStyleId>{C083E6E3-FA7D-4D7B-A595-EF9225AFEA82}</a:tableStyleId>
              </a:tblPr>
              <a:tblGrid>
                <a:gridCol w="4648200"/>
                <a:gridCol w="3657600"/>
              </a:tblGrid>
              <a:tr h="682209">
                <a:tc gridSpan="2">
                  <a:txBody>
                    <a:bodyPr/>
                    <a:lstStyle/>
                    <a:p>
                      <a:pPr algn="ctr" rtl="0" fontAlgn="t"/>
                      <a:r>
                        <a:rPr lang="en-US" sz="2400" b="1" i="1" dirty="0">
                          <a:solidFill>
                            <a:srgbClr val="FFFF00"/>
                          </a:solidFill>
                        </a:rPr>
                        <a:t>Continuous Factors (see figures)</a:t>
                      </a:r>
                      <a:r>
                        <a:rPr lang="en-US" sz="2400" dirty="0">
                          <a:solidFill>
                            <a:srgbClr val="FFFF00"/>
                          </a:solidFill>
                        </a:rPr>
                        <a:t> </a:t>
                      </a:r>
                      <a:endParaRPr lang="en-US" dirty="0"/>
                    </a:p>
                  </a:txBody>
                  <a:tcPr marL="0" marR="0" marT="9144" marB="0">
                    <a:lnL>
                      <a:noFill/>
                    </a:lnL>
                    <a:lnT w="12700" cmpd="sng">
                      <a:noFill/>
                    </a:lnT>
                    <a:lnB w="12700" cap="flat" cmpd="sng" algn="ctr">
                      <a:noFill/>
                      <a:prstDash val="solid"/>
                      <a:round/>
                      <a:headEnd type="none" w="med" len="med"/>
                      <a:tailEnd type="none" w="med" len="med"/>
                    </a:lnB>
                    <a:solidFill>
                      <a:schemeClr val="bg2"/>
                    </a:solidFill>
                  </a:tcPr>
                </a:tc>
                <a:tc hMerge="1">
                  <a:txBody>
                    <a:bodyPr/>
                    <a:lstStyle/>
                    <a:p>
                      <a:pPr algn="ctr" rtl="0" fontAlgn="t"/>
                      <a:endParaRPr lang="en-US" dirty="0"/>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r>
              <a:tr h="553348">
                <a:tc>
                  <a:txBody>
                    <a:bodyPr/>
                    <a:lstStyle/>
                    <a:p>
                      <a:pPr rtl="0" fontAlgn="t"/>
                      <a:r>
                        <a:rPr lang="en-US" sz="1800" b="1" dirty="0" smtClean="0"/>
                        <a:t>Recipient</a:t>
                      </a:r>
                      <a:r>
                        <a:rPr lang="en-US" sz="1800" b="1" baseline="0" dirty="0" smtClean="0"/>
                        <a:t> weight</a:t>
                      </a:r>
                      <a:endParaRPr lang="en-US" sz="1800" b="1" dirty="0"/>
                    </a:p>
                  </a:txBody>
                  <a:tcPr marL="45720" marR="0" marT="0" marB="0">
                    <a:lnL>
                      <a:noFill/>
                    </a:lnL>
                    <a:lnT w="12700" cap="flat" cmpd="sng" algn="ctr">
                      <a:noFill/>
                      <a:prstDash val="solid"/>
                      <a:round/>
                      <a:headEnd type="none" w="med" len="med"/>
                      <a:tailEnd type="none" w="med" len="med"/>
                    </a:lnT>
                    <a:lnB>
                      <a:noFill/>
                    </a:lnB>
                    <a:solidFill>
                      <a:schemeClr val="bg2"/>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b="1" dirty="0" smtClean="0"/>
                        <a:t>Transplant</a:t>
                      </a:r>
                      <a:r>
                        <a:rPr lang="en-US" sz="1800" b="1" baseline="0" dirty="0" smtClean="0"/>
                        <a:t> center volume</a:t>
                      </a:r>
                      <a:endParaRPr lang="en-US" sz="1800" b="1" dirty="0" smtClean="0"/>
                    </a:p>
                  </a:txBody>
                  <a:tcPr marL="45720" marR="0" marT="0" marB="0">
                    <a:lnT w="12700" cap="flat" cmpd="sng" algn="ctr">
                      <a:noFill/>
                      <a:prstDash val="solid"/>
                      <a:round/>
                      <a:headEnd type="none" w="med" len="med"/>
                      <a:tailEnd type="none" w="med" len="med"/>
                    </a:lnT>
                    <a:lnB>
                      <a:noFill/>
                    </a:lnB>
                    <a:solidFill>
                      <a:schemeClr val="bg2"/>
                    </a:solidFill>
                  </a:tcPr>
                </a:tc>
              </a:tr>
              <a:tr h="553348">
                <a:tc>
                  <a:txBody>
                    <a:bodyPr/>
                    <a:lstStyle/>
                    <a:p>
                      <a:pPr rtl="0" fontAlgn="t"/>
                      <a:r>
                        <a:rPr lang="en-US" sz="1800" b="1" dirty="0" smtClean="0"/>
                        <a:t>Donor/recipien</a:t>
                      </a:r>
                      <a:r>
                        <a:rPr lang="en-US" sz="1800" b="1" baseline="0" dirty="0" smtClean="0"/>
                        <a:t>t age difference</a:t>
                      </a:r>
                      <a:endParaRPr lang="en-US" sz="1800" b="1" dirty="0"/>
                    </a:p>
                  </a:txBody>
                  <a:tcPr marL="45720" marR="0" marT="0" marB="0">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rtl="0" fontAlgn="t"/>
                      <a:endParaRPr lang="en-US" sz="1800" b="1" dirty="0"/>
                    </a:p>
                  </a:txBody>
                  <a:tcPr marL="45720" marR="0" marT="0" marB="0">
                    <a:lnL>
                      <a:noFill/>
                    </a:lnL>
                    <a:lnR>
                      <a:noFill/>
                    </a:lnR>
                    <a:lnT>
                      <a:noFill/>
                    </a:lnT>
                    <a:lnB w="12700" cmpd="sng">
                      <a:noFill/>
                    </a:lnB>
                    <a:lnTlToBr w="12700" cmpd="sng">
                      <a:noFill/>
                      <a:prstDash val="solid"/>
                    </a:lnTlToBr>
                    <a:lnBlToTr w="12700" cmpd="sng">
                      <a:noFill/>
                      <a:prstDash val="solid"/>
                    </a:lnBlToTr>
                    <a:solidFill>
                      <a:schemeClr val="bg2"/>
                    </a:solidFill>
                  </a:tcPr>
                </a:tc>
              </a:tr>
            </a:tbl>
          </a:graphicData>
        </a:graphic>
      </p:graphicFrame>
      <p:grpSp>
        <p:nvGrpSpPr>
          <p:cNvPr id="8" name="Group 7"/>
          <p:cNvGrpSpPr/>
          <p:nvPr/>
        </p:nvGrpSpPr>
        <p:grpSpPr>
          <a:xfrm>
            <a:off x="2" y="6146792"/>
            <a:ext cx="4715932" cy="711201"/>
            <a:chOff x="1" y="6067776"/>
            <a:chExt cx="4952999" cy="790224"/>
          </a:xfrm>
        </p:grpSpPr>
        <p:pic>
          <p:nvPicPr>
            <p:cNvPr id="11" name="Picture 10"/>
            <p:cNvPicPr>
              <a:picLocks noChangeAspect="1"/>
            </p:cNvPicPr>
            <p:nvPr/>
          </p:nvPicPr>
          <p:blipFill>
            <a:blip r:embed="rId3"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3" name="TextBox 12"/>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r>
              <a:rPr lang="en-US" sz="2800" dirty="0" smtClean="0"/>
              <a:t>PEDIATRIC HEART TRANSPLANTS </a:t>
            </a:r>
            <a:r>
              <a:rPr lang="en-US" sz="2400" dirty="0" smtClean="0"/>
              <a:t>(1997-2006)</a:t>
            </a:r>
            <a:br>
              <a:rPr lang="en-US" sz="2400" dirty="0" smtClean="0"/>
            </a:br>
            <a:r>
              <a:rPr lang="en-US" sz="2000" dirty="0" smtClean="0"/>
              <a:t>Risk Factors for Developing CAV within 5 Years</a:t>
            </a:r>
            <a:br>
              <a:rPr lang="en-US" sz="2000" dirty="0" smtClean="0"/>
            </a:br>
            <a:r>
              <a:rPr lang="en-US" sz="2000" dirty="0" smtClean="0"/>
              <a:t>Conditional on Survival to Transplant Discharge</a:t>
            </a:r>
            <a:r>
              <a:rPr lang="en-US" sz="1800" dirty="0" smtClean="0"/>
              <a:t/>
            </a:r>
            <a:br>
              <a:rPr lang="en-US" sz="1800" dirty="0" smtClean="0"/>
            </a:br>
            <a:r>
              <a:rPr lang="en-US" sz="2000" dirty="0" smtClean="0">
                <a:solidFill>
                  <a:srgbClr val="FFFF00"/>
                </a:solidFill>
              </a:rPr>
              <a:t>Recipient Weight</a:t>
            </a:r>
            <a:endParaRPr lang="en-US" sz="16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2286000"/>
            <a:ext cx="1828800" cy="323165"/>
          </a:xfrm>
          <a:prstGeom prst="rect">
            <a:avLst/>
          </a:prstGeom>
          <a:noFill/>
        </p:spPr>
        <p:txBody>
          <a:bodyPr wrap="square" rtlCol="0">
            <a:spAutoFit/>
          </a:bodyPr>
          <a:lstStyle/>
          <a:p>
            <a:r>
              <a:rPr lang="en-US" sz="1500" b="1" dirty="0" smtClean="0">
                <a:solidFill>
                  <a:srgbClr val="FFFF00"/>
                </a:solidFill>
              </a:rPr>
              <a:t>p &lt; 0.0001</a:t>
            </a:r>
            <a:endParaRPr lang="en-US" sz="1500" b="1" dirty="0">
              <a:solidFill>
                <a:srgbClr val="FFFF00"/>
              </a:solidFill>
            </a:endParaRPr>
          </a:p>
        </p:txBody>
      </p:sp>
      <p:sp>
        <p:nvSpPr>
          <p:cNvPr id="10" name="TextBox 9"/>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2,167)</a:t>
            </a:r>
            <a:endParaRPr lang="en-US" sz="24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4" name="TextBox 13"/>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r>
              <a:rPr lang="en-US" sz="2800" dirty="0" smtClean="0"/>
              <a:t>PEDIATRIC HEART TRANSPLANTS </a:t>
            </a:r>
            <a:r>
              <a:rPr lang="en-US" sz="2400" dirty="0" smtClean="0"/>
              <a:t>(1997-2006)</a:t>
            </a:r>
            <a:br>
              <a:rPr lang="en-US" sz="2400" dirty="0" smtClean="0"/>
            </a:br>
            <a:r>
              <a:rPr lang="en-US" sz="2000" dirty="0" smtClean="0"/>
              <a:t>Risk Factors for Developing CAV within 5 Years</a:t>
            </a:r>
            <a:br>
              <a:rPr lang="en-US" sz="2000" dirty="0" smtClean="0"/>
            </a:br>
            <a:r>
              <a:rPr lang="en-US" sz="2000" dirty="0" smtClean="0"/>
              <a:t>Conditional on Survival to Transplant Discharge</a:t>
            </a:r>
            <a:r>
              <a:rPr lang="en-US" sz="1800" dirty="0" smtClean="0"/>
              <a:t/>
            </a:r>
            <a:br>
              <a:rPr lang="en-US" sz="1800" dirty="0" smtClean="0"/>
            </a:br>
            <a:r>
              <a:rPr lang="en-US" sz="2000" dirty="0" smtClean="0">
                <a:solidFill>
                  <a:srgbClr val="FFFF00"/>
                </a:solidFill>
              </a:rPr>
              <a:t>Donor Age - Recipient Age Difference</a:t>
            </a:r>
            <a:endParaRPr lang="en-US" sz="16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2286000"/>
            <a:ext cx="1828800" cy="323165"/>
          </a:xfrm>
          <a:prstGeom prst="rect">
            <a:avLst/>
          </a:prstGeom>
          <a:noFill/>
        </p:spPr>
        <p:txBody>
          <a:bodyPr wrap="square" rtlCol="0">
            <a:spAutoFit/>
          </a:bodyPr>
          <a:lstStyle/>
          <a:p>
            <a:r>
              <a:rPr lang="en-US" sz="1500" b="1" dirty="0" smtClean="0">
                <a:solidFill>
                  <a:srgbClr val="FFFF00"/>
                </a:solidFill>
              </a:rPr>
              <a:t>p = 0.0081</a:t>
            </a:r>
            <a:endParaRPr lang="en-US" sz="1500" b="1" dirty="0">
              <a:solidFill>
                <a:srgbClr val="FFFF00"/>
              </a:solidFill>
            </a:endParaRPr>
          </a:p>
        </p:txBody>
      </p:sp>
      <p:sp>
        <p:nvSpPr>
          <p:cNvPr id="10" name="TextBox 9"/>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2,167)</a:t>
            </a:r>
            <a:endParaRPr lang="en-US" sz="24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4" name="TextBox 13"/>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
            <a:ext cx="9144000" cy="990600"/>
          </a:xfrm>
        </p:spPr>
        <p:txBody>
          <a:bodyPr/>
          <a:lstStyle/>
          <a:p>
            <a:r>
              <a:rPr lang="en-US" sz="2800" dirty="0" smtClean="0"/>
              <a:t>PEDIATRIC HEART TRANSPLANTS </a:t>
            </a:r>
            <a:r>
              <a:rPr lang="en-US" sz="2400" dirty="0" smtClean="0"/>
              <a:t>(1997-2006)</a:t>
            </a:r>
            <a:br>
              <a:rPr lang="en-US" sz="2400" dirty="0" smtClean="0"/>
            </a:br>
            <a:r>
              <a:rPr lang="en-US" sz="2000" dirty="0" smtClean="0"/>
              <a:t>Risk Factors for Developing CAV within 5 Years</a:t>
            </a:r>
            <a:br>
              <a:rPr lang="en-US" sz="2000" dirty="0" smtClean="0"/>
            </a:br>
            <a:r>
              <a:rPr lang="en-US" sz="2000" dirty="0" smtClean="0"/>
              <a:t>Conditional on Survival to Transplant Discharge</a:t>
            </a:r>
            <a:r>
              <a:rPr lang="en-US" sz="1800" dirty="0" smtClean="0"/>
              <a:t/>
            </a:r>
            <a:br>
              <a:rPr lang="en-US" sz="1800" dirty="0" smtClean="0"/>
            </a:br>
            <a:r>
              <a:rPr lang="en-US" sz="2000" dirty="0" smtClean="0">
                <a:solidFill>
                  <a:srgbClr val="FFFF00"/>
                </a:solidFill>
              </a:rPr>
              <a:t>Total Program Volume (Pediatric and Adult)</a:t>
            </a:r>
            <a:endParaRPr lang="en-US" sz="16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 0.0092</a:t>
            </a:r>
            <a:endParaRPr lang="en-US" sz="1500" b="1" dirty="0">
              <a:solidFill>
                <a:srgbClr val="FFFF00"/>
              </a:solidFill>
            </a:endParaRPr>
          </a:p>
        </p:txBody>
      </p:sp>
      <p:sp>
        <p:nvSpPr>
          <p:cNvPr id="10" name="TextBox 9"/>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2,167)</a:t>
            </a:r>
            <a:endParaRPr lang="en-US" sz="24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4" name="TextBox 13"/>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990600"/>
          </a:xfrm>
        </p:spPr>
        <p:txBody>
          <a:bodyPr lIns="9144" rIns="9144"/>
          <a:lstStyle/>
          <a:p>
            <a:pPr lvl="0"/>
            <a:r>
              <a:rPr lang="en-US" sz="2800" dirty="0" smtClean="0"/>
              <a:t>Pediatric Heart Transplants </a:t>
            </a:r>
            <a:r>
              <a:rPr lang="en-US" sz="2400" dirty="0" smtClean="0"/>
              <a:t>(</a:t>
            </a:r>
            <a:r>
              <a:rPr lang="en-US" sz="2000" dirty="0" smtClean="0"/>
              <a:t>2000 – 6/2011)</a:t>
            </a:r>
            <a:r>
              <a:rPr lang="en-US" sz="2400" dirty="0" smtClean="0"/>
              <a:t/>
            </a:r>
            <a:br>
              <a:rPr lang="en-US" sz="2400" dirty="0" smtClean="0"/>
            </a:br>
            <a:r>
              <a:rPr lang="en-US" sz="2800" dirty="0" smtClean="0"/>
              <a:t> </a:t>
            </a:r>
            <a:r>
              <a:rPr lang="en-US" sz="2200" dirty="0" smtClean="0"/>
              <a:t>Risk Factors For 1 Year Mortality for Diagnosis = </a:t>
            </a:r>
            <a:r>
              <a:rPr lang="en-US" sz="2200" dirty="0" smtClean="0"/>
              <a:t>Cardiomyopathy*</a:t>
            </a:r>
            <a:endParaRPr lang="en-US" sz="2200" dirty="0">
              <a:solidFill>
                <a:srgbClr val="FFFF00"/>
              </a:solidFill>
            </a:endParaRPr>
          </a:p>
        </p:txBody>
      </p:sp>
      <p:graphicFrame>
        <p:nvGraphicFramePr>
          <p:cNvPr id="10" name="Content Placeholder 9"/>
          <p:cNvGraphicFramePr>
            <a:graphicFrameLocks noGrp="1"/>
          </p:cNvGraphicFramePr>
          <p:nvPr>
            <p:ph idx="1"/>
          </p:nvPr>
        </p:nvGraphicFramePr>
        <p:xfrm>
          <a:off x="228598" y="1143003"/>
          <a:ext cx="8610601" cy="5029198"/>
        </p:xfrm>
        <a:graphic>
          <a:graphicData uri="http://schemas.openxmlformats.org/drawingml/2006/table">
            <a:tbl>
              <a:tblPr firstRow="1" bandRow="1">
                <a:tableStyleId>{C083E6E3-FA7D-4D7B-A595-EF9225AFEA82}</a:tableStyleId>
              </a:tblPr>
              <a:tblGrid>
                <a:gridCol w="2994991"/>
                <a:gridCol w="1653211"/>
                <a:gridCol w="1219200"/>
                <a:gridCol w="990600"/>
                <a:gridCol w="914400"/>
                <a:gridCol w="838199"/>
              </a:tblGrid>
              <a:tr h="707194">
                <a:tc gridSpan="2">
                  <a:txBody>
                    <a:bodyPr/>
                    <a:lstStyle/>
                    <a:p>
                      <a:pPr algn="l"/>
                      <a:r>
                        <a:rPr lang="en-US" sz="1500" b="1" i="1" kern="1200" dirty="0" smtClean="0">
                          <a:solidFill>
                            <a:srgbClr val="FFFF00"/>
                          </a:solidFill>
                          <a:latin typeface="+mn-lt"/>
                          <a:ea typeface="+mn-ea"/>
                          <a:cs typeface="+mn-cs"/>
                        </a:rPr>
                        <a:t>VARIABLE</a:t>
                      </a:r>
                      <a:endParaRPr lang="en-US" sz="1500" b="1" dirty="0">
                        <a:solidFill>
                          <a:srgbClr val="FFFF00"/>
                        </a:solidFill>
                        <a:latin typeface="+mn-lt"/>
                      </a:endParaRPr>
                    </a:p>
                  </a:txBody>
                  <a:tcPr marL="45720" marR="0" marT="91440" marB="0" anchor="ctr">
                    <a:lnL>
                      <a:noFill/>
                    </a:lnL>
                    <a:lnT w="12700" cmpd="sng">
                      <a:noFill/>
                    </a:lnT>
                    <a:lnB w="12700" cap="flat" cmpd="sng" algn="ctr">
                      <a:solidFill>
                        <a:srgbClr val="FFFF00"/>
                      </a:solidFill>
                      <a:prstDash val="solid"/>
                      <a:round/>
                      <a:headEnd type="none" w="med" len="med"/>
                      <a:tailEnd type="none" w="med" len="med"/>
                    </a:lnB>
                    <a:solidFill>
                      <a:schemeClr val="bg2"/>
                    </a:solidFill>
                  </a:tcPr>
                </a:tc>
                <a:tc hMerge="1">
                  <a:txBody>
                    <a:bodyPr/>
                    <a:lstStyle/>
                    <a:p>
                      <a:pPr algn="l"/>
                      <a:endParaRPr lang="en-US" sz="1600" b="1" dirty="0">
                        <a:solidFill>
                          <a:srgbClr val="FFFF00"/>
                        </a:solidFill>
                        <a:latin typeface="+mn-lt"/>
                      </a:endParaRPr>
                    </a:p>
                  </a:txBody>
                  <a:tcPr marL="45720" marR="0" marT="91440" marB="0" anchor="ctr">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500" b="1" i="1" dirty="0" smtClean="0">
                          <a:solidFill>
                            <a:srgbClr val="FFFF00"/>
                          </a:solidFill>
                          <a:latin typeface="+mn-lt"/>
                        </a:rPr>
                        <a:t>Hazard Ratio</a:t>
                      </a:r>
                      <a:endParaRPr lang="en-US" sz="1500" b="1"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500" b="1" i="1" dirty="0">
                          <a:solidFill>
                            <a:srgbClr val="FFFF00"/>
                          </a:solidFill>
                          <a:latin typeface="+mn-lt"/>
                        </a:rPr>
                        <a:t>P-value</a:t>
                      </a:r>
                      <a:endParaRPr lang="en-US" sz="1500" b="1"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gridSpan="2">
                  <a:txBody>
                    <a:bodyPr/>
                    <a:lstStyle/>
                    <a:p>
                      <a:pPr algn="ctr" rtl="0" fontAlgn="t"/>
                      <a:r>
                        <a:rPr lang="en-US" sz="1500" b="1" i="1" dirty="0">
                          <a:solidFill>
                            <a:srgbClr val="FFFF00"/>
                          </a:solidFill>
                          <a:latin typeface="+mn-lt"/>
                        </a:rPr>
                        <a:t>95% </a:t>
                      </a:r>
                      <a:r>
                        <a:rPr lang="en-US" sz="1500" b="1" i="1" dirty="0" smtClean="0">
                          <a:solidFill>
                            <a:srgbClr val="FFFF00"/>
                          </a:solidFill>
                          <a:latin typeface="+mn-lt"/>
                        </a:rPr>
                        <a:t>Confidence Interval</a:t>
                      </a:r>
                      <a:endParaRPr lang="en-US" sz="1500" b="1" dirty="0">
                        <a:latin typeface="+mn-lt"/>
                      </a:endParaRPr>
                    </a:p>
                  </a:txBody>
                  <a:tcPr marL="0" marR="0" marT="91440" marB="0">
                    <a:lnR>
                      <a:noFill/>
                    </a:lnR>
                    <a:lnT w="12700" cmpd="sng">
                      <a:noFill/>
                    </a:lnT>
                    <a:lnB w="12700" cap="flat" cmpd="sng" algn="ctr">
                      <a:solidFill>
                        <a:srgbClr val="FFFF00"/>
                      </a:solidFill>
                      <a:prstDash val="solid"/>
                      <a:round/>
                      <a:headEnd type="none" w="med" len="med"/>
                      <a:tailEnd type="none" w="med" len="med"/>
                    </a:lnB>
                    <a:solidFill>
                      <a:schemeClr val="bg2"/>
                    </a:solidFill>
                  </a:tcPr>
                </a:tc>
                <a:tc hMerge="1">
                  <a:txBody>
                    <a:bodyPr/>
                    <a:lstStyle/>
                    <a:p>
                      <a:endParaRPr lang="en-US"/>
                    </a:p>
                  </a:txBody>
                  <a:tcPr/>
                </a:tc>
              </a:tr>
              <a:tr h="375828">
                <a:tc rowSpan="2">
                  <a:txBody>
                    <a:bodyPr/>
                    <a:lstStyle/>
                    <a:p>
                      <a:pPr marL="0" marR="0">
                        <a:lnSpc>
                          <a:spcPct val="115000"/>
                        </a:lnSpc>
                        <a:spcBef>
                          <a:spcPts val="0"/>
                        </a:spcBef>
                        <a:spcAft>
                          <a:spcPts val="0"/>
                        </a:spcAft>
                      </a:pPr>
                      <a:r>
                        <a:rPr lang="en-US" sz="1500" b="1" dirty="0">
                          <a:latin typeface="+mj-lt"/>
                          <a:ea typeface="Calibri"/>
                          <a:cs typeface="Times New Roman"/>
                        </a:rPr>
                        <a:t>Geographic location (reference = North America)</a:t>
                      </a:r>
                    </a:p>
                  </a:txBody>
                  <a:tcPr marL="73152" marR="68580" marT="73152" marB="0">
                    <a:lnL>
                      <a:noFill/>
                    </a:lnL>
                    <a:lnT w="12700" cap="flat" cmpd="sng" algn="ctr">
                      <a:solidFill>
                        <a:srgbClr val="FFFF00"/>
                      </a:solidFill>
                      <a:prstDash val="solid"/>
                      <a:round/>
                      <a:headEnd type="none" w="med" len="med"/>
                      <a:tailEnd type="none" w="med" len="med"/>
                    </a:lnT>
                    <a:solidFill>
                      <a:schemeClr val="bg2"/>
                    </a:solidFill>
                  </a:tcPr>
                </a:tc>
                <a:tc>
                  <a:txBody>
                    <a:bodyPr/>
                    <a:lstStyle/>
                    <a:p>
                      <a:pPr marL="0" marR="0">
                        <a:lnSpc>
                          <a:spcPct val="115000"/>
                        </a:lnSpc>
                        <a:spcBef>
                          <a:spcPts val="0"/>
                        </a:spcBef>
                        <a:spcAft>
                          <a:spcPts val="0"/>
                        </a:spcAft>
                      </a:pPr>
                      <a:r>
                        <a:rPr lang="en-US" sz="1500" b="1" dirty="0">
                          <a:latin typeface="+mj-lt"/>
                          <a:ea typeface="Calibri"/>
                          <a:cs typeface="Times New Roman"/>
                        </a:rPr>
                        <a:t>Europe</a:t>
                      </a:r>
                    </a:p>
                  </a:txBody>
                  <a:tcPr marL="68580" marR="6858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ctr" fontAlgn="b"/>
                      <a:r>
                        <a:rPr lang="en-US" sz="1500" b="1" i="0" u="none" strike="noStrike" dirty="0">
                          <a:solidFill>
                            <a:schemeClr val="tx1"/>
                          </a:solidFill>
                          <a:latin typeface="+mj-lt"/>
                        </a:rPr>
                        <a:t>1.633</a:t>
                      </a:r>
                    </a:p>
                  </a:txBody>
                  <a:tcPr marL="9525" marR="9525" marT="9525" marB="0" anchor="b">
                    <a:lnT w="12700" cap="flat" cmpd="sng" algn="ctr">
                      <a:solidFill>
                        <a:srgbClr val="FFFF00"/>
                      </a:solidFill>
                      <a:prstDash val="solid"/>
                      <a:round/>
                      <a:headEnd type="none" w="med" len="med"/>
                      <a:tailEnd type="none" w="med" len="med"/>
                    </a:lnT>
                    <a:solidFill>
                      <a:schemeClr val="bg2"/>
                    </a:solidFill>
                  </a:tcPr>
                </a:tc>
                <a:tc>
                  <a:txBody>
                    <a:bodyPr/>
                    <a:lstStyle/>
                    <a:p>
                      <a:pPr algn="ctr" fontAlgn="b"/>
                      <a:r>
                        <a:rPr lang="en-US" sz="1500" b="1" i="0" u="none" strike="noStrike">
                          <a:solidFill>
                            <a:schemeClr val="tx1"/>
                          </a:solidFill>
                          <a:latin typeface="+mj-lt"/>
                        </a:rPr>
                        <a:t>0.0007</a:t>
                      </a:r>
                    </a:p>
                  </a:txBody>
                  <a:tcPr marL="9525" marR="9525" marT="9525" marB="0" anchor="b">
                    <a:lnT w="12700" cap="flat" cmpd="sng" algn="ctr">
                      <a:solidFill>
                        <a:srgbClr val="FFFF00"/>
                      </a:solidFill>
                      <a:prstDash val="solid"/>
                      <a:round/>
                      <a:headEnd type="none" w="med" len="med"/>
                      <a:tailEnd type="none" w="med" len="med"/>
                    </a:lnT>
                    <a:solidFill>
                      <a:schemeClr val="bg2"/>
                    </a:solidFill>
                  </a:tcPr>
                </a:tc>
                <a:tc>
                  <a:txBody>
                    <a:bodyPr/>
                    <a:lstStyle/>
                    <a:p>
                      <a:pPr algn="r" fontAlgn="b"/>
                      <a:r>
                        <a:rPr lang="en-US" sz="1500" b="1" i="0" u="none" strike="noStrike" dirty="0" smtClean="0">
                          <a:solidFill>
                            <a:schemeClr val="tx1"/>
                          </a:solidFill>
                          <a:latin typeface="+mj-lt"/>
                        </a:rPr>
                        <a:t>1.230-</a:t>
                      </a:r>
                      <a:endParaRPr lang="en-US" sz="1500" b="1" i="0" u="none" strike="noStrike" dirty="0">
                        <a:solidFill>
                          <a:schemeClr val="tx1"/>
                        </a:solidFill>
                        <a:latin typeface="+mj-lt"/>
                      </a:endParaRPr>
                    </a:p>
                  </a:txBody>
                  <a:tcPr marL="9525" marR="9525" marT="9525" marB="0" anchor="b">
                    <a:lnT w="12700" cap="flat" cmpd="sng" algn="ctr">
                      <a:solidFill>
                        <a:srgbClr val="FFFF00"/>
                      </a:solidFill>
                      <a:prstDash val="solid"/>
                      <a:round/>
                      <a:headEnd type="none" w="med" len="med"/>
                      <a:tailEnd type="none" w="med" len="med"/>
                    </a:lnT>
                    <a:solidFill>
                      <a:schemeClr val="bg2"/>
                    </a:solidFill>
                  </a:tcPr>
                </a:tc>
                <a:tc>
                  <a:txBody>
                    <a:bodyPr/>
                    <a:lstStyle/>
                    <a:p>
                      <a:pPr algn="l" fontAlgn="b"/>
                      <a:r>
                        <a:rPr lang="en-US" sz="1500" b="1" i="0" u="none" strike="noStrike">
                          <a:solidFill>
                            <a:schemeClr val="tx1"/>
                          </a:solidFill>
                          <a:latin typeface="+mj-lt"/>
                        </a:rPr>
                        <a:t>2.167</a:t>
                      </a:r>
                    </a:p>
                  </a:txBody>
                  <a:tcPr marL="0" marR="9525" marT="9525" marB="0" anchor="b">
                    <a:lnR>
                      <a:noFill/>
                    </a:lnR>
                    <a:lnT w="12700" cap="flat" cmpd="sng" algn="ctr">
                      <a:solidFill>
                        <a:srgbClr val="FFFF00"/>
                      </a:solidFill>
                      <a:prstDash val="solid"/>
                      <a:round/>
                      <a:headEnd type="none" w="med" len="med"/>
                      <a:tailEnd type="none" w="med" len="med"/>
                    </a:lnT>
                    <a:solidFill>
                      <a:schemeClr val="bg2"/>
                    </a:solidFill>
                  </a:tcPr>
                </a:tc>
              </a:tr>
              <a:tr h="328848">
                <a:tc vMerge="1">
                  <a:txBody>
                    <a:bodyPr/>
                    <a:lstStyle/>
                    <a:p>
                      <a:pPr algn="l" fontAlgn="t"/>
                      <a:endParaRPr lang="en-US" sz="1600" b="1" i="0" u="none" strike="noStrike" dirty="0">
                        <a:solidFill>
                          <a:srgbClr val="FFFFFF"/>
                        </a:solidFill>
                        <a:latin typeface="Arial"/>
                      </a:endParaRPr>
                    </a:p>
                  </a:txBody>
                  <a:tcPr marL="0" marR="0" marT="0" marB="0" anchor="ctr">
                    <a:lnL>
                      <a:noFill/>
                    </a:lnL>
                    <a:solidFill>
                      <a:schemeClr val="bg2"/>
                    </a:solidFill>
                  </a:tcPr>
                </a:tc>
                <a:tc>
                  <a:txBody>
                    <a:bodyPr/>
                    <a:lstStyle/>
                    <a:p>
                      <a:pPr marL="0" marR="0">
                        <a:lnSpc>
                          <a:spcPct val="115000"/>
                        </a:lnSpc>
                        <a:spcBef>
                          <a:spcPts val="0"/>
                        </a:spcBef>
                        <a:spcAft>
                          <a:spcPts val="0"/>
                        </a:spcAft>
                      </a:pPr>
                      <a:r>
                        <a:rPr lang="en-US" sz="1500" b="1" dirty="0">
                          <a:latin typeface="+mj-lt"/>
                          <a:ea typeface="Calibri"/>
                          <a:cs typeface="Times New Roman"/>
                        </a:rPr>
                        <a:t>Other</a:t>
                      </a:r>
                    </a:p>
                  </a:txBody>
                  <a:tcPr marL="68580" marR="68580" marT="0" marB="0" anchor="ctr">
                    <a:solidFill>
                      <a:schemeClr val="bg2"/>
                    </a:solidFill>
                  </a:tcPr>
                </a:tc>
                <a:tc>
                  <a:txBody>
                    <a:bodyPr/>
                    <a:lstStyle/>
                    <a:p>
                      <a:pPr algn="ctr" fontAlgn="b"/>
                      <a:r>
                        <a:rPr lang="en-US" sz="1500" b="1" i="0" u="none" strike="noStrike" dirty="0">
                          <a:solidFill>
                            <a:schemeClr val="tx1"/>
                          </a:solidFill>
                          <a:latin typeface="+mj-lt"/>
                        </a:rPr>
                        <a:t>3.889</a:t>
                      </a:r>
                    </a:p>
                  </a:txBody>
                  <a:tcPr marL="9525" marR="9525" marT="9525" marB="0" anchor="b">
                    <a:solidFill>
                      <a:schemeClr val="bg2"/>
                    </a:solidFill>
                  </a:tcPr>
                </a:tc>
                <a:tc>
                  <a:txBody>
                    <a:bodyPr/>
                    <a:lstStyle/>
                    <a:p>
                      <a:pPr algn="ctr" fontAlgn="b"/>
                      <a:r>
                        <a:rPr lang="en-US" sz="1500" b="1" i="0" u="none" strike="noStrike" dirty="0">
                          <a:solidFill>
                            <a:schemeClr val="tx1"/>
                          </a:solidFill>
                          <a:latin typeface="+mj-lt"/>
                        </a:rPr>
                        <a:t>&lt;.0001</a:t>
                      </a:r>
                    </a:p>
                  </a:txBody>
                  <a:tcPr marL="9525" marR="9525" marT="9525" marB="0" anchor="b">
                    <a:solidFill>
                      <a:schemeClr val="bg2"/>
                    </a:solidFill>
                  </a:tcPr>
                </a:tc>
                <a:tc>
                  <a:txBody>
                    <a:bodyPr/>
                    <a:lstStyle/>
                    <a:p>
                      <a:pPr algn="r" fontAlgn="b"/>
                      <a:r>
                        <a:rPr lang="en-US" sz="1500" b="1" i="0" u="none" strike="noStrike" dirty="0" smtClean="0">
                          <a:solidFill>
                            <a:schemeClr val="tx1"/>
                          </a:solidFill>
                          <a:latin typeface="+mj-lt"/>
                        </a:rPr>
                        <a:t>2.461-</a:t>
                      </a:r>
                      <a:endParaRPr lang="en-US" sz="1500" b="1" i="0" u="none" strike="noStrike" dirty="0">
                        <a:solidFill>
                          <a:schemeClr val="tx1"/>
                        </a:solidFill>
                        <a:latin typeface="+mj-lt"/>
                      </a:endParaRPr>
                    </a:p>
                  </a:txBody>
                  <a:tcPr marL="9525" marR="9525" marT="9525" marB="0" anchor="b">
                    <a:solidFill>
                      <a:schemeClr val="bg2"/>
                    </a:solidFill>
                  </a:tcPr>
                </a:tc>
                <a:tc>
                  <a:txBody>
                    <a:bodyPr/>
                    <a:lstStyle/>
                    <a:p>
                      <a:pPr algn="l" fontAlgn="b"/>
                      <a:r>
                        <a:rPr lang="en-US" sz="1500" b="1" i="0" u="none" strike="noStrike">
                          <a:solidFill>
                            <a:schemeClr val="tx1"/>
                          </a:solidFill>
                          <a:latin typeface="+mj-lt"/>
                        </a:rPr>
                        <a:t>6.146</a:t>
                      </a:r>
                    </a:p>
                  </a:txBody>
                  <a:tcPr marL="0" marR="9525" marT="9525" marB="0" anchor="b">
                    <a:lnR>
                      <a:noFill/>
                    </a:lnR>
                    <a:solidFill>
                      <a:schemeClr val="bg2"/>
                    </a:solidFill>
                  </a:tcPr>
                </a:tc>
              </a:tr>
              <a:tr h="328848">
                <a:tc rowSpan="5">
                  <a:txBody>
                    <a:bodyPr/>
                    <a:lstStyle/>
                    <a:p>
                      <a:pPr algn="l" fontAlgn="t"/>
                      <a:r>
                        <a:rPr lang="en-US" sz="1500" b="1" kern="1200" dirty="0" smtClean="0">
                          <a:solidFill>
                            <a:schemeClr val="tx1"/>
                          </a:solidFill>
                          <a:latin typeface="+mj-lt"/>
                          <a:ea typeface="+mn-ea"/>
                          <a:cs typeface="+mn-cs"/>
                        </a:rPr>
                        <a:t>Type of cardiomyopathy (reference = idiopathic dilated cardiomyopathy)</a:t>
                      </a:r>
                      <a:endParaRPr lang="en-US" sz="1500" b="1" i="0" u="none" strike="noStrike" dirty="0">
                        <a:solidFill>
                          <a:srgbClr val="FFFFFF"/>
                        </a:solidFill>
                        <a:latin typeface="+mj-lt"/>
                      </a:endParaRPr>
                    </a:p>
                  </a:txBody>
                  <a:tcPr marL="73152" marR="0" marT="73152" marB="0">
                    <a:lnL>
                      <a:noFill/>
                    </a:lnL>
                    <a:lnB>
                      <a:noFill/>
                    </a:lnB>
                    <a:solidFill>
                      <a:schemeClr val="bg2"/>
                    </a:solidFill>
                  </a:tcPr>
                </a:tc>
                <a:tc>
                  <a:txBody>
                    <a:bodyPr/>
                    <a:lstStyle/>
                    <a:p>
                      <a:pPr marL="0" marR="0">
                        <a:lnSpc>
                          <a:spcPct val="115000"/>
                        </a:lnSpc>
                        <a:spcBef>
                          <a:spcPts val="0"/>
                        </a:spcBef>
                        <a:spcAft>
                          <a:spcPts val="0"/>
                        </a:spcAft>
                      </a:pPr>
                      <a:r>
                        <a:rPr lang="en-US" sz="1500" b="1" dirty="0">
                          <a:latin typeface="+mj-lt"/>
                          <a:ea typeface="Calibri"/>
                          <a:cs typeface="Times New Roman"/>
                        </a:rPr>
                        <a:t>Restrictive</a:t>
                      </a:r>
                    </a:p>
                  </a:txBody>
                  <a:tcPr marL="68580" marR="68580" marT="0" marB="0" anchor="ctr">
                    <a:solidFill>
                      <a:schemeClr val="bg2"/>
                    </a:solidFill>
                  </a:tcPr>
                </a:tc>
                <a:tc>
                  <a:txBody>
                    <a:bodyPr/>
                    <a:lstStyle/>
                    <a:p>
                      <a:pPr algn="ctr" fontAlgn="b"/>
                      <a:r>
                        <a:rPr lang="en-US" sz="1500" b="1" i="0" u="none" strike="noStrike">
                          <a:solidFill>
                            <a:schemeClr val="tx1"/>
                          </a:solidFill>
                          <a:latin typeface="+mj-lt"/>
                        </a:rPr>
                        <a:t>1.438</a:t>
                      </a:r>
                    </a:p>
                  </a:txBody>
                  <a:tcPr marL="9525" marR="9525" marT="9525" marB="0" anchor="b">
                    <a:solidFill>
                      <a:schemeClr val="bg2"/>
                    </a:solidFill>
                  </a:tcPr>
                </a:tc>
                <a:tc>
                  <a:txBody>
                    <a:bodyPr/>
                    <a:lstStyle/>
                    <a:p>
                      <a:pPr algn="ctr" fontAlgn="b"/>
                      <a:r>
                        <a:rPr lang="en-US" sz="1500" b="1" i="0" u="none" strike="noStrike" dirty="0">
                          <a:solidFill>
                            <a:schemeClr val="tx1"/>
                          </a:solidFill>
                          <a:latin typeface="+mj-lt"/>
                        </a:rPr>
                        <a:t>0.0755</a:t>
                      </a:r>
                    </a:p>
                  </a:txBody>
                  <a:tcPr marL="9525" marR="9525" marT="9525" marB="0" anchor="b">
                    <a:solidFill>
                      <a:schemeClr val="bg2"/>
                    </a:solidFill>
                  </a:tcPr>
                </a:tc>
                <a:tc>
                  <a:txBody>
                    <a:bodyPr/>
                    <a:lstStyle/>
                    <a:p>
                      <a:pPr algn="r" fontAlgn="b"/>
                      <a:r>
                        <a:rPr lang="en-US" sz="1500" b="1" i="0" u="none" strike="noStrike" dirty="0" smtClean="0">
                          <a:solidFill>
                            <a:schemeClr val="tx1"/>
                          </a:solidFill>
                          <a:latin typeface="+mj-lt"/>
                        </a:rPr>
                        <a:t>0.963-</a:t>
                      </a:r>
                      <a:endParaRPr lang="en-US" sz="1500" b="1" i="0" u="none" strike="noStrike" dirty="0">
                        <a:solidFill>
                          <a:schemeClr val="tx1"/>
                        </a:solidFill>
                        <a:latin typeface="+mj-lt"/>
                      </a:endParaRPr>
                    </a:p>
                  </a:txBody>
                  <a:tcPr marL="9525" marR="9525" marT="9525" marB="0" anchor="b">
                    <a:solidFill>
                      <a:schemeClr val="bg2"/>
                    </a:solidFill>
                  </a:tcPr>
                </a:tc>
                <a:tc>
                  <a:txBody>
                    <a:bodyPr/>
                    <a:lstStyle/>
                    <a:p>
                      <a:pPr algn="l" fontAlgn="b"/>
                      <a:r>
                        <a:rPr lang="en-US" sz="1500" b="1" i="0" u="none" strike="noStrike">
                          <a:solidFill>
                            <a:schemeClr val="tx1"/>
                          </a:solidFill>
                          <a:latin typeface="+mj-lt"/>
                        </a:rPr>
                        <a:t>2.145</a:t>
                      </a:r>
                    </a:p>
                  </a:txBody>
                  <a:tcPr marL="0" marR="9525" marT="9525" marB="0" anchor="b">
                    <a:lnR>
                      <a:noFill/>
                    </a:lnR>
                    <a:solidFill>
                      <a:schemeClr val="bg2"/>
                    </a:solidFill>
                  </a:tcPr>
                </a:tc>
              </a:tr>
              <a:tr h="328848">
                <a:tc vMerge="1">
                  <a:txBody>
                    <a:bodyPr/>
                    <a:lstStyle/>
                    <a:p>
                      <a:pPr algn="l" fontAlgn="t"/>
                      <a:endParaRPr lang="en-US" sz="1600" b="1" i="0" u="none" strike="noStrike" dirty="0">
                        <a:solidFill>
                          <a:srgbClr val="FFFFFF"/>
                        </a:solidFill>
                        <a:latin typeface="Arial"/>
                      </a:endParaRPr>
                    </a:p>
                  </a:txBody>
                  <a:tcPr marL="0" marR="0" marT="0" marB="0" anchor="ctr">
                    <a:lnL>
                      <a:noFill/>
                    </a:lnL>
                    <a:lnB>
                      <a:noFill/>
                    </a:lnB>
                    <a:solidFill>
                      <a:schemeClr val="bg2"/>
                    </a:solidFill>
                  </a:tcPr>
                </a:tc>
                <a:tc>
                  <a:txBody>
                    <a:bodyPr/>
                    <a:lstStyle/>
                    <a:p>
                      <a:pPr marL="0" marR="0">
                        <a:lnSpc>
                          <a:spcPct val="115000"/>
                        </a:lnSpc>
                        <a:spcBef>
                          <a:spcPts val="0"/>
                        </a:spcBef>
                        <a:spcAft>
                          <a:spcPts val="0"/>
                        </a:spcAft>
                      </a:pPr>
                      <a:r>
                        <a:rPr lang="en-US" sz="1500" b="1" dirty="0">
                          <a:latin typeface="+mj-lt"/>
                          <a:ea typeface="Calibri"/>
                          <a:cs typeface="Times New Roman"/>
                        </a:rPr>
                        <a:t>Hypertrophic</a:t>
                      </a:r>
                    </a:p>
                  </a:txBody>
                  <a:tcPr marL="68580" marR="68580" marT="0" marB="0" anchor="ctr">
                    <a:lnB>
                      <a:noFill/>
                    </a:lnB>
                    <a:solidFill>
                      <a:schemeClr val="bg2"/>
                    </a:solidFill>
                  </a:tcPr>
                </a:tc>
                <a:tc>
                  <a:txBody>
                    <a:bodyPr/>
                    <a:lstStyle/>
                    <a:p>
                      <a:pPr algn="ctr" fontAlgn="b"/>
                      <a:r>
                        <a:rPr lang="en-US" sz="1500" b="1" i="0" u="none" strike="noStrike" dirty="0">
                          <a:solidFill>
                            <a:schemeClr val="tx1"/>
                          </a:solidFill>
                          <a:latin typeface="+mj-lt"/>
                        </a:rPr>
                        <a:t>1.694</a:t>
                      </a:r>
                    </a:p>
                  </a:txBody>
                  <a:tcPr marL="9525" marR="9525" marT="9525" marB="0" anchor="b">
                    <a:lnB>
                      <a:noFill/>
                    </a:lnB>
                    <a:solidFill>
                      <a:schemeClr val="bg2"/>
                    </a:solidFill>
                  </a:tcPr>
                </a:tc>
                <a:tc>
                  <a:txBody>
                    <a:bodyPr/>
                    <a:lstStyle/>
                    <a:p>
                      <a:pPr algn="ctr" fontAlgn="b"/>
                      <a:r>
                        <a:rPr lang="en-US" sz="1500" b="1" i="0" u="none" strike="noStrike">
                          <a:solidFill>
                            <a:schemeClr val="tx1"/>
                          </a:solidFill>
                          <a:latin typeface="+mj-lt"/>
                        </a:rPr>
                        <a:t>0.056</a:t>
                      </a:r>
                    </a:p>
                  </a:txBody>
                  <a:tcPr marL="9525" marR="9525" marT="9525" marB="0" anchor="b">
                    <a:lnB>
                      <a:noFill/>
                    </a:lnB>
                    <a:solidFill>
                      <a:schemeClr val="bg2"/>
                    </a:solidFill>
                  </a:tcPr>
                </a:tc>
                <a:tc>
                  <a:txBody>
                    <a:bodyPr/>
                    <a:lstStyle/>
                    <a:p>
                      <a:pPr algn="r" fontAlgn="b"/>
                      <a:r>
                        <a:rPr lang="en-US" sz="1500" b="1" i="0" u="none" strike="noStrike" dirty="0" smtClean="0">
                          <a:solidFill>
                            <a:schemeClr val="tx1"/>
                          </a:solidFill>
                          <a:latin typeface="+mj-lt"/>
                        </a:rPr>
                        <a:t>0.987-</a:t>
                      </a:r>
                      <a:endParaRPr lang="en-US" sz="1500" b="1" i="0" u="none" strike="noStrike" dirty="0">
                        <a:solidFill>
                          <a:schemeClr val="tx1"/>
                        </a:solidFill>
                        <a:latin typeface="+mj-lt"/>
                      </a:endParaRPr>
                    </a:p>
                  </a:txBody>
                  <a:tcPr marL="9525" marR="9525" marT="9525" marB="0" anchor="b">
                    <a:lnB>
                      <a:noFill/>
                    </a:lnB>
                    <a:solidFill>
                      <a:schemeClr val="bg2"/>
                    </a:solidFill>
                  </a:tcPr>
                </a:tc>
                <a:tc>
                  <a:txBody>
                    <a:bodyPr/>
                    <a:lstStyle/>
                    <a:p>
                      <a:pPr algn="l" fontAlgn="b"/>
                      <a:r>
                        <a:rPr lang="en-US" sz="1500" b="1" i="0" u="none" strike="noStrike" dirty="0">
                          <a:solidFill>
                            <a:schemeClr val="tx1"/>
                          </a:solidFill>
                          <a:latin typeface="+mj-lt"/>
                        </a:rPr>
                        <a:t>2.908</a:t>
                      </a:r>
                    </a:p>
                  </a:txBody>
                  <a:tcPr marL="0" marR="9525" marT="9525" marB="0" anchor="b">
                    <a:lnR>
                      <a:noFill/>
                    </a:lnR>
                    <a:lnB>
                      <a:noFill/>
                    </a:lnB>
                    <a:solidFill>
                      <a:schemeClr val="bg2"/>
                    </a:solidFill>
                  </a:tcPr>
                </a:tc>
              </a:tr>
              <a:tr h="328848">
                <a:tc vMerge="1">
                  <a:txBody>
                    <a:bodyPr/>
                    <a:lstStyle/>
                    <a:p>
                      <a:pPr algn="l" fontAlgn="t"/>
                      <a:endParaRPr lang="en-US" sz="1600" b="1" i="0" u="none" strike="noStrike" dirty="0">
                        <a:solidFill>
                          <a:srgbClr val="FFFFFF"/>
                        </a:solidFill>
                        <a:latin typeface="Arial"/>
                      </a:endParaRPr>
                    </a:p>
                  </a:txBody>
                  <a:tcPr marL="0" marR="0" marT="0" marB="0" anchor="ctr">
                    <a:lnL>
                      <a:noFill/>
                    </a:lnL>
                    <a:lnT>
                      <a:noFill/>
                    </a:lnT>
                    <a:lnB>
                      <a:noFill/>
                    </a:lnB>
                    <a:solidFill>
                      <a:schemeClr val="bg2"/>
                    </a:solidFill>
                  </a:tcPr>
                </a:tc>
                <a:tc>
                  <a:txBody>
                    <a:bodyPr/>
                    <a:lstStyle/>
                    <a:p>
                      <a:pPr marL="0" marR="0">
                        <a:lnSpc>
                          <a:spcPct val="115000"/>
                        </a:lnSpc>
                        <a:spcBef>
                          <a:spcPts val="0"/>
                        </a:spcBef>
                        <a:spcAft>
                          <a:spcPts val="0"/>
                        </a:spcAft>
                      </a:pPr>
                      <a:r>
                        <a:rPr lang="en-US" sz="1500" b="1" dirty="0">
                          <a:latin typeface="+mj-lt"/>
                          <a:ea typeface="Calibri"/>
                          <a:cs typeface="Times New Roman"/>
                        </a:rPr>
                        <a:t>Familial</a:t>
                      </a:r>
                    </a:p>
                  </a:txBody>
                  <a:tcPr marL="68580" marR="68580" marT="0" marB="0" anchor="ctr">
                    <a:lnT>
                      <a:noFill/>
                    </a:lnT>
                    <a:lnB>
                      <a:noFill/>
                    </a:lnB>
                    <a:solidFill>
                      <a:schemeClr val="bg2"/>
                    </a:solidFill>
                  </a:tcPr>
                </a:tc>
                <a:tc>
                  <a:txBody>
                    <a:bodyPr/>
                    <a:lstStyle/>
                    <a:p>
                      <a:pPr algn="ctr" fontAlgn="b"/>
                      <a:r>
                        <a:rPr lang="en-US" sz="1500" b="1" i="0" u="none" strike="noStrike" dirty="0">
                          <a:solidFill>
                            <a:schemeClr val="tx1"/>
                          </a:solidFill>
                          <a:latin typeface="+mj-lt"/>
                        </a:rPr>
                        <a:t>1.053</a:t>
                      </a:r>
                    </a:p>
                  </a:txBody>
                  <a:tcPr marL="9525" marR="9525" marT="9525" marB="0" anchor="b">
                    <a:lnT>
                      <a:noFill/>
                    </a:lnT>
                    <a:lnB>
                      <a:noFill/>
                    </a:lnB>
                    <a:solidFill>
                      <a:schemeClr val="bg2"/>
                    </a:solidFill>
                  </a:tcPr>
                </a:tc>
                <a:tc>
                  <a:txBody>
                    <a:bodyPr/>
                    <a:lstStyle/>
                    <a:p>
                      <a:pPr algn="ctr" fontAlgn="b"/>
                      <a:r>
                        <a:rPr lang="en-US" sz="1500" b="1" i="0" u="none" strike="noStrike">
                          <a:solidFill>
                            <a:schemeClr val="tx1"/>
                          </a:solidFill>
                          <a:latin typeface="+mj-lt"/>
                        </a:rPr>
                        <a:t>0.8474</a:t>
                      </a:r>
                    </a:p>
                  </a:txBody>
                  <a:tcPr marL="9525" marR="9525" marT="9525" marB="0" anchor="b">
                    <a:lnT>
                      <a:noFill/>
                    </a:lnT>
                    <a:lnB>
                      <a:noFill/>
                    </a:lnB>
                    <a:solidFill>
                      <a:schemeClr val="bg2"/>
                    </a:solidFill>
                  </a:tcPr>
                </a:tc>
                <a:tc>
                  <a:txBody>
                    <a:bodyPr/>
                    <a:lstStyle/>
                    <a:p>
                      <a:pPr algn="r" fontAlgn="b"/>
                      <a:r>
                        <a:rPr lang="en-US" sz="1500" b="1" i="0" u="none" strike="noStrike" dirty="0" smtClean="0">
                          <a:solidFill>
                            <a:schemeClr val="tx1"/>
                          </a:solidFill>
                          <a:latin typeface="+mj-lt"/>
                        </a:rPr>
                        <a:t>0.620-</a:t>
                      </a:r>
                      <a:endParaRPr lang="en-US" sz="1500" b="1" i="0" u="none" strike="noStrike" dirty="0">
                        <a:solidFill>
                          <a:schemeClr val="tx1"/>
                        </a:solidFill>
                        <a:latin typeface="+mj-lt"/>
                      </a:endParaRPr>
                    </a:p>
                  </a:txBody>
                  <a:tcPr marL="9525" marR="9525" marT="9525" marB="0" anchor="b">
                    <a:lnT>
                      <a:noFill/>
                    </a:lnT>
                    <a:lnB>
                      <a:noFill/>
                    </a:lnB>
                    <a:solidFill>
                      <a:schemeClr val="bg2"/>
                    </a:solidFill>
                  </a:tcPr>
                </a:tc>
                <a:tc>
                  <a:txBody>
                    <a:bodyPr/>
                    <a:lstStyle/>
                    <a:p>
                      <a:pPr algn="l" fontAlgn="b"/>
                      <a:r>
                        <a:rPr lang="en-US" sz="1500" b="1" i="0" u="none" strike="noStrike" dirty="0">
                          <a:solidFill>
                            <a:schemeClr val="tx1"/>
                          </a:solidFill>
                          <a:latin typeface="+mj-lt"/>
                        </a:rPr>
                        <a:t>1.789</a:t>
                      </a:r>
                    </a:p>
                  </a:txBody>
                  <a:tcPr marL="0" marR="9525" marT="9525" marB="0" anchor="b">
                    <a:lnR>
                      <a:noFill/>
                    </a:lnR>
                    <a:lnT>
                      <a:noFill/>
                    </a:lnT>
                    <a:lnB>
                      <a:noFill/>
                    </a:lnB>
                    <a:solidFill>
                      <a:schemeClr val="bg2"/>
                    </a:solidFill>
                  </a:tcPr>
                </a:tc>
              </a:tr>
              <a:tr h="328848">
                <a:tc vMerge="1">
                  <a:txBody>
                    <a:bodyPr/>
                    <a:lstStyle/>
                    <a:p>
                      <a:pPr algn="l" fontAlgn="t"/>
                      <a:endParaRPr lang="en-US" sz="1600" b="1" i="0" u="none" strike="noStrike" dirty="0">
                        <a:solidFill>
                          <a:srgbClr val="FFFFFF"/>
                        </a:solidFill>
                        <a:latin typeface="Arial"/>
                      </a:endParaRPr>
                    </a:p>
                  </a:txBody>
                  <a:tcPr marL="0" marR="0" marT="0" marB="0" anchor="ctr">
                    <a:lnL>
                      <a:noFill/>
                    </a:lnL>
                    <a:lnT>
                      <a:noFill/>
                    </a:lnT>
                    <a:lnB>
                      <a:noFill/>
                    </a:lnB>
                    <a:solidFill>
                      <a:schemeClr val="bg2"/>
                    </a:solidFill>
                  </a:tcPr>
                </a:tc>
                <a:tc>
                  <a:txBody>
                    <a:bodyPr/>
                    <a:lstStyle/>
                    <a:p>
                      <a:pPr marL="0" marR="0">
                        <a:lnSpc>
                          <a:spcPct val="115000"/>
                        </a:lnSpc>
                        <a:spcBef>
                          <a:spcPts val="0"/>
                        </a:spcBef>
                        <a:spcAft>
                          <a:spcPts val="0"/>
                        </a:spcAft>
                      </a:pPr>
                      <a:r>
                        <a:rPr lang="en-US" sz="1500" b="1" dirty="0" err="1">
                          <a:latin typeface="+mj-lt"/>
                          <a:ea typeface="Calibri"/>
                          <a:cs typeface="Times New Roman"/>
                        </a:rPr>
                        <a:t>Myocarditis</a:t>
                      </a:r>
                      <a:endParaRPr lang="en-US" sz="1500" b="1" dirty="0">
                        <a:latin typeface="+mj-lt"/>
                        <a:ea typeface="Calibri"/>
                        <a:cs typeface="Times New Roman"/>
                      </a:endParaRPr>
                    </a:p>
                  </a:txBody>
                  <a:tcPr marL="68580" marR="68580" marT="0" marB="0" anchor="ctr">
                    <a:lnT>
                      <a:noFill/>
                    </a:lnT>
                    <a:lnB>
                      <a:noFill/>
                    </a:lnB>
                    <a:solidFill>
                      <a:schemeClr val="bg2"/>
                    </a:solidFill>
                  </a:tcPr>
                </a:tc>
                <a:tc>
                  <a:txBody>
                    <a:bodyPr/>
                    <a:lstStyle/>
                    <a:p>
                      <a:pPr algn="ctr" fontAlgn="b"/>
                      <a:r>
                        <a:rPr lang="en-US" sz="1500" b="1" i="0" u="none" strike="noStrike" dirty="0">
                          <a:solidFill>
                            <a:schemeClr val="tx1"/>
                          </a:solidFill>
                          <a:latin typeface="+mj-lt"/>
                        </a:rPr>
                        <a:t>1.019</a:t>
                      </a:r>
                    </a:p>
                  </a:txBody>
                  <a:tcPr marL="9525" marR="9525" marT="9525" marB="0" anchor="b">
                    <a:lnT>
                      <a:noFill/>
                    </a:lnT>
                    <a:lnB>
                      <a:noFill/>
                    </a:lnB>
                    <a:solidFill>
                      <a:schemeClr val="bg2"/>
                    </a:solidFill>
                  </a:tcPr>
                </a:tc>
                <a:tc>
                  <a:txBody>
                    <a:bodyPr/>
                    <a:lstStyle/>
                    <a:p>
                      <a:pPr algn="ctr" fontAlgn="b"/>
                      <a:r>
                        <a:rPr lang="en-US" sz="1500" b="1" i="0" u="none" strike="noStrike" dirty="0">
                          <a:solidFill>
                            <a:schemeClr val="tx1"/>
                          </a:solidFill>
                          <a:latin typeface="+mj-lt"/>
                        </a:rPr>
                        <a:t>0.9499</a:t>
                      </a:r>
                    </a:p>
                  </a:txBody>
                  <a:tcPr marL="9525" marR="9525" marT="9525" marB="0" anchor="b">
                    <a:lnT>
                      <a:noFill/>
                    </a:lnT>
                    <a:lnB>
                      <a:noFill/>
                    </a:lnB>
                    <a:solidFill>
                      <a:schemeClr val="bg2"/>
                    </a:solidFill>
                  </a:tcPr>
                </a:tc>
                <a:tc>
                  <a:txBody>
                    <a:bodyPr/>
                    <a:lstStyle/>
                    <a:p>
                      <a:pPr algn="r" fontAlgn="b"/>
                      <a:r>
                        <a:rPr lang="en-US" sz="1500" b="1" i="0" u="none" strike="noStrike" dirty="0" smtClean="0">
                          <a:solidFill>
                            <a:schemeClr val="tx1"/>
                          </a:solidFill>
                          <a:latin typeface="+mj-lt"/>
                        </a:rPr>
                        <a:t>0.572-</a:t>
                      </a:r>
                      <a:endParaRPr lang="en-US" sz="1500" b="1" i="0" u="none" strike="noStrike" dirty="0">
                        <a:solidFill>
                          <a:schemeClr val="tx1"/>
                        </a:solidFill>
                        <a:latin typeface="+mj-lt"/>
                      </a:endParaRPr>
                    </a:p>
                  </a:txBody>
                  <a:tcPr marL="9525" marR="9525" marT="9525" marB="0" anchor="b">
                    <a:lnT>
                      <a:noFill/>
                    </a:lnT>
                    <a:lnB>
                      <a:noFill/>
                    </a:lnB>
                    <a:solidFill>
                      <a:schemeClr val="bg2"/>
                    </a:solidFill>
                  </a:tcPr>
                </a:tc>
                <a:tc>
                  <a:txBody>
                    <a:bodyPr/>
                    <a:lstStyle/>
                    <a:p>
                      <a:pPr algn="l" fontAlgn="b"/>
                      <a:r>
                        <a:rPr lang="en-US" sz="1500" b="1" i="0" u="none" strike="noStrike" dirty="0">
                          <a:solidFill>
                            <a:schemeClr val="tx1"/>
                          </a:solidFill>
                          <a:latin typeface="+mj-lt"/>
                        </a:rPr>
                        <a:t>1.813</a:t>
                      </a:r>
                    </a:p>
                  </a:txBody>
                  <a:tcPr marL="0" marR="9525" marT="9525" marB="0" anchor="b">
                    <a:lnR>
                      <a:noFill/>
                    </a:lnR>
                    <a:lnT>
                      <a:noFill/>
                    </a:lnT>
                    <a:lnB>
                      <a:noFill/>
                    </a:lnB>
                    <a:solidFill>
                      <a:schemeClr val="bg2"/>
                    </a:solidFill>
                  </a:tcPr>
                </a:tc>
              </a:tr>
              <a:tr h="328848">
                <a:tc vMerge="1">
                  <a:txBody>
                    <a:bodyPr/>
                    <a:lstStyle/>
                    <a:p>
                      <a:pPr algn="l" fontAlgn="t"/>
                      <a:endParaRPr lang="en-US" sz="1600" b="1" i="0" u="none" strike="noStrike" dirty="0">
                        <a:solidFill>
                          <a:srgbClr val="FFFFFF"/>
                        </a:solidFill>
                        <a:latin typeface="Arial"/>
                      </a:endParaRPr>
                    </a:p>
                  </a:txBody>
                  <a:tcPr marL="0" marR="0" marT="0" marB="0" anchor="ctr">
                    <a:lnL>
                      <a:noFill/>
                    </a:lnL>
                    <a:lnT>
                      <a:noFill/>
                    </a:lnT>
                    <a:lnB>
                      <a:noFill/>
                    </a:lnB>
                    <a:solidFill>
                      <a:schemeClr val="bg2"/>
                    </a:solidFill>
                  </a:tcPr>
                </a:tc>
                <a:tc>
                  <a:txBody>
                    <a:bodyPr/>
                    <a:lstStyle/>
                    <a:p>
                      <a:pPr marL="0" marR="0">
                        <a:lnSpc>
                          <a:spcPct val="115000"/>
                        </a:lnSpc>
                        <a:spcBef>
                          <a:spcPts val="0"/>
                        </a:spcBef>
                        <a:spcAft>
                          <a:spcPts val="0"/>
                        </a:spcAft>
                      </a:pPr>
                      <a:r>
                        <a:rPr lang="en-US" sz="1500" b="1" dirty="0">
                          <a:latin typeface="+mj-lt"/>
                          <a:ea typeface="Calibri"/>
                          <a:cs typeface="Times New Roman"/>
                        </a:rPr>
                        <a:t>Other type</a:t>
                      </a:r>
                    </a:p>
                  </a:txBody>
                  <a:tcPr marL="68580" marR="68580" marT="0" marB="0" anchor="ctr">
                    <a:lnT>
                      <a:noFill/>
                    </a:lnT>
                    <a:lnB>
                      <a:noFill/>
                    </a:lnB>
                    <a:solidFill>
                      <a:schemeClr val="bg2"/>
                    </a:solidFill>
                  </a:tcPr>
                </a:tc>
                <a:tc>
                  <a:txBody>
                    <a:bodyPr/>
                    <a:lstStyle/>
                    <a:p>
                      <a:pPr algn="ctr" fontAlgn="b"/>
                      <a:r>
                        <a:rPr lang="en-US" sz="1500" b="1" i="0" u="none" strike="noStrike">
                          <a:solidFill>
                            <a:schemeClr val="tx1"/>
                          </a:solidFill>
                          <a:latin typeface="+mj-lt"/>
                        </a:rPr>
                        <a:t>1.024</a:t>
                      </a:r>
                    </a:p>
                  </a:txBody>
                  <a:tcPr marL="9525" marR="9525" marT="9525" marB="0" anchor="b">
                    <a:lnT>
                      <a:noFill/>
                    </a:lnT>
                    <a:lnB>
                      <a:noFill/>
                    </a:lnB>
                    <a:solidFill>
                      <a:schemeClr val="bg2"/>
                    </a:solidFill>
                  </a:tcPr>
                </a:tc>
                <a:tc>
                  <a:txBody>
                    <a:bodyPr/>
                    <a:lstStyle/>
                    <a:p>
                      <a:pPr algn="ctr" fontAlgn="b"/>
                      <a:r>
                        <a:rPr lang="en-US" sz="1500" b="1" i="0" u="none" strike="noStrike" dirty="0">
                          <a:solidFill>
                            <a:schemeClr val="tx1"/>
                          </a:solidFill>
                          <a:latin typeface="+mj-lt"/>
                        </a:rPr>
                        <a:t>0.9114</a:t>
                      </a:r>
                    </a:p>
                  </a:txBody>
                  <a:tcPr marL="9525" marR="9525" marT="9525" marB="0" anchor="b">
                    <a:lnT>
                      <a:noFill/>
                    </a:lnT>
                    <a:lnB>
                      <a:noFill/>
                    </a:lnB>
                    <a:solidFill>
                      <a:schemeClr val="bg2"/>
                    </a:solidFill>
                  </a:tcPr>
                </a:tc>
                <a:tc>
                  <a:txBody>
                    <a:bodyPr/>
                    <a:lstStyle/>
                    <a:p>
                      <a:pPr algn="r" fontAlgn="b"/>
                      <a:r>
                        <a:rPr lang="en-US" sz="1500" b="1" i="0" u="none" strike="noStrike" dirty="0" smtClean="0">
                          <a:solidFill>
                            <a:schemeClr val="tx1"/>
                          </a:solidFill>
                          <a:latin typeface="+mj-lt"/>
                        </a:rPr>
                        <a:t>0.680-</a:t>
                      </a:r>
                      <a:endParaRPr lang="en-US" sz="1500" b="1" i="0" u="none" strike="noStrike" dirty="0">
                        <a:solidFill>
                          <a:schemeClr val="tx1"/>
                        </a:solidFill>
                        <a:latin typeface="+mj-lt"/>
                      </a:endParaRPr>
                    </a:p>
                  </a:txBody>
                  <a:tcPr marL="9525" marR="9525" marT="9525" marB="0" anchor="b">
                    <a:lnT>
                      <a:noFill/>
                    </a:lnT>
                    <a:lnB>
                      <a:noFill/>
                    </a:lnB>
                    <a:solidFill>
                      <a:schemeClr val="bg2"/>
                    </a:solidFill>
                  </a:tcPr>
                </a:tc>
                <a:tc>
                  <a:txBody>
                    <a:bodyPr/>
                    <a:lstStyle/>
                    <a:p>
                      <a:pPr algn="l" fontAlgn="b"/>
                      <a:r>
                        <a:rPr lang="en-US" sz="1500" b="1" i="0" u="none" strike="noStrike" dirty="0">
                          <a:solidFill>
                            <a:schemeClr val="tx1"/>
                          </a:solidFill>
                          <a:latin typeface="+mj-lt"/>
                        </a:rPr>
                        <a:t>1.541</a:t>
                      </a:r>
                    </a:p>
                  </a:txBody>
                  <a:tcPr marL="0" marR="9525" marT="9525" marB="0" anchor="b">
                    <a:lnR>
                      <a:noFill/>
                    </a:lnR>
                    <a:lnT>
                      <a:noFill/>
                    </a:lnT>
                    <a:lnB>
                      <a:noFill/>
                    </a:lnB>
                    <a:solidFill>
                      <a:schemeClr val="bg2"/>
                    </a:solidFill>
                  </a:tcPr>
                </a:tc>
              </a:tr>
              <a:tr h="328848">
                <a:tc rowSpan="5">
                  <a:txBody>
                    <a:bodyPr/>
                    <a:lstStyle/>
                    <a:p>
                      <a:pPr algn="l" fontAlgn="t"/>
                      <a:r>
                        <a:rPr lang="en-US" sz="1500" b="1" kern="1200" dirty="0" smtClean="0">
                          <a:solidFill>
                            <a:schemeClr val="tx1"/>
                          </a:solidFill>
                          <a:latin typeface="+mj-lt"/>
                          <a:ea typeface="+mn-ea"/>
                          <a:cs typeface="+mn-cs"/>
                        </a:rPr>
                        <a:t>Year of transplant (reference = 2000-2001)</a:t>
                      </a:r>
                      <a:endParaRPr lang="en-US" sz="1500" b="1" i="0" u="none" strike="noStrike" dirty="0">
                        <a:solidFill>
                          <a:srgbClr val="FFFFFF"/>
                        </a:solidFill>
                        <a:latin typeface="+mj-lt"/>
                      </a:endParaRPr>
                    </a:p>
                  </a:txBody>
                  <a:tcPr marL="73152" marR="0" marT="73152" marB="0">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marL="0" marR="0">
                        <a:lnSpc>
                          <a:spcPct val="115000"/>
                        </a:lnSpc>
                        <a:spcBef>
                          <a:spcPts val="0"/>
                        </a:spcBef>
                        <a:spcAft>
                          <a:spcPts val="0"/>
                        </a:spcAft>
                      </a:pPr>
                      <a:r>
                        <a:rPr lang="en-US" sz="1500" b="1" dirty="0">
                          <a:latin typeface="+mj-lt"/>
                          <a:ea typeface="Calibri"/>
                          <a:cs typeface="Times New Roman"/>
                        </a:rPr>
                        <a:t>2002-2003</a:t>
                      </a:r>
                    </a:p>
                  </a:txBody>
                  <a:tcPr marL="68580" marR="6858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latin typeface="+mj-lt"/>
                        </a:rPr>
                        <a:t>0.947</a:t>
                      </a:r>
                    </a:p>
                  </a:txBody>
                  <a:tcPr marL="9525" marR="9525" marT="9525" marB="0" anchor="b">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dirty="0">
                          <a:solidFill>
                            <a:schemeClr val="tx1"/>
                          </a:solidFill>
                          <a:latin typeface="+mj-lt"/>
                        </a:rPr>
                        <a:t>0.8162</a:t>
                      </a:r>
                    </a:p>
                  </a:txBody>
                  <a:tcPr marL="9525" marR="9525" marT="9525" marB="0" anchor="b">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0" u="none" strike="noStrike" dirty="0" smtClean="0">
                          <a:solidFill>
                            <a:schemeClr val="tx1"/>
                          </a:solidFill>
                          <a:latin typeface="+mj-lt"/>
                        </a:rPr>
                        <a:t>0.600-</a:t>
                      </a:r>
                      <a:endParaRPr lang="en-US" sz="1500" b="1" i="0" u="none" strike="noStrike" dirty="0">
                        <a:solidFill>
                          <a:schemeClr val="tx1"/>
                        </a:solidFill>
                        <a:latin typeface="+mj-lt"/>
                      </a:endParaRPr>
                    </a:p>
                  </a:txBody>
                  <a:tcPr marL="9525" marR="9525" marT="9525" marB="0" anchor="b">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l" fontAlgn="b"/>
                      <a:r>
                        <a:rPr lang="en-US" sz="1500" b="1" i="0" u="none" strike="noStrike" dirty="0">
                          <a:solidFill>
                            <a:schemeClr val="tx1"/>
                          </a:solidFill>
                          <a:latin typeface="+mj-lt"/>
                        </a:rPr>
                        <a:t>1.496</a:t>
                      </a:r>
                    </a:p>
                  </a:txBody>
                  <a:tcPr marL="0" marR="9525" marT="9525" marB="0" anchor="b">
                    <a:lnL>
                      <a:noFill/>
                    </a:lnL>
                    <a:lnR>
                      <a:noFill/>
                    </a:lnR>
                    <a:lnT>
                      <a:noFill/>
                    </a:lnT>
                    <a:lnB w="12700" cmpd="sng">
                      <a:noFill/>
                    </a:lnB>
                    <a:lnTlToBr w="12700" cmpd="sng">
                      <a:noFill/>
                      <a:prstDash val="solid"/>
                    </a:lnTlToBr>
                    <a:lnBlToTr w="12700" cmpd="sng">
                      <a:noFill/>
                      <a:prstDash val="solid"/>
                    </a:lnBlToTr>
                    <a:solidFill>
                      <a:schemeClr val="bg2"/>
                    </a:solidFill>
                  </a:tcPr>
                </a:tc>
              </a:tr>
              <a:tr h="328848">
                <a:tc vMerge="1">
                  <a:txBody>
                    <a:bodyPr/>
                    <a:lstStyle/>
                    <a:p>
                      <a:pPr algn="l" fontAlgn="t"/>
                      <a:endParaRPr lang="en-US" sz="1600" b="1" i="0" u="none" strike="noStrike" dirty="0">
                        <a:solidFill>
                          <a:srgbClr val="FFFFFF"/>
                        </a:solidFill>
                        <a:latin typeface="Arial"/>
                      </a:endParaRPr>
                    </a:p>
                  </a:txBody>
                  <a:tcPr marL="0" marR="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marL="0" marR="0">
                        <a:lnSpc>
                          <a:spcPct val="115000"/>
                        </a:lnSpc>
                        <a:spcBef>
                          <a:spcPts val="0"/>
                        </a:spcBef>
                        <a:spcAft>
                          <a:spcPts val="0"/>
                        </a:spcAft>
                      </a:pPr>
                      <a:r>
                        <a:rPr lang="en-US" sz="1500" b="1" dirty="0">
                          <a:latin typeface="+mj-lt"/>
                          <a:ea typeface="Calibri"/>
                          <a:cs typeface="Times New Roman"/>
                        </a:rPr>
                        <a:t>2004-2005</a:t>
                      </a:r>
                    </a:p>
                  </a:txBody>
                  <a:tcPr marL="68580" marR="6858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latin typeface="+mj-lt"/>
                        </a:rPr>
                        <a:t>0.938</a:t>
                      </a:r>
                    </a:p>
                  </a:txBody>
                  <a:tcPr marL="9525" marR="9525" marT="9525" marB="0" anchor="b">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dirty="0">
                          <a:solidFill>
                            <a:schemeClr val="tx1"/>
                          </a:solidFill>
                          <a:latin typeface="+mj-lt"/>
                        </a:rPr>
                        <a:t>0.7825</a:t>
                      </a:r>
                    </a:p>
                  </a:txBody>
                  <a:tcPr marL="9525" marR="9525" marT="9525" marB="0" anchor="b">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0" u="none" strike="noStrike" dirty="0" smtClean="0">
                          <a:solidFill>
                            <a:schemeClr val="tx1"/>
                          </a:solidFill>
                          <a:latin typeface="+mj-lt"/>
                        </a:rPr>
                        <a:t>0.594-</a:t>
                      </a:r>
                      <a:endParaRPr lang="en-US" sz="1500" b="1" i="0" u="none" strike="noStrike" dirty="0">
                        <a:solidFill>
                          <a:schemeClr val="tx1"/>
                        </a:solidFill>
                        <a:latin typeface="+mj-lt"/>
                      </a:endParaRPr>
                    </a:p>
                  </a:txBody>
                  <a:tcPr marL="9525" marR="9525" marT="9525" marB="0" anchor="b">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l" fontAlgn="b"/>
                      <a:r>
                        <a:rPr lang="en-US" sz="1500" b="1" i="0" u="none" strike="noStrike" dirty="0" smtClean="0">
                          <a:solidFill>
                            <a:schemeClr val="tx1"/>
                          </a:solidFill>
                          <a:latin typeface="+mj-lt"/>
                        </a:rPr>
                        <a:t>1.480</a:t>
                      </a:r>
                      <a:endParaRPr lang="en-US" sz="1500" b="1" i="0" u="none" strike="noStrike" dirty="0">
                        <a:solidFill>
                          <a:schemeClr val="tx1"/>
                        </a:solidFill>
                        <a:latin typeface="+mj-lt"/>
                      </a:endParaRPr>
                    </a:p>
                  </a:txBody>
                  <a:tcPr marL="0" marR="9525" marT="9525" marB="0" anchor="b">
                    <a:lnL>
                      <a:noFill/>
                    </a:lnL>
                    <a:lnR>
                      <a:noFill/>
                    </a:lnR>
                    <a:lnT>
                      <a:noFill/>
                    </a:lnT>
                    <a:lnB w="12700" cmpd="sng">
                      <a:noFill/>
                    </a:lnB>
                    <a:lnTlToBr w="12700" cmpd="sng">
                      <a:noFill/>
                      <a:prstDash val="solid"/>
                    </a:lnTlToBr>
                    <a:lnBlToTr w="12700" cmpd="sng">
                      <a:noFill/>
                      <a:prstDash val="solid"/>
                    </a:lnBlToTr>
                    <a:solidFill>
                      <a:schemeClr val="bg2"/>
                    </a:solidFill>
                  </a:tcPr>
                </a:tc>
              </a:tr>
              <a:tr h="328848">
                <a:tc vMerge="1">
                  <a:txBody>
                    <a:bodyPr/>
                    <a:lstStyle/>
                    <a:p>
                      <a:pPr algn="l" fontAlgn="t"/>
                      <a:endParaRPr lang="en-US" sz="1600" b="1" i="0" u="none" strike="noStrike" dirty="0">
                        <a:solidFill>
                          <a:srgbClr val="FFFFFF"/>
                        </a:solidFill>
                        <a:latin typeface="Arial"/>
                      </a:endParaRPr>
                    </a:p>
                  </a:txBody>
                  <a:tcPr marL="0" marR="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marL="0" marR="0">
                        <a:lnSpc>
                          <a:spcPct val="115000"/>
                        </a:lnSpc>
                        <a:spcBef>
                          <a:spcPts val="0"/>
                        </a:spcBef>
                        <a:spcAft>
                          <a:spcPts val="0"/>
                        </a:spcAft>
                      </a:pPr>
                      <a:r>
                        <a:rPr lang="en-US" sz="1500" b="1" dirty="0">
                          <a:latin typeface="+mj-lt"/>
                          <a:ea typeface="Calibri"/>
                          <a:cs typeface="Times New Roman"/>
                        </a:rPr>
                        <a:t>2006-2007</a:t>
                      </a:r>
                    </a:p>
                  </a:txBody>
                  <a:tcPr marL="68580" marR="6858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latin typeface="+mj-lt"/>
                        </a:rPr>
                        <a:t>0.815</a:t>
                      </a:r>
                    </a:p>
                  </a:txBody>
                  <a:tcPr marL="9525" marR="9525" marT="9525" marB="0" anchor="b">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dirty="0">
                          <a:solidFill>
                            <a:schemeClr val="tx1"/>
                          </a:solidFill>
                          <a:latin typeface="+mj-lt"/>
                        </a:rPr>
                        <a:t>0.3766</a:t>
                      </a:r>
                    </a:p>
                  </a:txBody>
                  <a:tcPr marL="9525" marR="9525" marT="9525" marB="0" anchor="b">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0" u="none" strike="noStrike" dirty="0" smtClean="0">
                          <a:solidFill>
                            <a:schemeClr val="tx1"/>
                          </a:solidFill>
                          <a:latin typeface="+mj-lt"/>
                        </a:rPr>
                        <a:t>0.517-</a:t>
                      </a:r>
                      <a:endParaRPr lang="en-US" sz="1500" b="1" i="0" u="none" strike="noStrike" dirty="0">
                        <a:solidFill>
                          <a:schemeClr val="tx1"/>
                        </a:solidFill>
                        <a:latin typeface="+mj-lt"/>
                      </a:endParaRPr>
                    </a:p>
                  </a:txBody>
                  <a:tcPr marL="9525" marR="9525" marT="9525" marB="0" anchor="b">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l" fontAlgn="b"/>
                      <a:r>
                        <a:rPr lang="en-US" sz="1500" b="1" i="0" u="none" strike="noStrike" dirty="0">
                          <a:solidFill>
                            <a:schemeClr val="tx1"/>
                          </a:solidFill>
                          <a:latin typeface="+mj-lt"/>
                        </a:rPr>
                        <a:t>1.283</a:t>
                      </a:r>
                    </a:p>
                  </a:txBody>
                  <a:tcPr marL="0" marR="9525" marT="9525" marB="0" anchor="b">
                    <a:lnL>
                      <a:noFill/>
                    </a:lnL>
                    <a:lnR>
                      <a:noFill/>
                    </a:lnR>
                    <a:lnT>
                      <a:noFill/>
                    </a:lnT>
                    <a:lnB w="12700" cmpd="sng">
                      <a:noFill/>
                    </a:lnB>
                    <a:lnTlToBr w="12700" cmpd="sng">
                      <a:noFill/>
                      <a:prstDash val="solid"/>
                    </a:lnTlToBr>
                    <a:lnBlToTr w="12700" cmpd="sng">
                      <a:noFill/>
                      <a:prstDash val="solid"/>
                    </a:lnBlToTr>
                    <a:solidFill>
                      <a:schemeClr val="bg2"/>
                    </a:solidFill>
                  </a:tcPr>
                </a:tc>
              </a:tr>
              <a:tr h="328848">
                <a:tc vMerge="1">
                  <a:txBody>
                    <a:bodyPr/>
                    <a:lstStyle/>
                    <a:p>
                      <a:pPr algn="l" fontAlgn="t"/>
                      <a:endParaRPr lang="en-US" sz="1600" b="1" i="0" u="none" strike="noStrike" dirty="0">
                        <a:solidFill>
                          <a:srgbClr val="FFFFFF"/>
                        </a:solidFill>
                        <a:latin typeface="Arial"/>
                      </a:endParaRPr>
                    </a:p>
                  </a:txBody>
                  <a:tcPr marL="0" marR="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marL="0" marR="0">
                        <a:lnSpc>
                          <a:spcPct val="115000"/>
                        </a:lnSpc>
                        <a:spcBef>
                          <a:spcPts val="0"/>
                        </a:spcBef>
                        <a:spcAft>
                          <a:spcPts val="0"/>
                        </a:spcAft>
                      </a:pPr>
                      <a:r>
                        <a:rPr lang="en-US" sz="1500" b="1" dirty="0">
                          <a:latin typeface="+mj-lt"/>
                          <a:ea typeface="Calibri"/>
                          <a:cs typeface="Times New Roman"/>
                        </a:rPr>
                        <a:t>2008-2009</a:t>
                      </a:r>
                    </a:p>
                  </a:txBody>
                  <a:tcPr marL="68580" marR="6858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latin typeface="+mj-lt"/>
                        </a:rPr>
                        <a:t>0.888</a:t>
                      </a:r>
                    </a:p>
                  </a:txBody>
                  <a:tcPr marL="9525" marR="9525" marT="9525" marB="0" anchor="b">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latin typeface="+mj-lt"/>
                        </a:rPr>
                        <a:t>0.5925</a:t>
                      </a:r>
                    </a:p>
                  </a:txBody>
                  <a:tcPr marL="9525" marR="9525" marT="9525" marB="0" anchor="b">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0" u="none" strike="noStrike" dirty="0" smtClean="0">
                          <a:solidFill>
                            <a:schemeClr val="tx1"/>
                          </a:solidFill>
                          <a:latin typeface="+mj-lt"/>
                        </a:rPr>
                        <a:t>0.575-</a:t>
                      </a:r>
                      <a:endParaRPr lang="en-US" sz="1500" b="1" i="0" u="none" strike="noStrike" dirty="0">
                        <a:solidFill>
                          <a:schemeClr val="tx1"/>
                        </a:solidFill>
                        <a:latin typeface="+mj-lt"/>
                      </a:endParaRPr>
                    </a:p>
                  </a:txBody>
                  <a:tcPr marL="9525" marR="9525" marT="9525" marB="0" anchor="b">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l" fontAlgn="b"/>
                      <a:r>
                        <a:rPr lang="en-US" sz="1500" b="1" i="0" u="none" strike="noStrike" dirty="0">
                          <a:solidFill>
                            <a:schemeClr val="tx1"/>
                          </a:solidFill>
                          <a:latin typeface="+mj-lt"/>
                        </a:rPr>
                        <a:t>1.371</a:t>
                      </a:r>
                    </a:p>
                  </a:txBody>
                  <a:tcPr marL="0" marR="9525" marT="9525" marB="0" anchor="b">
                    <a:lnL>
                      <a:noFill/>
                    </a:lnL>
                    <a:lnR>
                      <a:noFill/>
                    </a:lnR>
                    <a:lnT>
                      <a:noFill/>
                    </a:lnT>
                    <a:lnB w="12700" cmpd="sng">
                      <a:noFill/>
                    </a:lnB>
                    <a:lnTlToBr w="12700" cmpd="sng">
                      <a:noFill/>
                      <a:prstDash val="solid"/>
                    </a:lnTlToBr>
                    <a:lnBlToTr w="12700" cmpd="sng">
                      <a:noFill/>
                      <a:prstDash val="solid"/>
                    </a:lnBlToTr>
                    <a:solidFill>
                      <a:schemeClr val="bg2"/>
                    </a:solidFill>
                  </a:tcPr>
                </a:tc>
              </a:tr>
              <a:tr h="328848">
                <a:tc vMerge="1">
                  <a:txBody>
                    <a:bodyPr/>
                    <a:lstStyle/>
                    <a:p>
                      <a:pPr algn="l" fontAlgn="t"/>
                      <a:endParaRPr lang="en-US" sz="1600" b="1" i="0" u="none" strike="noStrike" dirty="0">
                        <a:solidFill>
                          <a:srgbClr val="FFFFFF"/>
                        </a:solidFill>
                        <a:latin typeface="Arial"/>
                      </a:endParaRPr>
                    </a:p>
                  </a:txBody>
                  <a:tcPr marL="0" marR="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marL="0" marR="0">
                        <a:lnSpc>
                          <a:spcPct val="115000"/>
                        </a:lnSpc>
                        <a:spcBef>
                          <a:spcPts val="0"/>
                        </a:spcBef>
                        <a:spcAft>
                          <a:spcPts val="0"/>
                        </a:spcAft>
                      </a:pPr>
                      <a:r>
                        <a:rPr lang="en-US" sz="1500" b="1" dirty="0">
                          <a:latin typeface="+mj-lt"/>
                          <a:ea typeface="Calibri"/>
                          <a:cs typeface="Times New Roman"/>
                        </a:rPr>
                        <a:t>2010-6/2011</a:t>
                      </a:r>
                    </a:p>
                  </a:txBody>
                  <a:tcPr marL="68580" marR="6858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latin typeface="+mj-lt"/>
                        </a:rPr>
                        <a:t>0.714</a:t>
                      </a:r>
                    </a:p>
                  </a:txBody>
                  <a:tcPr marL="9525" marR="9525" marT="9525" marB="0" anchor="b">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latin typeface="+mj-lt"/>
                        </a:rPr>
                        <a:t>0.1921</a:t>
                      </a:r>
                    </a:p>
                  </a:txBody>
                  <a:tcPr marL="9525" marR="9525" marT="9525" marB="0" anchor="b">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0" u="none" strike="noStrike" dirty="0" smtClean="0">
                          <a:solidFill>
                            <a:schemeClr val="tx1"/>
                          </a:solidFill>
                          <a:latin typeface="+mj-lt"/>
                        </a:rPr>
                        <a:t>0.431-</a:t>
                      </a:r>
                      <a:endParaRPr lang="en-US" sz="1500" b="1" i="0" u="none" strike="noStrike" dirty="0">
                        <a:solidFill>
                          <a:schemeClr val="tx1"/>
                        </a:solidFill>
                        <a:latin typeface="+mj-lt"/>
                      </a:endParaRPr>
                    </a:p>
                  </a:txBody>
                  <a:tcPr marL="9525" marR="9525" marT="9525" marB="0" anchor="b">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l" fontAlgn="b"/>
                      <a:r>
                        <a:rPr lang="en-US" sz="1500" b="1" i="0" u="none" strike="noStrike" dirty="0">
                          <a:solidFill>
                            <a:schemeClr val="tx1"/>
                          </a:solidFill>
                          <a:latin typeface="+mj-lt"/>
                        </a:rPr>
                        <a:t>1.184</a:t>
                      </a:r>
                    </a:p>
                  </a:txBody>
                  <a:tcPr marL="0" marR="9525" marT="9525" marB="0" anchor="b">
                    <a:lnL>
                      <a:noFill/>
                    </a:lnL>
                    <a:lnR>
                      <a:noFill/>
                    </a:lnR>
                    <a:lnT>
                      <a:noFill/>
                    </a:lnT>
                    <a:lnB w="12700" cmpd="sng">
                      <a:noFill/>
                    </a:lnB>
                    <a:lnTlToBr w="12700" cmpd="sng">
                      <a:noFill/>
                      <a:prstDash val="solid"/>
                    </a:lnTlToBr>
                    <a:lnBlToTr w="12700" cmpd="sng">
                      <a:noFill/>
                      <a:prstDash val="solid"/>
                    </a:lnBlToTr>
                    <a:solidFill>
                      <a:schemeClr val="bg2"/>
                    </a:solidFill>
                  </a:tcPr>
                </a:tc>
              </a:tr>
              <a:tr h="328848">
                <a:tc>
                  <a:txBody>
                    <a:bodyPr/>
                    <a:lstStyle/>
                    <a:p>
                      <a:pPr algn="l" fontAlgn="t"/>
                      <a:r>
                        <a:rPr lang="en-US" sz="1500" b="1" i="0" u="none" strike="noStrike" baseline="0" dirty="0" smtClean="0">
                          <a:solidFill>
                            <a:srgbClr val="FFFFFF"/>
                          </a:solidFill>
                          <a:latin typeface="+mj-lt"/>
                        </a:rPr>
                        <a:t>Continuous variable</a:t>
                      </a:r>
                      <a:endParaRPr lang="en-US" sz="1500" b="1" i="0" u="none" strike="noStrike" dirty="0">
                        <a:solidFill>
                          <a:srgbClr val="FFFFFF"/>
                        </a:solidFill>
                        <a:latin typeface="+mj-lt"/>
                      </a:endParaRPr>
                    </a:p>
                  </a:txBody>
                  <a:tcPr marL="73152" marR="0" marT="73152"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l" fontAlgn="t"/>
                      <a:r>
                        <a:rPr lang="en-US" sz="1500" b="1" i="0" u="none" strike="noStrike" kern="1200" dirty="0" smtClean="0">
                          <a:solidFill>
                            <a:srgbClr val="FFFFFF"/>
                          </a:solidFill>
                          <a:latin typeface="+mn-lt"/>
                          <a:ea typeface="+mn-ea"/>
                          <a:cs typeface="+mn-cs"/>
                        </a:rPr>
                        <a:t>Recipient age</a:t>
                      </a:r>
                      <a:r>
                        <a:rPr lang="en-US" sz="1500" b="1" i="0" u="none" strike="noStrike" kern="1200" baseline="0" dirty="0" smtClean="0">
                          <a:solidFill>
                            <a:srgbClr val="FFFFFF"/>
                          </a:solidFill>
                          <a:latin typeface="+mn-lt"/>
                          <a:ea typeface="+mn-ea"/>
                          <a:cs typeface="+mn-cs"/>
                        </a:rPr>
                        <a:t> </a:t>
                      </a:r>
                      <a:endParaRPr lang="en-US" sz="1500" b="1" i="0" u="none" strike="noStrike" dirty="0">
                        <a:solidFill>
                          <a:srgbClr val="FFFFFF"/>
                        </a:solidFill>
                        <a:latin typeface="+mj-lt"/>
                      </a:endParaRPr>
                    </a:p>
                  </a:txBody>
                  <a:tcPr marL="73152" marR="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dirty="0" smtClean="0">
                          <a:solidFill>
                            <a:schemeClr val="tx1"/>
                          </a:solidFill>
                          <a:latin typeface="+mj-lt"/>
                        </a:rPr>
                        <a:t>-</a:t>
                      </a:r>
                      <a:endParaRPr lang="en-US" sz="1500" b="1" i="0" u="none" strike="noStrike" dirty="0">
                        <a:solidFill>
                          <a:schemeClr val="tx1"/>
                        </a:solidFill>
                        <a:latin typeface="+mj-lt"/>
                      </a:endParaRPr>
                    </a:p>
                  </a:txBody>
                  <a:tcPr marL="9525" marR="9525" marT="9525" marB="0" anchor="b">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dirty="0">
                          <a:solidFill>
                            <a:schemeClr val="tx1"/>
                          </a:solidFill>
                          <a:latin typeface="+mj-lt"/>
                        </a:rPr>
                        <a:t>0.0044</a:t>
                      </a:r>
                    </a:p>
                  </a:txBody>
                  <a:tcPr marL="9525" marR="9525" marT="9525" marB="0" anchor="b">
                    <a:lnL>
                      <a:noFill/>
                    </a:lnL>
                    <a:lnR>
                      <a:noFill/>
                    </a:lnR>
                    <a:lnT>
                      <a:noFill/>
                    </a:lnT>
                    <a:lnB w="12700" cmpd="sng">
                      <a:noFill/>
                    </a:lnB>
                    <a:lnTlToBr w="12700" cmpd="sng">
                      <a:noFill/>
                      <a:prstDash val="solid"/>
                    </a:lnTlToBr>
                    <a:lnBlToTr w="12700" cmpd="sng">
                      <a:noFill/>
                      <a:prstDash val="solid"/>
                    </a:lnBlToTr>
                    <a:solidFill>
                      <a:schemeClr val="bg2"/>
                    </a:solidFill>
                  </a:tcPr>
                </a:tc>
                <a:tc gridSpan="2">
                  <a:txBody>
                    <a:bodyPr/>
                    <a:lstStyle/>
                    <a:p>
                      <a:pPr algn="ctr" fontAlgn="b"/>
                      <a:r>
                        <a:rPr lang="en-US" sz="1500" b="1" i="0" u="none" strike="noStrike" dirty="0" smtClean="0">
                          <a:solidFill>
                            <a:schemeClr val="tx1"/>
                          </a:solidFill>
                          <a:latin typeface="+mj-lt"/>
                        </a:rPr>
                        <a:t>-</a:t>
                      </a:r>
                      <a:endParaRPr lang="en-US" sz="1500" b="1" i="0" u="none" strike="noStrike" dirty="0">
                        <a:solidFill>
                          <a:schemeClr val="tx1"/>
                        </a:solidFill>
                        <a:latin typeface="+mj-lt"/>
                      </a:endParaRPr>
                    </a:p>
                  </a:txBody>
                  <a:tcPr marL="9525" marR="9525" marT="9525" marB="0" anchor="b">
                    <a:lnL>
                      <a:noFill/>
                    </a:lnL>
                    <a:lnR>
                      <a:noFill/>
                    </a:lnR>
                    <a:lnT>
                      <a:noFill/>
                    </a:lnT>
                    <a:lnB w="12700" cmpd="sng">
                      <a:noFill/>
                    </a:lnB>
                    <a:lnTlToBr w="12700" cmpd="sng">
                      <a:noFill/>
                      <a:prstDash val="solid"/>
                    </a:lnTlToBr>
                    <a:lnBlToTr w="12700" cmpd="sng">
                      <a:noFill/>
                      <a:prstDash val="solid"/>
                    </a:lnBlToTr>
                    <a:solidFill>
                      <a:schemeClr val="bg2"/>
                    </a:solidFill>
                  </a:tcPr>
                </a:tc>
                <a:tc hMerge="1">
                  <a:txBody>
                    <a:bodyPr/>
                    <a:lstStyle/>
                    <a:p>
                      <a:pPr algn="ctr" fontAlgn="b"/>
                      <a:endParaRPr lang="en-US" sz="1400" b="1" i="0" u="none" strike="noStrike" dirty="0">
                        <a:solidFill>
                          <a:schemeClr val="tx1"/>
                        </a:solidFill>
                        <a:latin typeface="+mj-lt"/>
                      </a:endParaRPr>
                    </a:p>
                  </a:txBody>
                  <a:tcPr marL="9525" marR="9525" marT="9525" marB="0" anchor="b">
                    <a:lnL>
                      <a:noFill/>
                    </a:lnL>
                    <a:lnR>
                      <a:noFill/>
                    </a:lnR>
                    <a:lnT>
                      <a:noFill/>
                    </a:lnT>
                    <a:lnB w="12700" cmpd="sng">
                      <a:noFill/>
                    </a:lnB>
                    <a:lnTlToBr w="12700" cmpd="sng">
                      <a:noFill/>
                      <a:prstDash val="solid"/>
                    </a:lnTlToBr>
                    <a:lnBlToTr w="12700" cmpd="sng">
                      <a:noFill/>
                      <a:prstDash val="solid"/>
                    </a:lnBlToTr>
                    <a:solidFill>
                      <a:schemeClr val="bg2"/>
                    </a:solidFill>
                  </a:tcPr>
                </a:tc>
              </a:tr>
            </a:tbl>
          </a:graphicData>
        </a:graphic>
      </p:graphicFrame>
      <p:sp>
        <p:nvSpPr>
          <p:cNvPr id="9" name="TextBox 8"/>
          <p:cNvSpPr txBox="1"/>
          <p:nvPr/>
        </p:nvSpPr>
        <p:spPr>
          <a:xfrm>
            <a:off x="4724400" y="6248400"/>
            <a:ext cx="1828800" cy="461665"/>
          </a:xfrm>
          <a:prstGeom prst="rect">
            <a:avLst/>
          </a:prstGeom>
          <a:noFill/>
        </p:spPr>
        <p:txBody>
          <a:bodyPr wrap="square" rtlCol="0">
            <a:spAutoFit/>
          </a:bodyPr>
          <a:lstStyle/>
          <a:p>
            <a:pPr algn="ctr"/>
            <a:r>
              <a:rPr lang="en-US" sz="2400" b="1" dirty="0" smtClean="0">
                <a:solidFill>
                  <a:srgbClr val="FFFF00"/>
                </a:solidFill>
              </a:rPr>
              <a:t>N = 2,962</a:t>
            </a:r>
            <a:endParaRPr lang="en-US" sz="2400" b="1" dirty="0">
              <a:solidFill>
                <a:srgbClr val="FFFF00"/>
              </a:solidFill>
            </a:endParaRPr>
          </a:p>
        </p:txBody>
      </p:sp>
      <p:grpSp>
        <p:nvGrpSpPr>
          <p:cNvPr id="3"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3"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5" name="TextBox 14"/>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
        <p:nvSpPr>
          <p:cNvPr id="11" name="TextBox 10"/>
          <p:cNvSpPr txBox="1"/>
          <p:nvPr/>
        </p:nvSpPr>
        <p:spPr>
          <a:xfrm>
            <a:off x="6629400" y="6211669"/>
            <a:ext cx="2286000" cy="646331"/>
          </a:xfrm>
          <a:prstGeom prst="rect">
            <a:avLst/>
          </a:prstGeom>
          <a:noFill/>
        </p:spPr>
        <p:txBody>
          <a:bodyPr wrap="square" lIns="0" rIns="0" rtlCol="0">
            <a:spAutoFit/>
          </a:bodyPr>
          <a:lstStyle/>
          <a:p>
            <a:r>
              <a:rPr lang="en-US" sz="1200" b="1" dirty="0" smtClean="0">
                <a:solidFill>
                  <a:srgbClr val="FFFF00"/>
                </a:solidFill>
              </a:rPr>
              <a:t>* please </a:t>
            </a:r>
            <a:r>
              <a:rPr lang="en-US" sz="1200" b="1" dirty="0" smtClean="0">
                <a:solidFill>
                  <a:srgbClr val="FFFF00"/>
                </a:solidFill>
              </a:rPr>
              <a:t>refer to notes section for important supplemental </a:t>
            </a:r>
            <a:r>
              <a:rPr lang="en-US" sz="1200" b="1" dirty="0" smtClean="0">
                <a:solidFill>
                  <a:srgbClr val="FFFF00"/>
                </a:solidFill>
              </a:rPr>
              <a:t>information</a:t>
            </a:r>
            <a:endParaRPr lang="en-US" sz="1200" b="1" dirty="0">
              <a:solidFill>
                <a:srgbClr val="FFFF00"/>
              </a:solidFill>
            </a:endParaRPr>
          </a:p>
        </p:txBody>
      </p:sp>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304800" y="1524000"/>
          <a:ext cx="8534400" cy="4800599"/>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1"/>
          <p:cNvSpPr txBox="1">
            <a:spLocks/>
          </p:cNvSpPr>
          <p:nvPr/>
        </p:nvSpPr>
        <p:spPr>
          <a:xfrm>
            <a:off x="0" y="152400"/>
            <a:ext cx="9144000" cy="1219200"/>
          </a:xfrm>
          <a:prstGeom prst="rect">
            <a:avLst/>
          </a:prstGeom>
        </p:spPr>
        <p:txBody>
          <a:bodyPr/>
          <a:lstStyle/>
          <a:p>
            <a:pPr lvl="0" algn="ctr" fontAlgn="base">
              <a:spcBef>
                <a:spcPct val="0"/>
              </a:spcBef>
              <a:spcAft>
                <a:spcPct val="0"/>
              </a:spcAft>
            </a:pPr>
            <a:r>
              <a:rPr kumimoji="0" lang="en-US" sz="2600" b="1" i="0" u="none" strike="noStrike" kern="0" cap="none" spc="0" normalizeH="0" baseline="0" noProof="0" dirty="0" smtClean="0">
                <a:ln>
                  <a:noFill/>
                </a:ln>
                <a:effectLst/>
                <a:uLnTx/>
                <a:uFillTx/>
                <a:latin typeface="+mj-lt"/>
                <a:ea typeface="+mj-ea"/>
                <a:cs typeface="+mj-cs"/>
              </a:rPr>
              <a:t>Pediatric Heart Transplants </a:t>
            </a:r>
            <a:r>
              <a:rPr kumimoji="0" lang="en-US" sz="2000" b="1" i="0" u="none" strike="noStrike" kern="0" cap="none" spc="0" normalizeH="0" baseline="0" noProof="0" dirty="0" smtClean="0">
                <a:ln>
                  <a:noFill/>
                </a:ln>
                <a:effectLst/>
                <a:uLnTx/>
                <a:uFillTx/>
                <a:latin typeface="+mj-lt"/>
                <a:ea typeface="+mj-ea"/>
                <a:cs typeface="+mj-cs"/>
              </a:rPr>
              <a:t>(2000</a:t>
            </a:r>
            <a:r>
              <a:rPr kumimoji="0" lang="en-US" sz="2000" b="1" i="0" u="none" strike="noStrike" kern="0" cap="none" spc="0" normalizeH="0" noProof="0" dirty="0" smtClean="0">
                <a:ln>
                  <a:noFill/>
                </a:ln>
                <a:effectLst/>
                <a:uLnTx/>
                <a:uFillTx/>
                <a:latin typeface="+mj-lt"/>
                <a:ea typeface="+mj-ea"/>
                <a:cs typeface="+mj-cs"/>
              </a:rPr>
              <a:t> – 6/2011)</a:t>
            </a:r>
          </a:p>
          <a:p>
            <a:pPr lvl="0" algn="ctr" fontAlgn="base">
              <a:spcBef>
                <a:spcPct val="0"/>
              </a:spcBef>
              <a:spcAft>
                <a:spcPct val="0"/>
              </a:spcAft>
            </a:pPr>
            <a:r>
              <a:rPr lang="en-US" sz="2400" dirty="0" smtClean="0"/>
              <a:t> </a:t>
            </a:r>
            <a:r>
              <a:rPr lang="en-US" sz="2200" b="1" dirty="0" smtClean="0"/>
              <a:t>Risk Factors For 1 Year Mortality for D</a:t>
            </a:r>
            <a:r>
              <a:rPr lang="en-US" sz="2200" b="1" kern="0" dirty="0" smtClean="0"/>
              <a:t>iagnosis = </a:t>
            </a:r>
            <a:r>
              <a:rPr lang="en-US" sz="2200" b="1" kern="0" dirty="0" smtClean="0"/>
              <a:t>Cardiomyopathy* </a:t>
            </a:r>
            <a:endParaRPr lang="en-US" sz="2200" b="1" dirty="0" smtClean="0"/>
          </a:p>
          <a:p>
            <a:pPr lvl="0" algn="ctr" fontAlgn="base">
              <a:spcBef>
                <a:spcPct val="0"/>
              </a:spcBef>
              <a:spcAft>
                <a:spcPct val="0"/>
              </a:spcAft>
            </a:pPr>
            <a:r>
              <a:rPr kumimoji="0" lang="en-US" sz="2000" b="1" u="none" strike="noStrike" kern="0" cap="none" spc="0" normalizeH="0" baseline="0" noProof="0" dirty="0" smtClean="0">
                <a:ln>
                  <a:noFill/>
                </a:ln>
                <a:solidFill>
                  <a:srgbClr val="FFFF00"/>
                </a:solidFill>
                <a:effectLst/>
                <a:uLnTx/>
                <a:uFillTx/>
                <a:latin typeface="+mj-lt"/>
                <a:ea typeface="+mj-ea"/>
                <a:cs typeface="+mj-cs"/>
              </a:rPr>
              <a:t>Combined effect of age and geography</a:t>
            </a:r>
            <a:endParaRPr kumimoji="0" lang="en-US" sz="2400" b="1" u="none" strike="noStrike" kern="0" cap="none" spc="0" normalizeH="0" baseline="0" noProof="0" dirty="0">
              <a:ln>
                <a:noFill/>
              </a:ln>
              <a:solidFill>
                <a:srgbClr val="FFFF00"/>
              </a:solidFill>
              <a:effectLst/>
              <a:uLnTx/>
              <a:uFillTx/>
              <a:latin typeface="+mj-lt"/>
              <a:ea typeface="+mj-ea"/>
              <a:cs typeface="+mj-cs"/>
            </a:endParaRPr>
          </a:p>
        </p:txBody>
      </p:sp>
      <p:grpSp>
        <p:nvGrpSpPr>
          <p:cNvPr id="4" name="Group 10"/>
          <p:cNvGrpSpPr/>
          <p:nvPr/>
        </p:nvGrpSpPr>
        <p:grpSpPr>
          <a:xfrm>
            <a:off x="2" y="6146792"/>
            <a:ext cx="4715932" cy="711201"/>
            <a:chOff x="1" y="6067776"/>
            <a:chExt cx="4952999" cy="790224"/>
          </a:xfrm>
        </p:grpSpPr>
        <p:pic>
          <p:nvPicPr>
            <p:cNvPr id="5" name="Picture 4"/>
            <p:cNvPicPr>
              <a:picLocks noChangeAspect="1"/>
            </p:cNvPicPr>
            <p:nvPr/>
          </p:nvPicPr>
          <p:blipFill>
            <a:blip r:embed="rId4" cstate="print"/>
            <a:stretch>
              <a:fillRect/>
            </a:stretch>
          </p:blipFill>
          <p:spPr>
            <a:xfrm>
              <a:off x="1" y="6172200"/>
              <a:ext cx="4952999" cy="685800"/>
            </a:xfrm>
            <a:prstGeom prst="rect">
              <a:avLst/>
            </a:prstGeom>
          </p:spPr>
        </p:pic>
        <p:sp>
          <p:nvSpPr>
            <p:cNvPr id="6" name="TextBox 5"/>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7" name="TextBox 6"/>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
        <p:nvSpPr>
          <p:cNvPr id="8" name="TextBox 7"/>
          <p:cNvSpPr txBox="1"/>
          <p:nvPr/>
        </p:nvSpPr>
        <p:spPr>
          <a:xfrm>
            <a:off x="5334000" y="6211669"/>
            <a:ext cx="3581400" cy="461665"/>
          </a:xfrm>
          <a:prstGeom prst="rect">
            <a:avLst/>
          </a:prstGeom>
          <a:noFill/>
        </p:spPr>
        <p:txBody>
          <a:bodyPr wrap="square" rtlCol="0">
            <a:spAutoFit/>
          </a:bodyPr>
          <a:lstStyle/>
          <a:p>
            <a:r>
              <a:rPr lang="en-US" sz="1200" b="1" dirty="0" smtClean="0">
                <a:solidFill>
                  <a:srgbClr val="FFFF00"/>
                </a:solidFill>
              </a:rPr>
              <a:t>* please refer to notes section for important supplemental </a:t>
            </a:r>
            <a:r>
              <a:rPr lang="en-US" sz="1200" b="1" dirty="0" smtClean="0">
                <a:solidFill>
                  <a:srgbClr val="FFFF00"/>
                </a:solidFill>
              </a:rPr>
              <a:t>information</a:t>
            </a:r>
            <a:endParaRPr lang="en-US" sz="1200" b="1" dirty="0">
              <a:solidFill>
                <a:srgbClr val="FFFF00"/>
              </a:solidFill>
            </a:endParaRP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990600"/>
          </a:xfrm>
        </p:spPr>
        <p:txBody>
          <a:bodyPr/>
          <a:lstStyle/>
          <a:p>
            <a:pPr lvl="0"/>
            <a:r>
              <a:rPr lang="en-US" sz="2800" dirty="0" smtClean="0"/>
              <a:t>Pediatric Heart Transplants </a:t>
            </a:r>
            <a:r>
              <a:rPr lang="en-US" sz="2400" dirty="0" smtClean="0"/>
              <a:t>(</a:t>
            </a:r>
            <a:r>
              <a:rPr lang="en-US" sz="2000" dirty="0" smtClean="0"/>
              <a:t>2000 – 6/2011)</a:t>
            </a:r>
            <a:r>
              <a:rPr lang="en-US" sz="2400" dirty="0" smtClean="0"/>
              <a:t/>
            </a:r>
            <a:br>
              <a:rPr lang="en-US" sz="2400" dirty="0" smtClean="0"/>
            </a:br>
            <a:r>
              <a:rPr lang="en-US" sz="2800" dirty="0" smtClean="0"/>
              <a:t> </a:t>
            </a:r>
            <a:r>
              <a:rPr lang="en-US" sz="2200" dirty="0" smtClean="0"/>
              <a:t>Risk Factors For 1 Year Mortality for Diagnosis = </a:t>
            </a:r>
            <a:r>
              <a:rPr lang="en-US" sz="2200" dirty="0" smtClean="0"/>
              <a:t>Congenital*</a:t>
            </a:r>
            <a:endParaRPr lang="en-US" sz="2200" dirty="0">
              <a:solidFill>
                <a:srgbClr val="FFFF00"/>
              </a:solidFill>
            </a:endParaRPr>
          </a:p>
        </p:txBody>
      </p:sp>
      <p:graphicFrame>
        <p:nvGraphicFramePr>
          <p:cNvPr id="10" name="Content Placeholder 9"/>
          <p:cNvGraphicFramePr>
            <a:graphicFrameLocks noGrp="1"/>
          </p:cNvGraphicFramePr>
          <p:nvPr>
            <p:ph idx="1"/>
          </p:nvPr>
        </p:nvGraphicFramePr>
        <p:xfrm>
          <a:off x="228598" y="1143000"/>
          <a:ext cx="8610601" cy="4150051"/>
        </p:xfrm>
        <a:graphic>
          <a:graphicData uri="http://schemas.openxmlformats.org/drawingml/2006/table">
            <a:tbl>
              <a:tblPr firstRow="1" bandRow="1">
                <a:tableStyleId>{C083E6E3-FA7D-4D7B-A595-EF9225AFEA82}</a:tableStyleId>
              </a:tblPr>
              <a:tblGrid>
                <a:gridCol w="2362202"/>
                <a:gridCol w="2438400"/>
                <a:gridCol w="1219200"/>
                <a:gridCol w="990600"/>
                <a:gridCol w="762000"/>
                <a:gridCol w="838199"/>
              </a:tblGrid>
              <a:tr h="741173">
                <a:tc gridSpan="2">
                  <a:txBody>
                    <a:bodyPr/>
                    <a:lstStyle/>
                    <a:p>
                      <a:pPr algn="l"/>
                      <a:r>
                        <a:rPr lang="en-US" sz="1500" b="1" i="1" kern="1200" dirty="0" smtClean="0">
                          <a:solidFill>
                            <a:srgbClr val="FFFF00"/>
                          </a:solidFill>
                          <a:latin typeface="+mn-lt"/>
                          <a:ea typeface="+mn-ea"/>
                          <a:cs typeface="+mn-cs"/>
                        </a:rPr>
                        <a:t>VARIABLE</a:t>
                      </a:r>
                      <a:endParaRPr lang="en-US" sz="1500" b="1" dirty="0">
                        <a:solidFill>
                          <a:srgbClr val="FFFF00"/>
                        </a:solidFill>
                        <a:latin typeface="+mn-lt"/>
                      </a:endParaRPr>
                    </a:p>
                  </a:txBody>
                  <a:tcPr marL="45720" marR="0" marT="91440" marB="0" anchor="ctr">
                    <a:lnL>
                      <a:noFill/>
                    </a:lnL>
                    <a:lnT w="12700" cmpd="sng">
                      <a:noFill/>
                    </a:lnT>
                    <a:lnB w="12700" cap="flat" cmpd="sng" algn="ctr">
                      <a:solidFill>
                        <a:srgbClr val="FFFF00"/>
                      </a:solidFill>
                      <a:prstDash val="solid"/>
                      <a:round/>
                      <a:headEnd type="none" w="med" len="med"/>
                      <a:tailEnd type="none" w="med" len="med"/>
                    </a:lnB>
                    <a:solidFill>
                      <a:schemeClr val="bg2"/>
                    </a:solidFill>
                  </a:tcPr>
                </a:tc>
                <a:tc hMerge="1">
                  <a:txBody>
                    <a:bodyPr/>
                    <a:lstStyle/>
                    <a:p>
                      <a:pPr algn="l"/>
                      <a:endParaRPr lang="en-US" sz="1600" b="1" dirty="0">
                        <a:solidFill>
                          <a:srgbClr val="FFFF00"/>
                        </a:solidFill>
                        <a:latin typeface="+mn-lt"/>
                      </a:endParaRPr>
                    </a:p>
                  </a:txBody>
                  <a:tcPr marL="45720" marR="0" marT="91440" marB="0" anchor="ctr">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500" b="1" i="1" dirty="0" smtClean="0">
                          <a:solidFill>
                            <a:srgbClr val="FFFF00"/>
                          </a:solidFill>
                          <a:latin typeface="+mn-lt"/>
                        </a:rPr>
                        <a:t>Hazard Ratio</a:t>
                      </a:r>
                      <a:endParaRPr lang="en-US" sz="1500" b="1"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500" b="1" i="1" dirty="0">
                          <a:solidFill>
                            <a:srgbClr val="FFFF00"/>
                          </a:solidFill>
                          <a:latin typeface="+mn-lt"/>
                        </a:rPr>
                        <a:t>P-value</a:t>
                      </a:r>
                      <a:endParaRPr lang="en-US" sz="1500" b="1"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gridSpan="2">
                  <a:txBody>
                    <a:bodyPr/>
                    <a:lstStyle/>
                    <a:p>
                      <a:pPr algn="ctr" rtl="0" fontAlgn="t"/>
                      <a:r>
                        <a:rPr lang="en-US" sz="1500" b="1" i="1" dirty="0">
                          <a:solidFill>
                            <a:srgbClr val="FFFF00"/>
                          </a:solidFill>
                          <a:latin typeface="+mn-lt"/>
                        </a:rPr>
                        <a:t>95% </a:t>
                      </a:r>
                      <a:r>
                        <a:rPr lang="en-US" sz="1500" b="1" i="1" dirty="0" smtClean="0">
                          <a:solidFill>
                            <a:srgbClr val="FFFF00"/>
                          </a:solidFill>
                          <a:latin typeface="+mn-lt"/>
                        </a:rPr>
                        <a:t>Confidence Interval</a:t>
                      </a:r>
                      <a:endParaRPr lang="en-US" sz="1500" b="1" dirty="0">
                        <a:latin typeface="+mn-lt"/>
                      </a:endParaRPr>
                    </a:p>
                  </a:txBody>
                  <a:tcPr marL="0" marR="0" marT="91440" marB="0">
                    <a:lnR>
                      <a:noFill/>
                    </a:lnR>
                    <a:lnT w="12700" cmpd="sng">
                      <a:noFill/>
                    </a:lnT>
                    <a:lnB w="12700" cap="flat" cmpd="sng" algn="ctr">
                      <a:solidFill>
                        <a:srgbClr val="FFFF00"/>
                      </a:solidFill>
                      <a:prstDash val="solid"/>
                      <a:round/>
                      <a:headEnd type="none" w="med" len="med"/>
                      <a:tailEnd type="none" w="med" len="med"/>
                    </a:lnB>
                    <a:solidFill>
                      <a:schemeClr val="bg2"/>
                    </a:solidFill>
                  </a:tcPr>
                </a:tc>
                <a:tc hMerge="1">
                  <a:txBody>
                    <a:bodyPr/>
                    <a:lstStyle/>
                    <a:p>
                      <a:endParaRPr lang="en-US"/>
                    </a:p>
                  </a:txBody>
                  <a:tcPr/>
                </a:tc>
              </a:tr>
              <a:tr h="393886">
                <a:tc rowSpan="2">
                  <a:txBody>
                    <a:bodyPr/>
                    <a:lstStyle/>
                    <a:p>
                      <a:pPr marL="0" marR="0">
                        <a:lnSpc>
                          <a:spcPct val="115000"/>
                        </a:lnSpc>
                        <a:spcBef>
                          <a:spcPts val="0"/>
                        </a:spcBef>
                        <a:spcAft>
                          <a:spcPts val="0"/>
                        </a:spcAft>
                      </a:pPr>
                      <a:r>
                        <a:rPr lang="en-US" sz="1500" b="1" dirty="0">
                          <a:latin typeface="+mj-lt"/>
                          <a:ea typeface="Calibri"/>
                          <a:cs typeface="Times New Roman"/>
                        </a:rPr>
                        <a:t>Geographic location (reference = North America)</a:t>
                      </a:r>
                    </a:p>
                  </a:txBody>
                  <a:tcPr marL="73152" marR="68580" marT="73152" marB="0">
                    <a:lnL>
                      <a:noFill/>
                    </a:lnL>
                    <a:lnT w="12700" cap="flat" cmpd="sng" algn="ctr">
                      <a:solidFill>
                        <a:srgbClr val="FFFF00"/>
                      </a:solidFill>
                      <a:prstDash val="solid"/>
                      <a:round/>
                      <a:headEnd type="none" w="med" len="med"/>
                      <a:tailEnd type="none" w="med" len="med"/>
                    </a:lnT>
                    <a:solidFill>
                      <a:schemeClr val="bg2"/>
                    </a:solidFill>
                  </a:tcPr>
                </a:tc>
                <a:tc>
                  <a:txBody>
                    <a:bodyPr/>
                    <a:lstStyle/>
                    <a:p>
                      <a:pPr marL="0" marR="0">
                        <a:lnSpc>
                          <a:spcPct val="115000"/>
                        </a:lnSpc>
                        <a:spcBef>
                          <a:spcPts val="0"/>
                        </a:spcBef>
                        <a:spcAft>
                          <a:spcPts val="0"/>
                        </a:spcAft>
                      </a:pPr>
                      <a:r>
                        <a:rPr lang="en-US" sz="1500" b="1" dirty="0">
                          <a:latin typeface="+mj-lt"/>
                          <a:ea typeface="Calibri"/>
                          <a:cs typeface="Times New Roman"/>
                        </a:rPr>
                        <a:t>Europe</a:t>
                      </a:r>
                    </a:p>
                  </a:txBody>
                  <a:tcPr marL="68580" marR="6858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ctr" fontAlgn="b"/>
                      <a:r>
                        <a:rPr lang="en-US" sz="1500" b="1" i="0" u="none" strike="noStrike" dirty="0" smtClean="0">
                          <a:solidFill>
                            <a:schemeClr val="tx1"/>
                          </a:solidFill>
                          <a:latin typeface="+mj-lt"/>
                        </a:rPr>
                        <a:t>**</a:t>
                      </a:r>
                      <a:endParaRPr lang="en-US" sz="1500" b="1" i="0" u="none" strike="noStrike" dirty="0">
                        <a:solidFill>
                          <a:schemeClr val="tx1"/>
                        </a:solidFill>
                        <a:latin typeface="+mj-lt"/>
                      </a:endParaRPr>
                    </a:p>
                  </a:txBody>
                  <a:tcPr marL="9525" marR="9525" marT="9525" marB="0" anchor="b">
                    <a:lnT w="12700" cap="flat" cmpd="sng" algn="ctr">
                      <a:solidFill>
                        <a:srgbClr val="FFFF00"/>
                      </a:solidFill>
                      <a:prstDash val="solid"/>
                      <a:round/>
                      <a:headEnd type="none" w="med" len="med"/>
                      <a:tailEnd type="none" w="med" len="med"/>
                    </a:lnT>
                    <a:solidFill>
                      <a:schemeClr val="bg2"/>
                    </a:solidFill>
                  </a:tcPr>
                </a:tc>
                <a:tc>
                  <a:txBody>
                    <a:bodyPr/>
                    <a:lstStyle/>
                    <a:p>
                      <a:pPr algn="ctr" fontAlgn="b"/>
                      <a:r>
                        <a:rPr lang="en-US" sz="1500" b="1" i="0" u="none" strike="noStrike" dirty="0" smtClean="0">
                          <a:solidFill>
                            <a:schemeClr val="tx1"/>
                          </a:solidFill>
                          <a:latin typeface="+mj-lt"/>
                        </a:rPr>
                        <a:t>**</a:t>
                      </a:r>
                      <a:endParaRPr lang="en-US" sz="1500" b="1" i="0" u="none" strike="noStrike" dirty="0">
                        <a:solidFill>
                          <a:schemeClr val="tx1"/>
                        </a:solidFill>
                        <a:latin typeface="+mj-lt"/>
                      </a:endParaRPr>
                    </a:p>
                  </a:txBody>
                  <a:tcPr marL="9525" marR="9525" marT="9525" marB="0" anchor="b">
                    <a:lnT w="12700" cap="flat" cmpd="sng" algn="ctr">
                      <a:solidFill>
                        <a:srgbClr val="FFFF00"/>
                      </a:solidFill>
                      <a:prstDash val="solid"/>
                      <a:round/>
                      <a:headEnd type="none" w="med" len="med"/>
                      <a:tailEnd type="none" w="med" len="med"/>
                    </a:lnT>
                    <a:solidFill>
                      <a:schemeClr val="bg2"/>
                    </a:solidFill>
                  </a:tcPr>
                </a:tc>
                <a:tc>
                  <a:txBody>
                    <a:bodyPr/>
                    <a:lstStyle/>
                    <a:p>
                      <a:pPr algn="r" fontAlgn="b"/>
                      <a:endParaRPr lang="en-US" sz="1500" b="1" i="0" u="none" strike="noStrike" dirty="0">
                        <a:solidFill>
                          <a:schemeClr val="tx1"/>
                        </a:solidFill>
                        <a:latin typeface="+mj-lt"/>
                      </a:endParaRPr>
                    </a:p>
                  </a:txBody>
                  <a:tcPr marL="9525" marR="9525" marT="9525" marB="0" anchor="b">
                    <a:lnT w="12700" cap="flat" cmpd="sng" algn="ctr">
                      <a:solidFill>
                        <a:srgbClr val="FFFF00"/>
                      </a:solidFill>
                      <a:prstDash val="solid"/>
                      <a:round/>
                      <a:headEnd type="none" w="med" len="med"/>
                      <a:tailEnd type="none" w="med" len="med"/>
                    </a:lnT>
                    <a:solidFill>
                      <a:schemeClr val="bg2"/>
                    </a:solidFill>
                  </a:tcPr>
                </a:tc>
                <a:tc>
                  <a:txBody>
                    <a:bodyPr/>
                    <a:lstStyle/>
                    <a:p>
                      <a:pPr algn="l" fontAlgn="b"/>
                      <a:endParaRPr lang="en-US" sz="1500" b="1" i="0" u="none" strike="noStrike">
                        <a:solidFill>
                          <a:schemeClr val="tx1"/>
                        </a:solidFill>
                        <a:latin typeface="+mj-lt"/>
                      </a:endParaRPr>
                    </a:p>
                  </a:txBody>
                  <a:tcPr marL="0" marR="9525" marT="9525" marB="0" anchor="b">
                    <a:lnR>
                      <a:noFill/>
                    </a:lnR>
                    <a:lnT w="12700" cap="flat" cmpd="sng" algn="ctr">
                      <a:solidFill>
                        <a:srgbClr val="FFFF00"/>
                      </a:solidFill>
                      <a:prstDash val="solid"/>
                      <a:round/>
                      <a:headEnd type="none" w="med" len="med"/>
                      <a:tailEnd type="none" w="med" len="med"/>
                    </a:lnT>
                    <a:solidFill>
                      <a:schemeClr val="bg2"/>
                    </a:solidFill>
                  </a:tcPr>
                </a:tc>
              </a:tr>
              <a:tr h="432679">
                <a:tc vMerge="1">
                  <a:txBody>
                    <a:bodyPr/>
                    <a:lstStyle/>
                    <a:p>
                      <a:pPr algn="l" fontAlgn="t"/>
                      <a:endParaRPr lang="en-US" sz="1600" b="1" i="0" u="none" strike="noStrike" dirty="0">
                        <a:solidFill>
                          <a:srgbClr val="FFFFFF"/>
                        </a:solidFill>
                        <a:latin typeface="Arial"/>
                      </a:endParaRPr>
                    </a:p>
                  </a:txBody>
                  <a:tcPr marL="0" marR="0" marT="0" marB="0" anchor="ctr">
                    <a:lnL>
                      <a:noFill/>
                    </a:lnL>
                    <a:solidFill>
                      <a:schemeClr val="bg2"/>
                    </a:solidFill>
                  </a:tcPr>
                </a:tc>
                <a:tc>
                  <a:txBody>
                    <a:bodyPr/>
                    <a:lstStyle/>
                    <a:p>
                      <a:pPr marL="0" marR="0">
                        <a:lnSpc>
                          <a:spcPct val="115000"/>
                        </a:lnSpc>
                        <a:spcBef>
                          <a:spcPts val="0"/>
                        </a:spcBef>
                        <a:spcAft>
                          <a:spcPts val="0"/>
                        </a:spcAft>
                      </a:pPr>
                      <a:r>
                        <a:rPr lang="en-US" sz="1500" b="1" dirty="0">
                          <a:latin typeface="+mj-lt"/>
                          <a:ea typeface="Calibri"/>
                          <a:cs typeface="Times New Roman"/>
                        </a:rPr>
                        <a:t>Other</a:t>
                      </a:r>
                    </a:p>
                  </a:txBody>
                  <a:tcPr marL="68580" marR="68580" marT="0" marB="0" anchor="ctr">
                    <a:solidFill>
                      <a:schemeClr val="bg2"/>
                    </a:solidFill>
                  </a:tcPr>
                </a:tc>
                <a:tc>
                  <a:txBody>
                    <a:bodyPr/>
                    <a:lstStyle/>
                    <a:p>
                      <a:pPr marL="0" marR="0" algn="ctr">
                        <a:lnSpc>
                          <a:spcPct val="115000"/>
                        </a:lnSpc>
                        <a:spcBef>
                          <a:spcPts val="0"/>
                        </a:spcBef>
                        <a:spcAft>
                          <a:spcPts val="0"/>
                        </a:spcAft>
                      </a:pPr>
                      <a:r>
                        <a:rPr lang="en-US" sz="1500" b="1" dirty="0">
                          <a:latin typeface="+mj-lt"/>
                          <a:ea typeface="Times New Roman"/>
                          <a:cs typeface="Times New Roman"/>
                        </a:rPr>
                        <a:t>1.424</a:t>
                      </a:r>
                      <a:endParaRPr lang="en-US" sz="1500" b="1" dirty="0">
                        <a:latin typeface="+mj-lt"/>
                        <a:ea typeface="Calibri"/>
                        <a:cs typeface="Times New Roman"/>
                      </a:endParaRPr>
                    </a:p>
                  </a:txBody>
                  <a:tcPr marL="68580" marR="68580" marT="0" marB="0" anchor="ctr">
                    <a:solidFill>
                      <a:schemeClr val="bg2"/>
                    </a:solidFill>
                  </a:tcPr>
                </a:tc>
                <a:tc>
                  <a:txBody>
                    <a:bodyPr/>
                    <a:lstStyle/>
                    <a:p>
                      <a:pPr marL="0" marR="0" algn="ctr">
                        <a:lnSpc>
                          <a:spcPct val="115000"/>
                        </a:lnSpc>
                        <a:spcBef>
                          <a:spcPts val="0"/>
                        </a:spcBef>
                        <a:spcAft>
                          <a:spcPts val="0"/>
                        </a:spcAft>
                      </a:pPr>
                      <a:r>
                        <a:rPr lang="en-US" sz="1500" b="1" dirty="0">
                          <a:latin typeface="+mj-lt"/>
                          <a:ea typeface="Times New Roman"/>
                          <a:cs typeface="Times New Roman"/>
                        </a:rPr>
                        <a:t>0.5923</a:t>
                      </a:r>
                      <a:endParaRPr lang="en-US" sz="1500" b="1" dirty="0">
                        <a:latin typeface="+mj-lt"/>
                        <a:ea typeface="Calibri"/>
                        <a:cs typeface="Times New Roman"/>
                      </a:endParaRPr>
                    </a:p>
                  </a:txBody>
                  <a:tcPr marL="68580" marR="68580" marT="0" marB="0" anchor="ctr">
                    <a:solidFill>
                      <a:schemeClr val="bg2"/>
                    </a:solidFill>
                  </a:tcPr>
                </a:tc>
                <a:tc>
                  <a:txBody>
                    <a:bodyPr/>
                    <a:lstStyle/>
                    <a:p>
                      <a:pPr marL="0" marR="0" algn="r">
                        <a:lnSpc>
                          <a:spcPct val="115000"/>
                        </a:lnSpc>
                        <a:spcBef>
                          <a:spcPts val="0"/>
                        </a:spcBef>
                        <a:spcAft>
                          <a:spcPts val="0"/>
                        </a:spcAft>
                      </a:pPr>
                      <a:r>
                        <a:rPr lang="en-US" sz="1500" b="1" dirty="0" smtClean="0">
                          <a:latin typeface="+mj-lt"/>
                          <a:ea typeface="Times New Roman"/>
                          <a:cs typeface="Times New Roman"/>
                        </a:rPr>
                        <a:t>0.579-</a:t>
                      </a:r>
                      <a:endParaRPr lang="en-US" sz="1500" b="1" dirty="0">
                        <a:latin typeface="+mj-lt"/>
                        <a:ea typeface="Calibri"/>
                        <a:cs typeface="Times New Roman"/>
                      </a:endParaRPr>
                    </a:p>
                  </a:txBody>
                  <a:tcPr marL="68580" marR="0" marT="0" marB="0" anchor="ctr">
                    <a:solidFill>
                      <a:schemeClr val="bg2"/>
                    </a:solidFill>
                  </a:tcPr>
                </a:tc>
                <a:tc>
                  <a:txBody>
                    <a:bodyPr/>
                    <a:lstStyle/>
                    <a:p>
                      <a:pPr marL="0" marR="0" algn="l">
                        <a:lnSpc>
                          <a:spcPct val="115000"/>
                        </a:lnSpc>
                        <a:spcBef>
                          <a:spcPts val="0"/>
                        </a:spcBef>
                        <a:spcAft>
                          <a:spcPts val="0"/>
                        </a:spcAft>
                      </a:pPr>
                      <a:r>
                        <a:rPr lang="en-US" sz="1500" b="1">
                          <a:latin typeface="+mj-lt"/>
                          <a:ea typeface="Times New Roman"/>
                          <a:cs typeface="Times New Roman"/>
                        </a:rPr>
                        <a:t>3.505</a:t>
                      </a:r>
                      <a:endParaRPr lang="en-US" sz="1500" b="1">
                        <a:latin typeface="+mj-lt"/>
                        <a:ea typeface="Calibri"/>
                        <a:cs typeface="Times New Roman"/>
                      </a:endParaRPr>
                    </a:p>
                  </a:txBody>
                  <a:tcPr marL="0" marR="68580" marT="0" marB="0" anchor="ctr">
                    <a:lnR>
                      <a:noFill/>
                    </a:lnR>
                    <a:solidFill>
                      <a:schemeClr val="bg2"/>
                    </a:solidFill>
                  </a:tcPr>
                </a:tc>
              </a:tr>
              <a:tr h="344648">
                <a:tc rowSpan="5">
                  <a:txBody>
                    <a:bodyPr/>
                    <a:lstStyle/>
                    <a:p>
                      <a:pPr algn="l" fontAlgn="t"/>
                      <a:r>
                        <a:rPr lang="en-US" sz="1500" b="1" kern="1200" dirty="0" smtClean="0">
                          <a:solidFill>
                            <a:schemeClr val="tx1"/>
                          </a:solidFill>
                          <a:latin typeface="+mj-lt"/>
                          <a:ea typeface="+mn-ea"/>
                          <a:cs typeface="+mn-cs"/>
                        </a:rPr>
                        <a:t>Year of transplant (reference = 2000-2001)</a:t>
                      </a:r>
                      <a:endParaRPr lang="en-US" sz="1500" b="1" i="0" u="none" strike="noStrike" dirty="0">
                        <a:solidFill>
                          <a:srgbClr val="FFFFFF"/>
                        </a:solidFill>
                        <a:latin typeface="+mj-lt"/>
                      </a:endParaRPr>
                    </a:p>
                  </a:txBody>
                  <a:tcPr marL="73152" marR="0" marT="73152" marB="0">
                    <a:lnL>
                      <a:noFill/>
                    </a:lnL>
                    <a:lnR>
                      <a:noFill/>
                    </a:lnR>
                    <a:lnB w="12700" cmpd="sng">
                      <a:noFill/>
                    </a:lnB>
                    <a:lnTlToBr w="12700" cmpd="sng">
                      <a:noFill/>
                      <a:prstDash val="solid"/>
                    </a:lnTlToBr>
                    <a:lnBlToTr w="12700" cmpd="sng">
                      <a:noFill/>
                      <a:prstDash val="solid"/>
                    </a:lnBlToTr>
                    <a:solidFill>
                      <a:schemeClr val="bg2"/>
                    </a:solidFill>
                  </a:tcPr>
                </a:tc>
                <a:tc>
                  <a:txBody>
                    <a:bodyPr/>
                    <a:lstStyle/>
                    <a:p>
                      <a:pPr marL="0" marR="0">
                        <a:lnSpc>
                          <a:spcPct val="115000"/>
                        </a:lnSpc>
                        <a:spcBef>
                          <a:spcPts val="0"/>
                        </a:spcBef>
                        <a:spcAft>
                          <a:spcPts val="0"/>
                        </a:spcAft>
                      </a:pPr>
                      <a:r>
                        <a:rPr lang="en-US" sz="1500" b="1" dirty="0">
                          <a:latin typeface="+mj-lt"/>
                          <a:ea typeface="Calibri"/>
                          <a:cs typeface="Times New Roman"/>
                        </a:rPr>
                        <a:t>2002-2003</a:t>
                      </a:r>
                    </a:p>
                  </a:txBody>
                  <a:tcPr marL="68580" marR="68580" marT="0" marB="0" anchor="ctr">
                    <a:lnL>
                      <a:noFill/>
                    </a:lnL>
                    <a:lnR>
                      <a:noFill/>
                    </a:lnR>
                    <a:lnB w="12700" cmpd="sng">
                      <a:noFill/>
                    </a:lnB>
                    <a:lnTlToBr w="12700" cmpd="sng">
                      <a:noFill/>
                      <a:prstDash val="solid"/>
                    </a:lnTlToBr>
                    <a:lnBlToTr w="12700" cmpd="sng">
                      <a:noFill/>
                      <a:prstDash val="solid"/>
                    </a:lnBlToTr>
                    <a:solidFill>
                      <a:schemeClr val="bg2"/>
                    </a:solidFill>
                  </a:tcPr>
                </a:tc>
                <a:tc>
                  <a:txBody>
                    <a:bodyPr/>
                    <a:lstStyle/>
                    <a:p>
                      <a:pPr marL="0" marR="0" algn="ctr">
                        <a:lnSpc>
                          <a:spcPct val="115000"/>
                        </a:lnSpc>
                        <a:spcBef>
                          <a:spcPts val="0"/>
                        </a:spcBef>
                        <a:spcAft>
                          <a:spcPts val="0"/>
                        </a:spcAft>
                      </a:pPr>
                      <a:r>
                        <a:rPr lang="en-US" sz="1500" b="1">
                          <a:latin typeface="+mj-lt"/>
                          <a:ea typeface="Times New Roman"/>
                          <a:cs typeface="Times New Roman"/>
                        </a:rPr>
                        <a:t>0.867</a:t>
                      </a:r>
                      <a:endParaRPr lang="en-US" sz="1500" b="1">
                        <a:latin typeface="+mj-lt"/>
                        <a:ea typeface="Calibri"/>
                        <a:cs typeface="Times New Roman"/>
                      </a:endParaRPr>
                    </a:p>
                  </a:txBody>
                  <a:tcPr marL="68580" marR="68580" marT="0" marB="0" anchor="b">
                    <a:lnL>
                      <a:noFill/>
                    </a:lnL>
                    <a:lnR>
                      <a:noFill/>
                    </a:lnR>
                    <a:lnB w="12700" cmpd="sng">
                      <a:noFill/>
                    </a:lnB>
                    <a:lnTlToBr w="12700" cmpd="sng">
                      <a:noFill/>
                      <a:prstDash val="solid"/>
                    </a:lnTlToBr>
                    <a:lnBlToTr w="12700" cmpd="sng">
                      <a:noFill/>
                      <a:prstDash val="solid"/>
                    </a:lnBlToTr>
                    <a:solidFill>
                      <a:schemeClr val="bg2"/>
                    </a:solidFill>
                  </a:tcPr>
                </a:tc>
                <a:tc>
                  <a:txBody>
                    <a:bodyPr/>
                    <a:lstStyle/>
                    <a:p>
                      <a:pPr marL="0" marR="0" algn="ctr">
                        <a:lnSpc>
                          <a:spcPct val="115000"/>
                        </a:lnSpc>
                        <a:spcBef>
                          <a:spcPts val="0"/>
                        </a:spcBef>
                        <a:spcAft>
                          <a:spcPts val="0"/>
                        </a:spcAft>
                      </a:pPr>
                      <a:r>
                        <a:rPr lang="en-US" sz="1500" b="1">
                          <a:latin typeface="+mj-lt"/>
                          <a:ea typeface="Times New Roman"/>
                          <a:cs typeface="Times New Roman"/>
                        </a:rPr>
                        <a:t>0.4552</a:t>
                      </a:r>
                      <a:endParaRPr lang="en-US" sz="1500" b="1">
                        <a:latin typeface="+mj-lt"/>
                        <a:ea typeface="Calibri"/>
                        <a:cs typeface="Times New Roman"/>
                      </a:endParaRPr>
                    </a:p>
                  </a:txBody>
                  <a:tcPr marL="68580" marR="68580" marT="0" marB="0" anchor="b">
                    <a:lnL>
                      <a:noFill/>
                    </a:lnL>
                    <a:lnR>
                      <a:noFill/>
                    </a:lnR>
                    <a:lnB w="12700" cmpd="sng">
                      <a:noFill/>
                    </a:lnB>
                    <a:lnTlToBr w="12700" cmpd="sng">
                      <a:noFill/>
                      <a:prstDash val="solid"/>
                    </a:lnTlToBr>
                    <a:lnBlToTr w="12700" cmpd="sng">
                      <a:noFill/>
                      <a:prstDash val="solid"/>
                    </a:lnBlToTr>
                    <a:solidFill>
                      <a:schemeClr val="bg2"/>
                    </a:solidFill>
                  </a:tcPr>
                </a:tc>
                <a:tc>
                  <a:txBody>
                    <a:bodyPr/>
                    <a:lstStyle/>
                    <a:p>
                      <a:pPr marL="0" marR="0" algn="r">
                        <a:lnSpc>
                          <a:spcPct val="115000"/>
                        </a:lnSpc>
                        <a:spcBef>
                          <a:spcPts val="0"/>
                        </a:spcBef>
                        <a:spcAft>
                          <a:spcPts val="0"/>
                        </a:spcAft>
                      </a:pPr>
                      <a:r>
                        <a:rPr lang="en-US" sz="1500" b="1" dirty="0" smtClean="0">
                          <a:latin typeface="+mj-lt"/>
                          <a:ea typeface="Times New Roman"/>
                          <a:cs typeface="Times New Roman"/>
                        </a:rPr>
                        <a:t>0.595-</a:t>
                      </a:r>
                      <a:endParaRPr lang="en-US" sz="1500" b="1" dirty="0">
                        <a:latin typeface="+mj-lt"/>
                        <a:ea typeface="Calibri"/>
                        <a:cs typeface="Times New Roman"/>
                      </a:endParaRPr>
                    </a:p>
                  </a:txBody>
                  <a:tcPr marL="68580" marR="0" marT="0" marB="0" anchor="b">
                    <a:lnL>
                      <a:noFill/>
                    </a:lnL>
                    <a:lnR>
                      <a:noFill/>
                    </a:lnR>
                    <a:lnB w="12700" cmpd="sng">
                      <a:noFill/>
                    </a:lnB>
                    <a:lnTlToBr w="12700" cmpd="sng">
                      <a:noFill/>
                      <a:prstDash val="solid"/>
                    </a:lnTlToBr>
                    <a:lnBlToTr w="12700" cmpd="sng">
                      <a:noFill/>
                      <a:prstDash val="solid"/>
                    </a:lnBlToTr>
                    <a:solidFill>
                      <a:schemeClr val="bg2"/>
                    </a:solidFill>
                  </a:tcPr>
                </a:tc>
                <a:tc>
                  <a:txBody>
                    <a:bodyPr/>
                    <a:lstStyle/>
                    <a:p>
                      <a:pPr marL="0" marR="0" algn="l">
                        <a:lnSpc>
                          <a:spcPct val="115000"/>
                        </a:lnSpc>
                        <a:spcBef>
                          <a:spcPts val="0"/>
                        </a:spcBef>
                        <a:spcAft>
                          <a:spcPts val="0"/>
                        </a:spcAft>
                      </a:pPr>
                      <a:r>
                        <a:rPr lang="en-US" sz="1500" b="1">
                          <a:latin typeface="+mj-lt"/>
                          <a:ea typeface="Times New Roman"/>
                          <a:cs typeface="Times New Roman"/>
                        </a:rPr>
                        <a:t>1.262</a:t>
                      </a:r>
                      <a:endParaRPr lang="en-US" sz="1500" b="1">
                        <a:latin typeface="+mj-lt"/>
                        <a:ea typeface="Calibri"/>
                        <a:cs typeface="Times New Roman"/>
                      </a:endParaRPr>
                    </a:p>
                  </a:txBody>
                  <a:tcPr marL="0" marR="68580" marT="0" marB="0" anchor="b">
                    <a:lnL>
                      <a:noFill/>
                    </a:lnL>
                    <a:lnR>
                      <a:noFill/>
                    </a:lnR>
                    <a:lnB w="12700" cmpd="sng">
                      <a:noFill/>
                    </a:lnB>
                    <a:lnTlToBr w="12700" cmpd="sng">
                      <a:noFill/>
                      <a:prstDash val="solid"/>
                    </a:lnTlToBr>
                    <a:lnBlToTr w="12700" cmpd="sng">
                      <a:noFill/>
                      <a:prstDash val="solid"/>
                    </a:lnBlToTr>
                    <a:solidFill>
                      <a:schemeClr val="bg2"/>
                    </a:solidFill>
                  </a:tcPr>
                </a:tc>
              </a:tr>
              <a:tr h="344648">
                <a:tc vMerge="1">
                  <a:txBody>
                    <a:bodyPr/>
                    <a:lstStyle/>
                    <a:p>
                      <a:pPr algn="l" fontAlgn="t"/>
                      <a:endParaRPr lang="en-US" sz="1600" b="1" i="0" u="none" strike="noStrike" dirty="0">
                        <a:solidFill>
                          <a:srgbClr val="FFFFFF"/>
                        </a:solidFill>
                        <a:latin typeface="Arial"/>
                      </a:endParaRPr>
                    </a:p>
                  </a:txBody>
                  <a:tcPr marL="0" marR="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marL="0" marR="0">
                        <a:lnSpc>
                          <a:spcPct val="115000"/>
                        </a:lnSpc>
                        <a:spcBef>
                          <a:spcPts val="0"/>
                        </a:spcBef>
                        <a:spcAft>
                          <a:spcPts val="0"/>
                        </a:spcAft>
                      </a:pPr>
                      <a:r>
                        <a:rPr lang="en-US" sz="1500" b="1" dirty="0">
                          <a:latin typeface="+mj-lt"/>
                          <a:ea typeface="Calibri"/>
                          <a:cs typeface="Times New Roman"/>
                        </a:rPr>
                        <a:t>2004-2005</a:t>
                      </a:r>
                    </a:p>
                  </a:txBody>
                  <a:tcPr marL="68580" marR="6858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marL="0" marR="0" algn="ctr">
                        <a:lnSpc>
                          <a:spcPct val="115000"/>
                        </a:lnSpc>
                        <a:spcBef>
                          <a:spcPts val="0"/>
                        </a:spcBef>
                        <a:spcAft>
                          <a:spcPts val="0"/>
                        </a:spcAft>
                      </a:pPr>
                      <a:r>
                        <a:rPr lang="en-US" sz="1500" b="1">
                          <a:latin typeface="+mj-lt"/>
                          <a:ea typeface="Times New Roman"/>
                          <a:cs typeface="Times New Roman"/>
                        </a:rPr>
                        <a:t>1.211</a:t>
                      </a:r>
                      <a:endParaRPr lang="en-US" sz="1500" b="1">
                        <a:latin typeface="+mj-lt"/>
                        <a:ea typeface="Calibri"/>
                        <a:cs typeface="Times New Roman"/>
                      </a:endParaRPr>
                    </a:p>
                  </a:txBody>
                  <a:tcPr marL="68580" marR="68580" marT="0" marB="0" anchor="b">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marL="0" marR="0" algn="ctr">
                        <a:lnSpc>
                          <a:spcPct val="115000"/>
                        </a:lnSpc>
                        <a:spcBef>
                          <a:spcPts val="0"/>
                        </a:spcBef>
                        <a:spcAft>
                          <a:spcPts val="0"/>
                        </a:spcAft>
                      </a:pPr>
                      <a:r>
                        <a:rPr lang="en-US" sz="1500" b="1">
                          <a:latin typeface="+mj-lt"/>
                          <a:ea typeface="Times New Roman"/>
                          <a:cs typeface="Times New Roman"/>
                        </a:rPr>
                        <a:t>0.2792</a:t>
                      </a:r>
                      <a:endParaRPr lang="en-US" sz="1500" b="1">
                        <a:latin typeface="+mj-lt"/>
                        <a:ea typeface="Calibri"/>
                        <a:cs typeface="Times New Roman"/>
                      </a:endParaRPr>
                    </a:p>
                  </a:txBody>
                  <a:tcPr marL="68580" marR="68580" marT="0" marB="0" anchor="b">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marL="0" marR="0" algn="r">
                        <a:lnSpc>
                          <a:spcPct val="115000"/>
                        </a:lnSpc>
                        <a:spcBef>
                          <a:spcPts val="0"/>
                        </a:spcBef>
                        <a:spcAft>
                          <a:spcPts val="0"/>
                        </a:spcAft>
                      </a:pPr>
                      <a:r>
                        <a:rPr lang="en-US" sz="1500" b="1" dirty="0" smtClean="0">
                          <a:latin typeface="+mj-lt"/>
                          <a:ea typeface="Times New Roman"/>
                          <a:cs typeface="Times New Roman"/>
                        </a:rPr>
                        <a:t>0.856-</a:t>
                      </a:r>
                      <a:endParaRPr lang="en-US" sz="1500" b="1" dirty="0">
                        <a:latin typeface="+mj-lt"/>
                        <a:ea typeface="Calibri"/>
                        <a:cs typeface="Times New Roman"/>
                      </a:endParaRPr>
                    </a:p>
                  </a:txBody>
                  <a:tcPr marL="68580" marR="0" marT="0" marB="0" anchor="b">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marL="0" marR="0" algn="l">
                        <a:lnSpc>
                          <a:spcPct val="115000"/>
                        </a:lnSpc>
                        <a:spcBef>
                          <a:spcPts val="0"/>
                        </a:spcBef>
                        <a:spcAft>
                          <a:spcPts val="0"/>
                        </a:spcAft>
                      </a:pPr>
                      <a:r>
                        <a:rPr lang="en-US" sz="1500" b="1">
                          <a:latin typeface="+mj-lt"/>
                          <a:ea typeface="Times New Roman"/>
                          <a:cs typeface="Times New Roman"/>
                        </a:rPr>
                        <a:t>1.711</a:t>
                      </a:r>
                      <a:endParaRPr lang="en-US" sz="1500" b="1">
                        <a:latin typeface="+mj-lt"/>
                        <a:ea typeface="Calibri"/>
                        <a:cs typeface="Times New Roman"/>
                      </a:endParaRPr>
                    </a:p>
                  </a:txBody>
                  <a:tcPr marL="0" marR="68580" marT="0" marB="0" anchor="b">
                    <a:lnL>
                      <a:noFill/>
                    </a:lnL>
                    <a:lnR>
                      <a:noFill/>
                    </a:lnR>
                    <a:lnT>
                      <a:noFill/>
                    </a:lnT>
                    <a:lnB w="12700" cmpd="sng">
                      <a:noFill/>
                    </a:lnB>
                    <a:lnTlToBr w="12700" cmpd="sng">
                      <a:noFill/>
                      <a:prstDash val="solid"/>
                    </a:lnTlToBr>
                    <a:lnBlToTr w="12700" cmpd="sng">
                      <a:noFill/>
                      <a:prstDash val="solid"/>
                    </a:lnBlToTr>
                    <a:solidFill>
                      <a:schemeClr val="bg2"/>
                    </a:solidFill>
                  </a:tcPr>
                </a:tc>
              </a:tr>
              <a:tr h="344648">
                <a:tc vMerge="1">
                  <a:txBody>
                    <a:bodyPr/>
                    <a:lstStyle/>
                    <a:p>
                      <a:pPr algn="l" fontAlgn="t"/>
                      <a:endParaRPr lang="en-US" sz="1600" b="1" i="0" u="none" strike="noStrike" dirty="0">
                        <a:solidFill>
                          <a:srgbClr val="FFFFFF"/>
                        </a:solidFill>
                        <a:latin typeface="Arial"/>
                      </a:endParaRPr>
                    </a:p>
                  </a:txBody>
                  <a:tcPr marL="0" marR="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marL="0" marR="0">
                        <a:lnSpc>
                          <a:spcPct val="115000"/>
                        </a:lnSpc>
                        <a:spcBef>
                          <a:spcPts val="0"/>
                        </a:spcBef>
                        <a:spcAft>
                          <a:spcPts val="0"/>
                        </a:spcAft>
                      </a:pPr>
                      <a:r>
                        <a:rPr lang="en-US" sz="1500" b="1" dirty="0">
                          <a:latin typeface="+mj-lt"/>
                          <a:ea typeface="Calibri"/>
                          <a:cs typeface="Times New Roman"/>
                        </a:rPr>
                        <a:t>2006-2007</a:t>
                      </a:r>
                    </a:p>
                  </a:txBody>
                  <a:tcPr marL="68580" marR="6858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marL="0" marR="0" algn="ctr">
                        <a:lnSpc>
                          <a:spcPct val="115000"/>
                        </a:lnSpc>
                        <a:spcBef>
                          <a:spcPts val="0"/>
                        </a:spcBef>
                        <a:spcAft>
                          <a:spcPts val="0"/>
                        </a:spcAft>
                      </a:pPr>
                      <a:r>
                        <a:rPr lang="en-US" sz="1500" b="1">
                          <a:latin typeface="+mj-lt"/>
                          <a:ea typeface="Times New Roman"/>
                          <a:cs typeface="Times New Roman"/>
                        </a:rPr>
                        <a:t>0.844</a:t>
                      </a:r>
                      <a:endParaRPr lang="en-US" sz="1500" b="1">
                        <a:latin typeface="+mj-lt"/>
                        <a:ea typeface="Calibri"/>
                        <a:cs typeface="Times New Roman"/>
                      </a:endParaRPr>
                    </a:p>
                  </a:txBody>
                  <a:tcPr marL="68580" marR="68580" marT="0" marB="0" anchor="b">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marL="0" marR="0" algn="ctr">
                        <a:lnSpc>
                          <a:spcPct val="115000"/>
                        </a:lnSpc>
                        <a:spcBef>
                          <a:spcPts val="0"/>
                        </a:spcBef>
                        <a:spcAft>
                          <a:spcPts val="0"/>
                        </a:spcAft>
                      </a:pPr>
                      <a:r>
                        <a:rPr lang="en-US" sz="1500" b="1">
                          <a:latin typeface="+mj-lt"/>
                          <a:ea typeface="Times New Roman"/>
                          <a:cs typeface="Times New Roman"/>
                        </a:rPr>
                        <a:t>0.3758</a:t>
                      </a:r>
                      <a:endParaRPr lang="en-US" sz="1500" b="1">
                        <a:latin typeface="+mj-lt"/>
                        <a:ea typeface="Calibri"/>
                        <a:cs typeface="Times New Roman"/>
                      </a:endParaRPr>
                    </a:p>
                  </a:txBody>
                  <a:tcPr marL="68580" marR="68580" marT="0" marB="0" anchor="b">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marL="0" marR="0" algn="r">
                        <a:lnSpc>
                          <a:spcPct val="115000"/>
                        </a:lnSpc>
                        <a:spcBef>
                          <a:spcPts val="0"/>
                        </a:spcBef>
                        <a:spcAft>
                          <a:spcPts val="0"/>
                        </a:spcAft>
                      </a:pPr>
                      <a:r>
                        <a:rPr lang="en-US" sz="1500" b="1" dirty="0" smtClean="0">
                          <a:latin typeface="+mj-lt"/>
                          <a:ea typeface="Times New Roman"/>
                          <a:cs typeface="Times New Roman"/>
                        </a:rPr>
                        <a:t>0.579-</a:t>
                      </a:r>
                      <a:endParaRPr lang="en-US" sz="1500" b="1" dirty="0">
                        <a:latin typeface="+mj-lt"/>
                        <a:ea typeface="Calibri"/>
                        <a:cs typeface="Times New Roman"/>
                      </a:endParaRPr>
                    </a:p>
                  </a:txBody>
                  <a:tcPr marL="68580" marR="0" marT="0" marB="0" anchor="b">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marL="0" marR="0" algn="l">
                        <a:lnSpc>
                          <a:spcPct val="115000"/>
                        </a:lnSpc>
                        <a:spcBef>
                          <a:spcPts val="0"/>
                        </a:spcBef>
                        <a:spcAft>
                          <a:spcPts val="0"/>
                        </a:spcAft>
                      </a:pPr>
                      <a:r>
                        <a:rPr lang="en-US" sz="1500" b="1">
                          <a:latin typeface="+mj-lt"/>
                          <a:ea typeface="Times New Roman"/>
                          <a:cs typeface="Times New Roman"/>
                        </a:rPr>
                        <a:t>1.229</a:t>
                      </a:r>
                      <a:endParaRPr lang="en-US" sz="1500" b="1">
                        <a:latin typeface="+mj-lt"/>
                        <a:ea typeface="Calibri"/>
                        <a:cs typeface="Times New Roman"/>
                      </a:endParaRPr>
                    </a:p>
                  </a:txBody>
                  <a:tcPr marL="0" marR="68580" marT="0" marB="0" anchor="b">
                    <a:lnL>
                      <a:noFill/>
                    </a:lnL>
                    <a:lnR>
                      <a:noFill/>
                    </a:lnR>
                    <a:lnT>
                      <a:noFill/>
                    </a:lnT>
                    <a:lnB w="12700" cmpd="sng">
                      <a:noFill/>
                    </a:lnB>
                    <a:lnTlToBr w="12700" cmpd="sng">
                      <a:noFill/>
                      <a:prstDash val="solid"/>
                    </a:lnTlToBr>
                    <a:lnBlToTr w="12700" cmpd="sng">
                      <a:noFill/>
                      <a:prstDash val="solid"/>
                    </a:lnBlToTr>
                    <a:solidFill>
                      <a:schemeClr val="bg2"/>
                    </a:solidFill>
                  </a:tcPr>
                </a:tc>
              </a:tr>
              <a:tr h="344648">
                <a:tc vMerge="1">
                  <a:txBody>
                    <a:bodyPr/>
                    <a:lstStyle/>
                    <a:p>
                      <a:pPr algn="l" fontAlgn="t"/>
                      <a:endParaRPr lang="en-US" sz="1600" b="1" i="0" u="none" strike="noStrike" dirty="0">
                        <a:solidFill>
                          <a:srgbClr val="FFFFFF"/>
                        </a:solidFill>
                        <a:latin typeface="Arial"/>
                      </a:endParaRPr>
                    </a:p>
                  </a:txBody>
                  <a:tcPr marL="0" marR="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marL="0" marR="0">
                        <a:lnSpc>
                          <a:spcPct val="115000"/>
                        </a:lnSpc>
                        <a:spcBef>
                          <a:spcPts val="0"/>
                        </a:spcBef>
                        <a:spcAft>
                          <a:spcPts val="0"/>
                        </a:spcAft>
                      </a:pPr>
                      <a:r>
                        <a:rPr lang="en-US" sz="1500" b="1" dirty="0">
                          <a:latin typeface="+mj-lt"/>
                          <a:ea typeface="Calibri"/>
                          <a:cs typeface="Times New Roman"/>
                        </a:rPr>
                        <a:t>2008-2009</a:t>
                      </a:r>
                    </a:p>
                  </a:txBody>
                  <a:tcPr marL="68580" marR="6858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marL="0" marR="0" algn="ctr">
                        <a:lnSpc>
                          <a:spcPct val="115000"/>
                        </a:lnSpc>
                        <a:spcBef>
                          <a:spcPts val="0"/>
                        </a:spcBef>
                        <a:spcAft>
                          <a:spcPts val="0"/>
                        </a:spcAft>
                      </a:pPr>
                      <a:r>
                        <a:rPr lang="en-US" sz="1500" b="1">
                          <a:latin typeface="+mj-lt"/>
                          <a:ea typeface="Times New Roman"/>
                          <a:cs typeface="Times New Roman"/>
                        </a:rPr>
                        <a:t>0.748</a:t>
                      </a:r>
                      <a:endParaRPr lang="en-US" sz="1500" b="1">
                        <a:latin typeface="+mj-lt"/>
                        <a:ea typeface="Calibri"/>
                        <a:cs typeface="Times New Roman"/>
                      </a:endParaRPr>
                    </a:p>
                  </a:txBody>
                  <a:tcPr marL="68580" marR="68580" marT="0" marB="0" anchor="b">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marL="0" marR="0" algn="ctr">
                        <a:lnSpc>
                          <a:spcPct val="115000"/>
                        </a:lnSpc>
                        <a:spcBef>
                          <a:spcPts val="0"/>
                        </a:spcBef>
                        <a:spcAft>
                          <a:spcPts val="0"/>
                        </a:spcAft>
                      </a:pPr>
                      <a:r>
                        <a:rPr lang="en-US" sz="1500" b="1">
                          <a:latin typeface="+mj-lt"/>
                          <a:ea typeface="Times New Roman"/>
                          <a:cs typeface="Times New Roman"/>
                        </a:rPr>
                        <a:t>0.1243</a:t>
                      </a:r>
                      <a:endParaRPr lang="en-US" sz="1500" b="1">
                        <a:latin typeface="+mj-lt"/>
                        <a:ea typeface="Calibri"/>
                        <a:cs typeface="Times New Roman"/>
                      </a:endParaRPr>
                    </a:p>
                  </a:txBody>
                  <a:tcPr marL="68580" marR="68580" marT="0" marB="0" anchor="b">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marL="0" marR="0" algn="r">
                        <a:lnSpc>
                          <a:spcPct val="115000"/>
                        </a:lnSpc>
                        <a:spcBef>
                          <a:spcPts val="0"/>
                        </a:spcBef>
                        <a:spcAft>
                          <a:spcPts val="0"/>
                        </a:spcAft>
                      </a:pPr>
                      <a:r>
                        <a:rPr lang="en-US" sz="1500" b="1" dirty="0" smtClean="0">
                          <a:latin typeface="+mj-lt"/>
                          <a:ea typeface="Times New Roman"/>
                          <a:cs typeface="Times New Roman"/>
                        </a:rPr>
                        <a:t>0.516-</a:t>
                      </a:r>
                      <a:endParaRPr lang="en-US" sz="1500" b="1" dirty="0">
                        <a:latin typeface="+mj-lt"/>
                        <a:ea typeface="Calibri"/>
                        <a:cs typeface="Times New Roman"/>
                      </a:endParaRPr>
                    </a:p>
                  </a:txBody>
                  <a:tcPr marL="68580" marR="0" marT="0" marB="0" anchor="b">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marL="0" marR="0" algn="l">
                        <a:lnSpc>
                          <a:spcPct val="115000"/>
                        </a:lnSpc>
                        <a:spcBef>
                          <a:spcPts val="0"/>
                        </a:spcBef>
                        <a:spcAft>
                          <a:spcPts val="0"/>
                        </a:spcAft>
                      </a:pPr>
                      <a:r>
                        <a:rPr lang="en-US" sz="1500" b="1">
                          <a:latin typeface="+mj-lt"/>
                          <a:ea typeface="Times New Roman"/>
                          <a:cs typeface="Times New Roman"/>
                        </a:rPr>
                        <a:t>1.083</a:t>
                      </a:r>
                      <a:endParaRPr lang="en-US" sz="1500" b="1">
                        <a:latin typeface="+mj-lt"/>
                        <a:ea typeface="Calibri"/>
                        <a:cs typeface="Times New Roman"/>
                      </a:endParaRPr>
                    </a:p>
                  </a:txBody>
                  <a:tcPr marL="0" marR="68580" marT="0" marB="0" anchor="b">
                    <a:lnL>
                      <a:noFill/>
                    </a:lnL>
                    <a:lnR>
                      <a:noFill/>
                    </a:lnR>
                    <a:lnT>
                      <a:noFill/>
                    </a:lnT>
                    <a:lnB w="12700" cmpd="sng">
                      <a:noFill/>
                    </a:lnB>
                    <a:lnTlToBr w="12700" cmpd="sng">
                      <a:noFill/>
                      <a:prstDash val="solid"/>
                    </a:lnTlToBr>
                    <a:lnBlToTr w="12700" cmpd="sng">
                      <a:noFill/>
                      <a:prstDash val="solid"/>
                    </a:lnBlToTr>
                    <a:solidFill>
                      <a:schemeClr val="bg2"/>
                    </a:solidFill>
                  </a:tcPr>
                </a:tc>
              </a:tr>
              <a:tr h="344648">
                <a:tc vMerge="1">
                  <a:txBody>
                    <a:bodyPr/>
                    <a:lstStyle/>
                    <a:p>
                      <a:pPr algn="l" fontAlgn="t"/>
                      <a:endParaRPr lang="en-US" sz="1600" b="1" i="0" u="none" strike="noStrike" dirty="0">
                        <a:solidFill>
                          <a:srgbClr val="FFFFFF"/>
                        </a:solidFill>
                        <a:latin typeface="Arial"/>
                      </a:endParaRPr>
                    </a:p>
                  </a:txBody>
                  <a:tcPr marL="0" marR="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marL="0" marR="0">
                        <a:lnSpc>
                          <a:spcPct val="115000"/>
                        </a:lnSpc>
                        <a:spcBef>
                          <a:spcPts val="0"/>
                        </a:spcBef>
                        <a:spcAft>
                          <a:spcPts val="0"/>
                        </a:spcAft>
                      </a:pPr>
                      <a:r>
                        <a:rPr lang="en-US" sz="1500" b="1" dirty="0">
                          <a:latin typeface="+mj-lt"/>
                          <a:ea typeface="Calibri"/>
                          <a:cs typeface="Times New Roman"/>
                        </a:rPr>
                        <a:t>2010-6/2011</a:t>
                      </a:r>
                    </a:p>
                  </a:txBody>
                  <a:tcPr marL="68580" marR="6858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marL="0" marR="0" algn="ctr">
                        <a:lnSpc>
                          <a:spcPct val="115000"/>
                        </a:lnSpc>
                        <a:spcBef>
                          <a:spcPts val="0"/>
                        </a:spcBef>
                        <a:spcAft>
                          <a:spcPts val="0"/>
                        </a:spcAft>
                      </a:pPr>
                      <a:r>
                        <a:rPr lang="en-US" sz="1500" b="1" dirty="0">
                          <a:latin typeface="+mj-lt"/>
                          <a:ea typeface="Times New Roman"/>
                          <a:cs typeface="Times New Roman"/>
                        </a:rPr>
                        <a:t>0.576</a:t>
                      </a:r>
                      <a:endParaRPr lang="en-US" sz="1500" b="1" dirty="0">
                        <a:latin typeface="+mj-lt"/>
                        <a:ea typeface="Calibri"/>
                        <a:cs typeface="Times New Roman"/>
                      </a:endParaRPr>
                    </a:p>
                  </a:txBody>
                  <a:tcPr marL="68580" marR="68580" marT="0" marB="0" anchor="b">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marL="0" marR="0" algn="ctr">
                        <a:lnSpc>
                          <a:spcPct val="115000"/>
                        </a:lnSpc>
                        <a:spcBef>
                          <a:spcPts val="0"/>
                        </a:spcBef>
                        <a:spcAft>
                          <a:spcPts val="0"/>
                        </a:spcAft>
                      </a:pPr>
                      <a:r>
                        <a:rPr lang="en-US" sz="1500" b="1" dirty="0">
                          <a:latin typeface="+mj-lt"/>
                          <a:ea typeface="Times New Roman"/>
                          <a:cs typeface="Times New Roman"/>
                        </a:rPr>
                        <a:t>0.0143</a:t>
                      </a:r>
                      <a:endParaRPr lang="en-US" sz="1500" b="1" dirty="0">
                        <a:latin typeface="+mj-lt"/>
                        <a:ea typeface="Calibri"/>
                        <a:cs typeface="Times New Roman"/>
                      </a:endParaRPr>
                    </a:p>
                  </a:txBody>
                  <a:tcPr marL="68580" marR="68580" marT="0" marB="0" anchor="b">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marL="0" marR="0" algn="r">
                        <a:lnSpc>
                          <a:spcPct val="115000"/>
                        </a:lnSpc>
                        <a:spcBef>
                          <a:spcPts val="0"/>
                        </a:spcBef>
                        <a:spcAft>
                          <a:spcPts val="0"/>
                        </a:spcAft>
                      </a:pPr>
                      <a:r>
                        <a:rPr lang="en-US" sz="1500" b="1" dirty="0" smtClean="0">
                          <a:latin typeface="+mj-lt"/>
                          <a:ea typeface="Times New Roman"/>
                          <a:cs typeface="Times New Roman"/>
                        </a:rPr>
                        <a:t>0.370-</a:t>
                      </a:r>
                      <a:endParaRPr lang="en-US" sz="1500" b="1" dirty="0">
                        <a:latin typeface="+mj-lt"/>
                        <a:ea typeface="Calibri"/>
                        <a:cs typeface="Times New Roman"/>
                      </a:endParaRPr>
                    </a:p>
                  </a:txBody>
                  <a:tcPr marL="68580" marR="0" marT="0" marB="0" anchor="b">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marL="0" marR="0" algn="l">
                        <a:lnSpc>
                          <a:spcPct val="115000"/>
                        </a:lnSpc>
                        <a:spcBef>
                          <a:spcPts val="0"/>
                        </a:spcBef>
                        <a:spcAft>
                          <a:spcPts val="0"/>
                        </a:spcAft>
                      </a:pPr>
                      <a:r>
                        <a:rPr lang="en-US" sz="1500" b="1" dirty="0">
                          <a:latin typeface="+mj-lt"/>
                          <a:ea typeface="Times New Roman"/>
                          <a:cs typeface="Times New Roman"/>
                        </a:rPr>
                        <a:t>0.896</a:t>
                      </a:r>
                      <a:endParaRPr lang="en-US" sz="1500" b="1" dirty="0">
                        <a:latin typeface="+mj-lt"/>
                        <a:ea typeface="Calibri"/>
                        <a:cs typeface="Times New Roman"/>
                      </a:endParaRPr>
                    </a:p>
                  </a:txBody>
                  <a:tcPr marL="0" marR="68580" marT="0" marB="0" anchor="b">
                    <a:lnL>
                      <a:noFill/>
                    </a:lnL>
                    <a:lnR>
                      <a:noFill/>
                    </a:lnR>
                    <a:lnT>
                      <a:noFill/>
                    </a:lnT>
                    <a:lnB w="12700" cmpd="sng">
                      <a:noFill/>
                    </a:lnB>
                    <a:lnTlToBr w="12700" cmpd="sng">
                      <a:noFill/>
                      <a:prstDash val="solid"/>
                    </a:lnTlToBr>
                    <a:lnBlToTr w="12700" cmpd="sng">
                      <a:noFill/>
                      <a:prstDash val="solid"/>
                    </a:lnBlToTr>
                    <a:solidFill>
                      <a:schemeClr val="bg2"/>
                    </a:solidFill>
                  </a:tcPr>
                </a:tc>
              </a:tr>
              <a:tr h="344648">
                <a:tc rowSpan="2">
                  <a:txBody>
                    <a:bodyPr/>
                    <a:lstStyle/>
                    <a:p>
                      <a:pPr algn="l" fontAlgn="t"/>
                      <a:r>
                        <a:rPr lang="en-US" sz="1500" b="1" i="0" u="none" strike="noStrike" baseline="0" dirty="0" smtClean="0">
                          <a:solidFill>
                            <a:srgbClr val="FFFFFF"/>
                          </a:solidFill>
                          <a:latin typeface="+mj-lt"/>
                        </a:rPr>
                        <a:t>Continuous variables</a:t>
                      </a:r>
                      <a:endParaRPr lang="en-US" sz="1500" b="1" i="0" u="none" strike="noStrike" dirty="0">
                        <a:solidFill>
                          <a:srgbClr val="FFFFFF"/>
                        </a:solidFill>
                        <a:latin typeface="+mj-lt"/>
                      </a:endParaRPr>
                    </a:p>
                  </a:txBody>
                  <a:tcPr marL="73152" marR="0" marT="73152" marB="0">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l" fontAlgn="t"/>
                      <a:r>
                        <a:rPr lang="en-US" sz="1500" b="1" i="0" u="none" strike="noStrike" kern="1200" dirty="0" smtClean="0">
                          <a:solidFill>
                            <a:srgbClr val="FFFFFF"/>
                          </a:solidFill>
                          <a:latin typeface="+mn-lt"/>
                          <a:ea typeface="+mn-ea"/>
                          <a:cs typeface="+mn-cs"/>
                        </a:rPr>
                        <a:t>Recipient age</a:t>
                      </a:r>
                      <a:r>
                        <a:rPr lang="en-US" sz="1500" b="1" i="0" u="none" strike="noStrike" kern="1200" baseline="0" dirty="0" smtClean="0">
                          <a:solidFill>
                            <a:srgbClr val="FFFFFF"/>
                          </a:solidFill>
                          <a:latin typeface="+mn-lt"/>
                          <a:ea typeface="+mn-ea"/>
                          <a:cs typeface="+mn-cs"/>
                        </a:rPr>
                        <a:t> </a:t>
                      </a:r>
                      <a:endParaRPr lang="en-US" sz="1500" b="1" i="0" u="none" strike="noStrike" dirty="0">
                        <a:solidFill>
                          <a:srgbClr val="FFFFFF"/>
                        </a:solidFill>
                        <a:latin typeface="+mj-lt"/>
                      </a:endParaRPr>
                    </a:p>
                  </a:txBody>
                  <a:tcPr marL="73152" marR="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dirty="0" smtClean="0">
                          <a:solidFill>
                            <a:schemeClr val="tx1"/>
                          </a:solidFill>
                          <a:latin typeface="+mj-lt"/>
                        </a:rPr>
                        <a:t>-</a:t>
                      </a:r>
                      <a:endParaRPr lang="en-US" sz="1500" b="1" i="0" u="none" strike="noStrike" dirty="0">
                        <a:solidFill>
                          <a:schemeClr val="tx1"/>
                        </a:solidFill>
                        <a:latin typeface="+mj-lt"/>
                      </a:endParaRPr>
                    </a:p>
                  </a:txBody>
                  <a:tcPr marL="9525" marR="9525" marT="9525" marB="0" anchor="b">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dirty="0" smtClean="0">
                          <a:solidFill>
                            <a:schemeClr val="tx1"/>
                          </a:solidFill>
                          <a:latin typeface="+mj-lt"/>
                        </a:rPr>
                        <a:t>**</a:t>
                      </a:r>
                      <a:endParaRPr lang="en-US" sz="1500" b="1" i="0" u="none" strike="noStrike" dirty="0">
                        <a:solidFill>
                          <a:schemeClr val="tx1"/>
                        </a:solidFill>
                        <a:latin typeface="+mj-lt"/>
                      </a:endParaRPr>
                    </a:p>
                  </a:txBody>
                  <a:tcPr marL="9525" marR="9525" marT="9525" marB="0" anchor="b">
                    <a:lnL>
                      <a:noFill/>
                    </a:lnL>
                    <a:lnR>
                      <a:noFill/>
                    </a:lnR>
                    <a:lnT>
                      <a:noFill/>
                    </a:lnT>
                    <a:lnB w="12700" cmpd="sng">
                      <a:noFill/>
                    </a:lnB>
                    <a:lnTlToBr w="12700" cmpd="sng">
                      <a:noFill/>
                      <a:prstDash val="solid"/>
                    </a:lnTlToBr>
                    <a:lnBlToTr w="12700" cmpd="sng">
                      <a:noFill/>
                      <a:prstDash val="solid"/>
                    </a:lnBlToTr>
                    <a:solidFill>
                      <a:schemeClr val="bg2"/>
                    </a:solidFill>
                  </a:tcPr>
                </a:tc>
                <a:tc gridSpan="2">
                  <a:txBody>
                    <a:bodyPr/>
                    <a:lstStyle/>
                    <a:p>
                      <a:pPr algn="ctr" fontAlgn="b"/>
                      <a:r>
                        <a:rPr lang="en-US" sz="1500" b="1" i="0" u="none" strike="noStrike" dirty="0" smtClean="0">
                          <a:solidFill>
                            <a:schemeClr val="tx1"/>
                          </a:solidFill>
                          <a:latin typeface="+mj-lt"/>
                        </a:rPr>
                        <a:t>-</a:t>
                      </a:r>
                      <a:endParaRPr lang="en-US" sz="1500" b="1" i="0" u="none" strike="noStrike" dirty="0">
                        <a:solidFill>
                          <a:schemeClr val="tx1"/>
                        </a:solidFill>
                        <a:latin typeface="+mj-lt"/>
                      </a:endParaRPr>
                    </a:p>
                  </a:txBody>
                  <a:tcPr marL="9525" marR="9525" marT="9525" marB="0" anchor="b">
                    <a:lnL>
                      <a:noFill/>
                    </a:lnL>
                    <a:lnR>
                      <a:noFill/>
                    </a:lnR>
                    <a:lnT>
                      <a:noFill/>
                    </a:lnT>
                    <a:lnB w="12700" cmpd="sng">
                      <a:noFill/>
                    </a:lnB>
                    <a:lnTlToBr w="12700" cmpd="sng">
                      <a:noFill/>
                      <a:prstDash val="solid"/>
                    </a:lnTlToBr>
                    <a:lnBlToTr w="12700" cmpd="sng">
                      <a:noFill/>
                      <a:prstDash val="solid"/>
                    </a:lnBlToTr>
                    <a:solidFill>
                      <a:schemeClr val="bg2"/>
                    </a:solidFill>
                  </a:tcPr>
                </a:tc>
                <a:tc hMerge="1">
                  <a:txBody>
                    <a:bodyPr/>
                    <a:lstStyle/>
                    <a:p>
                      <a:pPr algn="ctr" fontAlgn="b"/>
                      <a:endParaRPr lang="en-US" sz="1400" b="1" i="0" u="none" strike="noStrike" dirty="0">
                        <a:solidFill>
                          <a:schemeClr val="tx1"/>
                        </a:solidFill>
                        <a:latin typeface="+mj-lt"/>
                      </a:endParaRPr>
                    </a:p>
                  </a:txBody>
                  <a:tcPr marL="9525" marR="9525" marT="9525" marB="0" anchor="b">
                    <a:lnL>
                      <a:noFill/>
                    </a:lnL>
                    <a:lnR>
                      <a:noFill/>
                    </a:lnR>
                    <a:lnT>
                      <a:noFill/>
                    </a:lnT>
                    <a:lnB w="12700" cmpd="sng">
                      <a:noFill/>
                    </a:lnB>
                    <a:lnTlToBr w="12700" cmpd="sng">
                      <a:noFill/>
                      <a:prstDash val="solid"/>
                    </a:lnTlToBr>
                    <a:lnBlToTr w="12700" cmpd="sng">
                      <a:noFill/>
                      <a:prstDash val="solid"/>
                    </a:lnBlToTr>
                    <a:solidFill>
                      <a:schemeClr val="bg2"/>
                    </a:solidFill>
                  </a:tcPr>
                </a:tc>
              </a:tr>
              <a:tr h="479168">
                <a:tc vMerge="1">
                  <a:txBody>
                    <a:bodyPr/>
                    <a:lstStyle/>
                    <a:p>
                      <a:pPr algn="l" fontAlgn="t"/>
                      <a:endParaRPr lang="en-US" sz="1500" b="1" i="0" u="none" strike="noStrike" dirty="0">
                        <a:solidFill>
                          <a:srgbClr val="FFFFFF"/>
                        </a:solidFill>
                        <a:latin typeface="+mj-lt"/>
                      </a:endParaRPr>
                    </a:p>
                  </a:txBody>
                  <a:tcPr marL="73152" marR="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l" fontAlgn="t"/>
                      <a:r>
                        <a:rPr lang="en-US" sz="1500" b="1" kern="1200" dirty="0" smtClean="0">
                          <a:solidFill>
                            <a:schemeClr val="tx1"/>
                          </a:solidFill>
                          <a:latin typeface="+mn-lt"/>
                          <a:ea typeface="+mn-ea"/>
                          <a:cs typeface="+mn-cs"/>
                        </a:rPr>
                        <a:t>Interaction between recipient age and Europe</a:t>
                      </a:r>
                      <a:endParaRPr lang="en-US" sz="1500" b="1" i="0" u="none" strike="noStrike" dirty="0">
                        <a:solidFill>
                          <a:srgbClr val="FFFFFF"/>
                        </a:solidFill>
                        <a:latin typeface="+mj-lt"/>
                      </a:endParaRPr>
                    </a:p>
                  </a:txBody>
                  <a:tcPr marL="73152" marR="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dirty="0" smtClean="0">
                          <a:solidFill>
                            <a:schemeClr val="tx1"/>
                          </a:solidFill>
                          <a:latin typeface="+mj-lt"/>
                        </a:rPr>
                        <a:t>-</a:t>
                      </a:r>
                      <a:endParaRPr lang="en-US" sz="1500" b="1" i="0" u="none" strike="noStrike" dirty="0">
                        <a:solidFill>
                          <a:schemeClr val="tx1"/>
                        </a:solidFill>
                        <a:latin typeface="+mj-lt"/>
                      </a:endParaRP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dirty="0" smtClean="0">
                          <a:solidFill>
                            <a:schemeClr val="tx1"/>
                          </a:solidFill>
                          <a:latin typeface="+mj-lt"/>
                        </a:rPr>
                        <a:t>0.0287</a:t>
                      </a:r>
                      <a:endParaRPr lang="en-US" sz="1500" b="1" i="0" u="none" strike="noStrike" dirty="0">
                        <a:solidFill>
                          <a:schemeClr val="tx1"/>
                        </a:solidFill>
                        <a:latin typeface="+mj-lt"/>
                      </a:endParaRP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gridSpan="2">
                  <a:txBody>
                    <a:bodyPr/>
                    <a:lstStyle/>
                    <a:p>
                      <a:pPr algn="ctr" fontAlgn="b"/>
                      <a:r>
                        <a:rPr lang="en-US" sz="1500" b="1" i="0" u="none" strike="noStrike" dirty="0" smtClean="0">
                          <a:solidFill>
                            <a:schemeClr val="tx1"/>
                          </a:solidFill>
                          <a:latin typeface="+mj-lt"/>
                        </a:rPr>
                        <a:t>-</a:t>
                      </a:r>
                      <a:endParaRPr lang="en-US" sz="1500" b="1" i="0" u="none" strike="noStrike" dirty="0">
                        <a:solidFill>
                          <a:schemeClr val="tx1"/>
                        </a:solidFill>
                        <a:latin typeface="+mj-lt"/>
                      </a:endParaRP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hMerge="1">
                  <a:txBody>
                    <a:bodyPr/>
                    <a:lstStyle/>
                    <a:p>
                      <a:endParaRPr lang="en-US"/>
                    </a:p>
                  </a:txBody>
                  <a:tcPr/>
                </a:tc>
              </a:tr>
            </a:tbl>
          </a:graphicData>
        </a:graphic>
      </p:graphicFrame>
      <p:sp>
        <p:nvSpPr>
          <p:cNvPr id="9" name="TextBox 8"/>
          <p:cNvSpPr txBox="1"/>
          <p:nvPr/>
        </p:nvSpPr>
        <p:spPr>
          <a:xfrm>
            <a:off x="4724400" y="6172200"/>
            <a:ext cx="1828800" cy="461665"/>
          </a:xfrm>
          <a:prstGeom prst="rect">
            <a:avLst/>
          </a:prstGeom>
          <a:noFill/>
        </p:spPr>
        <p:txBody>
          <a:bodyPr wrap="square" rtlCol="0">
            <a:spAutoFit/>
          </a:bodyPr>
          <a:lstStyle/>
          <a:p>
            <a:pPr algn="ctr"/>
            <a:r>
              <a:rPr lang="en-US" sz="2400" b="1" dirty="0" smtClean="0">
                <a:solidFill>
                  <a:srgbClr val="FFFF00"/>
                </a:solidFill>
              </a:rPr>
              <a:t>N = 1,917</a:t>
            </a:r>
            <a:endParaRPr lang="en-US" sz="2400" b="1" dirty="0">
              <a:solidFill>
                <a:srgbClr val="FFFF00"/>
              </a:solidFill>
            </a:endParaRPr>
          </a:p>
        </p:txBody>
      </p:sp>
      <p:grpSp>
        <p:nvGrpSpPr>
          <p:cNvPr id="3"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3"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5" name="TextBox 14"/>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
        <p:nvSpPr>
          <p:cNvPr id="11" name="TextBox 10"/>
          <p:cNvSpPr txBox="1"/>
          <p:nvPr/>
        </p:nvSpPr>
        <p:spPr>
          <a:xfrm>
            <a:off x="152400" y="5334000"/>
            <a:ext cx="8763000" cy="923330"/>
          </a:xfrm>
          <a:prstGeom prst="rect">
            <a:avLst/>
          </a:prstGeom>
          <a:noFill/>
        </p:spPr>
        <p:txBody>
          <a:bodyPr wrap="square" lIns="0" tIns="0" rIns="0" bIns="0" rtlCol="0">
            <a:spAutoFit/>
          </a:bodyPr>
          <a:lstStyle/>
          <a:p>
            <a:r>
              <a:rPr lang="en-US" sz="1200" b="1" dirty="0" smtClean="0">
                <a:solidFill>
                  <a:srgbClr val="FFFF00"/>
                </a:solidFill>
              </a:rPr>
              <a:t>* </a:t>
            </a:r>
            <a:r>
              <a:rPr lang="en-US" sz="1200" b="1" dirty="0" smtClean="0">
                <a:solidFill>
                  <a:srgbClr val="FFFF00"/>
                </a:solidFill>
              </a:rPr>
              <a:t>*The </a:t>
            </a:r>
            <a:r>
              <a:rPr lang="en-US" sz="1200" b="1" dirty="0" smtClean="0">
                <a:solidFill>
                  <a:srgbClr val="FFFF00"/>
                </a:solidFill>
              </a:rPr>
              <a:t>hazard ratio and p-value for the main effect for Europe and for age can not be interpreted in isolation; they must be interpreted in combination with the interaction between recipient age and Europe.  The simultaneous test of the main effect of Europe + the interaction between Europe and recipient age has a p-value of 0.0331.  The simultaneous test of the main effect for recipient age + the interaction between Europe and recipient age has a p-value of 0.0002.</a:t>
            </a:r>
          </a:p>
          <a:p>
            <a:endParaRPr lang="en-US" sz="1200" b="1" dirty="0">
              <a:solidFill>
                <a:srgbClr val="FFFF00"/>
              </a:solidFill>
            </a:endParaRPr>
          </a:p>
        </p:txBody>
      </p:sp>
      <p:sp>
        <p:nvSpPr>
          <p:cNvPr id="14" name="TextBox 13"/>
          <p:cNvSpPr txBox="1"/>
          <p:nvPr/>
        </p:nvSpPr>
        <p:spPr>
          <a:xfrm>
            <a:off x="6400800" y="6211669"/>
            <a:ext cx="2743200" cy="461665"/>
          </a:xfrm>
          <a:prstGeom prst="rect">
            <a:avLst/>
          </a:prstGeom>
          <a:noFill/>
        </p:spPr>
        <p:txBody>
          <a:bodyPr wrap="square" lIns="0" rIns="0" rtlCol="0">
            <a:spAutoFit/>
          </a:bodyPr>
          <a:lstStyle/>
          <a:p>
            <a:r>
              <a:rPr lang="en-US" sz="1200" b="1" dirty="0" smtClean="0">
                <a:solidFill>
                  <a:srgbClr val="FFFF00"/>
                </a:solidFill>
              </a:rPr>
              <a:t>* please refer to notes section for important supplemental </a:t>
            </a:r>
            <a:r>
              <a:rPr lang="en-US" sz="1200" b="1" dirty="0" smtClean="0">
                <a:solidFill>
                  <a:srgbClr val="FFFF00"/>
                </a:solidFill>
              </a:rPr>
              <a:t>information</a:t>
            </a:r>
            <a:endParaRPr lang="en-US" sz="1200" b="1" dirty="0">
              <a:solidFill>
                <a:srgbClr val="FFFF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z="2600" dirty="0" smtClean="0"/>
              <a:t>Pediatric Heart Transplants</a:t>
            </a:r>
            <a:br>
              <a:rPr lang="en-US" sz="2600" dirty="0" smtClean="0"/>
            </a:br>
            <a:r>
              <a:rPr lang="en-US" sz="2600" dirty="0" smtClean="0"/>
              <a:t>Recipient </a:t>
            </a:r>
            <a:r>
              <a:rPr lang="en-US" sz="2400" dirty="0" smtClean="0"/>
              <a:t>Diagnosis (Age: 11-17 Years)</a:t>
            </a:r>
            <a:endParaRPr lang="en-US" sz="2400" dirty="0"/>
          </a:p>
        </p:txBody>
      </p:sp>
      <p:graphicFrame>
        <p:nvGraphicFramePr>
          <p:cNvPr id="10" name="Content Placeholder 9"/>
          <p:cNvGraphicFramePr>
            <a:graphicFrameLocks noGrp="1"/>
          </p:cNvGraphicFramePr>
          <p:nvPr>
            <p:ph idx="1"/>
          </p:nvPr>
        </p:nvGraphicFramePr>
        <p:xfrm>
          <a:off x="4191000" y="1219200"/>
          <a:ext cx="4800600" cy="2819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9"/>
          <p:cNvGraphicFramePr>
            <a:graphicFrameLocks/>
          </p:cNvGraphicFramePr>
          <p:nvPr/>
        </p:nvGraphicFramePr>
        <p:xfrm>
          <a:off x="0" y="1447800"/>
          <a:ext cx="2667000" cy="2209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p:nvPr/>
        </p:nvGraphicFramePr>
        <p:xfrm>
          <a:off x="152400" y="3733800"/>
          <a:ext cx="8839200" cy="2286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Content Placeholder 9"/>
          <p:cNvGraphicFramePr>
            <a:graphicFrameLocks/>
          </p:cNvGraphicFramePr>
          <p:nvPr/>
        </p:nvGraphicFramePr>
        <p:xfrm>
          <a:off x="2286000" y="1447800"/>
          <a:ext cx="2667000" cy="2286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7" name="Group 16"/>
          <p:cNvGrpSpPr/>
          <p:nvPr/>
        </p:nvGrpSpPr>
        <p:grpSpPr>
          <a:xfrm>
            <a:off x="2" y="6146792"/>
            <a:ext cx="4715932" cy="711201"/>
            <a:chOff x="1" y="6067776"/>
            <a:chExt cx="4952999" cy="790224"/>
          </a:xfrm>
        </p:grpSpPr>
        <p:pic>
          <p:nvPicPr>
            <p:cNvPr id="18" name="Picture 17"/>
            <p:cNvPicPr>
              <a:picLocks noChangeAspect="1"/>
            </p:cNvPicPr>
            <p:nvPr/>
          </p:nvPicPr>
          <p:blipFill>
            <a:blip r:embed="rId7" cstate="print"/>
            <a:stretch>
              <a:fillRect/>
            </a:stretch>
          </p:blipFill>
          <p:spPr>
            <a:xfrm>
              <a:off x="1" y="6172200"/>
              <a:ext cx="4952999" cy="685800"/>
            </a:xfrm>
            <a:prstGeom prst="rect">
              <a:avLst/>
            </a:prstGeom>
          </p:spPr>
        </p:pic>
        <p:sp>
          <p:nvSpPr>
            <p:cNvPr id="19" name="TextBox 18"/>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20" name="TextBox 19"/>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nvGraphicFramePr>
        <p:xfrm>
          <a:off x="381000" y="1447800"/>
          <a:ext cx="84582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399363" name="Rectangle 3"/>
          <p:cNvSpPr>
            <a:spLocks noChangeArrowheads="1"/>
          </p:cNvSpPr>
          <p:nvPr/>
        </p:nvSpPr>
        <p:spPr bwMode="auto">
          <a:xfrm>
            <a:off x="0" y="36671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sp>
        <p:nvSpPr>
          <p:cNvPr id="5" name="Title 1"/>
          <p:cNvSpPr txBox="1">
            <a:spLocks/>
          </p:cNvSpPr>
          <p:nvPr/>
        </p:nvSpPr>
        <p:spPr>
          <a:xfrm>
            <a:off x="0" y="152400"/>
            <a:ext cx="9144000" cy="1219200"/>
          </a:xfrm>
          <a:prstGeom prst="rect">
            <a:avLst/>
          </a:prstGeom>
        </p:spPr>
        <p:txBody>
          <a:bodyPr/>
          <a:lstStyle/>
          <a:p>
            <a:pPr lvl="0" algn="ctr" fontAlgn="base">
              <a:spcBef>
                <a:spcPct val="0"/>
              </a:spcBef>
              <a:spcAft>
                <a:spcPct val="0"/>
              </a:spcAft>
            </a:pPr>
            <a:r>
              <a:rPr kumimoji="0" lang="en-US" sz="2600" b="1" i="0" u="none" strike="noStrike" kern="0" cap="none" spc="0" normalizeH="0" baseline="0" noProof="0" dirty="0" smtClean="0">
                <a:ln>
                  <a:noFill/>
                </a:ln>
                <a:effectLst/>
                <a:uLnTx/>
                <a:uFillTx/>
                <a:latin typeface="+mj-lt"/>
                <a:ea typeface="+mj-ea"/>
                <a:cs typeface="+mj-cs"/>
              </a:rPr>
              <a:t>Pediatric Heart Transplants </a:t>
            </a:r>
            <a:r>
              <a:rPr kumimoji="0" lang="en-US" sz="2000" b="1" i="0" u="none" strike="noStrike" kern="0" cap="none" spc="0" normalizeH="0" baseline="0" noProof="0" dirty="0" smtClean="0">
                <a:ln>
                  <a:noFill/>
                </a:ln>
                <a:effectLst/>
                <a:uLnTx/>
                <a:uFillTx/>
                <a:latin typeface="+mj-lt"/>
                <a:ea typeface="+mj-ea"/>
                <a:cs typeface="+mj-cs"/>
              </a:rPr>
              <a:t>(2000</a:t>
            </a:r>
            <a:r>
              <a:rPr kumimoji="0" lang="en-US" sz="2000" b="1" i="0" u="none" strike="noStrike" kern="0" cap="none" spc="0" normalizeH="0" noProof="0" dirty="0" smtClean="0">
                <a:ln>
                  <a:noFill/>
                </a:ln>
                <a:effectLst/>
                <a:uLnTx/>
                <a:uFillTx/>
                <a:latin typeface="+mj-lt"/>
                <a:ea typeface="+mj-ea"/>
                <a:cs typeface="+mj-cs"/>
              </a:rPr>
              <a:t> – 6/2011)</a:t>
            </a:r>
          </a:p>
          <a:p>
            <a:pPr lvl="0" algn="ctr" fontAlgn="base">
              <a:spcBef>
                <a:spcPct val="0"/>
              </a:spcBef>
              <a:spcAft>
                <a:spcPct val="0"/>
              </a:spcAft>
            </a:pPr>
            <a:r>
              <a:rPr lang="en-US" sz="2400" dirty="0" smtClean="0"/>
              <a:t> </a:t>
            </a:r>
            <a:r>
              <a:rPr lang="en-US" sz="2200" b="1" dirty="0" smtClean="0"/>
              <a:t>Risk Factors For 1 Year Mortality for D</a:t>
            </a:r>
            <a:r>
              <a:rPr lang="en-US" sz="2200" b="1" kern="0" dirty="0" smtClean="0"/>
              <a:t>iagnosis = </a:t>
            </a:r>
            <a:r>
              <a:rPr lang="en-US" sz="2200" b="1" kern="0" dirty="0" smtClean="0"/>
              <a:t>Congenital* </a:t>
            </a:r>
            <a:endParaRPr lang="en-US" sz="2200" b="1" dirty="0" smtClean="0"/>
          </a:p>
          <a:p>
            <a:pPr lvl="0" algn="ctr" fontAlgn="base">
              <a:spcBef>
                <a:spcPct val="0"/>
              </a:spcBef>
              <a:spcAft>
                <a:spcPct val="0"/>
              </a:spcAft>
            </a:pPr>
            <a:r>
              <a:rPr lang="en-US" sz="2000" b="1" dirty="0" smtClean="0">
                <a:solidFill>
                  <a:srgbClr val="FFFF00"/>
                </a:solidFill>
              </a:rPr>
              <a:t>Combined effect of age, geography and age*geography interaction</a:t>
            </a:r>
            <a:endParaRPr kumimoji="0" lang="en-US" sz="2400" b="1" u="none" strike="noStrike" kern="0" cap="none" spc="0" normalizeH="0" baseline="0" noProof="0" dirty="0">
              <a:ln>
                <a:noFill/>
              </a:ln>
              <a:solidFill>
                <a:srgbClr val="FFFF00"/>
              </a:solidFill>
              <a:effectLst/>
              <a:uLnTx/>
              <a:uFillTx/>
              <a:latin typeface="+mj-lt"/>
              <a:ea typeface="+mj-ea"/>
              <a:cs typeface="+mj-cs"/>
            </a:endParaRPr>
          </a:p>
        </p:txBody>
      </p:sp>
      <p:grpSp>
        <p:nvGrpSpPr>
          <p:cNvPr id="6" name="Group 10"/>
          <p:cNvGrpSpPr/>
          <p:nvPr/>
        </p:nvGrpSpPr>
        <p:grpSpPr>
          <a:xfrm>
            <a:off x="2" y="6146792"/>
            <a:ext cx="4715932" cy="711201"/>
            <a:chOff x="1" y="6067776"/>
            <a:chExt cx="4952999" cy="790224"/>
          </a:xfrm>
        </p:grpSpPr>
        <p:pic>
          <p:nvPicPr>
            <p:cNvPr id="7" name="Picture 6"/>
            <p:cNvPicPr>
              <a:picLocks noChangeAspect="1"/>
            </p:cNvPicPr>
            <p:nvPr/>
          </p:nvPicPr>
          <p:blipFill>
            <a:blip r:embed="rId4" cstate="print"/>
            <a:stretch>
              <a:fillRect/>
            </a:stretch>
          </p:blipFill>
          <p:spPr>
            <a:xfrm>
              <a:off x="1" y="6172200"/>
              <a:ext cx="4952999" cy="685800"/>
            </a:xfrm>
            <a:prstGeom prst="rect">
              <a:avLst/>
            </a:prstGeom>
          </p:spPr>
        </p:pic>
        <p:sp>
          <p:nvSpPr>
            <p:cNvPr id="8" name="TextBox 7"/>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9" name="TextBox 8"/>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
        <p:nvSpPr>
          <p:cNvPr id="10" name="TextBox 9"/>
          <p:cNvSpPr txBox="1"/>
          <p:nvPr/>
        </p:nvSpPr>
        <p:spPr>
          <a:xfrm>
            <a:off x="5334000" y="6211669"/>
            <a:ext cx="3581400" cy="461665"/>
          </a:xfrm>
          <a:prstGeom prst="rect">
            <a:avLst/>
          </a:prstGeom>
          <a:noFill/>
        </p:spPr>
        <p:txBody>
          <a:bodyPr wrap="square" rtlCol="0">
            <a:spAutoFit/>
          </a:bodyPr>
          <a:lstStyle/>
          <a:p>
            <a:r>
              <a:rPr lang="en-US" sz="1200" b="1" dirty="0" smtClean="0">
                <a:solidFill>
                  <a:srgbClr val="FFFF00"/>
                </a:solidFill>
              </a:rPr>
              <a:t>* please refer to notes section for important supplemental </a:t>
            </a:r>
            <a:r>
              <a:rPr lang="en-US" sz="1200" b="1" dirty="0" smtClean="0">
                <a:solidFill>
                  <a:srgbClr val="FFFF00"/>
                </a:solidFill>
              </a:rPr>
              <a:t>information</a:t>
            </a:r>
            <a:endParaRPr lang="en-US" sz="1200" b="1" dirty="0">
              <a:solidFill>
                <a:srgbClr val="FFFF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dirty="0" smtClean="0"/>
              <a:t>Donor, Recipient and Center Characteristics</a:t>
            </a:r>
            <a:endParaRPr lang="en-US" dirty="0"/>
          </a:p>
        </p:txBody>
      </p:sp>
      <p:grpSp>
        <p:nvGrpSpPr>
          <p:cNvPr id="8" name="Group 7"/>
          <p:cNvGrpSpPr/>
          <p:nvPr/>
        </p:nvGrpSpPr>
        <p:grpSpPr>
          <a:xfrm>
            <a:off x="2" y="6146792"/>
            <a:ext cx="4715932" cy="711201"/>
            <a:chOff x="1" y="6067776"/>
            <a:chExt cx="4952999" cy="790224"/>
          </a:xfrm>
        </p:grpSpPr>
        <p:pic>
          <p:nvPicPr>
            <p:cNvPr id="10" name="Picture 9"/>
            <p:cNvPicPr>
              <a:picLocks noChangeAspect="1"/>
            </p:cNvPicPr>
            <p:nvPr/>
          </p:nvPicPr>
          <p:blipFill>
            <a:blip r:embed="rId3"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4" name="TextBox 13"/>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19200"/>
          </a:xfrm>
        </p:spPr>
        <p:txBody>
          <a:bodyPr/>
          <a:lstStyle/>
          <a:p>
            <a:r>
              <a:rPr lang="en-US" sz="2600" dirty="0" smtClean="0"/>
              <a:t>Pediatric Heart Transplants</a:t>
            </a:r>
            <a:br>
              <a:rPr lang="en-US" sz="2600" dirty="0" smtClean="0"/>
            </a:br>
            <a:r>
              <a:rPr lang="en-US" sz="2400" dirty="0" smtClean="0"/>
              <a:t>Diagnosis Distribution By Location </a:t>
            </a:r>
            <a:br>
              <a:rPr lang="en-US" sz="2400" dirty="0" smtClean="0"/>
            </a:br>
            <a:r>
              <a:rPr lang="en-US" sz="2000" dirty="0" smtClean="0"/>
              <a:t>(Transplants: January 2000 – June 2012)</a:t>
            </a:r>
            <a:endParaRPr lang="en-US" sz="2000" dirty="0"/>
          </a:p>
        </p:txBody>
      </p:sp>
      <p:graphicFrame>
        <p:nvGraphicFramePr>
          <p:cNvPr id="10" name="Content Placeholder 9"/>
          <p:cNvGraphicFramePr>
            <a:graphicFrameLocks noGrp="1"/>
          </p:cNvGraphicFramePr>
          <p:nvPr>
            <p:ph idx="1"/>
          </p:nvPr>
        </p:nvGraphicFramePr>
        <p:xfrm>
          <a:off x="0" y="1371600"/>
          <a:ext cx="8839200" cy="48006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6" name="TextBox 15"/>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143000"/>
          </a:xfrm>
        </p:spPr>
        <p:txBody>
          <a:bodyPr/>
          <a:lstStyle/>
          <a:p>
            <a:r>
              <a:rPr lang="en-US" sz="2600" dirty="0" smtClean="0"/>
              <a:t>Pediatric Heart Transplants</a:t>
            </a:r>
            <a:r>
              <a:rPr lang="en-US" sz="2400" dirty="0" smtClean="0"/>
              <a:t/>
            </a:r>
            <a:br>
              <a:rPr lang="en-US" sz="2400" dirty="0" smtClean="0"/>
            </a:br>
            <a:r>
              <a:rPr lang="en-US" sz="2400" dirty="0" smtClean="0"/>
              <a:t>% of Patients Bridged with Mechanical Circulatory Support* </a:t>
            </a:r>
            <a:br>
              <a:rPr lang="en-US" sz="2400" dirty="0" smtClean="0"/>
            </a:br>
            <a:r>
              <a:rPr lang="en-US" sz="2400" dirty="0" smtClean="0"/>
              <a:t>by Year </a:t>
            </a:r>
            <a:r>
              <a:rPr lang="en-US" sz="2000" dirty="0" smtClean="0"/>
              <a:t>(Transplants: January 2005 – December 2011)</a:t>
            </a:r>
            <a:endParaRPr lang="en-US" sz="2000" dirty="0"/>
          </a:p>
        </p:txBody>
      </p:sp>
      <p:graphicFrame>
        <p:nvGraphicFramePr>
          <p:cNvPr id="10" name="Content Placeholder 9"/>
          <p:cNvGraphicFramePr>
            <a:graphicFrameLocks noGrp="1"/>
          </p:cNvGraphicFramePr>
          <p:nvPr>
            <p:ph idx="1"/>
          </p:nvPr>
        </p:nvGraphicFramePr>
        <p:xfrm>
          <a:off x="152400" y="1524000"/>
          <a:ext cx="88392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553200" y="6324600"/>
            <a:ext cx="2362200" cy="276999"/>
          </a:xfrm>
          <a:prstGeom prst="rect">
            <a:avLst/>
          </a:prstGeom>
          <a:noFill/>
        </p:spPr>
        <p:txBody>
          <a:bodyPr wrap="square" rtlCol="0">
            <a:spAutoFit/>
          </a:bodyPr>
          <a:lstStyle/>
          <a:p>
            <a:pPr algn="r"/>
            <a:r>
              <a:rPr lang="en-US" sz="1200" b="1" dirty="0" smtClean="0">
                <a:solidFill>
                  <a:srgbClr val="FFFF00"/>
                </a:solidFill>
              </a:rPr>
              <a:t>* LVAD, RVAD, TAH, ECMO</a:t>
            </a:r>
            <a:endParaRPr lang="en-US" sz="1200" dirty="0">
              <a:solidFill>
                <a:srgbClr val="FFFF00"/>
              </a:solidFill>
            </a:endParaRPr>
          </a:p>
        </p:txBody>
      </p:sp>
      <p:grpSp>
        <p:nvGrpSpPr>
          <p:cNvPr id="15" name="Group 14"/>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p:spPr>
        </p:pic>
        <p:sp>
          <p:nvSpPr>
            <p:cNvPr id="17" name="TextBox 16"/>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8" name="TextBox 17"/>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143000"/>
          </a:xfrm>
        </p:spPr>
        <p:txBody>
          <a:bodyPr/>
          <a:lstStyle/>
          <a:p>
            <a:r>
              <a:rPr lang="en-US" sz="2600" dirty="0" smtClean="0"/>
              <a:t>Pediatric Heart Transplants</a:t>
            </a:r>
            <a:r>
              <a:rPr lang="en-US" sz="2400" dirty="0" smtClean="0"/>
              <a:t/>
            </a:r>
            <a:br>
              <a:rPr lang="en-US" sz="2400" dirty="0" smtClean="0"/>
            </a:br>
            <a:r>
              <a:rPr lang="en-US" sz="2400" dirty="0" smtClean="0"/>
              <a:t>% of Patients Bridged with Mechanical Circulatory Support* </a:t>
            </a:r>
            <a:br>
              <a:rPr lang="en-US" sz="2400" dirty="0" smtClean="0"/>
            </a:br>
            <a:r>
              <a:rPr lang="en-US" sz="2000" dirty="0" smtClean="0"/>
              <a:t>(Transplants: July 2004 – June 2012)</a:t>
            </a:r>
            <a:r>
              <a:rPr lang="en-US" sz="2400" dirty="0" smtClean="0"/>
              <a:t/>
            </a:r>
            <a:br>
              <a:rPr lang="en-US" sz="2400" dirty="0" smtClean="0"/>
            </a:br>
            <a:endParaRPr lang="en-US" sz="2000" dirty="0"/>
          </a:p>
        </p:txBody>
      </p:sp>
      <p:graphicFrame>
        <p:nvGraphicFramePr>
          <p:cNvPr id="10" name="Content Placeholder 9"/>
          <p:cNvGraphicFramePr>
            <a:graphicFrameLocks noGrp="1"/>
          </p:cNvGraphicFramePr>
          <p:nvPr>
            <p:ph idx="1"/>
          </p:nvPr>
        </p:nvGraphicFramePr>
        <p:xfrm>
          <a:off x="152400" y="1295400"/>
          <a:ext cx="88392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553200" y="6324600"/>
            <a:ext cx="2362200" cy="276999"/>
          </a:xfrm>
          <a:prstGeom prst="rect">
            <a:avLst/>
          </a:prstGeom>
          <a:noFill/>
        </p:spPr>
        <p:txBody>
          <a:bodyPr wrap="square" rtlCol="0">
            <a:spAutoFit/>
          </a:bodyPr>
          <a:lstStyle/>
          <a:p>
            <a:pPr algn="r"/>
            <a:r>
              <a:rPr lang="en-US" sz="1200" b="1" dirty="0" smtClean="0">
                <a:solidFill>
                  <a:srgbClr val="FFFF00"/>
                </a:solidFill>
              </a:rPr>
              <a:t>* LVAD, RVAD, TAH, ECMO</a:t>
            </a:r>
            <a:endParaRPr lang="en-US" sz="1200" dirty="0">
              <a:solidFill>
                <a:srgbClr val="FFFF00"/>
              </a:solidFill>
            </a:endParaRPr>
          </a:p>
        </p:txBody>
      </p:sp>
      <p:grpSp>
        <p:nvGrpSpPr>
          <p:cNvPr id="15" name="Group 14"/>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p:spPr>
        </p:pic>
        <p:sp>
          <p:nvSpPr>
            <p:cNvPr id="17" name="TextBox 16"/>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8" name="TextBox 17"/>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143000"/>
          </a:xfrm>
        </p:spPr>
        <p:txBody>
          <a:bodyPr/>
          <a:lstStyle/>
          <a:p>
            <a:pPr>
              <a:lnSpc>
                <a:spcPct val="90000"/>
              </a:lnSpc>
            </a:pPr>
            <a:r>
              <a:rPr lang="en-US" sz="2600" dirty="0" smtClean="0"/>
              <a:t>Pediatric Heart Transplants</a:t>
            </a:r>
            <a:r>
              <a:rPr lang="en-US" sz="2400" dirty="0" smtClean="0"/>
              <a:t/>
            </a:r>
            <a:br>
              <a:rPr lang="en-US" sz="2400" dirty="0" smtClean="0"/>
            </a:br>
            <a:r>
              <a:rPr lang="en-US" sz="2400" dirty="0" smtClean="0"/>
              <a:t>% of Patients Bridged with Mechanical Circulatory Support* </a:t>
            </a:r>
            <a:br>
              <a:rPr lang="en-US" sz="2400" dirty="0" smtClean="0"/>
            </a:br>
            <a:r>
              <a:rPr lang="en-US" sz="2400" dirty="0" smtClean="0"/>
              <a:t>by Age Group </a:t>
            </a:r>
            <a:r>
              <a:rPr lang="en-US" sz="2000" dirty="0" smtClean="0"/>
              <a:t>(Transplants: July 2004 – June 2012)</a:t>
            </a:r>
            <a:r>
              <a:rPr lang="en-US" sz="2400" dirty="0" smtClean="0"/>
              <a:t/>
            </a:r>
            <a:br>
              <a:rPr lang="en-US" sz="2400" dirty="0" smtClean="0"/>
            </a:br>
            <a:endParaRPr lang="en-US" sz="2000" dirty="0"/>
          </a:p>
        </p:txBody>
      </p:sp>
      <p:graphicFrame>
        <p:nvGraphicFramePr>
          <p:cNvPr id="10" name="Content Placeholder 9"/>
          <p:cNvGraphicFramePr>
            <a:graphicFrameLocks noGrp="1"/>
          </p:cNvGraphicFramePr>
          <p:nvPr>
            <p:ph idx="1"/>
          </p:nvPr>
        </p:nvGraphicFramePr>
        <p:xfrm>
          <a:off x="152400" y="1371600"/>
          <a:ext cx="88392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553200" y="6324600"/>
            <a:ext cx="2362200" cy="276999"/>
          </a:xfrm>
          <a:prstGeom prst="rect">
            <a:avLst/>
          </a:prstGeom>
          <a:noFill/>
        </p:spPr>
        <p:txBody>
          <a:bodyPr wrap="square" rtlCol="0">
            <a:spAutoFit/>
          </a:bodyPr>
          <a:lstStyle/>
          <a:p>
            <a:pPr algn="r"/>
            <a:r>
              <a:rPr lang="en-US" sz="1200" b="1" dirty="0" smtClean="0">
                <a:solidFill>
                  <a:srgbClr val="FFFF00"/>
                </a:solidFill>
              </a:rPr>
              <a:t>* LVAD, RVAD, TAH, ECMO</a:t>
            </a:r>
            <a:endParaRPr lang="en-US" sz="1200" dirty="0">
              <a:solidFill>
                <a:srgbClr val="FFFF00"/>
              </a:solidFill>
            </a:endParaRPr>
          </a:p>
        </p:txBody>
      </p:sp>
      <p:grpSp>
        <p:nvGrpSpPr>
          <p:cNvPr id="15" name="Group 14"/>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p:spPr>
        </p:pic>
        <p:sp>
          <p:nvSpPr>
            <p:cNvPr id="17" name="TextBox 16"/>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8" name="TextBox 17"/>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143000"/>
          </a:xfrm>
        </p:spPr>
        <p:txBody>
          <a:bodyPr/>
          <a:lstStyle/>
          <a:p>
            <a:r>
              <a:rPr lang="en-US" sz="2600" dirty="0" smtClean="0"/>
              <a:t>Pediatric Heart Transplants</a:t>
            </a:r>
            <a:r>
              <a:rPr lang="en-US" sz="2400" dirty="0" smtClean="0"/>
              <a:t/>
            </a:r>
            <a:br>
              <a:rPr lang="en-US" sz="2400" dirty="0" smtClean="0"/>
            </a:br>
            <a:r>
              <a:rPr lang="en-US" sz="2400" dirty="0" smtClean="0">
                <a:solidFill>
                  <a:srgbClr val="FFFF00"/>
                </a:solidFill>
              </a:rPr>
              <a:t> </a:t>
            </a:r>
            <a:r>
              <a:rPr lang="en-US" sz="2400" dirty="0" smtClean="0"/>
              <a:t>PRA Distribution by Year</a:t>
            </a:r>
            <a:br>
              <a:rPr lang="en-US" sz="2400" dirty="0" smtClean="0"/>
            </a:br>
            <a:r>
              <a:rPr lang="en-US" sz="2000" dirty="0" smtClean="0"/>
              <a:t>(Transplants: January 2005 – December 2011)</a:t>
            </a:r>
            <a:r>
              <a:rPr lang="en-US" sz="2400" dirty="0" smtClean="0"/>
              <a:t/>
            </a:r>
            <a:br>
              <a:rPr lang="en-US" sz="2400" dirty="0" smtClean="0"/>
            </a:br>
            <a:endParaRPr lang="en-US" sz="2000" dirty="0"/>
          </a:p>
        </p:txBody>
      </p:sp>
      <p:graphicFrame>
        <p:nvGraphicFramePr>
          <p:cNvPr id="10" name="Content Placeholder 9"/>
          <p:cNvGraphicFramePr>
            <a:graphicFrameLocks noGrp="1"/>
          </p:cNvGraphicFramePr>
          <p:nvPr>
            <p:ph idx="1"/>
          </p:nvPr>
        </p:nvGraphicFramePr>
        <p:xfrm>
          <a:off x="152400" y="1447800"/>
          <a:ext cx="86868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6" name="TextBox 15"/>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t>Pediatric Heart Transplants</a:t>
            </a:r>
            <a:r>
              <a:rPr lang="en-US" sz="2400" dirty="0" smtClean="0"/>
              <a:t/>
            </a:r>
            <a:br>
              <a:rPr lang="en-US" sz="2400" dirty="0" smtClean="0"/>
            </a:br>
            <a:r>
              <a:rPr lang="en-US" sz="2300" dirty="0" smtClean="0">
                <a:solidFill>
                  <a:srgbClr val="FFFF00"/>
                </a:solidFill>
              </a:rPr>
              <a:t> </a:t>
            </a:r>
            <a:r>
              <a:rPr lang="en-US" sz="2300" dirty="0" smtClean="0"/>
              <a:t>PRA Distribution by Age Group </a:t>
            </a:r>
            <a:r>
              <a:rPr lang="en-US" sz="2000" dirty="0" smtClean="0"/>
              <a:t>(Transplants: July 2004 – June 2012)</a:t>
            </a:r>
            <a:endParaRPr lang="en-US" sz="2000" dirty="0"/>
          </a:p>
        </p:txBody>
      </p:sp>
      <p:graphicFrame>
        <p:nvGraphicFramePr>
          <p:cNvPr id="10" name="Content Placeholder 9"/>
          <p:cNvGraphicFramePr>
            <a:graphicFrameLocks noGrp="1"/>
          </p:cNvGraphicFramePr>
          <p:nvPr>
            <p:ph idx="1"/>
          </p:nvPr>
        </p:nvGraphicFramePr>
        <p:xfrm>
          <a:off x="152400" y="1295400"/>
          <a:ext cx="88392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400800" y="6096000"/>
            <a:ext cx="2438400" cy="307777"/>
          </a:xfrm>
          <a:prstGeom prst="rect">
            <a:avLst/>
          </a:prstGeom>
          <a:noFill/>
        </p:spPr>
        <p:txBody>
          <a:bodyPr wrap="square" rtlCol="0">
            <a:spAutoFit/>
          </a:bodyPr>
          <a:lstStyle/>
          <a:p>
            <a:pPr algn="ctr"/>
            <a:r>
              <a:rPr lang="en-US" sz="1400" b="1" dirty="0" smtClean="0">
                <a:solidFill>
                  <a:srgbClr val="FFFF00"/>
                </a:solidFill>
              </a:rPr>
              <a:t>p-value = 0.0011</a:t>
            </a:r>
            <a:endParaRPr lang="en-US" sz="1400" b="1" dirty="0">
              <a:solidFill>
                <a:srgbClr val="FFFF00"/>
              </a:solidFill>
            </a:endParaRPr>
          </a:p>
        </p:txBody>
      </p:sp>
      <p:grpSp>
        <p:nvGrpSpPr>
          <p:cNvPr id="15" name="Group 14"/>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p:spPr>
        </p:pic>
        <p:sp>
          <p:nvSpPr>
            <p:cNvPr id="17" name="TextBox 16"/>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8" name="TextBox 17"/>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dirty="0" smtClean="0"/>
              <a:t>Post Transplant:</a:t>
            </a:r>
            <a:br>
              <a:rPr lang="en-US" dirty="0" smtClean="0"/>
            </a:br>
            <a:r>
              <a:rPr lang="en-US" dirty="0" smtClean="0"/>
              <a:t>Survival and Other Outcomes</a:t>
            </a:r>
            <a:endParaRPr lang="en-US" dirty="0"/>
          </a:p>
        </p:txBody>
      </p:sp>
      <p:grpSp>
        <p:nvGrpSpPr>
          <p:cNvPr id="8" name="Group 7"/>
          <p:cNvGrpSpPr/>
          <p:nvPr/>
        </p:nvGrpSpPr>
        <p:grpSpPr>
          <a:xfrm>
            <a:off x="2" y="6146792"/>
            <a:ext cx="4715932" cy="711201"/>
            <a:chOff x="1" y="6067776"/>
            <a:chExt cx="4952999" cy="790224"/>
          </a:xfrm>
        </p:grpSpPr>
        <p:pic>
          <p:nvPicPr>
            <p:cNvPr id="10" name="Picture 9"/>
            <p:cNvPicPr>
              <a:picLocks noChangeAspect="1"/>
            </p:cNvPicPr>
            <p:nvPr/>
          </p:nvPicPr>
          <p:blipFill>
            <a:blip r:embed="rId3"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4" name="TextBox 13"/>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t>Pediatric Heart Transplants</a:t>
            </a:r>
            <a:r>
              <a:rPr lang="en-US" sz="2800" dirty="0" smtClean="0"/>
              <a:t/>
            </a:r>
            <a:br>
              <a:rPr lang="en-US" sz="2800" dirty="0" smtClean="0"/>
            </a:br>
            <a:r>
              <a:rPr lang="en-US" sz="2400" dirty="0" smtClean="0"/>
              <a:t>Kaplan-Meier Survival </a:t>
            </a:r>
            <a:r>
              <a:rPr lang="en-US" sz="2000" dirty="0" smtClean="0"/>
              <a:t>(Transplants: January 1982 – June 2011)</a:t>
            </a:r>
            <a:endParaRPr lang="en-US" sz="2000" dirty="0"/>
          </a:p>
        </p:txBody>
      </p:sp>
      <p:graphicFrame>
        <p:nvGraphicFramePr>
          <p:cNvPr id="4" name="Content Placeholder 3"/>
          <p:cNvGraphicFramePr>
            <a:graphicFrameLocks noGrp="1"/>
          </p:cNvGraphicFramePr>
          <p:nvPr>
            <p:ph idx="1"/>
          </p:nvPr>
        </p:nvGraphicFramePr>
        <p:xfrm>
          <a:off x="228600" y="1066800"/>
          <a:ext cx="86106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219200" y="3505200"/>
            <a:ext cx="3124200" cy="784830"/>
          </a:xfrm>
          <a:prstGeom prst="rect">
            <a:avLst/>
          </a:prstGeom>
          <a:solidFill>
            <a:schemeClr val="bg2"/>
          </a:solidFill>
        </p:spPr>
        <p:txBody>
          <a:bodyPr wrap="square" rtlCol="0">
            <a:spAutoFit/>
          </a:bodyPr>
          <a:lstStyle/>
          <a:p>
            <a:r>
              <a:rPr lang="en-US" sz="1500" b="1" dirty="0" smtClean="0">
                <a:solidFill>
                  <a:srgbClr val="FFFF00"/>
                </a:solidFill>
              </a:rPr>
              <a:t>6-10 vs. 11-17: p = 0.0192</a:t>
            </a:r>
          </a:p>
          <a:p>
            <a:r>
              <a:rPr lang="en-US" sz="1500" b="1" dirty="0" smtClean="0">
                <a:solidFill>
                  <a:srgbClr val="FFFF00"/>
                </a:solidFill>
              </a:rPr>
              <a:t>No other pair-wise comparisons were significant at p &lt; 0.05 </a:t>
            </a:r>
            <a:endParaRPr lang="en-US" sz="1500" b="1" dirty="0">
              <a:solidFill>
                <a:srgbClr val="FFFF00"/>
              </a:solidFill>
            </a:endParaRPr>
          </a:p>
        </p:txBody>
      </p:sp>
      <p:grpSp>
        <p:nvGrpSpPr>
          <p:cNvPr id="14" name="Group 13"/>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7" name="TextBox 16"/>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t>Pediatric Heart Transplants</a:t>
            </a:r>
            <a:r>
              <a:rPr lang="en-US" sz="2800" dirty="0" smtClean="0"/>
              <a:t/>
            </a:r>
            <a:br>
              <a:rPr lang="en-US" sz="2800" dirty="0" smtClean="0"/>
            </a:br>
            <a:r>
              <a:rPr lang="en-US" sz="2400" dirty="0" smtClean="0"/>
              <a:t>Kaplan-Meier Survival Conditional on Survival to 1 Year </a:t>
            </a:r>
            <a:r>
              <a:rPr lang="en-US" sz="2000" dirty="0" smtClean="0"/>
              <a:t>(Transplants: January 1982 – June 2011)</a:t>
            </a:r>
            <a:endParaRPr lang="en-US" sz="2000" dirty="0"/>
          </a:p>
        </p:txBody>
      </p:sp>
      <p:graphicFrame>
        <p:nvGraphicFramePr>
          <p:cNvPr id="4" name="Content Placeholder 3"/>
          <p:cNvGraphicFramePr>
            <a:graphicFrameLocks noGrp="1"/>
          </p:cNvGraphicFramePr>
          <p:nvPr>
            <p:ph idx="1"/>
          </p:nvPr>
        </p:nvGraphicFramePr>
        <p:xfrm>
          <a:off x="228600" y="1295400"/>
          <a:ext cx="8610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143000" y="3276600"/>
            <a:ext cx="4191000" cy="553998"/>
          </a:xfrm>
          <a:prstGeom prst="rect">
            <a:avLst/>
          </a:prstGeom>
          <a:solidFill>
            <a:schemeClr val="bg2"/>
          </a:solidFill>
        </p:spPr>
        <p:txBody>
          <a:bodyPr wrap="square" rtlCol="0">
            <a:spAutoFit/>
          </a:bodyPr>
          <a:lstStyle/>
          <a:p>
            <a:r>
              <a:rPr lang="en-US" sz="1500" b="1" dirty="0" smtClean="0">
                <a:solidFill>
                  <a:srgbClr val="FFFF00"/>
                </a:solidFill>
              </a:rPr>
              <a:t>All pair-wise comparisons were significant at p &lt; 0.05 except &lt;1 vs. 1-5 and 1-5 vs. 6-10</a:t>
            </a:r>
            <a:endParaRPr lang="en-US" sz="1500" b="1" dirty="0">
              <a:solidFill>
                <a:srgbClr val="FFFF00"/>
              </a:solidFill>
            </a:endParaRPr>
          </a:p>
        </p:txBody>
      </p:sp>
      <p:grpSp>
        <p:nvGrpSpPr>
          <p:cNvPr id="14" name="Group 13"/>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7" name="TextBox 16"/>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t>Pediatric Heart Transplants</a:t>
            </a:r>
            <a:r>
              <a:rPr lang="en-US" sz="2800" dirty="0" smtClean="0"/>
              <a:t/>
            </a:r>
            <a:br>
              <a:rPr lang="en-US" sz="2800" dirty="0" smtClean="0"/>
            </a:br>
            <a:r>
              <a:rPr lang="en-US" sz="2400" dirty="0" smtClean="0"/>
              <a:t>Kaplan-Meier Survival Conditional on Survival to 5 Years </a:t>
            </a:r>
            <a:r>
              <a:rPr lang="en-US" sz="2000" dirty="0" smtClean="0"/>
              <a:t>(Transplants: January 1982 – June 2007)</a:t>
            </a:r>
            <a:endParaRPr lang="en-US" sz="2000" dirty="0"/>
          </a:p>
        </p:txBody>
      </p:sp>
      <p:graphicFrame>
        <p:nvGraphicFramePr>
          <p:cNvPr id="4" name="Content Placeholder 3"/>
          <p:cNvGraphicFramePr>
            <a:graphicFrameLocks noGrp="1"/>
          </p:cNvGraphicFramePr>
          <p:nvPr>
            <p:ph idx="1"/>
          </p:nvPr>
        </p:nvGraphicFramePr>
        <p:xfrm>
          <a:off x="228600" y="12954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143000" y="3276600"/>
            <a:ext cx="4191000" cy="553998"/>
          </a:xfrm>
          <a:prstGeom prst="rect">
            <a:avLst/>
          </a:prstGeom>
          <a:solidFill>
            <a:schemeClr val="bg2"/>
          </a:solidFill>
        </p:spPr>
        <p:txBody>
          <a:bodyPr wrap="square" rtlCol="0">
            <a:spAutoFit/>
          </a:bodyPr>
          <a:lstStyle/>
          <a:p>
            <a:r>
              <a:rPr lang="en-US" sz="1500" b="1" dirty="0" smtClean="0">
                <a:solidFill>
                  <a:srgbClr val="FFFF00"/>
                </a:solidFill>
              </a:rPr>
              <a:t>All pair-wise comparisons were significant at p &lt; 0.05 except 6-10 vs. 11-17</a:t>
            </a:r>
            <a:endParaRPr lang="en-US" sz="15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6" name="TextBox 15"/>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143000"/>
          </a:xfrm>
        </p:spPr>
        <p:txBody>
          <a:bodyPr/>
          <a:lstStyle/>
          <a:p>
            <a:r>
              <a:rPr lang="en-US" sz="2600" dirty="0" smtClean="0"/>
              <a:t>Pediatric Heart Transplants</a:t>
            </a:r>
            <a:br>
              <a:rPr lang="en-US" sz="2600" dirty="0" smtClean="0"/>
            </a:br>
            <a:r>
              <a:rPr lang="en-US" sz="2600" dirty="0" smtClean="0"/>
              <a:t>Number of Centers Reporting Transplants</a:t>
            </a:r>
            <a:endParaRPr lang="en-US" sz="2600" dirty="0"/>
          </a:p>
        </p:txBody>
      </p:sp>
      <p:graphicFrame>
        <p:nvGraphicFramePr>
          <p:cNvPr id="4" name="Content Placeholder 3"/>
          <p:cNvGraphicFramePr>
            <a:graphicFrameLocks noGrp="1"/>
          </p:cNvGraphicFramePr>
          <p:nvPr>
            <p:ph idx="1"/>
          </p:nvPr>
        </p:nvGraphicFramePr>
        <p:xfrm>
          <a:off x="228600" y="1371600"/>
          <a:ext cx="8610600" cy="4648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5" name="TextBox 14"/>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t>Pediatric Heart Transplants</a:t>
            </a:r>
            <a:r>
              <a:rPr lang="en-US" sz="2800" dirty="0" smtClean="0"/>
              <a:t/>
            </a:r>
            <a:br>
              <a:rPr lang="en-US" sz="2800" dirty="0" smtClean="0"/>
            </a:br>
            <a:r>
              <a:rPr lang="en-US" sz="2400" dirty="0" smtClean="0"/>
              <a:t>Kaplan-Meier Survival Conditional on Survival to 10 Years </a:t>
            </a:r>
            <a:r>
              <a:rPr lang="en-US" sz="2000" dirty="0" smtClean="0"/>
              <a:t>(Transplants: January 1982 – June 2002)</a:t>
            </a:r>
            <a:endParaRPr lang="en-US" sz="2000" dirty="0"/>
          </a:p>
        </p:txBody>
      </p:sp>
      <p:graphicFrame>
        <p:nvGraphicFramePr>
          <p:cNvPr id="4" name="Content Placeholder 3"/>
          <p:cNvGraphicFramePr>
            <a:graphicFrameLocks noGrp="1"/>
          </p:cNvGraphicFramePr>
          <p:nvPr>
            <p:ph idx="1"/>
          </p:nvPr>
        </p:nvGraphicFramePr>
        <p:xfrm>
          <a:off x="228600" y="12954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143000" y="3276600"/>
            <a:ext cx="4191000" cy="784830"/>
          </a:xfrm>
          <a:prstGeom prst="rect">
            <a:avLst/>
          </a:prstGeom>
          <a:solidFill>
            <a:schemeClr val="bg2"/>
          </a:solidFill>
        </p:spPr>
        <p:txBody>
          <a:bodyPr wrap="square" rtlCol="0">
            <a:spAutoFit/>
          </a:bodyPr>
          <a:lstStyle/>
          <a:p>
            <a:r>
              <a:rPr lang="en-US" sz="1500" b="1" dirty="0" smtClean="0">
                <a:solidFill>
                  <a:srgbClr val="FFFF00"/>
                </a:solidFill>
              </a:rPr>
              <a:t>All pair-wise comparisons with &lt;1 were significant at p &lt; 0.0001. No other  pair-wise comparisons were significant at p &lt; 0.05.</a:t>
            </a:r>
            <a:endParaRPr lang="en-US" sz="15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6" name="TextBox 15"/>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t>Pediatric Heart Transplants</a:t>
            </a:r>
            <a:r>
              <a:rPr lang="en-US" sz="2800" dirty="0" smtClean="0"/>
              <a:t/>
            </a:r>
            <a:br>
              <a:rPr lang="en-US" sz="2800" dirty="0" smtClean="0"/>
            </a:br>
            <a:r>
              <a:rPr lang="en-US" sz="2400" dirty="0" smtClean="0"/>
              <a:t>Kaplan-Meier Survival by Era</a:t>
            </a:r>
            <a:br>
              <a:rPr lang="en-US" sz="2400" dirty="0" smtClean="0"/>
            </a:br>
            <a:r>
              <a:rPr lang="en-US" sz="2000" dirty="0" smtClean="0"/>
              <a:t>(Transplants: January 1982 – June 2011)</a:t>
            </a:r>
            <a:endParaRPr lang="en-US" sz="2000" dirty="0"/>
          </a:p>
        </p:txBody>
      </p:sp>
      <p:graphicFrame>
        <p:nvGraphicFramePr>
          <p:cNvPr id="4" name="Content Placeholder 3"/>
          <p:cNvGraphicFramePr>
            <a:graphicFrameLocks noGrp="1"/>
          </p:cNvGraphicFramePr>
          <p:nvPr>
            <p:ph idx="1"/>
          </p:nvPr>
        </p:nvGraphicFramePr>
        <p:xfrm>
          <a:off x="228600" y="12954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143000" y="4038600"/>
            <a:ext cx="4419600" cy="553998"/>
          </a:xfrm>
          <a:prstGeom prst="rect">
            <a:avLst/>
          </a:prstGeom>
          <a:solidFill>
            <a:schemeClr val="bg2"/>
          </a:solidFill>
        </p:spPr>
        <p:txBody>
          <a:bodyPr wrap="square" rtlCol="0">
            <a:spAutoFit/>
          </a:bodyPr>
          <a:lstStyle/>
          <a:p>
            <a:r>
              <a:rPr lang="en-US" sz="1500" b="1" dirty="0" smtClean="0">
                <a:solidFill>
                  <a:srgbClr val="FFFF00"/>
                </a:solidFill>
              </a:rPr>
              <a:t>All p-values significant at p &lt; 0.001 except 2000-2004 vs. 2005-6/2011 (p=0.3658)</a:t>
            </a:r>
            <a:endParaRPr lang="en-US" sz="1500" b="1" dirty="0">
              <a:solidFill>
                <a:srgbClr val="FFFF00"/>
              </a:solidFill>
            </a:endParaRPr>
          </a:p>
        </p:txBody>
      </p:sp>
      <p:grpSp>
        <p:nvGrpSpPr>
          <p:cNvPr id="14" name="Group 13"/>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7" name="TextBox 16"/>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t>Pediatric Heart Transplants</a:t>
            </a:r>
            <a:r>
              <a:rPr lang="en-US" sz="2800" dirty="0" smtClean="0"/>
              <a:t/>
            </a:r>
            <a:br>
              <a:rPr lang="en-US" sz="2800" dirty="0" smtClean="0"/>
            </a:br>
            <a:r>
              <a:rPr lang="en-US" sz="2400" dirty="0" smtClean="0"/>
              <a:t>Conditional Kaplan-Meier Survival for Recent Era</a:t>
            </a:r>
            <a:br>
              <a:rPr lang="en-US" sz="2400" dirty="0" smtClean="0"/>
            </a:br>
            <a:r>
              <a:rPr lang="en-US" sz="2000" dirty="0" smtClean="0"/>
              <a:t>(Transplants: January 2000 – June 2011)</a:t>
            </a:r>
            <a:endParaRPr lang="en-US" sz="2000" dirty="0"/>
          </a:p>
        </p:txBody>
      </p:sp>
      <p:graphicFrame>
        <p:nvGraphicFramePr>
          <p:cNvPr id="4" name="Content Placeholder 3"/>
          <p:cNvGraphicFramePr>
            <a:graphicFrameLocks noGrp="1"/>
          </p:cNvGraphicFramePr>
          <p:nvPr>
            <p:ph idx="1"/>
          </p:nvPr>
        </p:nvGraphicFramePr>
        <p:xfrm>
          <a:off x="228600" y="1295400"/>
          <a:ext cx="8610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066800" y="3124200"/>
            <a:ext cx="4191000" cy="784830"/>
          </a:xfrm>
          <a:prstGeom prst="rect">
            <a:avLst/>
          </a:prstGeom>
          <a:noFill/>
        </p:spPr>
        <p:txBody>
          <a:bodyPr wrap="square" rtlCol="0">
            <a:spAutoFit/>
          </a:bodyPr>
          <a:lstStyle/>
          <a:p>
            <a:r>
              <a:rPr lang="en-US" sz="1500" b="1" dirty="0" smtClean="0">
                <a:solidFill>
                  <a:srgbClr val="FFFF00"/>
                </a:solidFill>
              </a:rPr>
              <a:t>All pair-wise comparisons with 11-17 were significant at &lt;0.001. No other pair-wise comparisons were significant at &lt;0.05</a:t>
            </a:r>
            <a:endParaRPr lang="en-US" sz="1500" b="1" dirty="0">
              <a:solidFill>
                <a:srgbClr val="FFFF00"/>
              </a:solidFill>
            </a:endParaRPr>
          </a:p>
        </p:txBody>
      </p:sp>
      <p:grpSp>
        <p:nvGrpSpPr>
          <p:cNvPr id="14" name="Group 13"/>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7" name="TextBox 16"/>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600" dirty="0" smtClean="0"/>
              <a:t>Pediatric Heart Transplants</a:t>
            </a:r>
            <a:r>
              <a:rPr lang="en-US" sz="2800" dirty="0" smtClean="0"/>
              <a:t/>
            </a:r>
            <a:br>
              <a:rPr lang="en-US" sz="2800" dirty="0" smtClean="0"/>
            </a:br>
            <a:r>
              <a:rPr lang="en-US" sz="2400" dirty="0" smtClean="0"/>
              <a:t>Kaplan-Meier Survival by Era</a:t>
            </a:r>
            <a:br>
              <a:rPr lang="en-US" sz="2400" dirty="0" smtClean="0"/>
            </a:br>
            <a:r>
              <a:rPr lang="en-US" sz="2000" dirty="0" smtClean="0"/>
              <a:t> </a:t>
            </a:r>
            <a:r>
              <a:rPr lang="en-US" sz="2400" dirty="0" smtClean="0">
                <a:solidFill>
                  <a:srgbClr val="FFFF00"/>
                </a:solidFill>
              </a:rPr>
              <a:t>Age: &lt; 1 Year </a:t>
            </a:r>
            <a:r>
              <a:rPr lang="en-US" sz="2000" dirty="0" smtClean="0"/>
              <a:t>(Transplants: January 1982 – June 2011)</a:t>
            </a:r>
            <a:endParaRPr lang="en-US" sz="2000" dirty="0">
              <a:solidFill>
                <a:srgbClr val="FFFF00"/>
              </a:solidFill>
            </a:endParaRPr>
          </a:p>
        </p:txBody>
      </p:sp>
      <p:graphicFrame>
        <p:nvGraphicFramePr>
          <p:cNvPr id="4" name="Content Placeholder 3"/>
          <p:cNvGraphicFramePr>
            <a:graphicFrameLocks noGrp="1"/>
          </p:cNvGraphicFramePr>
          <p:nvPr>
            <p:ph idx="1"/>
          </p:nvPr>
        </p:nvGraphicFramePr>
        <p:xfrm>
          <a:off x="228600" y="12954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143000" y="3810000"/>
            <a:ext cx="3962400" cy="784830"/>
          </a:xfrm>
          <a:prstGeom prst="rect">
            <a:avLst/>
          </a:prstGeom>
          <a:noFill/>
        </p:spPr>
        <p:txBody>
          <a:bodyPr wrap="square" rtlCol="0">
            <a:spAutoFit/>
          </a:bodyPr>
          <a:lstStyle/>
          <a:p>
            <a:r>
              <a:rPr lang="en-US" sz="1500" b="1" dirty="0" smtClean="0">
                <a:solidFill>
                  <a:srgbClr val="FFFF00"/>
                </a:solidFill>
              </a:rPr>
              <a:t>All pair-wise comparisons were significant at &lt;0.05 except 1982-1989 vs. 1990-1999 and 2000-2004 vs. 2005-6/2011</a:t>
            </a:r>
            <a:endParaRPr lang="en-US" sz="1500" b="1" dirty="0">
              <a:solidFill>
                <a:srgbClr val="FFFF00"/>
              </a:solidFill>
            </a:endParaRPr>
          </a:p>
        </p:txBody>
      </p:sp>
      <p:sp>
        <p:nvSpPr>
          <p:cNvPr id="10" name="TextBox 9"/>
          <p:cNvSpPr txBox="1"/>
          <p:nvPr/>
        </p:nvSpPr>
        <p:spPr>
          <a:xfrm>
            <a:off x="1143000" y="4800600"/>
            <a:ext cx="7086600" cy="523220"/>
          </a:xfrm>
          <a:prstGeom prst="rect">
            <a:avLst/>
          </a:prstGeom>
          <a:noFill/>
          <a:ln>
            <a:solidFill>
              <a:srgbClr val="FFFF00"/>
            </a:solidFill>
          </a:ln>
        </p:spPr>
        <p:txBody>
          <a:bodyPr wrap="square" rtlCol="0">
            <a:spAutoFit/>
          </a:bodyPr>
          <a:lstStyle/>
          <a:p>
            <a:r>
              <a:rPr lang="en-US" sz="1400" b="1" dirty="0" smtClean="0"/>
              <a:t>Median survival (years): 1982-1989=10.8; 1990-1999=18.3; 2000-2004=NA; 2005-6/2011=NA </a:t>
            </a:r>
            <a:endParaRPr lang="en-US" sz="1400" b="1" dirty="0"/>
          </a:p>
        </p:txBody>
      </p:sp>
      <p:grpSp>
        <p:nvGrpSpPr>
          <p:cNvPr id="15" name="Group 14"/>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p:spPr>
        </p:pic>
        <p:sp>
          <p:nvSpPr>
            <p:cNvPr id="17" name="TextBox 16"/>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8" name="TextBox 17"/>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600" dirty="0" smtClean="0"/>
              <a:t>Pediatric Heart Transplants</a:t>
            </a:r>
            <a:r>
              <a:rPr lang="en-US" sz="2800" dirty="0" smtClean="0"/>
              <a:t/>
            </a:r>
            <a:br>
              <a:rPr lang="en-US" sz="2800" dirty="0" smtClean="0"/>
            </a:br>
            <a:r>
              <a:rPr lang="en-US" sz="2400" dirty="0" smtClean="0"/>
              <a:t>Kaplan-Meier Survival by Era</a:t>
            </a:r>
            <a:br>
              <a:rPr lang="en-US" sz="2400" dirty="0" smtClean="0"/>
            </a:br>
            <a:r>
              <a:rPr lang="en-US" sz="2400" dirty="0" smtClean="0">
                <a:solidFill>
                  <a:srgbClr val="FFFF00"/>
                </a:solidFill>
              </a:rPr>
              <a:t>Age: 1-5 Years </a:t>
            </a:r>
            <a:r>
              <a:rPr lang="en-US" sz="2000" dirty="0" smtClean="0"/>
              <a:t>(Transplants: January 1982 – June 2011)</a:t>
            </a:r>
            <a:endParaRPr lang="en-US" sz="2000" dirty="0">
              <a:solidFill>
                <a:srgbClr val="FFFF00"/>
              </a:solidFill>
            </a:endParaRPr>
          </a:p>
        </p:txBody>
      </p:sp>
      <p:graphicFrame>
        <p:nvGraphicFramePr>
          <p:cNvPr id="4" name="Content Placeholder 3"/>
          <p:cNvGraphicFramePr>
            <a:graphicFrameLocks noGrp="1"/>
          </p:cNvGraphicFramePr>
          <p:nvPr>
            <p:ph idx="1"/>
          </p:nvPr>
        </p:nvGraphicFramePr>
        <p:xfrm>
          <a:off x="228600" y="12954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143000" y="4038600"/>
            <a:ext cx="3886200" cy="553998"/>
          </a:xfrm>
          <a:prstGeom prst="rect">
            <a:avLst/>
          </a:prstGeom>
          <a:solidFill>
            <a:schemeClr val="bg2"/>
          </a:solidFill>
        </p:spPr>
        <p:txBody>
          <a:bodyPr wrap="square" rtlCol="0">
            <a:spAutoFit/>
          </a:bodyPr>
          <a:lstStyle/>
          <a:p>
            <a:r>
              <a:rPr lang="en-US" sz="1500" b="1" dirty="0" smtClean="0">
                <a:solidFill>
                  <a:srgbClr val="FFFF00"/>
                </a:solidFill>
              </a:rPr>
              <a:t>All p-values significant at &lt; 0.02 except 2000-2004 vs. 2005-6/2011 (p=0.8360)</a:t>
            </a:r>
            <a:endParaRPr lang="en-US" sz="1500" b="1" dirty="0">
              <a:solidFill>
                <a:srgbClr val="FFFF00"/>
              </a:solidFill>
            </a:endParaRPr>
          </a:p>
        </p:txBody>
      </p:sp>
      <p:sp>
        <p:nvSpPr>
          <p:cNvPr id="10" name="TextBox 9"/>
          <p:cNvSpPr txBox="1"/>
          <p:nvPr/>
        </p:nvSpPr>
        <p:spPr>
          <a:xfrm>
            <a:off x="1219200" y="4800600"/>
            <a:ext cx="6858000" cy="523220"/>
          </a:xfrm>
          <a:prstGeom prst="rect">
            <a:avLst/>
          </a:prstGeom>
          <a:noFill/>
          <a:ln>
            <a:solidFill>
              <a:srgbClr val="FFFF00"/>
            </a:solidFill>
          </a:ln>
        </p:spPr>
        <p:txBody>
          <a:bodyPr wrap="square" rtlCol="0">
            <a:spAutoFit/>
          </a:bodyPr>
          <a:lstStyle/>
          <a:p>
            <a:r>
              <a:rPr lang="en-US" sz="1400" b="1" dirty="0" smtClean="0"/>
              <a:t>Median survival (years): 1982-1989=8.6; 1990-1999=15.3; 2000-2004=NA; 2005-6/2011=NA</a:t>
            </a:r>
            <a:endParaRPr lang="en-US" sz="1400" b="1" dirty="0"/>
          </a:p>
        </p:txBody>
      </p:sp>
      <p:grpSp>
        <p:nvGrpSpPr>
          <p:cNvPr id="15" name="Group 14"/>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p:spPr>
        </p:pic>
        <p:sp>
          <p:nvSpPr>
            <p:cNvPr id="17" name="TextBox 16"/>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8" name="TextBox 17"/>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600" dirty="0" smtClean="0"/>
              <a:t>Pediatric Heart Transplants</a:t>
            </a:r>
            <a:r>
              <a:rPr lang="en-US" sz="2800" dirty="0" smtClean="0"/>
              <a:t/>
            </a:r>
            <a:br>
              <a:rPr lang="en-US" sz="2800" dirty="0" smtClean="0"/>
            </a:br>
            <a:r>
              <a:rPr lang="en-US" sz="2400" dirty="0" smtClean="0"/>
              <a:t>Kaplan-Meier Survival by Era</a:t>
            </a:r>
            <a:r>
              <a:rPr lang="en-US" sz="2000" dirty="0" smtClean="0"/>
              <a:t/>
            </a:r>
            <a:br>
              <a:rPr lang="en-US" sz="2000" dirty="0" smtClean="0"/>
            </a:br>
            <a:r>
              <a:rPr lang="en-US" sz="2000" dirty="0" smtClean="0"/>
              <a:t> </a:t>
            </a:r>
            <a:r>
              <a:rPr lang="en-US" sz="2400" dirty="0" smtClean="0">
                <a:solidFill>
                  <a:srgbClr val="FFFF00"/>
                </a:solidFill>
              </a:rPr>
              <a:t>Age: 6-10 Years</a:t>
            </a:r>
            <a:r>
              <a:rPr lang="en-US" sz="2000" dirty="0" smtClean="0">
                <a:solidFill>
                  <a:srgbClr val="FFFF00"/>
                </a:solidFill>
              </a:rPr>
              <a:t> </a:t>
            </a:r>
            <a:r>
              <a:rPr lang="en-US" sz="2000" dirty="0" smtClean="0"/>
              <a:t> (Transplants: January 1982 – June 2011)</a:t>
            </a:r>
            <a:endParaRPr lang="en-US" sz="2000" dirty="0">
              <a:solidFill>
                <a:srgbClr val="FFFF00"/>
              </a:solidFill>
            </a:endParaRPr>
          </a:p>
        </p:txBody>
      </p:sp>
      <p:graphicFrame>
        <p:nvGraphicFramePr>
          <p:cNvPr id="4" name="Content Placeholder 3"/>
          <p:cNvGraphicFramePr>
            <a:graphicFrameLocks noGrp="1"/>
          </p:cNvGraphicFramePr>
          <p:nvPr>
            <p:ph idx="1"/>
          </p:nvPr>
        </p:nvGraphicFramePr>
        <p:xfrm>
          <a:off x="228600" y="12954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143000" y="4038600"/>
            <a:ext cx="4800600" cy="553998"/>
          </a:xfrm>
          <a:prstGeom prst="rect">
            <a:avLst/>
          </a:prstGeom>
          <a:solidFill>
            <a:schemeClr val="bg2"/>
          </a:solidFill>
        </p:spPr>
        <p:txBody>
          <a:bodyPr wrap="square" rtlCol="0">
            <a:spAutoFit/>
          </a:bodyPr>
          <a:lstStyle/>
          <a:p>
            <a:r>
              <a:rPr lang="en-US" sz="1500" b="1" dirty="0" smtClean="0">
                <a:solidFill>
                  <a:srgbClr val="FFFF00"/>
                </a:solidFill>
              </a:rPr>
              <a:t>All p-values significant at &lt; 0.05 except 1982-1989 vs. 1990-1999 and 2000-2004 vs. 2005-6/2011</a:t>
            </a:r>
            <a:endParaRPr lang="en-US" sz="1500" b="1" dirty="0">
              <a:solidFill>
                <a:srgbClr val="FFFF00"/>
              </a:solidFill>
            </a:endParaRPr>
          </a:p>
        </p:txBody>
      </p:sp>
      <p:sp>
        <p:nvSpPr>
          <p:cNvPr id="10" name="TextBox 9"/>
          <p:cNvSpPr txBox="1"/>
          <p:nvPr/>
        </p:nvSpPr>
        <p:spPr>
          <a:xfrm>
            <a:off x="1219200" y="4800600"/>
            <a:ext cx="6858000" cy="523220"/>
          </a:xfrm>
          <a:prstGeom prst="rect">
            <a:avLst/>
          </a:prstGeom>
          <a:noFill/>
          <a:ln>
            <a:solidFill>
              <a:srgbClr val="FFFF00"/>
            </a:solidFill>
          </a:ln>
        </p:spPr>
        <p:txBody>
          <a:bodyPr wrap="square" rtlCol="0">
            <a:spAutoFit/>
          </a:bodyPr>
          <a:lstStyle/>
          <a:p>
            <a:r>
              <a:rPr lang="en-US" sz="1400" b="1" dirty="0" smtClean="0"/>
              <a:t>Median survival (years): 1982-1989=9.4; 1990-1999=12.9; 2000-2004=NA; 2005-6/2011=NA</a:t>
            </a:r>
            <a:endParaRPr lang="en-US" sz="1400" b="1" dirty="0"/>
          </a:p>
        </p:txBody>
      </p:sp>
      <p:grpSp>
        <p:nvGrpSpPr>
          <p:cNvPr id="15" name="Group 14"/>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p:spPr>
        </p:pic>
        <p:sp>
          <p:nvSpPr>
            <p:cNvPr id="17" name="TextBox 16"/>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8" name="TextBox 17"/>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600" dirty="0" smtClean="0"/>
              <a:t>Pediatric Heart Transplants</a:t>
            </a:r>
            <a:r>
              <a:rPr lang="en-US" sz="2800" dirty="0" smtClean="0"/>
              <a:t/>
            </a:r>
            <a:br>
              <a:rPr lang="en-US" sz="2800" dirty="0" smtClean="0"/>
            </a:br>
            <a:r>
              <a:rPr lang="en-US" sz="2400" dirty="0" smtClean="0"/>
              <a:t>Kaplan-Meier Survival by Era</a:t>
            </a:r>
            <a:br>
              <a:rPr lang="en-US" sz="2400" dirty="0" smtClean="0"/>
            </a:br>
            <a:r>
              <a:rPr lang="en-US" sz="2000" dirty="0" smtClean="0"/>
              <a:t> </a:t>
            </a:r>
            <a:r>
              <a:rPr lang="en-US" sz="2400" dirty="0" smtClean="0">
                <a:solidFill>
                  <a:srgbClr val="FFFF00"/>
                </a:solidFill>
              </a:rPr>
              <a:t>Age: 11-17 Years </a:t>
            </a:r>
            <a:r>
              <a:rPr lang="en-US" sz="2000" dirty="0" smtClean="0"/>
              <a:t>(Transplants: January 1982 – June 2011)</a:t>
            </a:r>
            <a:endParaRPr lang="en-US" sz="2000" dirty="0">
              <a:solidFill>
                <a:srgbClr val="FFFF00"/>
              </a:solidFill>
            </a:endParaRPr>
          </a:p>
        </p:txBody>
      </p:sp>
      <p:graphicFrame>
        <p:nvGraphicFramePr>
          <p:cNvPr id="4" name="Content Placeholder 3"/>
          <p:cNvGraphicFramePr>
            <a:graphicFrameLocks noGrp="1"/>
          </p:cNvGraphicFramePr>
          <p:nvPr>
            <p:ph idx="1"/>
          </p:nvPr>
        </p:nvGraphicFramePr>
        <p:xfrm>
          <a:off x="228600" y="12954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143000" y="3886200"/>
            <a:ext cx="5410200" cy="1015663"/>
          </a:xfrm>
          <a:prstGeom prst="rect">
            <a:avLst/>
          </a:prstGeom>
          <a:solidFill>
            <a:schemeClr val="bg2"/>
          </a:solidFill>
        </p:spPr>
        <p:txBody>
          <a:bodyPr wrap="square" rtlCol="0">
            <a:spAutoFit/>
          </a:bodyPr>
          <a:lstStyle/>
          <a:p>
            <a:r>
              <a:rPr lang="en-US" sz="1500" b="1" dirty="0" smtClean="0">
                <a:solidFill>
                  <a:srgbClr val="FFFF00"/>
                </a:solidFill>
              </a:rPr>
              <a:t>All pair-wise comparisons with 1982-1989 were significant at &lt;0.05. </a:t>
            </a:r>
          </a:p>
          <a:p>
            <a:r>
              <a:rPr lang="en-US" sz="1500" b="1" dirty="0" smtClean="0">
                <a:solidFill>
                  <a:srgbClr val="FFFF00"/>
                </a:solidFill>
              </a:rPr>
              <a:t>1990-1999 vs. 2000-2004 p=0.0110</a:t>
            </a:r>
          </a:p>
          <a:p>
            <a:r>
              <a:rPr lang="en-US" sz="1500" b="1" dirty="0" smtClean="0">
                <a:solidFill>
                  <a:srgbClr val="FFFF00"/>
                </a:solidFill>
              </a:rPr>
              <a:t>No other pair-wise comparisons were significant at &lt; 0.05</a:t>
            </a:r>
            <a:endParaRPr lang="en-US" sz="1500" b="1" dirty="0">
              <a:solidFill>
                <a:srgbClr val="FFFF00"/>
              </a:solidFill>
            </a:endParaRPr>
          </a:p>
        </p:txBody>
      </p:sp>
      <p:sp>
        <p:nvSpPr>
          <p:cNvPr id="10" name="TextBox 9"/>
          <p:cNvSpPr txBox="1"/>
          <p:nvPr/>
        </p:nvSpPr>
        <p:spPr>
          <a:xfrm>
            <a:off x="990600" y="4953000"/>
            <a:ext cx="7543800" cy="307777"/>
          </a:xfrm>
          <a:prstGeom prst="rect">
            <a:avLst/>
          </a:prstGeom>
          <a:noFill/>
          <a:ln>
            <a:solidFill>
              <a:srgbClr val="FFFF00"/>
            </a:solidFill>
          </a:ln>
        </p:spPr>
        <p:txBody>
          <a:bodyPr wrap="square" lIns="45720" rIns="45720" rtlCol="0">
            <a:spAutoFit/>
          </a:bodyPr>
          <a:lstStyle/>
          <a:p>
            <a:r>
              <a:rPr lang="en-US" sz="1400" b="1" dirty="0" smtClean="0"/>
              <a:t>Median survival (years): 1982-1989=9.3; 1990-1999=12.1; 2000-2004=NA; 2005-6/2011=NA</a:t>
            </a:r>
            <a:endParaRPr lang="en-US" sz="1400" b="1" dirty="0"/>
          </a:p>
        </p:txBody>
      </p:sp>
      <p:grpSp>
        <p:nvGrpSpPr>
          <p:cNvPr id="15" name="Group 14"/>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p:spPr>
        </p:pic>
        <p:sp>
          <p:nvSpPr>
            <p:cNvPr id="17" name="TextBox 16"/>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8" name="TextBox 17"/>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t>Pediatric Heart Transplants</a:t>
            </a:r>
            <a:r>
              <a:rPr lang="en-US" sz="2800" dirty="0" smtClean="0"/>
              <a:t/>
            </a:r>
            <a:br>
              <a:rPr lang="en-US" sz="2800" dirty="0" smtClean="0"/>
            </a:br>
            <a:r>
              <a:rPr lang="en-US" sz="2400" dirty="0" smtClean="0"/>
              <a:t>Kaplan-Meier Survival by Recipient Gender</a:t>
            </a:r>
            <a:br>
              <a:rPr lang="en-US" sz="2400" dirty="0" smtClean="0"/>
            </a:br>
            <a:r>
              <a:rPr lang="en-US" sz="2000" dirty="0" smtClean="0"/>
              <a:t>(Transplants: January 2000 – June 2011)</a:t>
            </a:r>
            <a:endParaRPr lang="en-US" sz="2000" dirty="0"/>
          </a:p>
        </p:txBody>
      </p:sp>
      <p:graphicFrame>
        <p:nvGraphicFramePr>
          <p:cNvPr id="4" name="Content Placeholder 3"/>
          <p:cNvGraphicFramePr>
            <a:graphicFrameLocks noGrp="1"/>
          </p:cNvGraphicFramePr>
          <p:nvPr>
            <p:ph idx="1"/>
          </p:nvPr>
        </p:nvGraphicFramePr>
        <p:xfrm>
          <a:off x="228600" y="1295400"/>
          <a:ext cx="8610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096000" y="2438400"/>
            <a:ext cx="1676400" cy="323165"/>
          </a:xfrm>
          <a:prstGeom prst="rect">
            <a:avLst/>
          </a:prstGeom>
          <a:noFill/>
        </p:spPr>
        <p:txBody>
          <a:bodyPr wrap="square" rtlCol="0">
            <a:spAutoFit/>
          </a:bodyPr>
          <a:lstStyle/>
          <a:p>
            <a:r>
              <a:rPr lang="en-US" sz="1500" b="1" dirty="0" smtClean="0">
                <a:solidFill>
                  <a:srgbClr val="FFFF00"/>
                </a:solidFill>
              </a:rPr>
              <a:t>p = 0.1772</a:t>
            </a:r>
            <a:endParaRPr lang="en-US" sz="15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6" name="TextBox 15"/>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t>Pediatric Heart Transplants</a:t>
            </a:r>
            <a:r>
              <a:rPr lang="en-US" sz="2800" dirty="0" smtClean="0"/>
              <a:t/>
            </a:r>
            <a:br>
              <a:rPr lang="en-US" sz="2800" dirty="0" smtClean="0"/>
            </a:br>
            <a:r>
              <a:rPr lang="en-US" sz="2400" dirty="0" smtClean="0"/>
              <a:t>Kaplan-Meier Survival by Donor/Recipient Gender</a:t>
            </a:r>
            <a:br>
              <a:rPr lang="en-US" sz="2400" dirty="0" smtClean="0"/>
            </a:br>
            <a:r>
              <a:rPr lang="en-US" sz="2000" dirty="0" smtClean="0"/>
              <a:t>(Transplants: January 2000 – June 2011)</a:t>
            </a:r>
            <a:endParaRPr lang="en-US" sz="2000" dirty="0"/>
          </a:p>
        </p:txBody>
      </p:sp>
      <p:graphicFrame>
        <p:nvGraphicFramePr>
          <p:cNvPr id="4" name="Content Placeholder 3"/>
          <p:cNvGraphicFramePr>
            <a:graphicFrameLocks noGrp="1"/>
          </p:cNvGraphicFramePr>
          <p:nvPr>
            <p:ph idx="1"/>
          </p:nvPr>
        </p:nvGraphicFramePr>
        <p:xfrm>
          <a:off x="228600" y="1295400"/>
          <a:ext cx="8610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495800" y="1752600"/>
            <a:ext cx="3657600" cy="553998"/>
          </a:xfrm>
          <a:prstGeom prst="rect">
            <a:avLst/>
          </a:prstGeom>
          <a:noFill/>
        </p:spPr>
        <p:txBody>
          <a:bodyPr wrap="square" rtlCol="0">
            <a:spAutoFit/>
          </a:bodyPr>
          <a:lstStyle/>
          <a:p>
            <a:r>
              <a:rPr lang="en-US" sz="1500" b="1" dirty="0" smtClean="0">
                <a:solidFill>
                  <a:srgbClr val="FFFF00"/>
                </a:solidFill>
              </a:rPr>
              <a:t>No pair-wise comparisons were significant at &lt; 0.05</a:t>
            </a:r>
            <a:endParaRPr lang="en-US" sz="15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6" name="TextBox 15"/>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600" dirty="0" smtClean="0"/>
              <a:t>Pediatric Heart Transplants</a:t>
            </a:r>
            <a:r>
              <a:rPr lang="en-US" sz="2800" dirty="0" smtClean="0"/>
              <a:t/>
            </a:r>
            <a:br>
              <a:rPr lang="en-US" sz="2800" dirty="0" smtClean="0"/>
            </a:br>
            <a:r>
              <a:rPr lang="en-US" sz="2400" dirty="0" smtClean="0"/>
              <a:t>Kaplan-Meier Survival by Diagnosis</a:t>
            </a:r>
            <a:br>
              <a:rPr lang="en-US" sz="2400" dirty="0" smtClean="0"/>
            </a:br>
            <a:r>
              <a:rPr lang="en-US" sz="2000" dirty="0" smtClean="0"/>
              <a:t> </a:t>
            </a:r>
            <a:r>
              <a:rPr lang="en-US" sz="2400" dirty="0" smtClean="0">
                <a:solidFill>
                  <a:srgbClr val="FFFF00"/>
                </a:solidFill>
              </a:rPr>
              <a:t>Age: &lt; 1 Year </a:t>
            </a:r>
            <a:r>
              <a:rPr lang="en-US" sz="2800" dirty="0" smtClean="0"/>
              <a:t> </a:t>
            </a:r>
            <a:r>
              <a:rPr lang="en-US" sz="2000" dirty="0" smtClean="0"/>
              <a:t>(Transplants: January 2000 – June 2011)</a:t>
            </a:r>
            <a:endParaRPr lang="en-US" sz="2000" dirty="0">
              <a:solidFill>
                <a:srgbClr val="FFFF00"/>
              </a:solidFill>
            </a:endParaRPr>
          </a:p>
        </p:txBody>
      </p:sp>
      <p:graphicFrame>
        <p:nvGraphicFramePr>
          <p:cNvPr id="4" name="Content Placeholder 3"/>
          <p:cNvGraphicFramePr>
            <a:graphicFrameLocks noGrp="1"/>
          </p:cNvGraphicFramePr>
          <p:nvPr>
            <p:ph idx="1"/>
          </p:nvPr>
        </p:nvGraphicFramePr>
        <p:xfrm>
          <a:off x="228600" y="12954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172200" y="1752600"/>
            <a:ext cx="1752600" cy="323165"/>
          </a:xfrm>
          <a:prstGeom prst="rect">
            <a:avLst/>
          </a:prstGeom>
          <a:solidFill>
            <a:schemeClr val="bg2"/>
          </a:solidFill>
        </p:spPr>
        <p:txBody>
          <a:bodyPr wrap="square" rtlCol="0">
            <a:spAutoFit/>
          </a:bodyPr>
          <a:lstStyle/>
          <a:p>
            <a:r>
              <a:rPr lang="en-US" sz="1500" b="1" dirty="0" smtClean="0">
                <a:solidFill>
                  <a:srgbClr val="FFFF00"/>
                </a:solidFill>
              </a:rPr>
              <a:t>p-value = 0.0004</a:t>
            </a:r>
            <a:endParaRPr lang="en-US" sz="1500" b="1" dirty="0">
              <a:solidFill>
                <a:srgbClr val="FFFF00"/>
              </a:solidFill>
            </a:endParaRPr>
          </a:p>
        </p:txBody>
      </p:sp>
      <p:grpSp>
        <p:nvGrpSpPr>
          <p:cNvPr id="14" name="Group 13"/>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7" name="TextBox 16"/>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371600"/>
          </a:xfrm>
        </p:spPr>
        <p:txBody>
          <a:bodyPr/>
          <a:lstStyle/>
          <a:p>
            <a:r>
              <a:rPr lang="en-US" sz="2600" dirty="0" smtClean="0"/>
              <a:t>Pediatric Heart Transplants</a:t>
            </a:r>
            <a:br>
              <a:rPr lang="en-US" sz="2600" dirty="0" smtClean="0"/>
            </a:br>
            <a:r>
              <a:rPr lang="en-US" sz="2600" dirty="0" smtClean="0"/>
              <a:t>Number of Centers by </a:t>
            </a:r>
            <a:r>
              <a:rPr lang="en-US" sz="2400" dirty="0" smtClean="0"/>
              <a:t>Center Volume</a:t>
            </a:r>
            <a:br>
              <a:rPr lang="en-US" sz="2400" dirty="0" smtClean="0"/>
            </a:br>
            <a:r>
              <a:rPr lang="en-US" sz="2000" dirty="0" smtClean="0"/>
              <a:t>(Transplants: January  2000 – June 2012)</a:t>
            </a:r>
            <a:endParaRPr lang="en-US" sz="2000" dirty="0"/>
          </a:p>
        </p:txBody>
      </p:sp>
      <p:graphicFrame>
        <p:nvGraphicFramePr>
          <p:cNvPr id="4" name="Content Placeholder 3"/>
          <p:cNvGraphicFramePr>
            <a:graphicFrameLocks noGrp="1"/>
          </p:cNvGraphicFramePr>
          <p:nvPr>
            <p:ph idx="1"/>
          </p:nvPr>
        </p:nvGraphicFramePr>
        <p:xfrm>
          <a:off x="304800" y="1371600"/>
          <a:ext cx="8610600" cy="4648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5" name="TextBox 14"/>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600" dirty="0" smtClean="0"/>
              <a:t>Pediatric Heart Transplants</a:t>
            </a:r>
            <a:r>
              <a:rPr lang="en-US" sz="2800" dirty="0" smtClean="0"/>
              <a:t/>
            </a:r>
            <a:br>
              <a:rPr lang="en-US" sz="2800" dirty="0" smtClean="0"/>
            </a:br>
            <a:r>
              <a:rPr lang="en-US" sz="2400" dirty="0" smtClean="0"/>
              <a:t>Kaplan-Meier Survival by Diagnosis</a:t>
            </a:r>
            <a:br>
              <a:rPr lang="en-US" sz="2400" dirty="0" smtClean="0"/>
            </a:br>
            <a:r>
              <a:rPr lang="en-US" sz="2000" dirty="0" smtClean="0"/>
              <a:t> </a:t>
            </a:r>
            <a:r>
              <a:rPr lang="en-US" sz="2400" dirty="0" smtClean="0">
                <a:solidFill>
                  <a:srgbClr val="FFFF00"/>
                </a:solidFill>
              </a:rPr>
              <a:t>Age: 1-5 Years </a:t>
            </a:r>
            <a:r>
              <a:rPr lang="en-US" sz="2000" dirty="0" smtClean="0"/>
              <a:t>(Transplants: January 2000 – June 2011)</a:t>
            </a:r>
            <a:endParaRPr lang="en-US" sz="2000" dirty="0">
              <a:solidFill>
                <a:srgbClr val="FFFF00"/>
              </a:solidFill>
            </a:endParaRPr>
          </a:p>
        </p:txBody>
      </p:sp>
      <p:graphicFrame>
        <p:nvGraphicFramePr>
          <p:cNvPr id="4" name="Content Placeholder 3"/>
          <p:cNvGraphicFramePr>
            <a:graphicFrameLocks noGrp="1"/>
          </p:cNvGraphicFramePr>
          <p:nvPr>
            <p:ph idx="1"/>
          </p:nvPr>
        </p:nvGraphicFramePr>
        <p:xfrm>
          <a:off x="228600" y="12954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219200" y="3657600"/>
            <a:ext cx="4267200" cy="784830"/>
          </a:xfrm>
          <a:prstGeom prst="rect">
            <a:avLst/>
          </a:prstGeom>
          <a:solidFill>
            <a:schemeClr val="bg2"/>
          </a:solidFill>
        </p:spPr>
        <p:txBody>
          <a:bodyPr wrap="square" rtlCol="0">
            <a:spAutoFit/>
          </a:bodyPr>
          <a:lstStyle/>
          <a:p>
            <a:r>
              <a:rPr lang="en-US" sz="1500" b="1" dirty="0" smtClean="0">
                <a:solidFill>
                  <a:srgbClr val="FFFF00"/>
                </a:solidFill>
              </a:rPr>
              <a:t>Congenital vs. Cardiomyopathy: p &lt; 0.0001</a:t>
            </a:r>
          </a:p>
          <a:p>
            <a:r>
              <a:rPr lang="en-US" sz="1500" b="1" dirty="0" smtClean="0">
                <a:solidFill>
                  <a:srgbClr val="FFFF00"/>
                </a:solidFill>
              </a:rPr>
              <a:t>Congenital vs. Retransplant: p = 0.6022</a:t>
            </a:r>
          </a:p>
          <a:p>
            <a:r>
              <a:rPr lang="en-US" sz="1500" b="1" dirty="0" smtClean="0">
                <a:solidFill>
                  <a:srgbClr val="FFFF00"/>
                </a:solidFill>
              </a:rPr>
              <a:t>Cardiomyopathy vs. Retransplant: p = 0.0079</a:t>
            </a:r>
            <a:endParaRPr lang="en-US" sz="1500" b="1" dirty="0">
              <a:solidFill>
                <a:srgbClr val="FFFF00"/>
              </a:solidFill>
            </a:endParaRPr>
          </a:p>
        </p:txBody>
      </p:sp>
      <p:grpSp>
        <p:nvGrpSpPr>
          <p:cNvPr id="14" name="Group 13"/>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7" name="TextBox 16"/>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600" dirty="0" smtClean="0"/>
              <a:t>Pediatric Heart Transplants</a:t>
            </a:r>
            <a:r>
              <a:rPr lang="en-US" sz="2800" dirty="0" smtClean="0"/>
              <a:t/>
            </a:r>
            <a:br>
              <a:rPr lang="en-US" sz="2800" dirty="0" smtClean="0"/>
            </a:br>
            <a:r>
              <a:rPr lang="en-US" sz="2400" dirty="0" smtClean="0"/>
              <a:t>Kaplan-Meier Survival by Diagnosis</a:t>
            </a:r>
            <a:br>
              <a:rPr lang="en-US" sz="2400" dirty="0" smtClean="0"/>
            </a:br>
            <a:r>
              <a:rPr lang="en-US" sz="2000" dirty="0" smtClean="0"/>
              <a:t> </a:t>
            </a:r>
            <a:r>
              <a:rPr lang="en-US" sz="2400" dirty="0" smtClean="0">
                <a:solidFill>
                  <a:srgbClr val="FFFF00"/>
                </a:solidFill>
              </a:rPr>
              <a:t>Age: 6-10 Years </a:t>
            </a:r>
            <a:r>
              <a:rPr lang="en-US" sz="2000" dirty="0" smtClean="0"/>
              <a:t>(Transplants: January 2000 – June 2011)</a:t>
            </a:r>
            <a:endParaRPr lang="en-US" sz="2000" dirty="0">
              <a:solidFill>
                <a:srgbClr val="FFFF00"/>
              </a:solidFill>
            </a:endParaRPr>
          </a:p>
        </p:txBody>
      </p:sp>
      <p:graphicFrame>
        <p:nvGraphicFramePr>
          <p:cNvPr id="4" name="Content Placeholder 3"/>
          <p:cNvGraphicFramePr>
            <a:graphicFrameLocks noGrp="1"/>
          </p:cNvGraphicFramePr>
          <p:nvPr>
            <p:ph idx="1"/>
          </p:nvPr>
        </p:nvGraphicFramePr>
        <p:xfrm>
          <a:off x="228600" y="12954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219200" y="3657600"/>
            <a:ext cx="4267200" cy="784830"/>
          </a:xfrm>
          <a:prstGeom prst="rect">
            <a:avLst/>
          </a:prstGeom>
          <a:solidFill>
            <a:schemeClr val="bg2"/>
          </a:solidFill>
        </p:spPr>
        <p:txBody>
          <a:bodyPr wrap="square" rtlCol="0">
            <a:spAutoFit/>
          </a:bodyPr>
          <a:lstStyle/>
          <a:p>
            <a:r>
              <a:rPr lang="en-US" sz="1500" b="1" dirty="0" smtClean="0">
                <a:solidFill>
                  <a:srgbClr val="FFFF00"/>
                </a:solidFill>
              </a:rPr>
              <a:t>Congenital vs. Cardiomyopathy: p = 0.0177</a:t>
            </a:r>
          </a:p>
          <a:p>
            <a:r>
              <a:rPr lang="en-US" sz="1500" b="1" dirty="0" smtClean="0">
                <a:solidFill>
                  <a:srgbClr val="FFFF00"/>
                </a:solidFill>
              </a:rPr>
              <a:t>Congenital vs. Retransplant: p = 0.8384</a:t>
            </a:r>
          </a:p>
          <a:p>
            <a:r>
              <a:rPr lang="en-US" sz="1500" b="1" dirty="0" smtClean="0">
                <a:solidFill>
                  <a:srgbClr val="FFFF00"/>
                </a:solidFill>
              </a:rPr>
              <a:t>Cardiomyopathy vs. Retransplant: p = 0.0454</a:t>
            </a:r>
            <a:endParaRPr lang="en-US" sz="1500" b="1" dirty="0">
              <a:solidFill>
                <a:srgbClr val="FFFF00"/>
              </a:solidFill>
            </a:endParaRPr>
          </a:p>
        </p:txBody>
      </p:sp>
      <p:grpSp>
        <p:nvGrpSpPr>
          <p:cNvPr id="14" name="Group 13"/>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7" name="TextBox 16"/>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600" dirty="0" smtClean="0"/>
              <a:t>Pediatric Heart Transplants</a:t>
            </a:r>
            <a:r>
              <a:rPr lang="en-US" sz="2800" dirty="0" smtClean="0"/>
              <a:t/>
            </a:r>
            <a:br>
              <a:rPr lang="en-US" sz="2800" dirty="0" smtClean="0"/>
            </a:br>
            <a:r>
              <a:rPr lang="en-US" sz="2400" dirty="0" smtClean="0"/>
              <a:t>Kaplan-Meier Survival by Diagnosis</a:t>
            </a:r>
            <a:br>
              <a:rPr lang="en-US" sz="2400" dirty="0" smtClean="0"/>
            </a:br>
            <a:r>
              <a:rPr lang="en-US" sz="2000" dirty="0" smtClean="0"/>
              <a:t> </a:t>
            </a:r>
            <a:r>
              <a:rPr lang="en-US" sz="2400" dirty="0" smtClean="0">
                <a:solidFill>
                  <a:srgbClr val="FFFF00"/>
                </a:solidFill>
              </a:rPr>
              <a:t>Age: 11-17 Years</a:t>
            </a:r>
            <a:r>
              <a:rPr lang="en-US" sz="2000" dirty="0" smtClean="0">
                <a:solidFill>
                  <a:srgbClr val="FFFF00"/>
                </a:solidFill>
              </a:rPr>
              <a:t> </a:t>
            </a:r>
            <a:r>
              <a:rPr lang="en-US" sz="2000" dirty="0" smtClean="0"/>
              <a:t>(Transplants: January 2000 – June 2011)</a:t>
            </a:r>
            <a:endParaRPr lang="en-US" sz="2000" dirty="0">
              <a:solidFill>
                <a:srgbClr val="FFFF00"/>
              </a:solidFill>
            </a:endParaRPr>
          </a:p>
        </p:txBody>
      </p:sp>
      <p:graphicFrame>
        <p:nvGraphicFramePr>
          <p:cNvPr id="4" name="Content Placeholder 3"/>
          <p:cNvGraphicFramePr>
            <a:graphicFrameLocks noGrp="1"/>
          </p:cNvGraphicFramePr>
          <p:nvPr>
            <p:ph idx="1"/>
          </p:nvPr>
        </p:nvGraphicFramePr>
        <p:xfrm>
          <a:off x="228600" y="12954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219200" y="3657600"/>
            <a:ext cx="4267200" cy="784830"/>
          </a:xfrm>
          <a:prstGeom prst="rect">
            <a:avLst/>
          </a:prstGeom>
          <a:solidFill>
            <a:schemeClr val="bg2"/>
          </a:solidFill>
        </p:spPr>
        <p:txBody>
          <a:bodyPr wrap="square" rtlCol="0">
            <a:spAutoFit/>
          </a:bodyPr>
          <a:lstStyle/>
          <a:p>
            <a:r>
              <a:rPr lang="en-US" sz="1500" b="1" dirty="0" smtClean="0">
                <a:solidFill>
                  <a:srgbClr val="FFFF00"/>
                </a:solidFill>
              </a:rPr>
              <a:t>Congenital vs. Cardiomyopathy: p = 0.0010 </a:t>
            </a:r>
          </a:p>
          <a:p>
            <a:r>
              <a:rPr lang="en-US" sz="1500" b="1" dirty="0" smtClean="0">
                <a:solidFill>
                  <a:srgbClr val="FFFF00"/>
                </a:solidFill>
              </a:rPr>
              <a:t>Congenital vs. Retransplant: p = 0.3151</a:t>
            </a:r>
          </a:p>
          <a:p>
            <a:r>
              <a:rPr lang="en-US" sz="1500" b="1" dirty="0" err="1" smtClean="0">
                <a:solidFill>
                  <a:srgbClr val="FFFF00"/>
                </a:solidFill>
              </a:rPr>
              <a:t>Cardiomyopathy</a:t>
            </a:r>
            <a:r>
              <a:rPr lang="en-US" sz="1500" b="1" dirty="0" smtClean="0">
                <a:solidFill>
                  <a:srgbClr val="FFFF00"/>
                </a:solidFill>
              </a:rPr>
              <a:t> vs. Retransplant: p&lt;0.0001</a:t>
            </a:r>
            <a:endParaRPr lang="en-US" sz="1500" b="1" dirty="0">
              <a:solidFill>
                <a:srgbClr val="FFFF00"/>
              </a:solidFill>
            </a:endParaRPr>
          </a:p>
        </p:txBody>
      </p:sp>
      <p:grpSp>
        <p:nvGrpSpPr>
          <p:cNvPr id="14" name="Group 13"/>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7" name="TextBox 16"/>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219200"/>
          </a:xfrm>
        </p:spPr>
        <p:txBody>
          <a:bodyPr/>
          <a:lstStyle/>
          <a:p>
            <a:r>
              <a:rPr lang="en-US" sz="2600" dirty="0" smtClean="0"/>
              <a:t>Pediatric Heart Transplants</a:t>
            </a:r>
            <a:r>
              <a:rPr lang="en-US" sz="2800" dirty="0" smtClean="0"/>
              <a:t/>
            </a:r>
            <a:br>
              <a:rPr lang="en-US" sz="2800" dirty="0" smtClean="0"/>
            </a:br>
            <a:r>
              <a:rPr lang="en-US" sz="2300" dirty="0" smtClean="0"/>
              <a:t>Kaplan-Meier Patient vs. Graft Survival </a:t>
            </a:r>
            <a:r>
              <a:rPr lang="en-US" sz="2000" dirty="0" smtClean="0"/>
              <a:t>(Transplants: 1/2000-6/2011)</a:t>
            </a:r>
            <a:r>
              <a:rPr lang="en-US" sz="2400" dirty="0" smtClean="0"/>
              <a:t/>
            </a:r>
            <a:br>
              <a:rPr lang="en-US" sz="2400" dirty="0" smtClean="0"/>
            </a:br>
            <a:r>
              <a:rPr lang="en-US" sz="2400" dirty="0" smtClean="0">
                <a:solidFill>
                  <a:srgbClr val="FFFF00"/>
                </a:solidFill>
              </a:rPr>
              <a:t>Average Center Volume: 1-4 Transplants per Year</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2954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219200" y="3276600"/>
            <a:ext cx="1219200" cy="323165"/>
          </a:xfrm>
          <a:prstGeom prst="rect">
            <a:avLst/>
          </a:prstGeom>
          <a:solidFill>
            <a:schemeClr val="bg2"/>
          </a:solidFill>
        </p:spPr>
        <p:txBody>
          <a:bodyPr wrap="square" rtlCol="0">
            <a:spAutoFit/>
          </a:bodyPr>
          <a:lstStyle/>
          <a:p>
            <a:r>
              <a:rPr lang="en-US" sz="1500" b="1" dirty="0" smtClean="0">
                <a:solidFill>
                  <a:srgbClr val="FFFF00"/>
                </a:solidFill>
              </a:rPr>
              <a:t>p = 0.1647</a:t>
            </a:r>
            <a:endParaRPr lang="en-US" sz="1500" b="1" dirty="0">
              <a:solidFill>
                <a:srgbClr val="FFFF00"/>
              </a:solidFill>
            </a:endParaRPr>
          </a:p>
        </p:txBody>
      </p:sp>
      <p:grpSp>
        <p:nvGrpSpPr>
          <p:cNvPr id="14" name="Group 13"/>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7" name="TextBox 16"/>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219200"/>
          </a:xfrm>
        </p:spPr>
        <p:txBody>
          <a:bodyPr/>
          <a:lstStyle/>
          <a:p>
            <a:r>
              <a:rPr lang="en-US" sz="2600" dirty="0" smtClean="0"/>
              <a:t>Pediatric Heart Transplants</a:t>
            </a:r>
            <a:r>
              <a:rPr lang="en-US" sz="2800" dirty="0" smtClean="0"/>
              <a:t/>
            </a:r>
            <a:br>
              <a:rPr lang="en-US" sz="2800" dirty="0" smtClean="0"/>
            </a:br>
            <a:r>
              <a:rPr lang="en-US" sz="2300" dirty="0" smtClean="0"/>
              <a:t>Kaplan-Meier Patient vs. Graft Survival </a:t>
            </a:r>
            <a:r>
              <a:rPr lang="en-US" sz="2000" dirty="0" smtClean="0"/>
              <a:t>(Transplants: 1/2000-6/2011)</a:t>
            </a:r>
            <a:r>
              <a:rPr lang="en-US" sz="2400" dirty="0" smtClean="0"/>
              <a:t/>
            </a:r>
            <a:br>
              <a:rPr lang="en-US" sz="2400" dirty="0" smtClean="0"/>
            </a:br>
            <a:r>
              <a:rPr lang="en-US" sz="2400" dirty="0" smtClean="0">
                <a:solidFill>
                  <a:srgbClr val="FFFF00"/>
                </a:solidFill>
              </a:rPr>
              <a:t>Average Center Volume: 5-9 Transplants per Year</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2954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219200" y="3276600"/>
            <a:ext cx="1219200" cy="323165"/>
          </a:xfrm>
          <a:prstGeom prst="rect">
            <a:avLst/>
          </a:prstGeom>
          <a:solidFill>
            <a:schemeClr val="bg2"/>
          </a:solidFill>
        </p:spPr>
        <p:txBody>
          <a:bodyPr wrap="square" rtlCol="0">
            <a:spAutoFit/>
          </a:bodyPr>
          <a:lstStyle/>
          <a:p>
            <a:r>
              <a:rPr lang="en-US" sz="1500" b="1" dirty="0" smtClean="0">
                <a:solidFill>
                  <a:srgbClr val="FFFF00"/>
                </a:solidFill>
              </a:rPr>
              <a:t>p = 0.0310</a:t>
            </a:r>
            <a:endParaRPr lang="en-US" sz="1500" b="1" dirty="0">
              <a:solidFill>
                <a:srgbClr val="FFFF00"/>
              </a:solidFill>
            </a:endParaRPr>
          </a:p>
        </p:txBody>
      </p:sp>
      <p:grpSp>
        <p:nvGrpSpPr>
          <p:cNvPr id="14" name="Group 13"/>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7" name="TextBox 16"/>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219200"/>
          </a:xfrm>
        </p:spPr>
        <p:txBody>
          <a:bodyPr/>
          <a:lstStyle/>
          <a:p>
            <a:r>
              <a:rPr lang="en-US" sz="2600" dirty="0" smtClean="0"/>
              <a:t>Pediatric Heart Transplants</a:t>
            </a:r>
            <a:r>
              <a:rPr lang="en-US" sz="2800" dirty="0" smtClean="0"/>
              <a:t/>
            </a:r>
            <a:br>
              <a:rPr lang="en-US" sz="2800" dirty="0" smtClean="0"/>
            </a:br>
            <a:r>
              <a:rPr lang="en-US" sz="2300" dirty="0" smtClean="0"/>
              <a:t>Kaplan-Meier Patient vs. Graft Survival </a:t>
            </a:r>
            <a:r>
              <a:rPr lang="en-US" sz="2000" dirty="0" smtClean="0"/>
              <a:t>(Transplants: 1/2000-6/2011)</a:t>
            </a:r>
            <a:r>
              <a:rPr lang="en-US" sz="2400" dirty="0" smtClean="0"/>
              <a:t/>
            </a:r>
            <a:br>
              <a:rPr lang="en-US" sz="2400" dirty="0" smtClean="0"/>
            </a:br>
            <a:r>
              <a:rPr lang="en-US" sz="2400" dirty="0" smtClean="0">
                <a:solidFill>
                  <a:srgbClr val="FFFF00"/>
                </a:solidFill>
              </a:rPr>
              <a:t>Average Center Volume: 10+ Transplants per Year</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2954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219200" y="3276600"/>
            <a:ext cx="1219200" cy="323165"/>
          </a:xfrm>
          <a:prstGeom prst="rect">
            <a:avLst/>
          </a:prstGeom>
          <a:solidFill>
            <a:schemeClr val="bg2"/>
          </a:solidFill>
        </p:spPr>
        <p:txBody>
          <a:bodyPr wrap="square" rtlCol="0">
            <a:spAutoFit/>
          </a:bodyPr>
          <a:lstStyle/>
          <a:p>
            <a:r>
              <a:rPr lang="en-US" sz="1500" b="1" dirty="0" smtClean="0">
                <a:solidFill>
                  <a:srgbClr val="FFFF00"/>
                </a:solidFill>
              </a:rPr>
              <a:t>p = 0.0076</a:t>
            </a:r>
            <a:endParaRPr lang="en-US" sz="1500" b="1" dirty="0">
              <a:solidFill>
                <a:srgbClr val="FFFF00"/>
              </a:solidFill>
            </a:endParaRPr>
          </a:p>
        </p:txBody>
      </p:sp>
      <p:grpSp>
        <p:nvGrpSpPr>
          <p:cNvPr id="14" name="Group 13"/>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7" name="TextBox 16"/>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219200"/>
          </a:xfrm>
        </p:spPr>
        <p:txBody>
          <a:bodyPr/>
          <a:lstStyle/>
          <a:p>
            <a:r>
              <a:rPr lang="en-US" sz="2600" dirty="0" smtClean="0"/>
              <a:t>Pediatric Heart Transplants</a:t>
            </a:r>
            <a:r>
              <a:rPr lang="en-US" sz="2800" dirty="0" smtClean="0"/>
              <a:t/>
            </a:r>
            <a:br>
              <a:rPr lang="en-US" sz="2800" dirty="0" smtClean="0"/>
            </a:br>
            <a:r>
              <a:rPr lang="en-US" sz="2300" dirty="0" smtClean="0"/>
              <a:t>Kaplan-Meier Patient vs. Graft Survival </a:t>
            </a:r>
            <a:r>
              <a:rPr lang="en-US" sz="2000" dirty="0" smtClean="0"/>
              <a:t>(Transplants: 1/2000-6/2011)</a:t>
            </a:r>
            <a:r>
              <a:rPr lang="en-US" sz="2400" dirty="0" smtClean="0"/>
              <a:t/>
            </a:r>
            <a:br>
              <a:rPr lang="en-US" sz="2400" dirty="0" smtClean="0"/>
            </a:br>
            <a:r>
              <a:rPr lang="en-US" sz="2400" dirty="0" smtClean="0">
                <a:solidFill>
                  <a:srgbClr val="FFFF00"/>
                </a:solidFill>
              </a:rPr>
              <a:t>All Center Volumes</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2954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219200" y="3276600"/>
            <a:ext cx="1219200" cy="323165"/>
          </a:xfrm>
          <a:prstGeom prst="rect">
            <a:avLst/>
          </a:prstGeom>
          <a:solidFill>
            <a:schemeClr val="bg2"/>
          </a:solidFill>
        </p:spPr>
        <p:txBody>
          <a:bodyPr wrap="square" rtlCol="0">
            <a:spAutoFit/>
          </a:bodyPr>
          <a:lstStyle/>
          <a:p>
            <a:r>
              <a:rPr lang="en-US" sz="1500" b="1" dirty="0" smtClean="0">
                <a:solidFill>
                  <a:srgbClr val="FFFF00"/>
                </a:solidFill>
              </a:rPr>
              <a:t>p = 0.0003</a:t>
            </a:r>
            <a:endParaRPr lang="en-US" sz="15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6" name="TextBox 15"/>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219200"/>
          </a:xfrm>
        </p:spPr>
        <p:txBody>
          <a:bodyPr/>
          <a:lstStyle/>
          <a:p>
            <a:r>
              <a:rPr lang="en-US" sz="2600" dirty="0" smtClean="0"/>
              <a:t>Pediatric Heart Transplants</a:t>
            </a:r>
            <a:r>
              <a:rPr lang="en-US" sz="2800" dirty="0" smtClean="0"/>
              <a:t/>
            </a:r>
            <a:br>
              <a:rPr lang="en-US" sz="2800" dirty="0" smtClean="0"/>
            </a:br>
            <a:r>
              <a:rPr lang="en-US" sz="2400" dirty="0" smtClean="0"/>
              <a:t>Kaplan-Meier Survival by Mechanical Circulatory Support Usage* </a:t>
            </a:r>
            <a:r>
              <a:rPr lang="en-US" sz="2000" dirty="0" smtClean="0"/>
              <a:t>(Transplants: January 2000 – June 2011)</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295400"/>
          <a:ext cx="8610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219200" y="3657600"/>
            <a:ext cx="5867400" cy="553998"/>
          </a:xfrm>
          <a:prstGeom prst="rect">
            <a:avLst/>
          </a:prstGeom>
          <a:solidFill>
            <a:schemeClr val="bg2"/>
          </a:solidFill>
        </p:spPr>
        <p:txBody>
          <a:bodyPr wrap="square" rtlCol="0">
            <a:spAutoFit/>
          </a:bodyPr>
          <a:lstStyle/>
          <a:p>
            <a:r>
              <a:rPr lang="en-US" sz="1500" b="1" dirty="0" smtClean="0">
                <a:solidFill>
                  <a:srgbClr val="FFFF00"/>
                </a:solidFill>
              </a:rPr>
              <a:t>All pair-wise comparisons were significant at p &lt; 0.001 except No ECMO/VAD/TAH vs. VAD or TAH, no ECMO</a:t>
            </a:r>
            <a:endParaRPr lang="en-US" sz="1500" b="1" dirty="0">
              <a:solidFill>
                <a:srgbClr val="FFFF00"/>
              </a:solidFill>
            </a:endParaRPr>
          </a:p>
        </p:txBody>
      </p:sp>
      <p:sp>
        <p:nvSpPr>
          <p:cNvPr id="14" name="TextBox 13"/>
          <p:cNvSpPr txBox="1"/>
          <p:nvPr/>
        </p:nvSpPr>
        <p:spPr>
          <a:xfrm>
            <a:off x="6553200" y="6324600"/>
            <a:ext cx="2362200" cy="276999"/>
          </a:xfrm>
          <a:prstGeom prst="rect">
            <a:avLst/>
          </a:prstGeom>
          <a:noFill/>
        </p:spPr>
        <p:txBody>
          <a:bodyPr wrap="square" rtlCol="0">
            <a:spAutoFit/>
          </a:bodyPr>
          <a:lstStyle/>
          <a:p>
            <a:pPr algn="r"/>
            <a:r>
              <a:rPr lang="en-US" sz="1200" b="1" dirty="0" smtClean="0">
                <a:solidFill>
                  <a:srgbClr val="FFFF00"/>
                </a:solidFill>
              </a:rPr>
              <a:t>* LVAD, RVAD, TAH, ECMO</a:t>
            </a:r>
            <a:endParaRPr lang="en-US" sz="12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7" name="TextBox 16"/>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371600"/>
          </a:xfrm>
        </p:spPr>
        <p:txBody>
          <a:bodyPr/>
          <a:lstStyle/>
          <a:p>
            <a:r>
              <a:rPr lang="en-US" sz="2600" dirty="0" smtClean="0"/>
              <a:t>Pediatric Heart Transplants</a:t>
            </a:r>
            <a:r>
              <a:rPr lang="en-US" sz="2400" dirty="0" smtClean="0"/>
              <a:t/>
            </a:r>
            <a:br>
              <a:rPr lang="en-US" sz="2400" dirty="0" smtClean="0"/>
            </a:br>
            <a:r>
              <a:rPr lang="en-US" sz="2400" dirty="0" smtClean="0"/>
              <a:t>Functional Status of Surviving Recipients </a:t>
            </a:r>
            <a:br>
              <a:rPr lang="en-US" sz="2400" dirty="0" smtClean="0"/>
            </a:br>
            <a:r>
              <a:rPr lang="en-US" sz="2000" dirty="0" smtClean="0"/>
              <a:t>(Follow-ups: March 2005 – June 2012)</a:t>
            </a:r>
            <a:endParaRPr lang="en-US" sz="2000" dirty="0"/>
          </a:p>
        </p:txBody>
      </p:sp>
      <p:graphicFrame>
        <p:nvGraphicFramePr>
          <p:cNvPr id="10" name="Content Placeholder 9"/>
          <p:cNvGraphicFramePr>
            <a:graphicFrameLocks noGrp="1"/>
          </p:cNvGraphicFramePr>
          <p:nvPr>
            <p:ph idx="1"/>
          </p:nvPr>
        </p:nvGraphicFramePr>
        <p:xfrm>
          <a:off x="152400" y="1371600"/>
          <a:ext cx="8763000" cy="48768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6" name="TextBox 15"/>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295400"/>
          </a:xfrm>
        </p:spPr>
        <p:txBody>
          <a:bodyPr/>
          <a:lstStyle/>
          <a:p>
            <a:r>
              <a:rPr lang="en-US" sz="2600" dirty="0" smtClean="0"/>
              <a:t>Pediatric Heart Transplants</a:t>
            </a:r>
            <a:r>
              <a:rPr lang="en-US" sz="2400" dirty="0" smtClean="0"/>
              <a:t/>
            </a:r>
            <a:br>
              <a:rPr lang="en-US" sz="2400" dirty="0" smtClean="0"/>
            </a:br>
            <a:r>
              <a:rPr lang="en-US" sz="2400" dirty="0" smtClean="0"/>
              <a:t>Rehospitalization Post-transplant of Surviving Recipients </a:t>
            </a:r>
            <a:r>
              <a:rPr lang="en-US" sz="2600" dirty="0" smtClean="0"/>
              <a:t/>
            </a:r>
            <a:br>
              <a:rPr lang="en-US" sz="2600" dirty="0" smtClean="0"/>
            </a:br>
            <a:r>
              <a:rPr lang="en-US" sz="2000" dirty="0" smtClean="0"/>
              <a:t>(Follow-ups: January 2000 – June 2012)</a:t>
            </a:r>
            <a:endParaRPr lang="en-US" sz="2000" dirty="0"/>
          </a:p>
        </p:txBody>
      </p:sp>
      <p:graphicFrame>
        <p:nvGraphicFramePr>
          <p:cNvPr id="10" name="Content Placeholder 9"/>
          <p:cNvGraphicFramePr>
            <a:graphicFrameLocks noGrp="1"/>
          </p:cNvGraphicFramePr>
          <p:nvPr>
            <p:ph idx="1"/>
          </p:nvPr>
        </p:nvGraphicFramePr>
        <p:xfrm>
          <a:off x="152400" y="1524000"/>
          <a:ext cx="8763000" cy="44958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6" name="TextBox 15"/>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219200"/>
          </a:xfrm>
        </p:spPr>
        <p:txBody>
          <a:bodyPr/>
          <a:lstStyle/>
          <a:p>
            <a:r>
              <a:rPr lang="en-US" sz="2600" dirty="0" smtClean="0"/>
              <a:t>Pediatric Heart Transplants</a:t>
            </a:r>
            <a:r>
              <a:rPr lang="en-US" sz="2800" dirty="0" smtClean="0"/>
              <a:t/>
            </a:r>
            <a:br>
              <a:rPr lang="en-US" sz="2800" dirty="0" smtClean="0"/>
            </a:br>
            <a:r>
              <a:rPr lang="en-US" sz="2400" dirty="0" smtClean="0"/>
              <a:t>Distribution of Transplants by Center Volume</a:t>
            </a:r>
            <a:br>
              <a:rPr lang="en-US" sz="2400" dirty="0" smtClean="0"/>
            </a:br>
            <a:r>
              <a:rPr lang="en-US" sz="2000" dirty="0" smtClean="0"/>
              <a:t>(Transplants: January  2000 –  June 2012)</a:t>
            </a:r>
            <a:endParaRPr lang="en-US" sz="2000" dirty="0"/>
          </a:p>
        </p:txBody>
      </p:sp>
      <p:graphicFrame>
        <p:nvGraphicFramePr>
          <p:cNvPr id="4" name="Content Placeholder 3"/>
          <p:cNvGraphicFramePr>
            <a:graphicFrameLocks noGrp="1"/>
          </p:cNvGraphicFramePr>
          <p:nvPr>
            <p:ph idx="1"/>
          </p:nvPr>
        </p:nvGraphicFramePr>
        <p:xfrm>
          <a:off x="304800" y="1371600"/>
          <a:ext cx="8610600" cy="4648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5" name="TextBox 14"/>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dirty="0" smtClean="0"/>
              <a:t>Induction and Maintenance Immunosuppression</a:t>
            </a:r>
            <a:endParaRPr lang="en-US" dirty="0"/>
          </a:p>
        </p:txBody>
      </p:sp>
      <p:grpSp>
        <p:nvGrpSpPr>
          <p:cNvPr id="8" name="Group 7"/>
          <p:cNvGrpSpPr/>
          <p:nvPr/>
        </p:nvGrpSpPr>
        <p:grpSpPr>
          <a:xfrm>
            <a:off x="2" y="6146792"/>
            <a:ext cx="4715932" cy="711201"/>
            <a:chOff x="1" y="6067776"/>
            <a:chExt cx="4952999" cy="790224"/>
          </a:xfrm>
        </p:grpSpPr>
        <p:pic>
          <p:nvPicPr>
            <p:cNvPr id="10" name="Picture 9"/>
            <p:cNvPicPr>
              <a:picLocks noChangeAspect="1"/>
            </p:cNvPicPr>
            <p:nvPr/>
          </p:nvPicPr>
          <p:blipFill>
            <a:blip r:embed="rId3"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4" name="TextBox 13"/>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pPr>
              <a:lnSpc>
                <a:spcPct val="90000"/>
              </a:lnSpc>
            </a:pPr>
            <a:r>
              <a:rPr lang="en-US" sz="2600" dirty="0" smtClean="0"/>
              <a:t>Pediatric Heart Transplants</a:t>
            </a:r>
            <a:r>
              <a:rPr lang="en-US" sz="2400" dirty="0" smtClean="0"/>
              <a:t/>
            </a:r>
            <a:br>
              <a:rPr lang="en-US" sz="2400" dirty="0" smtClean="0"/>
            </a:br>
            <a:r>
              <a:rPr lang="en-US" sz="2400" dirty="0" smtClean="0"/>
              <a:t>Induction Immunosuppression </a:t>
            </a:r>
            <a:br>
              <a:rPr lang="en-US" sz="2400" dirty="0" smtClean="0"/>
            </a:br>
            <a:r>
              <a:rPr lang="en-US" sz="2400" dirty="0" smtClean="0"/>
              <a:t>(T</a:t>
            </a:r>
            <a:r>
              <a:rPr lang="en-US" sz="2000" dirty="0" smtClean="0"/>
              <a:t>ransplants: January 2001 – June 2012)</a:t>
            </a:r>
            <a:endParaRPr lang="en-US" sz="2000" dirty="0"/>
          </a:p>
        </p:txBody>
      </p:sp>
      <p:graphicFrame>
        <p:nvGraphicFramePr>
          <p:cNvPr id="10" name="Content Placeholder 9"/>
          <p:cNvGraphicFramePr>
            <a:graphicFrameLocks noGrp="1"/>
          </p:cNvGraphicFramePr>
          <p:nvPr>
            <p:ph idx="1"/>
          </p:nvPr>
        </p:nvGraphicFramePr>
        <p:xfrm>
          <a:off x="152400" y="1371600"/>
          <a:ext cx="87630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486400" y="6096000"/>
            <a:ext cx="34290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discharge</a:t>
            </a:r>
            <a:endParaRPr lang="en-US" sz="1200" b="1" dirty="0">
              <a:solidFill>
                <a:srgbClr val="FFFF00"/>
              </a:solidFill>
            </a:endParaRPr>
          </a:p>
        </p:txBody>
      </p:sp>
      <p:grpSp>
        <p:nvGrpSpPr>
          <p:cNvPr id="12" name="Group 11"/>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p:spPr>
        </p:pic>
        <p:sp>
          <p:nvSpPr>
            <p:cNvPr id="17" name="TextBox 16"/>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8" name="TextBox 17"/>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143000"/>
          </a:xfrm>
        </p:spPr>
        <p:txBody>
          <a:bodyPr/>
          <a:lstStyle/>
          <a:p>
            <a:r>
              <a:rPr lang="en-US" sz="2600" dirty="0" smtClean="0"/>
              <a:t>Pediatric Heart Transplants</a:t>
            </a:r>
            <a:br>
              <a:rPr lang="en-US" sz="2600" dirty="0" smtClean="0"/>
            </a:br>
            <a:r>
              <a:rPr lang="en-US" sz="2400" dirty="0" smtClean="0"/>
              <a:t>Induction Immunosuppression</a:t>
            </a:r>
            <a:br>
              <a:rPr lang="en-US" sz="2400" dirty="0" smtClean="0"/>
            </a:br>
            <a:r>
              <a:rPr lang="en-US" sz="2000" dirty="0" smtClean="0"/>
              <a:t>(Transplants: January 2001 – June 2012)</a:t>
            </a:r>
            <a:endParaRPr lang="en-US" sz="2000" dirty="0"/>
          </a:p>
        </p:txBody>
      </p:sp>
      <p:sp>
        <p:nvSpPr>
          <p:cNvPr id="9" name="TextBox 8"/>
          <p:cNvSpPr txBox="1"/>
          <p:nvPr/>
        </p:nvSpPr>
        <p:spPr>
          <a:xfrm>
            <a:off x="5486400" y="6396335"/>
            <a:ext cx="34290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discharge</a:t>
            </a:r>
            <a:endParaRPr lang="en-US" sz="1200" b="1" dirty="0">
              <a:solidFill>
                <a:srgbClr val="FFFF00"/>
              </a:solidFill>
            </a:endParaRPr>
          </a:p>
        </p:txBody>
      </p:sp>
      <p:graphicFrame>
        <p:nvGraphicFramePr>
          <p:cNvPr id="12" name="Content Placeholder 11"/>
          <p:cNvGraphicFramePr>
            <a:graphicFrameLocks noGrp="1"/>
          </p:cNvGraphicFramePr>
          <p:nvPr>
            <p:ph idx="1"/>
          </p:nvPr>
        </p:nvGraphicFramePr>
        <p:xfrm>
          <a:off x="228600" y="1447800"/>
          <a:ext cx="84582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6096000" y="5638800"/>
            <a:ext cx="2743200" cy="830997"/>
          </a:xfrm>
          <a:prstGeom prst="rect">
            <a:avLst/>
          </a:prstGeom>
          <a:noFill/>
        </p:spPr>
        <p:txBody>
          <a:bodyPr wrap="square" rtlCol="0">
            <a:spAutoFit/>
          </a:bodyPr>
          <a:lstStyle/>
          <a:p>
            <a:r>
              <a:rPr lang="en-US" sz="1200" b="1" u="sng" dirty="0" smtClean="0"/>
              <a:t>Test of increasing trend over time:</a:t>
            </a:r>
          </a:p>
          <a:p>
            <a:r>
              <a:rPr lang="en-US" sz="1200" b="1" dirty="0" smtClean="0"/>
              <a:t>Any induction p &lt; 0.0001</a:t>
            </a:r>
          </a:p>
          <a:p>
            <a:r>
              <a:rPr lang="en-US" sz="1200" b="1" dirty="0" smtClean="0"/>
              <a:t>Polyclonal p &lt; 0.0001</a:t>
            </a:r>
          </a:p>
          <a:p>
            <a:r>
              <a:rPr lang="en-US" sz="1200" b="1" dirty="0" smtClean="0"/>
              <a:t>IL-2R p &lt; 0.0001</a:t>
            </a:r>
          </a:p>
        </p:txBody>
      </p:sp>
      <p:grpSp>
        <p:nvGrpSpPr>
          <p:cNvPr id="11" name="Group 10"/>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8" name="TextBox 17"/>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9" name="TextBox 18"/>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219200"/>
          </a:xfrm>
        </p:spPr>
        <p:txBody>
          <a:bodyPr/>
          <a:lstStyle/>
          <a:p>
            <a:r>
              <a:rPr lang="en-US" sz="2600" dirty="0" smtClean="0"/>
              <a:t>Pediatric Heart Transplants</a:t>
            </a:r>
            <a:r>
              <a:rPr lang="en-US" sz="2800" dirty="0" smtClean="0"/>
              <a:t/>
            </a:r>
            <a:br>
              <a:rPr lang="en-US" sz="2800" dirty="0" smtClean="0"/>
            </a:br>
            <a:r>
              <a:rPr lang="en-US" sz="2400" dirty="0" smtClean="0"/>
              <a:t>Kaplan-Meier Survival by Induction Group Conditional on Survival to 14 Days </a:t>
            </a:r>
            <a:r>
              <a:rPr lang="en-US" sz="2000" dirty="0" smtClean="0"/>
              <a:t>(Transplants: January 2000 – June 2011)</a:t>
            </a:r>
            <a:endParaRPr lang="en-US" sz="2000" dirty="0"/>
          </a:p>
        </p:txBody>
      </p:sp>
      <p:graphicFrame>
        <p:nvGraphicFramePr>
          <p:cNvPr id="4" name="Content Placeholder 3"/>
          <p:cNvGraphicFramePr>
            <a:graphicFrameLocks noGrp="1"/>
          </p:cNvGraphicFramePr>
          <p:nvPr>
            <p:ph idx="1"/>
          </p:nvPr>
        </p:nvGraphicFramePr>
        <p:xfrm>
          <a:off x="228600" y="1295400"/>
          <a:ext cx="8610600" cy="49530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4" cstate="print"/>
            <a:stretch>
              <a:fillRect/>
            </a:stretch>
          </p:blipFill>
          <p:spPr>
            <a:xfrm>
              <a:off x="1" y="6172200"/>
              <a:ext cx="4952999" cy="685800"/>
            </a:xfrm>
            <a:prstGeom prst="rect">
              <a:avLst/>
            </a:prstGeom>
          </p:spPr>
        </p:pic>
        <p:sp>
          <p:nvSpPr>
            <p:cNvPr id="10" name="TextBox 9"/>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5" name="TextBox 14"/>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447800"/>
          </a:xfrm>
        </p:spPr>
        <p:txBody>
          <a:bodyPr/>
          <a:lstStyle/>
          <a:p>
            <a:r>
              <a:rPr lang="en-US" sz="2600" dirty="0" smtClean="0"/>
              <a:t>Pediatric Heart Transplants</a:t>
            </a:r>
            <a:r>
              <a:rPr lang="en-US" sz="2800" dirty="0" smtClean="0"/>
              <a:t/>
            </a:r>
            <a:br>
              <a:rPr lang="en-US" sz="2800" dirty="0" smtClean="0"/>
            </a:br>
            <a:r>
              <a:rPr lang="en-US" sz="2400" dirty="0" smtClean="0"/>
              <a:t> </a:t>
            </a:r>
            <a:r>
              <a:rPr lang="en-US" sz="2000" dirty="0" smtClean="0"/>
              <a:t>Kaplan-Meier Survival by Induction and Treated Rejection Between Transplant Discharge and 1-Year Follow-up </a:t>
            </a:r>
            <a:br>
              <a:rPr lang="en-US" sz="2000" dirty="0" smtClean="0"/>
            </a:br>
            <a:r>
              <a:rPr lang="en-US" sz="2000" dirty="0" smtClean="0"/>
              <a:t> </a:t>
            </a:r>
            <a:r>
              <a:rPr lang="en-US" sz="1900" dirty="0" smtClean="0"/>
              <a:t>Conditional on Survival to 1 Year (1-Year Follow-ups: July 2004 – June 2011)</a:t>
            </a:r>
            <a:endParaRPr lang="en-US" sz="2000" dirty="0"/>
          </a:p>
        </p:txBody>
      </p:sp>
      <p:graphicFrame>
        <p:nvGraphicFramePr>
          <p:cNvPr id="4" name="Content Placeholder 3"/>
          <p:cNvGraphicFramePr>
            <a:graphicFrameLocks noGrp="1"/>
          </p:cNvGraphicFramePr>
          <p:nvPr>
            <p:ph idx="1"/>
          </p:nvPr>
        </p:nvGraphicFramePr>
        <p:xfrm>
          <a:off x="228600" y="1752600"/>
          <a:ext cx="8610600" cy="4191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4876800" y="5673804"/>
            <a:ext cx="4191000" cy="1107996"/>
          </a:xfrm>
          <a:prstGeom prst="rect">
            <a:avLst/>
          </a:prstGeom>
          <a:noFill/>
          <a:ln>
            <a:solidFill>
              <a:srgbClr val="FFFF00"/>
            </a:solidFill>
          </a:ln>
        </p:spPr>
        <p:txBody>
          <a:bodyPr wrap="square" lIns="45720" rIns="45720" rtlCol="0">
            <a:spAutoFit/>
          </a:bodyPr>
          <a:lstStyle/>
          <a:p>
            <a:r>
              <a:rPr lang="en-US" sz="1100" b="1" dirty="0" smtClean="0"/>
              <a:t>Treated rejection = Recipient was reported to (1) have at least one acute rejection episode that was treated with an  anti-rejection agent; or (2) have been hospitalized for rejection.</a:t>
            </a:r>
          </a:p>
          <a:p>
            <a:r>
              <a:rPr lang="en-US" sz="1100" b="1" dirty="0" smtClean="0"/>
              <a:t>No rejection  = Recipient had (</a:t>
            </a:r>
            <a:r>
              <a:rPr lang="en-US" sz="1100" b="1" dirty="0" err="1" smtClean="0"/>
              <a:t>i</a:t>
            </a:r>
            <a:r>
              <a:rPr lang="en-US" sz="1100" b="1" dirty="0" smtClean="0"/>
              <a:t>) no acute rejection episodes and (ii) was reported either as not hospitalized for rejection or did not receive anti-rejection agents.</a:t>
            </a:r>
          </a:p>
        </p:txBody>
      </p:sp>
      <p:grpSp>
        <p:nvGrpSpPr>
          <p:cNvPr id="9" name="Group 8"/>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7" name="TextBox 16"/>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447800"/>
          </a:xfrm>
        </p:spPr>
        <p:txBody>
          <a:bodyPr/>
          <a:lstStyle/>
          <a:p>
            <a:r>
              <a:rPr lang="en-US" sz="2600" dirty="0" smtClean="0"/>
              <a:t>Pediatric Heart Transplants</a:t>
            </a:r>
            <a:br>
              <a:rPr lang="en-US" sz="2600" dirty="0" smtClean="0"/>
            </a:br>
            <a:r>
              <a:rPr lang="en-US" sz="2400" dirty="0" smtClean="0"/>
              <a:t>Kaplan-Meier Survival by Induction Group</a:t>
            </a:r>
            <a:br>
              <a:rPr lang="en-US" sz="2400" dirty="0" smtClean="0"/>
            </a:br>
            <a:r>
              <a:rPr lang="en-US" sz="2400" dirty="0" smtClean="0">
                <a:solidFill>
                  <a:srgbClr val="FFFF00"/>
                </a:solidFill>
              </a:rPr>
              <a:t> Age: &lt;1 Year </a:t>
            </a:r>
            <a:r>
              <a:rPr lang="en-US" sz="2000" dirty="0" smtClean="0"/>
              <a:t>(Transplants: January 2000 – June 2011)</a:t>
            </a:r>
            <a:br>
              <a:rPr lang="en-US" sz="2000" dirty="0" smtClean="0"/>
            </a:br>
            <a:r>
              <a:rPr lang="en-US" sz="2000" dirty="0" smtClean="0"/>
              <a:t>Conditional on Survival to 14 Days </a:t>
            </a:r>
            <a:endParaRPr lang="en-US" sz="2000" dirty="0">
              <a:solidFill>
                <a:srgbClr val="FFFF00"/>
              </a:solidFill>
            </a:endParaRPr>
          </a:p>
        </p:txBody>
      </p:sp>
      <p:graphicFrame>
        <p:nvGraphicFramePr>
          <p:cNvPr id="4" name="Content Placeholder 3"/>
          <p:cNvGraphicFramePr>
            <a:graphicFrameLocks noGrp="1"/>
          </p:cNvGraphicFramePr>
          <p:nvPr>
            <p:ph idx="1"/>
          </p:nvPr>
        </p:nvGraphicFramePr>
        <p:xfrm>
          <a:off x="228600" y="1600200"/>
          <a:ext cx="8610600" cy="45720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4" cstate="print"/>
            <a:stretch>
              <a:fillRect/>
            </a:stretch>
          </p:blipFill>
          <p:spPr>
            <a:xfrm>
              <a:off x="1" y="6172200"/>
              <a:ext cx="4952999" cy="685800"/>
            </a:xfrm>
            <a:prstGeom prst="rect">
              <a:avLst/>
            </a:prstGeom>
          </p:spPr>
        </p:pic>
        <p:sp>
          <p:nvSpPr>
            <p:cNvPr id="11" name="TextBox 10"/>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5" name="TextBox 14"/>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447800"/>
          </a:xfrm>
        </p:spPr>
        <p:txBody>
          <a:bodyPr/>
          <a:lstStyle/>
          <a:p>
            <a:r>
              <a:rPr lang="en-US" sz="2600" dirty="0" smtClean="0"/>
              <a:t>Pediatric Heart Transplants</a:t>
            </a:r>
            <a:br>
              <a:rPr lang="en-US" sz="2600" dirty="0" smtClean="0"/>
            </a:br>
            <a:r>
              <a:rPr lang="en-US" sz="2400" dirty="0" smtClean="0"/>
              <a:t>Kaplan-Meier Survival by Induction Group</a:t>
            </a:r>
            <a:br>
              <a:rPr lang="en-US" sz="2400" dirty="0" smtClean="0"/>
            </a:br>
            <a:r>
              <a:rPr lang="en-US" sz="2400" dirty="0" smtClean="0">
                <a:solidFill>
                  <a:srgbClr val="FFFF00"/>
                </a:solidFill>
              </a:rPr>
              <a:t> Age: 1-5 Years </a:t>
            </a:r>
            <a:r>
              <a:rPr lang="en-US" sz="2000" dirty="0" smtClean="0"/>
              <a:t>(Transplants: January 2000 – June 2011)</a:t>
            </a:r>
            <a:br>
              <a:rPr lang="en-US" sz="2000" dirty="0" smtClean="0"/>
            </a:br>
            <a:r>
              <a:rPr lang="en-US" sz="2000" dirty="0" smtClean="0"/>
              <a:t>Conditional on Survival to 14 Days </a:t>
            </a:r>
            <a:endParaRPr lang="en-US" sz="2000" dirty="0">
              <a:solidFill>
                <a:srgbClr val="FFFF00"/>
              </a:solidFill>
            </a:endParaRPr>
          </a:p>
        </p:txBody>
      </p:sp>
      <p:graphicFrame>
        <p:nvGraphicFramePr>
          <p:cNvPr id="4" name="Content Placeholder 3"/>
          <p:cNvGraphicFramePr>
            <a:graphicFrameLocks noGrp="1"/>
          </p:cNvGraphicFramePr>
          <p:nvPr>
            <p:ph idx="1"/>
          </p:nvPr>
        </p:nvGraphicFramePr>
        <p:xfrm>
          <a:off x="228600" y="1600200"/>
          <a:ext cx="8610600" cy="45720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4" cstate="print"/>
            <a:stretch>
              <a:fillRect/>
            </a:stretch>
          </p:blipFill>
          <p:spPr>
            <a:xfrm>
              <a:off x="1" y="6172200"/>
              <a:ext cx="4952999" cy="685800"/>
            </a:xfrm>
            <a:prstGeom prst="rect">
              <a:avLst/>
            </a:prstGeom>
          </p:spPr>
        </p:pic>
        <p:sp>
          <p:nvSpPr>
            <p:cNvPr id="10" name="TextBox 9"/>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1" name="TextBox 10"/>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447800"/>
          </a:xfrm>
        </p:spPr>
        <p:txBody>
          <a:bodyPr/>
          <a:lstStyle/>
          <a:p>
            <a:r>
              <a:rPr lang="en-US" sz="2600" dirty="0" smtClean="0"/>
              <a:t>Pediatric Heart Transplants</a:t>
            </a:r>
            <a:br>
              <a:rPr lang="en-US" sz="2600" dirty="0" smtClean="0"/>
            </a:br>
            <a:r>
              <a:rPr lang="en-US" sz="2400" dirty="0" smtClean="0"/>
              <a:t>Kaplan-Meier Survival by Induction Group</a:t>
            </a:r>
            <a:br>
              <a:rPr lang="en-US" sz="2400" dirty="0" smtClean="0"/>
            </a:br>
            <a:r>
              <a:rPr lang="en-US" sz="2400" dirty="0" smtClean="0">
                <a:solidFill>
                  <a:srgbClr val="FFFF00"/>
                </a:solidFill>
              </a:rPr>
              <a:t> Age: 6-10 Years </a:t>
            </a:r>
            <a:r>
              <a:rPr lang="en-US" sz="2000" dirty="0" smtClean="0"/>
              <a:t>(Transplants: January 2000 – June 2011)</a:t>
            </a:r>
            <a:br>
              <a:rPr lang="en-US" sz="2000" dirty="0" smtClean="0"/>
            </a:br>
            <a:r>
              <a:rPr lang="en-US" sz="2000" dirty="0" smtClean="0"/>
              <a:t>Conditional on Survival to 14 Days </a:t>
            </a:r>
            <a:endParaRPr lang="en-US" sz="2000" dirty="0">
              <a:solidFill>
                <a:srgbClr val="FFFF00"/>
              </a:solidFill>
            </a:endParaRPr>
          </a:p>
        </p:txBody>
      </p:sp>
      <p:graphicFrame>
        <p:nvGraphicFramePr>
          <p:cNvPr id="4" name="Content Placeholder 3"/>
          <p:cNvGraphicFramePr>
            <a:graphicFrameLocks noGrp="1"/>
          </p:cNvGraphicFramePr>
          <p:nvPr>
            <p:ph idx="1"/>
          </p:nvPr>
        </p:nvGraphicFramePr>
        <p:xfrm>
          <a:off x="228600" y="1600200"/>
          <a:ext cx="8610600" cy="45720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4" cstate="print"/>
            <a:stretch>
              <a:fillRect/>
            </a:stretch>
          </p:blipFill>
          <p:spPr>
            <a:xfrm>
              <a:off x="1" y="6172200"/>
              <a:ext cx="4952999" cy="685800"/>
            </a:xfrm>
            <a:prstGeom prst="rect">
              <a:avLst/>
            </a:prstGeom>
          </p:spPr>
        </p:pic>
        <p:sp>
          <p:nvSpPr>
            <p:cNvPr id="10" name="TextBox 9"/>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1" name="TextBox 10"/>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447800"/>
          </a:xfrm>
        </p:spPr>
        <p:txBody>
          <a:bodyPr/>
          <a:lstStyle/>
          <a:p>
            <a:r>
              <a:rPr lang="en-US" sz="2600" dirty="0" smtClean="0"/>
              <a:t>Pediatric Heart Transplants</a:t>
            </a:r>
            <a:br>
              <a:rPr lang="en-US" sz="2600" dirty="0" smtClean="0"/>
            </a:br>
            <a:r>
              <a:rPr lang="en-US" sz="2400" dirty="0" smtClean="0"/>
              <a:t>Kaplan-Meier Survival by Induction Group</a:t>
            </a:r>
            <a:br>
              <a:rPr lang="en-US" sz="2400" dirty="0" smtClean="0"/>
            </a:br>
            <a:r>
              <a:rPr lang="en-US" sz="2400" dirty="0" smtClean="0">
                <a:solidFill>
                  <a:srgbClr val="FFFF00"/>
                </a:solidFill>
              </a:rPr>
              <a:t> Age: 11-17 Years </a:t>
            </a:r>
            <a:r>
              <a:rPr lang="en-US" sz="2000" dirty="0" smtClean="0"/>
              <a:t>(Transplants: January 2000 – June 2011)</a:t>
            </a:r>
            <a:br>
              <a:rPr lang="en-US" sz="2000" dirty="0" smtClean="0"/>
            </a:br>
            <a:r>
              <a:rPr lang="en-US" sz="2000" dirty="0" smtClean="0"/>
              <a:t>Conditional on Survival to 14 Days </a:t>
            </a:r>
            <a:endParaRPr lang="en-US" sz="2000" dirty="0">
              <a:solidFill>
                <a:srgbClr val="FFFF00"/>
              </a:solidFill>
            </a:endParaRPr>
          </a:p>
        </p:txBody>
      </p:sp>
      <p:graphicFrame>
        <p:nvGraphicFramePr>
          <p:cNvPr id="4" name="Content Placeholder 3"/>
          <p:cNvGraphicFramePr>
            <a:graphicFrameLocks noGrp="1"/>
          </p:cNvGraphicFramePr>
          <p:nvPr>
            <p:ph idx="1"/>
          </p:nvPr>
        </p:nvGraphicFramePr>
        <p:xfrm>
          <a:off x="228600" y="1600200"/>
          <a:ext cx="8610600" cy="45720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4" cstate="print"/>
            <a:stretch>
              <a:fillRect/>
            </a:stretch>
          </p:blipFill>
          <p:spPr>
            <a:xfrm>
              <a:off x="1" y="6172200"/>
              <a:ext cx="4952999" cy="685800"/>
            </a:xfrm>
            <a:prstGeom prst="rect">
              <a:avLst/>
            </a:prstGeom>
          </p:spPr>
        </p:pic>
        <p:sp>
          <p:nvSpPr>
            <p:cNvPr id="10" name="TextBox 9"/>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1" name="TextBox 10"/>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10600" cy="1143000"/>
          </a:xfrm>
        </p:spPr>
        <p:txBody>
          <a:bodyPr/>
          <a:lstStyle/>
          <a:p>
            <a:r>
              <a:rPr lang="en-US" sz="2600" dirty="0" smtClean="0"/>
              <a:t>Pediatric Heart Transplants</a:t>
            </a:r>
            <a:r>
              <a:rPr lang="en-US" sz="3200" dirty="0" smtClean="0"/>
              <a:t/>
            </a:r>
            <a:br>
              <a:rPr lang="en-US" sz="3200" dirty="0" smtClean="0"/>
            </a:br>
            <a:r>
              <a:rPr lang="en-US" sz="2400" dirty="0" smtClean="0"/>
              <a:t>Maintenance Immunosuppression at Time of Transplant Discharge by Era </a:t>
            </a:r>
            <a:r>
              <a:rPr lang="en-US" sz="2000" dirty="0" smtClean="0"/>
              <a:t>(Transplants: January 2001 –  June 2012)</a:t>
            </a:r>
            <a:endParaRPr lang="en-US" sz="2000" dirty="0"/>
          </a:p>
        </p:txBody>
      </p:sp>
      <p:graphicFrame>
        <p:nvGraphicFramePr>
          <p:cNvPr id="4" name="Content Placeholder 3"/>
          <p:cNvGraphicFramePr>
            <a:graphicFrameLocks noGrp="1"/>
          </p:cNvGraphicFramePr>
          <p:nvPr>
            <p:ph idx="1"/>
          </p:nvPr>
        </p:nvGraphicFramePr>
        <p:xfrm>
          <a:off x="228600" y="13716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5029200" y="6096000"/>
            <a:ext cx="38862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discharge</a:t>
            </a:r>
            <a:endParaRPr lang="en-US" sz="1200" b="1" dirty="0">
              <a:solidFill>
                <a:srgbClr val="FFFF00"/>
              </a:solidFill>
            </a:endParaRPr>
          </a:p>
        </p:txBody>
      </p:sp>
      <p:grpSp>
        <p:nvGrpSpPr>
          <p:cNvPr id="9" name="Group 8"/>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7" name="TextBox 16"/>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219200"/>
          </a:xfrm>
        </p:spPr>
        <p:txBody>
          <a:bodyPr/>
          <a:lstStyle/>
          <a:p>
            <a:r>
              <a:rPr lang="en-US" sz="2600" dirty="0" smtClean="0"/>
              <a:t>Pediatric Heart Transplants</a:t>
            </a:r>
            <a:r>
              <a:rPr lang="en-US" sz="2800" dirty="0" smtClean="0"/>
              <a:t/>
            </a:r>
            <a:br>
              <a:rPr lang="en-US" sz="2800" dirty="0" smtClean="0"/>
            </a:br>
            <a:r>
              <a:rPr lang="en-US" sz="2400" dirty="0" smtClean="0"/>
              <a:t>Age Distribution by Center Volume</a:t>
            </a:r>
            <a:br>
              <a:rPr lang="en-US" sz="2400" dirty="0" smtClean="0"/>
            </a:br>
            <a:r>
              <a:rPr lang="en-US" sz="2000" dirty="0" smtClean="0"/>
              <a:t>(Transplants: January  2000 –  June 2012)</a:t>
            </a:r>
            <a:endParaRPr lang="en-US" sz="2000" dirty="0"/>
          </a:p>
        </p:txBody>
      </p:sp>
      <p:graphicFrame>
        <p:nvGraphicFramePr>
          <p:cNvPr id="4" name="Content Placeholder 3"/>
          <p:cNvGraphicFramePr>
            <a:graphicFrameLocks noGrp="1"/>
          </p:cNvGraphicFramePr>
          <p:nvPr>
            <p:ph idx="1"/>
          </p:nvPr>
        </p:nvGraphicFramePr>
        <p:xfrm>
          <a:off x="304800" y="1371600"/>
          <a:ext cx="8610600" cy="48006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4" name="TextBox 13"/>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10600" cy="1143000"/>
          </a:xfrm>
        </p:spPr>
        <p:txBody>
          <a:bodyPr/>
          <a:lstStyle/>
          <a:p>
            <a:r>
              <a:rPr lang="en-US" sz="2600" dirty="0" smtClean="0"/>
              <a:t>Pediatric Heart Transplants</a:t>
            </a:r>
            <a:r>
              <a:rPr lang="en-US" sz="3200" dirty="0" smtClean="0"/>
              <a:t/>
            </a:r>
            <a:br>
              <a:rPr lang="en-US" sz="3200" dirty="0" smtClean="0"/>
            </a:br>
            <a:r>
              <a:rPr lang="en-US" sz="2400" dirty="0" smtClean="0"/>
              <a:t>Maintenance Immunosuppression at Time of Transplant Discharge by Age </a:t>
            </a:r>
            <a:r>
              <a:rPr lang="en-US" sz="2000" dirty="0" smtClean="0"/>
              <a:t>(Follow-ups: January 2007 –  June 2012)</a:t>
            </a:r>
            <a:endParaRPr lang="en-US" sz="2000" dirty="0"/>
          </a:p>
        </p:txBody>
      </p:sp>
      <p:graphicFrame>
        <p:nvGraphicFramePr>
          <p:cNvPr id="4" name="Content Placeholder 3"/>
          <p:cNvGraphicFramePr>
            <a:graphicFrameLocks noGrp="1"/>
          </p:cNvGraphicFramePr>
          <p:nvPr>
            <p:ph idx="1"/>
          </p:nvPr>
        </p:nvGraphicFramePr>
        <p:xfrm>
          <a:off x="228600" y="13716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5029200" y="6096000"/>
            <a:ext cx="38862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discharge</a:t>
            </a:r>
            <a:endParaRPr lang="en-US" sz="1200" b="1" dirty="0">
              <a:solidFill>
                <a:srgbClr val="FFFF00"/>
              </a:solidFill>
            </a:endParaRPr>
          </a:p>
        </p:txBody>
      </p:sp>
      <p:grpSp>
        <p:nvGrpSpPr>
          <p:cNvPr id="9" name="Group 8"/>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7" name="TextBox 16"/>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10600" cy="1143000"/>
          </a:xfrm>
        </p:spPr>
        <p:txBody>
          <a:bodyPr/>
          <a:lstStyle/>
          <a:p>
            <a:r>
              <a:rPr lang="en-US" sz="2600" dirty="0" smtClean="0"/>
              <a:t>Pediatric Heart Transplants</a:t>
            </a:r>
            <a:r>
              <a:rPr lang="en-US" sz="3200" dirty="0" smtClean="0"/>
              <a:t/>
            </a:r>
            <a:br>
              <a:rPr lang="en-US" sz="3200" dirty="0" smtClean="0"/>
            </a:br>
            <a:r>
              <a:rPr lang="en-US" sz="2400" dirty="0" smtClean="0"/>
              <a:t>Maintenance Immunosuppression at Time of Follow-up</a:t>
            </a:r>
            <a:br>
              <a:rPr lang="en-US" sz="2400" dirty="0" smtClean="0"/>
            </a:br>
            <a:r>
              <a:rPr lang="en-US" sz="2000" dirty="0" smtClean="0"/>
              <a:t>(Follow-ups: January 2001 –  June 2012)</a:t>
            </a:r>
            <a:endParaRPr lang="en-US" sz="2000" dirty="0"/>
          </a:p>
        </p:txBody>
      </p:sp>
      <p:graphicFrame>
        <p:nvGraphicFramePr>
          <p:cNvPr id="4" name="Content Placeholder 3"/>
          <p:cNvGraphicFramePr>
            <a:graphicFrameLocks noGrp="1"/>
          </p:cNvGraphicFramePr>
          <p:nvPr>
            <p:ph idx="1"/>
          </p:nvPr>
        </p:nvGraphicFramePr>
        <p:xfrm>
          <a:off x="228600" y="13716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5029200" y="6096000"/>
            <a:ext cx="38862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endParaRPr lang="en-US" sz="1200" b="1" dirty="0">
              <a:solidFill>
                <a:srgbClr val="FFFF00"/>
              </a:solidFill>
            </a:endParaRPr>
          </a:p>
        </p:txBody>
      </p:sp>
      <p:grpSp>
        <p:nvGrpSpPr>
          <p:cNvPr id="9" name="Group 8"/>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7" name="TextBox 16"/>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447800"/>
          </a:xfrm>
        </p:spPr>
        <p:txBody>
          <a:bodyPr/>
          <a:lstStyle/>
          <a:p>
            <a:pPr>
              <a:lnSpc>
                <a:spcPct val="90000"/>
              </a:lnSpc>
            </a:pPr>
            <a:r>
              <a:rPr lang="en-US" sz="2600" dirty="0" smtClean="0"/>
              <a:t>Pediatric Heart Transplants </a:t>
            </a:r>
            <a:r>
              <a:rPr lang="en-US" sz="2400" dirty="0" smtClean="0"/>
              <a:t/>
            </a:r>
            <a:br>
              <a:rPr lang="en-US" sz="2400" dirty="0" smtClean="0"/>
            </a:br>
            <a:r>
              <a:rPr lang="en-US" sz="2800" dirty="0" smtClean="0"/>
              <a:t> </a:t>
            </a:r>
            <a:r>
              <a:rPr lang="en-US" sz="2400" dirty="0" smtClean="0"/>
              <a:t>Maintenance Immunosuppression at Time of Follow-up</a:t>
            </a:r>
            <a:br>
              <a:rPr lang="en-US" sz="2400" dirty="0" smtClean="0"/>
            </a:br>
            <a:r>
              <a:rPr lang="en-US" sz="2400" dirty="0" smtClean="0"/>
              <a:t>for Same Patients at Each Time Point </a:t>
            </a:r>
            <a:br>
              <a:rPr lang="en-US" sz="2400" dirty="0" smtClean="0"/>
            </a:br>
            <a:r>
              <a:rPr lang="en-US" sz="2000" dirty="0" smtClean="0"/>
              <a:t>(Follow-ups: January 2001 – June 2012)</a:t>
            </a:r>
            <a:endParaRPr lang="en-US" sz="2000" dirty="0"/>
          </a:p>
        </p:txBody>
      </p:sp>
      <p:graphicFrame>
        <p:nvGraphicFramePr>
          <p:cNvPr id="10" name="Content Placeholder 9"/>
          <p:cNvGraphicFramePr>
            <a:graphicFrameLocks noGrp="1"/>
          </p:cNvGraphicFramePr>
          <p:nvPr>
            <p:ph idx="1"/>
          </p:nvPr>
        </p:nvGraphicFramePr>
        <p:xfrm>
          <a:off x="152400" y="1752600"/>
          <a:ext cx="87630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486400" y="6167735"/>
            <a:ext cx="34290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p>
        </p:txBody>
      </p:sp>
      <p:grpSp>
        <p:nvGrpSpPr>
          <p:cNvPr id="11" name="Group 10"/>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7" name="TextBox 16"/>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8" name="TextBox 17"/>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371600"/>
          </a:xfrm>
        </p:spPr>
        <p:txBody>
          <a:bodyPr/>
          <a:lstStyle/>
          <a:p>
            <a:pPr>
              <a:lnSpc>
                <a:spcPct val="90000"/>
              </a:lnSpc>
            </a:pPr>
            <a:r>
              <a:rPr lang="en-US" sz="2600" dirty="0" smtClean="0"/>
              <a:t>Pediatric Heart Transplants </a:t>
            </a:r>
            <a:r>
              <a:rPr lang="en-US" sz="2400" dirty="0" smtClean="0"/>
              <a:t/>
            </a:r>
            <a:br>
              <a:rPr lang="en-US" sz="2400" dirty="0" smtClean="0"/>
            </a:br>
            <a:r>
              <a:rPr lang="en-US" sz="2800" dirty="0" smtClean="0"/>
              <a:t> </a:t>
            </a:r>
            <a:r>
              <a:rPr lang="en-US" sz="2400" dirty="0" smtClean="0"/>
              <a:t>Maintenance Immunosuppression Drug Combinations at Time of Follow-up </a:t>
            </a:r>
            <a:r>
              <a:rPr lang="en-US" sz="2000" dirty="0" smtClean="0"/>
              <a:t>(Follow-ups: January 2001 – June 2012)</a:t>
            </a:r>
            <a:endParaRPr lang="en-US" sz="2000" dirty="0"/>
          </a:p>
        </p:txBody>
      </p:sp>
      <p:graphicFrame>
        <p:nvGraphicFramePr>
          <p:cNvPr id="10" name="Content Placeholder 9"/>
          <p:cNvGraphicFramePr>
            <a:graphicFrameLocks noGrp="1"/>
          </p:cNvGraphicFramePr>
          <p:nvPr>
            <p:ph idx="1"/>
          </p:nvPr>
        </p:nvGraphicFramePr>
        <p:xfrm>
          <a:off x="152400" y="1600200"/>
          <a:ext cx="87630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486400" y="6096000"/>
            <a:ext cx="34290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p>
        </p:txBody>
      </p:sp>
      <p:sp>
        <p:nvSpPr>
          <p:cNvPr id="11" name="TextBox 10"/>
          <p:cNvSpPr txBox="1"/>
          <p:nvPr/>
        </p:nvSpPr>
        <p:spPr>
          <a:xfrm>
            <a:off x="1676400" y="5715000"/>
            <a:ext cx="5943600" cy="323165"/>
          </a:xfrm>
          <a:prstGeom prst="rect">
            <a:avLst/>
          </a:prstGeom>
          <a:noFill/>
        </p:spPr>
        <p:txBody>
          <a:bodyPr wrap="square" rtlCol="0">
            <a:spAutoFit/>
          </a:bodyPr>
          <a:lstStyle/>
          <a:p>
            <a:pPr algn="ctr"/>
            <a:r>
              <a:rPr lang="en-US" sz="1500" b="1" dirty="0" smtClean="0">
                <a:solidFill>
                  <a:srgbClr val="FFFF00"/>
                </a:solidFill>
              </a:rPr>
              <a:t>NOTE: Different patients are analyzed in Year 1 and Year 5</a:t>
            </a:r>
          </a:p>
        </p:txBody>
      </p:sp>
      <p:grpSp>
        <p:nvGrpSpPr>
          <p:cNvPr id="12" name="Group 11"/>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8" name="TextBox 17"/>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9" name="TextBox 18"/>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371600"/>
          </a:xfrm>
        </p:spPr>
        <p:txBody>
          <a:bodyPr/>
          <a:lstStyle/>
          <a:p>
            <a:r>
              <a:rPr lang="en-US" sz="2600" dirty="0" smtClean="0"/>
              <a:t>Pediatric Heart Transplants</a:t>
            </a:r>
            <a:r>
              <a:rPr lang="en-US" sz="2800" dirty="0" smtClean="0"/>
              <a:t/>
            </a:r>
            <a:br>
              <a:rPr lang="en-US" sz="2800" dirty="0" smtClean="0"/>
            </a:br>
            <a:r>
              <a:rPr lang="en-US" sz="2400" dirty="0" smtClean="0"/>
              <a:t>Kaplan-Meier Survival Based on Prednisone Use</a:t>
            </a:r>
            <a:br>
              <a:rPr lang="en-US" sz="2400" dirty="0" smtClean="0"/>
            </a:br>
            <a:r>
              <a:rPr lang="en-US" sz="2000" dirty="0" smtClean="0"/>
              <a:t>Conditional on Survival to 1 Year (Transplants: January 2000 – June 2011)</a:t>
            </a:r>
            <a:endParaRPr lang="en-US" sz="2000" dirty="0">
              <a:solidFill>
                <a:srgbClr val="FFFF00"/>
              </a:solidFill>
            </a:endParaRPr>
          </a:p>
        </p:txBody>
      </p:sp>
      <p:graphicFrame>
        <p:nvGraphicFramePr>
          <p:cNvPr id="4" name="Content Placeholder 3"/>
          <p:cNvGraphicFramePr>
            <a:graphicFrameLocks noGrp="1"/>
          </p:cNvGraphicFramePr>
          <p:nvPr>
            <p:ph idx="1"/>
          </p:nvPr>
        </p:nvGraphicFramePr>
        <p:xfrm>
          <a:off x="228600" y="1524000"/>
          <a:ext cx="8610600" cy="45720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4" cstate="print"/>
            <a:stretch>
              <a:fillRect/>
            </a:stretch>
          </p:blipFill>
          <p:spPr>
            <a:xfrm>
              <a:off x="1" y="6172200"/>
              <a:ext cx="4952999" cy="685800"/>
            </a:xfrm>
            <a:prstGeom prst="rect">
              <a:avLst/>
            </a:prstGeom>
          </p:spPr>
        </p:pic>
        <p:sp>
          <p:nvSpPr>
            <p:cNvPr id="11" name="TextBox 10"/>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5" name="TextBox 14"/>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524000"/>
          </a:xfrm>
        </p:spPr>
        <p:txBody>
          <a:bodyPr/>
          <a:lstStyle/>
          <a:p>
            <a:r>
              <a:rPr lang="en-US" sz="2600" dirty="0" smtClean="0"/>
              <a:t>Pediatric Heart Transplants</a:t>
            </a:r>
            <a:br>
              <a:rPr lang="en-US" sz="2600" dirty="0" smtClean="0"/>
            </a:br>
            <a:r>
              <a:rPr lang="en-US" sz="2400" dirty="0" smtClean="0"/>
              <a:t>Kaplan-Meier Survival Based on Prednisone Use</a:t>
            </a:r>
            <a:br>
              <a:rPr lang="en-US" sz="2400" dirty="0" smtClean="0"/>
            </a:br>
            <a:r>
              <a:rPr lang="en-US" sz="2000" dirty="0" smtClean="0"/>
              <a:t>Conditional on Survival to 1 Year (Transplants: January 2000 – June 2011)</a:t>
            </a:r>
            <a:br>
              <a:rPr lang="en-US" sz="2000" dirty="0" smtClean="0"/>
            </a:br>
            <a:r>
              <a:rPr lang="en-US" sz="2400" dirty="0" smtClean="0">
                <a:solidFill>
                  <a:srgbClr val="FFFF00"/>
                </a:solidFill>
              </a:rPr>
              <a:t>Age: &lt; 1 Year</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524000"/>
          <a:ext cx="8610600" cy="45720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4" cstate="print"/>
            <a:stretch>
              <a:fillRect/>
            </a:stretch>
          </p:blipFill>
          <p:spPr>
            <a:xfrm>
              <a:off x="1" y="6172200"/>
              <a:ext cx="4952999" cy="685800"/>
            </a:xfrm>
            <a:prstGeom prst="rect">
              <a:avLst/>
            </a:prstGeom>
          </p:spPr>
        </p:pic>
        <p:sp>
          <p:nvSpPr>
            <p:cNvPr id="11" name="TextBox 10"/>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5" name="TextBox 14"/>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524000"/>
          </a:xfrm>
        </p:spPr>
        <p:txBody>
          <a:bodyPr/>
          <a:lstStyle/>
          <a:p>
            <a:r>
              <a:rPr lang="en-US" sz="2600" dirty="0" smtClean="0"/>
              <a:t>Pediatric Heart Transplants</a:t>
            </a:r>
            <a:br>
              <a:rPr lang="en-US" sz="2600" dirty="0" smtClean="0"/>
            </a:br>
            <a:r>
              <a:rPr lang="en-US" sz="2400" dirty="0" smtClean="0"/>
              <a:t>Kaplan-Meier Survival Based on Prednisone Use</a:t>
            </a:r>
            <a:br>
              <a:rPr lang="en-US" sz="2400" dirty="0" smtClean="0"/>
            </a:br>
            <a:r>
              <a:rPr lang="en-US" sz="2000" dirty="0" smtClean="0"/>
              <a:t>Conditional on Survival to 1 Year (Transplants: January 2000 – June 2011)</a:t>
            </a:r>
            <a:br>
              <a:rPr lang="en-US" sz="2000" dirty="0" smtClean="0"/>
            </a:br>
            <a:r>
              <a:rPr lang="en-US" sz="2400" dirty="0" smtClean="0">
                <a:solidFill>
                  <a:srgbClr val="FFFF00"/>
                </a:solidFill>
              </a:rPr>
              <a:t>Age: 1-5 Years</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524000"/>
          <a:ext cx="8610600" cy="45720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4" cstate="print"/>
            <a:stretch>
              <a:fillRect/>
            </a:stretch>
          </p:blipFill>
          <p:spPr>
            <a:xfrm>
              <a:off x="1" y="6172200"/>
              <a:ext cx="4952999" cy="685800"/>
            </a:xfrm>
            <a:prstGeom prst="rect">
              <a:avLst/>
            </a:prstGeom>
          </p:spPr>
        </p:pic>
        <p:sp>
          <p:nvSpPr>
            <p:cNvPr id="10" name="TextBox 9"/>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1" name="TextBox 10"/>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524000"/>
          </a:xfrm>
        </p:spPr>
        <p:txBody>
          <a:bodyPr/>
          <a:lstStyle/>
          <a:p>
            <a:r>
              <a:rPr lang="en-US" sz="2600" dirty="0" smtClean="0"/>
              <a:t>Pediatric Heart Transplants</a:t>
            </a:r>
            <a:br>
              <a:rPr lang="en-US" sz="2600" dirty="0" smtClean="0"/>
            </a:br>
            <a:r>
              <a:rPr lang="en-US" sz="2400" dirty="0" smtClean="0"/>
              <a:t>Kaplan-Meier Survival Based on Prednisone Use</a:t>
            </a:r>
            <a:br>
              <a:rPr lang="en-US" sz="2400" dirty="0" smtClean="0"/>
            </a:br>
            <a:r>
              <a:rPr lang="en-US" sz="2000" dirty="0" smtClean="0"/>
              <a:t>Conditional on Survival to 1 Year (Transplants: January 2000 – June 2011)</a:t>
            </a:r>
            <a:br>
              <a:rPr lang="en-US" sz="2000" dirty="0" smtClean="0"/>
            </a:br>
            <a:r>
              <a:rPr lang="en-US" sz="2400" dirty="0" smtClean="0">
                <a:solidFill>
                  <a:srgbClr val="FFFF00"/>
                </a:solidFill>
              </a:rPr>
              <a:t>Age: 6-10 Years</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524000"/>
          <a:ext cx="8610600" cy="45720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4" cstate="print"/>
            <a:stretch>
              <a:fillRect/>
            </a:stretch>
          </p:blipFill>
          <p:spPr>
            <a:xfrm>
              <a:off x="1" y="6172200"/>
              <a:ext cx="4952999" cy="685800"/>
            </a:xfrm>
            <a:prstGeom prst="rect">
              <a:avLst/>
            </a:prstGeom>
          </p:spPr>
        </p:pic>
        <p:sp>
          <p:nvSpPr>
            <p:cNvPr id="10" name="TextBox 9"/>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1" name="TextBox 10"/>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524000"/>
          </a:xfrm>
        </p:spPr>
        <p:txBody>
          <a:bodyPr/>
          <a:lstStyle/>
          <a:p>
            <a:r>
              <a:rPr lang="en-US" sz="2600" dirty="0" smtClean="0"/>
              <a:t>Pediatric Heart Transplants</a:t>
            </a:r>
            <a:br>
              <a:rPr lang="en-US" sz="2600" dirty="0" smtClean="0"/>
            </a:br>
            <a:r>
              <a:rPr lang="en-US" sz="2400" dirty="0" smtClean="0"/>
              <a:t>Kaplan-Meier Survival Based on Prednisone Use</a:t>
            </a:r>
            <a:br>
              <a:rPr lang="en-US" sz="2400" dirty="0" smtClean="0"/>
            </a:br>
            <a:r>
              <a:rPr lang="en-US" sz="2000" dirty="0" smtClean="0"/>
              <a:t>Conditional on Survival to 1 Year (Transplants: January 2000 – June 2011)</a:t>
            </a:r>
            <a:br>
              <a:rPr lang="en-US" sz="2000" dirty="0" smtClean="0"/>
            </a:br>
            <a:r>
              <a:rPr lang="en-US" sz="2400" dirty="0" smtClean="0">
                <a:solidFill>
                  <a:srgbClr val="FFFF00"/>
                </a:solidFill>
              </a:rPr>
              <a:t>Age: 11-17 Years</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524000"/>
          <a:ext cx="8610600" cy="45720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4" cstate="print"/>
            <a:stretch>
              <a:fillRect/>
            </a:stretch>
          </p:blipFill>
          <p:spPr>
            <a:xfrm>
              <a:off x="1" y="6172200"/>
              <a:ext cx="4952999" cy="685800"/>
            </a:xfrm>
            <a:prstGeom prst="rect">
              <a:avLst/>
            </a:prstGeom>
          </p:spPr>
        </p:pic>
        <p:sp>
          <p:nvSpPr>
            <p:cNvPr id="10" name="TextBox 9"/>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1" name="TextBox 10"/>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371600"/>
          </a:xfrm>
        </p:spPr>
        <p:txBody>
          <a:bodyPr/>
          <a:lstStyle/>
          <a:p>
            <a:r>
              <a:rPr lang="en-US" sz="2600" dirty="0" smtClean="0"/>
              <a:t>Pediatric Heart Transplants</a:t>
            </a:r>
            <a:r>
              <a:rPr lang="en-US" sz="2800" dirty="0" smtClean="0"/>
              <a:t/>
            </a:r>
            <a:br>
              <a:rPr lang="en-US" sz="2800" dirty="0" smtClean="0"/>
            </a:br>
            <a:r>
              <a:rPr lang="en-US" sz="2400" dirty="0" smtClean="0"/>
              <a:t> Kaplan-Meier Survival by Calcineurin Inhibitor Use at Discharge </a:t>
            </a:r>
            <a:r>
              <a:rPr lang="en-US" sz="2000" dirty="0" smtClean="0"/>
              <a:t>(Transplants: January 2000 – June 2011) </a:t>
            </a:r>
            <a:r>
              <a:rPr lang="en-US" sz="2400" dirty="0" smtClean="0"/>
              <a:t/>
            </a:r>
            <a:br>
              <a:rPr lang="en-US" sz="2400" dirty="0" smtClean="0"/>
            </a:br>
            <a:r>
              <a:rPr lang="en-US" sz="2000" dirty="0" smtClean="0"/>
              <a:t>Conditional on Survival to 14 Days</a:t>
            </a:r>
            <a:endParaRPr lang="en-US" sz="2000" dirty="0">
              <a:solidFill>
                <a:srgbClr val="FFFF00"/>
              </a:solidFill>
            </a:endParaRPr>
          </a:p>
        </p:txBody>
      </p:sp>
      <p:graphicFrame>
        <p:nvGraphicFramePr>
          <p:cNvPr id="4" name="Content Placeholder 3"/>
          <p:cNvGraphicFramePr>
            <a:graphicFrameLocks noGrp="1"/>
          </p:cNvGraphicFramePr>
          <p:nvPr>
            <p:ph idx="1"/>
          </p:nvPr>
        </p:nvGraphicFramePr>
        <p:xfrm>
          <a:off x="228600" y="1600200"/>
          <a:ext cx="8610600" cy="44196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4" cstate="print"/>
            <a:stretch>
              <a:fillRect/>
            </a:stretch>
          </p:blipFill>
          <p:spPr>
            <a:xfrm>
              <a:off x="1" y="6172200"/>
              <a:ext cx="4952999" cy="685800"/>
            </a:xfrm>
            <a:prstGeom prst="rect">
              <a:avLst/>
            </a:prstGeom>
          </p:spPr>
        </p:pic>
        <p:sp>
          <p:nvSpPr>
            <p:cNvPr id="11" name="TextBox 10"/>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5" name="TextBox 14"/>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19200"/>
          </a:xfrm>
        </p:spPr>
        <p:txBody>
          <a:bodyPr/>
          <a:lstStyle/>
          <a:p>
            <a:r>
              <a:rPr lang="en-US" sz="2600" dirty="0" smtClean="0"/>
              <a:t>Pediatric Heart Transplants</a:t>
            </a:r>
            <a:r>
              <a:rPr lang="en-US" sz="2800" dirty="0" smtClean="0"/>
              <a:t/>
            </a:r>
            <a:br>
              <a:rPr lang="en-US" sz="2800" dirty="0" smtClean="0"/>
            </a:br>
            <a:r>
              <a:rPr lang="en-US" sz="2400" dirty="0" smtClean="0"/>
              <a:t> Distribution of Transplants by Location and Average Center Volume </a:t>
            </a:r>
            <a:r>
              <a:rPr lang="en-US" sz="2000" dirty="0" smtClean="0"/>
              <a:t>(Transplants: January 2000 – June 2012)</a:t>
            </a:r>
            <a:endParaRPr lang="en-US" sz="2000" dirty="0"/>
          </a:p>
        </p:txBody>
      </p:sp>
      <p:graphicFrame>
        <p:nvGraphicFramePr>
          <p:cNvPr id="10" name="Content Placeholder 9"/>
          <p:cNvGraphicFramePr>
            <a:graphicFrameLocks noGrp="1"/>
          </p:cNvGraphicFramePr>
          <p:nvPr>
            <p:ph idx="1"/>
          </p:nvPr>
        </p:nvGraphicFramePr>
        <p:xfrm>
          <a:off x="0" y="1524000"/>
          <a:ext cx="8839200" cy="4648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6" name="TextBox 15"/>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371600"/>
          </a:xfrm>
        </p:spPr>
        <p:txBody>
          <a:bodyPr/>
          <a:lstStyle/>
          <a:p>
            <a:r>
              <a:rPr lang="en-US" sz="2600" dirty="0" smtClean="0"/>
              <a:t>Pediatric Heart Transplants</a:t>
            </a:r>
            <a:r>
              <a:rPr lang="en-US" sz="2800" dirty="0" smtClean="0"/>
              <a:t/>
            </a:r>
            <a:br>
              <a:rPr lang="en-US" sz="2800" dirty="0" smtClean="0"/>
            </a:br>
            <a:r>
              <a:rPr lang="en-US" sz="2400" dirty="0" smtClean="0"/>
              <a:t> Kaplan-Meier Survival by Maintenance Immunosuppression at Discharge </a:t>
            </a:r>
            <a:r>
              <a:rPr lang="en-US" sz="2000" dirty="0" smtClean="0"/>
              <a:t>(Transplants: January 2000 – June 2011) </a:t>
            </a:r>
            <a:r>
              <a:rPr lang="en-US" sz="2400" dirty="0" smtClean="0"/>
              <a:t/>
            </a:r>
            <a:br>
              <a:rPr lang="en-US" sz="2400" dirty="0" smtClean="0"/>
            </a:br>
            <a:r>
              <a:rPr lang="en-US" sz="2000" dirty="0" smtClean="0"/>
              <a:t>Conditional on Survival to 14 Days</a:t>
            </a:r>
            <a:endParaRPr lang="en-US" sz="2000" dirty="0">
              <a:solidFill>
                <a:srgbClr val="FFFF00"/>
              </a:solidFill>
            </a:endParaRPr>
          </a:p>
        </p:txBody>
      </p:sp>
      <p:graphicFrame>
        <p:nvGraphicFramePr>
          <p:cNvPr id="4" name="Content Placeholder 3"/>
          <p:cNvGraphicFramePr>
            <a:graphicFrameLocks noGrp="1"/>
          </p:cNvGraphicFramePr>
          <p:nvPr>
            <p:ph idx="1"/>
          </p:nvPr>
        </p:nvGraphicFramePr>
        <p:xfrm>
          <a:off x="228600" y="1600200"/>
          <a:ext cx="8610600" cy="44196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4" cstate="print"/>
            <a:stretch>
              <a:fillRect/>
            </a:stretch>
          </p:blipFill>
          <p:spPr>
            <a:xfrm>
              <a:off x="1" y="6172200"/>
              <a:ext cx="4952999" cy="685800"/>
            </a:xfrm>
            <a:prstGeom prst="rect">
              <a:avLst/>
            </a:prstGeom>
          </p:spPr>
        </p:pic>
        <p:sp>
          <p:nvSpPr>
            <p:cNvPr id="10" name="TextBox 9"/>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1" name="TextBox 10"/>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371600"/>
          </a:xfrm>
        </p:spPr>
        <p:txBody>
          <a:bodyPr/>
          <a:lstStyle/>
          <a:p>
            <a:r>
              <a:rPr lang="en-US" sz="2600" dirty="0" smtClean="0"/>
              <a:t>Pediatric Heart Transplants</a:t>
            </a:r>
            <a:r>
              <a:rPr lang="en-US" sz="2800" dirty="0" smtClean="0"/>
              <a:t/>
            </a:r>
            <a:br>
              <a:rPr lang="en-US" sz="2800" dirty="0" smtClean="0"/>
            </a:br>
            <a:r>
              <a:rPr lang="en-US" sz="2400" dirty="0" smtClean="0"/>
              <a:t> Kaplan-Meier Survival by Calcineurin Inhibitor Use </a:t>
            </a:r>
            <a:br>
              <a:rPr lang="en-US" sz="2400" dirty="0" smtClean="0"/>
            </a:br>
            <a:r>
              <a:rPr lang="en-US" sz="2400" dirty="0" smtClean="0"/>
              <a:t> </a:t>
            </a:r>
            <a:r>
              <a:rPr lang="en-US" sz="1900" dirty="0" smtClean="0"/>
              <a:t>Conditional on Survival to 1 Year (Transplants: January 2000 – June 2011) </a:t>
            </a:r>
            <a:endParaRPr lang="en-US" sz="1900" dirty="0">
              <a:solidFill>
                <a:srgbClr val="FFFF00"/>
              </a:solidFill>
            </a:endParaRPr>
          </a:p>
        </p:txBody>
      </p:sp>
      <p:graphicFrame>
        <p:nvGraphicFramePr>
          <p:cNvPr id="4" name="Content Placeholder 3"/>
          <p:cNvGraphicFramePr>
            <a:graphicFrameLocks noGrp="1"/>
          </p:cNvGraphicFramePr>
          <p:nvPr>
            <p:ph idx="1"/>
          </p:nvPr>
        </p:nvGraphicFramePr>
        <p:xfrm>
          <a:off x="228600" y="1524000"/>
          <a:ext cx="8610600" cy="4648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4" cstate="print"/>
            <a:stretch>
              <a:fillRect/>
            </a:stretch>
          </p:blipFill>
          <p:spPr>
            <a:xfrm>
              <a:off x="1" y="6172200"/>
              <a:ext cx="4952999" cy="685800"/>
            </a:xfrm>
            <a:prstGeom prst="rect">
              <a:avLst/>
            </a:prstGeom>
          </p:spPr>
        </p:pic>
        <p:sp>
          <p:nvSpPr>
            <p:cNvPr id="11" name="TextBox 10"/>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5" name="TextBox 14"/>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371600"/>
          </a:xfrm>
        </p:spPr>
        <p:txBody>
          <a:bodyPr/>
          <a:lstStyle/>
          <a:p>
            <a:r>
              <a:rPr lang="en-US" sz="2600" dirty="0" smtClean="0"/>
              <a:t>Pediatric Heart Transplants</a:t>
            </a:r>
            <a:r>
              <a:rPr lang="en-US" sz="2800" dirty="0" smtClean="0"/>
              <a:t/>
            </a:r>
            <a:br>
              <a:rPr lang="en-US" sz="2800" dirty="0" smtClean="0"/>
            </a:br>
            <a:r>
              <a:rPr lang="en-US" sz="2400" dirty="0" smtClean="0"/>
              <a:t> Kaplan-Meier Survival by Calcineurin Inhibitor Use</a:t>
            </a:r>
            <a:br>
              <a:rPr lang="en-US" sz="2400" dirty="0" smtClean="0"/>
            </a:br>
            <a:r>
              <a:rPr lang="en-US" sz="2000" dirty="0" smtClean="0"/>
              <a:t>(Transplants: January 2000 – June 2006) </a:t>
            </a:r>
            <a:r>
              <a:rPr lang="en-US" sz="2400" dirty="0" smtClean="0"/>
              <a:t/>
            </a:r>
            <a:br>
              <a:rPr lang="en-US" sz="2400" dirty="0" smtClean="0"/>
            </a:br>
            <a:r>
              <a:rPr lang="en-US" sz="2000" dirty="0" smtClean="0"/>
              <a:t>Conditional on Survival to 5 Years</a:t>
            </a:r>
            <a:endParaRPr lang="en-US" sz="2000" dirty="0">
              <a:solidFill>
                <a:srgbClr val="FFFF00"/>
              </a:solidFill>
            </a:endParaRPr>
          </a:p>
        </p:txBody>
      </p:sp>
      <p:graphicFrame>
        <p:nvGraphicFramePr>
          <p:cNvPr id="4" name="Content Placeholder 3"/>
          <p:cNvGraphicFramePr>
            <a:graphicFrameLocks noGrp="1"/>
          </p:cNvGraphicFramePr>
          <p:nvPr>
            <p:ph idx="1"/>
          </p:nvPr>
        </p:nvGraphicFramePr>
        <p:xfrm>
          <a:off x="228600" y="1600200"/>
          <a:ext cx="8610600" cy="45720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4" cstate="print"/>
            <a:stretch>
              <a:fillRect/>
            </a:stretch>
          </p:blipFill>
          <p:spPr>
            <a:xfrm>
              <a:off x="1" y="6172200"/>
              <a:ext cx="4952999" cy="685800"/>
            </a:xfrm>
            <a:prstGeom prst="rect">
              <a:avLst/>
            </a:prstGeom>
          </p:spPr>
        </p:pic>
        <p:sp>
          <p:nvSpPr>
            <p:cNvPr id="10" name="TextBox 9"/>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1" name="TextBox 10"/>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dirty="0" smtClean="0"/>
              <a:t>Rejection and Post Transplant Morbidities</a:t>
            </a:r>
            <a:endParaRPr lang="en-US" dirty="0"/>
          </a:p>
        </p:txBody>
      </p:sp>
      <p:grpSp>
        <p:nvGrpSpPr>
          <p:cNvPr id="8" name="Group 7"/>
          <p:cNvGrpSpPr/>
          <p:nvPr/>
        </p:nvGrpSpPr>
        <p:grpSpPr>
          <a:xfrm>
            <a:off x="2" y="6146792"/>
            <a:ext cx="4715932" cy="711201"/>
            <a:chOff x="1" y="6067776"/>
            <a:chExt cx="4952999" cy="790224"/>
          </a:xfrm>
        </p:grpSpPr>
        <p:pic>
          <p:nvPicPr>
            <p:cNvPr id="10" name="Picture 9"/>
            <p:cNvPicPr>
              <a:picLocks noChangeAspect="1"/>
            </p:cNvPicPr>
            <p:nvPr/>
          </p:nvPicPr>
          <p:blipFill>
            <a:blip r:embed="rId3"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4" name="TextBox 13"/>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t>Pediatric Heart Transplants</a:t>
            </a:r>
            <a:r>
              <a:rPr lang="en-US" sz="2800" dirty="0" smtClean="0"/>
              <a:t/>
            </a:r>
            <a:br>
              <a:rPr lang="en-US" sz="2800" dirty="0" smtClean="0"/>
            </a:br>
            <a:r>
              <a:rPr lang="en-US" sz="2200" dirty="0" smtClean="0"/>
              <a:t>Kaplan-Meier Survival Based on Treated Rejection within 1</a:t>
            </a:r>
            <a:r>
              <a:rPr lang="en-US" sz="2200" baseline="30000" dirty="0" smtClean="0"/>
              <a:t>st</a:t>
            </a:r>
            <a:r>
              <a:rPr lang="en-US" sz="2200" dirty="0" smtClean="0"/>
              <a:t> Year</a:t>
            </a:r>
            <a:r>
              <a:rPr lang="en-US" sz="2400" dirty="0" smtClean="0"/>
              <a:t/>
            </a:r>
            <a:br>
              <a:rPr lang="en-US" sz="2400" dirty="0" smtClean="0"/>
            </a:br>
            <a:r>
              <a:rPr lang="en-US" sz="2000" dirty="0" smtClean="0"/>
              <a:t>Conditional on survival to 1 year </a:t>
            </a:r>
            <a:r>
              <a:rPr lang="en-US" sz="1900" dirty="0" smtClean="0"/>
              <a:t>(1-Year Follow-ups: July 2004 – June 2011)</a:t>
            </a:r>
            <a:endParaRPr lang="en-US" sz="1900" dirty="0">
              <a:solidFill>
                <a:srgbClr val="FFFF00"/>
              </a:solidFill>
            </a:endParaRPr>
          </a:p>
        </p:txBody>
      </p:sp>
      <p:graphicFrame>
        <p:nvGraphicFramePr>
          <p:cNvPr id="4" name="Content Placeholder 3"/>
          <p:cNvGraphicFramePr>
            <a:graphicFrameLocks noGrp="1"/>
          </p:cNvGraphicFramePr>
          <p:nvPr>
            <p:ph idx="1"/>
          </p:nvPr>
        </p:nvGraphicFramePr>
        <p:xfrm>
          <a:off x="228600" y="1295400"/>
          <a:ext cx="86106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876800" y="5673804"/>
            <a:ext cx="4191000" cy="1107996"/>
          </a:xfrm>
          <a:prstGeom prst="rect">
            <a:avLst/>
          </a:prstGeom>
          <a:solidFill>
            <a:schemeClr val="bg2"/>
          </a:solidFill>
          <a:ln>
            <a:solidFill>
              <a:srgbClr val="FFFF00"/>
            </a:solidFill>
          </a:ln>
        </p:spPr>
        <p:txBody>
          <a:bodyPr wrap="square" lIns="27432" rIns="27432" rtlCol="0">
            <a:spAutoFit/>
          </a:bodyPr>
          <a:lstStyle/>
          <a:p>
            <a:r>
              <a:rPr lang="en-US" sz="1100" b="1" dirty="0" smtClean="0"/>
              <a:t>Treated rejection = Recipient was reported to (1) have at least one acute rejection episode that was treated with an  anti-rejection agent; or (2) have been hospitalized for rejection.</a:t>
            </a:r>
          </a:p>
          <a:p>
            <a:r>
              <a:rPr lang="en-US" sz="1100" b="1" dirty="0" smtClean="0"/>
              <a:t>No rejection  = Recipient had (</a:t>
            </a:r>
            <a:r>
              <a:rPr lang="en-US" sz="1100" b="1" dirty="0" err="1" smtClean="0"/>
              <a:t>i</a:t>
            </a:r>
            <a:r>
              <a:rPr lang="en-US" sz="1100" b="1" dirty="0" smtClean="0"/>
              <a:t>) no acute rejection episodes and (ii) was reported either as not hospitalized for rejection or did not receive anti-rejection agents.</a:t>
            </a:r>
            <a:endParaRPr lang="en-US" sz="1100" dirty="0"/>
          </a:p>
        </p:txBody>
      </p:sp>
      <p:grpSp>
        <p:nvGrpSpPr>
          <p:cNvPr id="10" name="Group 9"/>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7" name="TextBox 16"/>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371600"/>
          </a:xfrm>
        </p:spPr>
        <p:txBody>
          <a:bodyPr/>
          <a:lstStyle/>
          <a:p>
            <a:r>
              <a:rPr lang="en-US" sz="2600" dirty="0" smtClean="0"/>
              <a:t>Pediatric Heart Transplants</a:t>
            </a:r>
            <a:r>
              <a:rPr lang="en-US" sz="2800" dirty="0" smtClean="0"/>
              <a:t/>
            </a:r>
            <a:br>
              <a:rPr lang="en-US" sz="2800" dirty="0" smtClean="0"/>
            </a:br>
            <a:r>
              <a:rPr lang="en-US" sz="2200" dirty="0" smtClean="0"/>
              <a:t>Kaplan-Meier Survival Based on Treated Rejection within 1</a:t>
            </a:r>
            <a:r>
              <a:rPr lang="en-US" sz="2200" baseline="30000" dirty="0" smtClean="0"/>
              <a:t>st</a:t>
            </a:r>
            <a:r>
              <a:rPr lang="en-US" sz="2200" dirty="0" smtClean="0"/>
              <a:t> Year</a:t>
            </a:r>
            <a:r>
              <a:rPr lang="en-US" sz="2400" dirty="0" smtClean="0"/>
              <a:t/>
            </a:r>
            <a:br>
              <a:rPr lang="en-US" sz="2400" dirty="0" smtClean="0"/>
            </a:br>
            <a:r>
              <a:rPr lang="en-US" sz="2000" dirty="0" smtClean="0"/>
              <a:t>Conditional on survival to 1 year </a:t>
            </a:r>
            <a:r>
              <a:rPr lang="en-US" sz="1900" dirty="0" smtClean="0"/>
              <a:t>(1-Year Follow-ups: July 2004 – June 2011)</a:t>
            </a:r>
            <a:br>
              <a:rPr lang="en-US" sz="1900" dirty="0" smtClean="0"/>
            </a:br>
            <a:r>
              <a:rPr lang="en-US" sz="2200" dirty="0" smtClean="0">
                <a:solidFill>
                  <a:srgbClr val="FFFF00"/>
                </a:solidFill>
              </a:rPr>
              <a:t>Age = &lt; 1 Year</a:t>
            </a:r>
            <a:endParaRPr lang="en-US" sz="2200" dirty="0">
              <a:solidFill>
                <a:srgbClr val="FFFF00"/>
              </a:solidFill>
            </a:endParaRPr>
          </a:p>
        </p:txBody>
      </p:sp>
      <p:graphicFrame>
        <p:nvGraphicFramePr>
          <p:cNvPr id="4" name="Content Placeholder 3"/>
          <p:cNvGraphicFramePr>
            <a:graphicFrameLocks noGrp="1"/>
          </p:cNvGraphicFramePr>
          <p:nvPr>
            <p:ph idx="1"/>
          </p:nvPr>
        </p:nvGraphicFramePr>
        <p:xfrm>
          <a:off x="228600" y="1524000"/>
          <a:ext cx="86106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876800" y="5673804"/>
            <a:ext cx="4191000" cy="1107996"/>
          </a:xfrm>
          <a:prstGeom prst="rect">
            <a:avLst/>
          </a:prstGeom>
          <a:solidFill>
            <a:schemeClr val="bg2"/>
          </a:solidFill>
          <a:ln>
            <a:solidFill>
              <a:srgbClr val="FFFF00"/>
            </a:solidFill>
          </a:ln>
        </p:spPr>
        <p:txBody>
          <a:bodyPr wrap="square" lIns="27432" rIns="27432" rtlCol="0">
            <a:spAutoFit/>
          </a:bodyPr>
          <a:lstStyle/>
          <a:p>
            <a:r>
              <a:rPr lang="en-US" sz="1100" b="1" dirty="0" smtClean="0"/>
              <a:t>Treated rejection = Recipient was reported to (1) have at least one acute rejection episode that was treated with an  anti-rejection agent; or (2) have been hospitalized for rejection.</a:t>
            </a:r>
          </a:p>
          <a:p>
            <a:r>
              <a:rPr lang="en-US" sz="1100" b="1" dirty="0" smtClean="0"/>
              <a:t>No rejection  = Recipient had (</a:t>
            </a:r>
            <a:r>
              <a:rPr lang="en-US" sz="1100" b="1" dirty="0" err="1" smtClean="0"/>
              <a:t>i</a:t>
            </a:r>
            <a:r>
              <a:rPr lang="en-US" sz="1100" b="1" dirty="0" smtClean="0"/>
              <a:t>) no acute rejection episodes and (ii) was reported either as not hospitalized for rejection or did not receive anti-rejection agents.</a:t>
            </a:r>
            <a:endParaRPr lang="en-US" sz="1100" dirty="0"/>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6" name="TextBox 15"/>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371600"/>
          </a:xfrm>
        </p:spPr>
        <p:txBody>
          <a:bodyPr/>
          <a:lstStyle/>
          <a:p>
            <a:r>
              <a:rPr lang="en-US" sz="2600" dirty="0" smtClean="0"/>
              <a:t>Pediatric Heart Transplants</a:t>
            </a:r>
            <a:r>
              <a:rPr lang="en-US" sz="2800" dirty="0" smtClean="0"/>
              <a:t/>
            </a:r>
            <a:br>
              <a:rPr lang="en-US" sz="2800" dirty="0" smtClean="0"/>
            </a:br>
            <a:r>
              <a:rPr lang="en-US" sz="2200" dirty="0" smtClean="0"/>
              <a:t>Kaplan-Meier Survival Based on Treated Rejection within 1</a:t>
            </a:r>
            <a:r>
              <a:rPr lang="en-US" sz="2200" baseline="30000" dirty="0" smtClean="0"/>
              <a:t>st</a:t>
            </a:r>
            <a:r>
              <a:rPr lang="en-US" sz="2200" dirty="0" smtClean="0"/>
              <a:t> Year</a:t>
            </a:r>
            <a:r>
              <a:rPr lang="en-US" sz="2400" dirty="0" smtClean="0"/>
              <a:t/>
            </a:r>
            <a:br>
              <a:rPr lang="en-US" sz="2400" dirty="0" smtClean="0"/>
            </a:br>
            <a:r>
              <a:rPr lang="en-US" sz="2000" dirty="0" smtClean="0"/>
              <a:t>Conditional on survival to 1 year </a:t>
            </a:r>
            <a:r>
              <a:rPr lang="en-US" sz="1900" dirty="0" smtClean="0"/>
              <a:t>(1-Year Follow-ups: July 2004 – June 2011)</a:t>
            </a:r>
            <a:br>
              <a:rPr lang="en-US" sz="1900" dirty="0" smtClean="0"/>
            </a:br>
            <a:r>
              <a:rPr lang="en-US" sz="2200" dirty="0" smtClean="0">
                <a:solidFill>
                  <a:srgbClr val="FFFF00"/>
                </a:solidFill>
              </a:rPr>
              <a:t>Age = 1-5 Years</a:t>
            </a:r>
            <a:endParaRPr lang="en-US" sz="2200" dirty="0">
              <a:solidFill>
                <a:srgbClr val="FFFF00"/>
              </a:solidFill>
            </a:endParaRPr>
          </a:p>
        </p:txBody>
      </p:sp>
      <p:graphicFrame>
        <p:nvGraphicFramePr>
          <p:cNvPr id="4" name="Content Placeholder 3"/>
          <p:cNvGraphicFramePr>
            <a:graphicFrameLocks noGrp="1"/>
          </p:cNvGraphicFramePr>
          <p:nvPr>
            <p:ph idx="1"/>
          </p:nvPr>
        </p:nvGraphicFramePr>
        <p:xfrm>
          <a:off x="228600" y="1524000"/>
          <a:ext cx="86106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876800" y="5673804"/>
            <a:ext cx="4191000" cy="1107996"/>
          </a:xfrm>
          <a:prstGeom prst="rect">
            <a:avLst/>
          </a:prstGeom>
          <a:solidFill>
            <a:schemeClr val="bg2"/>
          </a:solidFill>
          <a:ln>
            <a:solidFill>
              <a:srgbClr val="FFFF00"/>
            </a:solidFill>
          </a:ln>
        </p:spPr>
        <p:txBody>
          <a:bodyPr wrap="square" lIns="27432" rIns="27432" rtlCol="0">
            <a:spAutoFit/>
          </a:bodyPr>
          <a:lstStyle/>
          <a:p>
            <a:r>
              <a:rPr lang="en-US" sz="1100" b="1" dirty="0" smtClean="0"/>
              <a:t>Treated rejection = Recipient was reported to (1) have at least one acute rejection episode that was treated with an  anti-rejection agent; or (2) have been hospitalized for rejection.</a:t>
            </a:r>
          </a:p>
          <a:p>
            <a:r>
              <a:rPr lang="en-US" sz="1100" b="1" dirty="0" smtClean="0"/>
              <a:t>No rejection  = Recipient had (</a:t>
            </a:r>
            <a:r>
              <a:rPr lang="en-US" sz="1100" b="1" dirty="0" err="1" smtClean="0"/>
              <a:t>i</a:t>
            </a:r>
            <a:r>
              <a:rPr lang="en-US" sz="1100" b="1" dirty="0" smtClean="0"/>
              <a:t>) no acute rejection episodes and (ii) was reported either as not hospitalized for rejection or did not receive anti-rejection agents.</a:t>
            </a:r>
            <a:endParaRPr lang="en-US" sz="1100" dirty="0"/>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6" name="TextBox 15"/>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371600"/>
          </a:xfrm>
        </p:spPr>
        <p:txBody>
          <a:bodyPr/>
          <a:lstStyle/>
          <a:p>
            <a:r>
              <a:rPr lang="en-US" sz="2600" dirty="0" smtClean="0"/>
              <a:t>Pediatric Heart Transplants</a:t>
            </a:r>
            <a:r>
              <a:rPr lang="en-US" sz="2800" dirty="0" smtClean="0"/>
              <a:t/>
            </a:r>
            <a:br>
              <a:rPr lang="en-US" sz="2800" dirty="0" smtClean="0"/>
            </a:br>
            <a:r>
              <a:rPr lang="en-US" sz="2200" dirty="0" smtClean="0"/>
              <a:t>Kaplan-Meier Survival Based on Treated Rejection within 1</a:t>
            </a:r>
            <a:r>
              <a:rPr lang="en-US" sz="2200" baseline="30000" dirty="0" smtClean="0"/>
              <a:t>st</a:t>
            </a:r>
            <a:r>
              <a:rPr lang="en-US" sz="2200" dirty="0" smtClean="0"/>
              <a:t> Year</a:t>
            </a:r>
            <a:r>
              <a:rPr lang="en-US" sz="2400" dirty="0" smtClean="0"/>
              <a:t/>
            </a:r>
            <a:br>
              <a:rPr lang="en-US" sz="2400" dirty="0" smtClean="0"/>
            </a:br>
            <a:r>
              <a:rPr lang="en-US" sz="2000" dirty="0" smtClean="0"/>
              <a:t>Conditional on survival to 1 year </a:t>
            </a:r>
            <a:r>
              <a:rPr lang="en-US" sz="1900" dirty="0" smtClean="0"/>
              <a:t>(1-Year Follow-ups: July 2004 – June 2011)</a:t>
            </a:r>
            <a:br>
              <a:rPr lang="en-US" sz="1900" dirty="0" smtClean="0"/>
            </a:br>
            <a:r>
              <a:rPr lang="en-US" sz="2200" dirty="0" smtClean="0">
                <a:solidFill>
                  <a:srgbClr val="FFFF00"/>
                </a:solidFill>
              </a:rPr>
              <a:t>Age = 6-10 Years</a:t>
            </a:r>
            <a:endParaRPr lang="en-US" sz="2200" dirty="0">
              <a:solidFill>
                <a:srgbClr val="FFFF00"/>
              </a:solidFill>
            </a:endParaRPr>
          </a:p>
        </p:txBody>
      </p:sp>
      <p:graphicFrame>
        <p:nvGraphicFramePr>
          <p:cNvPr id="4" name="Content Placeholder 3"/>
          <p:cNvGraphicFramePr>
            <a:graphicFrameLocks noGrp="1"/>
          </p:cNvGraphicFramePr>
          <p:nvPr>
            <p:ph idx="1"/>
          </p:nvPr>
        </p:nvGraphicFramePr>
        <p:xfrm>
          <a:off x="228600" y="1524000"/>
          <a:ext cx="86106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876800" y="5673804"/>
            <a:ext cx="4191000" cy="1107996"/>
          </a:xfrm>
          <a:prstGeom prst="rect">
            <a:avLst/>
          </a:prstGeom>
          <a:solidFill>
            <a:schemeClr val="bg2"/>
          </a:solidFill>
          <a:ln>
            <a:solidFill>
              <a:srgbClr val="FFFF00"/>
            </a:solidFill>
          </a:ln>
        </p:spPr>
        <p:txBody>
          <a:bodyPr wrap="square" lIns="27432" rIns="27432" rtlCol="0">
            <a:spAutoFit/>
          </a:bodyPr>
          <a:lstStyle/>
          <a:p>
            <a:r>
              <a:rPr lang="en-US" sz="1100" b="1" dirty="0" smtClean="0"/>
              <a:t>Treated rejection = Recipient was reported to (1) have at least one acute rejection episode that was treated with an  anti-rejection agent; or (2) have been hospitalized for rejection.</a:t>
            </a:r>
          </a:p>
          <a:p>
            <a:r>
              <a:rPr lang="en-US" sz="1100" b="1" dirty="0" smtClean="0"/>
              <a:t>No rejection  = Recipient had (</a:t>
            </a:r>
            <a:r>
              <a:rPr lang="en-US" sz="1100" b="1" dirty="0" err="1" smtClean="0"/>
              <a:t>i</a:t>
            </a:r>
            <a:r>
              <a:rPr lang="en-US" sz="1100" b="1" dirty="0" smtClean="0"/>
              <a:t>) no acute rejection episodes and (ii) was reported either as not hospitalized for rejection or did not receive anti-rejection agents.</a:t>
            </a:r>
            <a:endParaRPr lang="en-US" sz="1100" dirty="0"/>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6" name="TextBox 15"/>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371600"/>
          </a:xfrm>
        </p:spPr>
        <p:txBody>
          <a:bodyPr/>
          <a:lstStyle/>
          <a:p>
            <a:r>
              <a:rPr lang="en-US" sz="2600" dirty="0" smtClean="0"/>
              <a:t>Pediatric Heart Transplants</a:t>
            </a:r>
            <a:r>
              <a:rPr lang="en-US" sz="2800" dirty="0" smtClean="0"/>
              <a:t/>
            </a:r>
            <a:br>
              <a:rPr lang="en-US" sz="2800" dirty="0" smtClean="0"/>
            </a:br>
            <a:r>
              <a:rPr lang="en-US" sz="2200" dirty="0" smtClean="0"/>
              <a:t>Kaplan-Meier Survival Based on Treated Rejection within 1</a:t>
            </a:r>
            <a:r>
              <a:rPr lang="en-US" sz="2200" baseline="30000" dirty="0" smtClean="0"/>
              <a:t>st</a:t>
            </a:r>
            <a:r>
              <a:rPr lang="en-US" sz="2200" dirty="0" smtClean="0"/>
              <a:t> Year</a:t>
            </a:r>
            <a:r>
              <a:rPr lang="en-US" sz="2400" dirty="0" smtClean="0"/>
              <a:t/>
            </a:r>
            <a:br>
              <a:rPr lang="en-US" sz="2400" dirty="0" smtClean="0"/>
            </a:br>
            <a:r>
              <a:rPr lang="en-US" sz="2000" dirty="0" smtClean="0"/>
              <a:t>Conditional on survival to 1 year </a:t>
            </a:r>
            <a:r>
              <a:rPr lang="en-US" sz="1900" dirty="0" smtClean="0"/>
              <a:t>(1-Year Follow-ups: July 2004 – June 2011)</a:t>
            </a:r>
            <a:br>
              <a:rPr lang="en-US" sz="1900" dirty="0" smtClean="0"/>
            </a:br>
            <a:r>
              <a:rPr lang="en-US" sz="2200" dirty="0" smtClean="0">
                <a:solidFill>
                  <a:srgbClr val="FFFF00"/>
                </a:solidFill>
              </a:rPr>
              <a:t>Age = 11-17 Years</a:t>
            </a:r>
            <a:endParaRPr lang="en-US" sz="2200" dirty="0">
              <a:solidFill>
                <a:srgbClr val="FFFF00"/>
              </a:solidFill>
            </a:endParaRPr>
          </a:p>
        </p:txBody>
      </p:sp>
      <p:graphicFrame>
        <p:nvGraphicFramePr>
          <p:cNvPr id="4" name="Content Placeholder 3"/>
          <p:cNvGraphicFramePr>
            <a:graphicFrameLocks noGrp="1"/>
          </p:cNvGraphicFramePr>
          <p:nvPr>
            <p:ph idx="1"/>
          </p:nvPr>
        </p:nvGraphicFramePr>
        <p:xfrm>
          <a:off x="228600" y="1524000"/>
          <a:ext cx="86106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876800" y="5673804"/>
            <a:ext cx="4191000" cy="1107996"/>
          </a:xfrm>
          <a:prstGeom prst="rect">
            <a:avLst/>
          </a:prstGeom>
          <a:solidFill>
            <a:schemeClr val="bg2"/>
          </a:solidFill>
          <a:ln>
            <a:solidFill>
              <a:srgbClr val="FFFF00"/>
            </a:solidFill>
          </a:ln>
        </p:spPr>
        <p:txBody>
          <a:bodyPr wrap="square" lIns="27432" rIns="27432" rtlCol="0">
            <a:spAutoFit/>
          </a:bodyPr>
          <a:lstStyle/>
          <a:p>
            <a:r>
              <a:rPr lang="en-US" sz="1100" b="1" dirty="0" smtClean="0"/>
              <a:t>Treated rejection = Recipient was reported to (1) have at least one acute rejection episode that was treated with an  anti-rejection agent; or (2) have been hospitalized for rejection.</a:t>
            </a:r>
          </a:p>
          <a:p>
            <a:r>
              <a:rPr lang="en-US" sz="1100" b="1" dirty="0" smtClean="0"/>
              <a:t>No rejection  = Recipient had (</a:t>
            </a:r>
            <a:r>
              <a:rPr lang="en-US" sz="1100" b="1" dirty="0" err="1" smtClean="0"/>
              <a:t>i</a:t>
            </a:r>
            <a:r>
              <a:rPr lang="en-US" sz="1100" b="1" dirty="0" smtClean="0"/>
              <a:t>) no acute rejection episodes and (ii) was reported either as not hospitalized for rejection or did not receive anti-rejection agents.</a:t>
            </a:r>
            <a:endParaRPr lang="en-US" sz="1100" dirty="0"/>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6" name="TextBox 15"/>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371600"/>
          </a:xfrm>
        </p:spPr>
        <p:txBody>
          <a:bodyPr/>
          <a:lstStyle/>
          <a:p>
            <a:r>
              <a:rPr lang="en-US" sz="2600" dirty="0" smtClean="0"/>
              <a:t>Pediatric Heart Transplants</a:t>
            </a:r>
            <a:r>
              <a:rPr lang="en-US" sz="2800" dirty="0" smtClean="0"/>
              <a:t/>
            </a:r>
            <a:br>
              <a:rPr lang="en-US" sz="2800" dirty="0" smtClean="0"/>
            </a:br>
            <a:r>
              <a:rPr lang="en-US" sz="2200" dirty="0" smtClean="0"/>
              <a:t>Kaplan-Meier Survival Based on Treated Rejection within 1</a:t>
            </a:r>
            <a:r>
              <a:rPr lang="en-US" sz="2200" baseline="30000" dirty="0" smtClean="0"/>
              <a:t>st</a:t>
            </a:r>
            <a:r>
              <a:rPr lang="en-US" sz="2200" dirty="0" smtClean="0"/>
              <a:t> Year</a:t>
            </a:r>
            <a:br>
              <a:rPr lang="en-US" sz="2200" dirty="0" smtClean="0"/>
            </a:br>
            <a:r>
              <a:rPr lang="en-US" sz="2000" dirty="0" smtClean="0">
                <a:solidFill>
                  <a:srgbClr val="FFFF00"/>
                </a:solidFill>
              </a:rPr>
              <a:t>Stratified by Calcineurin Use at Discharge</a:t>
            </a:r>
            <a:r>
              <a:rPr lang="en-US" sz="2400" dirty="0" smtClean="0"/>
              <a:t/>
            </a:r>
            <a:br>
              <a:rPr lang="en-US" sz="2400" dirty="0" smtClean="0"/>
            </a:br>
            <a:r>
              <a:rPr lang="en-US" sz="2000" dirty="0" smtClean="0"/>
              <a:t>Conditional on survival to 1 year </a:t>
            </a:r>
            <a:r>
              <a:rPr lang="en-US" sz="1900" dirty="0" smtClean="0"/>
              <a:t>(1-Year Follow-ups: July 2004 – June 2011)</a:t>
            </a:r>
            <a:endParaRPr lang="en-US" sz="1900" dirty="0">
              <a:solidFill>
                <a:srgbClr val="FFFF00"/>
              </a:solidFill>
            </a:endParaRPr>
          </a:p>
        </p:txBody>
      </p:sp>
      <p:graphicFrame>
        <p:nvGraphicFramePr>
          <p:cNvPr id="4" name="Content Placeholder 3"/>
          <p:cNvGraphicFramePr>
            <a:graphicFrameLocks noGrp="1"/>
          </p:cNvGraphicFramePr>
          <p:nvPr>
            <p:ph idx="1"/>
          </p:nvPr>
        </p:nvGraphicFramePr>
        <p:xfrm>
          <a:off x="228600" y="1524000"/>
          <a:ext cx="86106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876800" y="5673804"/>
            <a:ext cx="4191000" cy="1107996"/>
          </a:xfrm>
          <a:prstGeom prst="rect">
            <a:avLst/>
          </a:prstGeom>
          <a:solidFill>
            <a:schemeClr val="bg2"/>
          </a:solidFill>
          <a:ln>
            <a:solidFill>
              <a:srgbClr val="FFFF00"/>
            </a:solidFill>
          </a:ln>
        </p:spPr>
        <p:txBody>
          <a:bodyPr wrap="square" lIns="45720" rIns="45720" rtlCol="0">
            <a:spAutoFit/>
          </a:bodyPr>
          <a:lstStyle/>
          <a:p>
            <a:r>
              <a:rPr lang="en-US" sz="1100" b="1" dirty="0" smtClean="0"/>
              <a:t>Treated rejection = Recipient was reported to (1) have at least one acute rejection episode that was treated with an  anti-rejection agent; or (2) have been hospitalized for rejection.</a:t>
            </a:r>
          </a:p>
          <a:p>
            <a:r>
              <a:rPr lang="en-US" sz="1100" b="1" dirty="0" smtClean="0"/>
              <a:t>No rejection  = Recipient had (</a:t>
            </a:r>
            <a:r>
              <a:rPr lang="en-US" sz="1100" b="1" dirty="0" err="1" smtClean="0"/>
              <a:t>i</a:t>
            </a:r>
            <a:r>
              <a:rPr lang="en-US" sz="1100" b="1" dirty="0" smtClean="0"/>
              <a:t>) no acute rejection episodes and (ii) was reported either as not hospitalized for rejection or did not receive anti-rejection agents.</a:t>
            </a:r>
            <a:endParaRPr lang="en-US" sz="1100" dirty="0"/>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3" name="TextBox 12"/>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z="2600" dirty="0" smtClean="0"/>
              <a:t>Pediatric Heart Transplants</a:t>
            </a:r>
            <a:r>
              <a:rPr lang="en-US" sz="2400" dirty="0" smtClean="0"/>
              <a:t/>
            </a:r>
            <a:br>
              <a:rPr lang="en-US" sz="2400" dirty="0" smtClean="0"/>
            </a:br>
            <a:r>
              <a:rPr lang="en-US" sz="2400" dirty="0" smtClean="0"/>
              <a:t>Recipient Age Distribution </a:t>
            </a:r>
            <a:r>
              <a:rPr lang="en-US" sz="2000" dirty="0" smtClean="0"/>
              <a:t>(Transplants: January 2000 - June 2012)</a:t>
            </a:r>
            <a:endParaRPr lang="en-US" sz="2000" dirty="0"/>
          </a:p>
        </p:txBody>
      </p:sp>
      <p:graphicFrame>
        <p:nvGraphicFramePr>
          <p:cNvPr id="4" name="Content Placeholder 3"/>
          <p:cNvGraphicFramePr>
            <a:graphicFrameLocks noGrp="1"/>
          </p:cNvGraphicFramePr>
          <p:nvPr>
            <p:ph idx="1"/>
          </p:nvPr>
        </p:nvGraphicFramePr>
        <p:xfrm>
          <a:off x="228600" y="1143000"/>
          <a:ext cx="8610600" cy="48768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5" name="TextBox 14"/>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371600"/>
          </a:xfrm>
        </p:spPr>
        <p:txBody>
          <a:bodyPr/>
          <a:lstStyle/>
          <a:p>
            <a:r>
              <a:rPr lang="en-US" sz="2600" dirty="0" smtClean="0"/>
              <a:t>Pediatric Heart Transplants</a:t>
            </a:r>
            <a:r>
              <a:rPr lang="en-US" sz="2800" dirty="0" smtClean="0"/>
              <a:t/>
            </a:r>
            <a:br>
              <a:rPr lang="en-US" sz="2800" dirty="0" smtClean="0"/>
            </a:br>
            <a:r>
              <a:rPr lang="en-US" sz="2200" dirty="0" smtClean="0"/>
              <a:t>Kaplan-Meier Survival Based on Treated Rejection within 1</a:t>
            </a:r>
            <a:r>
              <a:rPr lang="en-US" sz="2200" baseline="30000" dirty="0" smtClean="0"/>
              <a:t>st</a:t>
            </a:r>
            <a:r>
              <a:rPr lang="en-US" sz="2200" dirty="0" smtClean="0"/>
              <a:t> Year</a:t>
            </a:r>
            <a:br>
              <a:rPr lang="en-US" sz="2200" dirty="0" smtClean="0"/>
            </a:br>
            <a:r>
              <a:rPr lang="en-US" sz="2000" dirty="0" smtClean="0">
                <a:solidFill>
                  <a:srgbClr val="FFFF00"/>
                </a:solidFill>
              </a:rPr>
              <a:t>Stratified by Calcineurin Use at Discharge: Age = 0-10 Years</a:t>
            </a:r>
            <a:r>
              <a:rPr lang="en-US" sz="2400" dirty="0" smtClean="0"/>
              <a:t/>
            </a:r>
            <a:br>
              <a:rPr lang="en-US" sz="2400" dirty="0" smtClean="0"/>
            </a:br>
            <a:r>
              <a:rPr lang="en-US" sz="2000" dirty="0" smtClean="0"/>
              <a:t>Conditional on survival to 1 year </a:t>
            </a:r>
            <a:r>
              <a:rPr lang="en-US" sz="1900" dirty="0" smtClean="0"/>
              <a:t>(1-Year Follow-ups: July 2004 – June 2011)</a:t>
            </a:r>
            <a:endParaRPr lang="en-US" sz="19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876800" y="5673804"/>
            <a:ext cx="4191000" cy="1107996"/>
          </a:xfrm>
          <a:prstGeom prst="rect">
            <a:avLst/>
          </a:prstGeom>
          <a:solidFill>
            <a:schemeClr val="bg2"/>
          </a:solidFill>
          <a:ln>
            <a:solidFill>
              <a:srgbClr val="FFFF00"/>
            </a:solidFill>
          </a:ln>
        </p:spPr>
        <p:txBody>
          <a:bodyPr wrap="square" lIns="45720" rIns="45720" rtlCol="0">
            <a:spAutoFit/>
          </a:bodyPr>
          <a:lstStyle/>
          <a:p>
            <a:r>
              <a:rPr lang="en-US" sz="1100" b="1" dirty="0" smtClean="0"/>
              <a:t>Treated rejection = Recipient was reported to (1) have at least one acute rejection episode that was treated with an  anti-rejection agent; or (2) have been hospitalized for rejection.</a:t>
            </a:r>
          </a:p>
          <a:p>
            <a:r>
              <a:rPr lang="en-US" sz="1100" b="1" dirty="0" smtClean="0"/>
              <a:t>No rejection  = Recipient had (</a:t>
            </a:r>
            <a:r>
              <a:rPr lang="en-US" sz="1100" b="1" dirty="0" err="1" smtClean="0"/>
              <a:t>i</a:t>
            </a:r>
            <a:r>
              <a:rPr lang="en-US" sz="1100" b="1" dirty="0" smtClean="0"/>
              <a:t>) no acute rejection episodes and (ii) was reported either as not hospitalized for rejection or did not receive anti-rejection agents.</a:t>
            </a:r>
            <a:endParaRPr lang="en-US" sz="1100" dirty="0"/>
          </a:p>
        </p:txBody>
      </p:sp>
      <p:grpSp>
        <p:nvGrpSpPr>
          <p:cNvPr id="10" name="Group 9"/>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7" name="TextBox 16"/>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371600"/>
          </a:xfrm>
        </p:spPr>
        <p:txBody>
          <a:bodyPr/>
          <a:lstStyle/>
          <a:p>
            <a:r>
              <a:rPr lang="en-US" sz="2600" dirty="0" smtClean="0"/>
              <a:t>Pediatric Heart Transplants</a:t>
            </a:r>
            <a:r>
              <a:rPr lang="en-US" sz="2800" dirty="0" smtClean="0"/>
              <a:t/>
            </a:r>
            <a:br>
              <a:rPr lang="en-US" sz="2800" dirty="0" smtClean="0"/>
            </a:br>
            <a:r>
              <a:rPr lang="en-US" sz="2200" dirty="0" smtClean="0"/>
              <a:t>Kaplan-Meier Survival Based on Treated Rejection within 1</a:t>
            </a:r>
            <a:r>
              <a:rPr lang="en-US" sz="2200" baseline="30000" dirty="0" smtClean="0"/>
              <a:t>st</a:t>
            </a:r>
            <a:r>
              <a:rPr lang="en-US" sz="2200" dirty="0" smtClean="0"/>
              <a:t> Year</a:t>
            </a:r>
            <a:br>
              <a:rPr lang="en-US" sz="2200" dirty="0" smtClean="0"/>
            </a:br>
            <a:r>
              <a:rPr lang="en-US" sz="2000" dirty="0" smtClean="0">
                <a:solidFill>
                  <a:srgbClr val="FFFF00"/>
                </a:solidFill>
              </a:rPr>
              <a:t>Stratified by Calcineurin Use at Discharge: Age = 11-17 Years </a:t>
            </a:r>
            <a:r>
              <a:rPr lang="en-US" sz="2400" dirty="0" smtClean="0"/>
              <a:t/>
            </a:r>
            <a:br>
              <a:rPr lang="en-US" sz="2400" dirty="0" smtClean="0"/>
            </a:br>
            <a:r>
              <a:rPr lang="en-US" sz="2000" dirty="0" smtClean="0"/>
              <a:t>Conditional on survival to 1 year </a:t>
            </a:r>
            <a:r>
              <a:rPr lang="en-US" sz="1900" dirty="0" smtClean="0"/>
              <a:t>(1-Year Follow-ups: July 2004 – June 2011)</a:t>
            </a:r>
            <a:endParaRPr lang="en-US" sz="1900" dirty="0">
              <a:solidFill>
                <a:srgbClr val="FFFF00"/>
              </a:solidFill>
            </a:endParaRPr>
          </a:p>
        </p:txBody>
      </p:sp>
      <p:graphicFrame>
        <p:nvGraphicFramePr>
          <p:cNvPr id="4" name="Content Placeholder 3"/>
          <p:cNvGraphicFramePr>
            <a:graphicFrameLocks noGrp="1"/>
          </p:cNvGraphicFramePr>
          <p:nvPr>
            <p:ph idx="1"/>
          </p:nvPr>
        </p:nvGraphicFramePr>
        <p:xfrm>
          <a:off x="152400" y="1524000"/>
          <a:ext cx="86868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876800" y="5673804"/>
            <a:ext cx="4191000" cy="1107996"/>
          </a:xfrm>
          <a:prstGeom prst="rect">
            <a:avLst/>
          </a:prstGeom>
          <a:solidFill>
            <a:schemeClr val="bg2"/>
          </a:solidFill>
          <a:ln>
            <a:solidFill>
              <a:srgbClr val="FFFF00"/>
            </a:solidFill>
          </a:ln>
        </p:spPr>
        <p:txBody>
          <a:bodyPr wrap="square" lIns="45720" rIns="45720" rtlCol="0">
            <a:spAutoFit/>
          </a:bodyPr>
          <a:lstStyle/>
          <a:p>
            <a:r>
              <a:rPr lang="en-US" sz="1100" b="1" dirty="0" smtClean="0"/>
              <a:t>Treated rejection = Recipient was reported to (1) have at least one acute rejection episode that was treated with an  anti-rejection agent; or (2) have been hospitalized for rejection.</a:t>
            </a:r>
          </a:p>
          <a:p>
            <a:r>
              <a:rPr lang="en-US" sz="1100" b="1" dirty="0" smtClean="0"/>
              <a:t>No rejection  = Recipient had (</a:t>
            </a:r>
            <a:r>
              <a:rPr lang="en-US" sz="1100" b="1" dirty="0" err="1" smtClean="0"/>
              <a:t>i</a:t>
            </a:r>
            <a:r>
              <a:rPr lang="en-US" sz="1100" b="1" dirty="0" smtClean="0"/>
              <a:t>) no acute rejection episodes and (ii) was reported either as not hospitalized for rejection or did not receive anti-rejection agents.</a:t>
            </a:r>
            <a:endParaRPr lang="en-US" sz="1100" dirty="0"/>
          </a:p>
        </p:txBody>
      </p:sp>
      <p:grpSp>
        <p:nvGrpSpPr>
          <p:cNvPr id="10" name="Group 9"/>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7" name="TextBox 16"/>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t>Pediatric Heart Transplants</a:t>
            </a:r>
            <a:r>
              <a:rPr lang="en-US" sz="2200" dirty="0" smtClean="0"/>
              <a:t/>
            </a:r>
            <a:br>
              <a:rPr lang="en-US" sz="2200" dirty="0" smtClean="0"/>
            </a:br>
            <a:r>
              <a:rPr lang="en-US" sz="2200" dirty="0" smtClean="0"/>
              <a:t>Percentage Experiencing </a:t>
            </a:r>
            <a:r>
              <a:rPr lang="en-US" sz="2200" i="1" u="sng" dirty="0" smtClean="0"/>
              <a:t>Treated</a:t>
            </a:r>
            <a:r>
              <a:rPr lang="en-US" sz="2200" dirty="0" smtClean="0"/>
              <a:t> Rejection between Discharge and 1-Year Follow-Up by Era </a:t>
            </a:r>
            <a:r>
              <a:rPr lang="en-US" sz="2000" dirty="0" smtClean="0"/>
              <a:t>(Follow-ups: July 2004 – June 2012)</a:t>
            </a:r>
            <a:endParaRPr lang="en-US" sz="2000" dirty="0"/>
          </a:p>
        </p:txBody>
      </p:sp>
      <p:graphicFrame>
        <p:nvGraphicFramePr>
          <p:cNvPr id="4" name="Content Placeholder 3"/>
          <p:cNvGraphicFramePr>
            <a:graphicFrameLocks noGrp="1"/>
          </p:cNvGraphicFramePr>
          <p:nvPr>
            <p:ph idx="1"/>
          </p:nvPr>
        </p:nvGraphicFramePr>
        <p:xfrm>
          <a:off x="152400" y="1295400"/>
          <a:ext cx="87630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0" y="5638800"/>
            <a:ext cx="48006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endParaRPr lang="en-US" sz="1200" dirty="0">
              <a:solidFill>
                <a:srgbClr val="FFFF00"/>
              </a:solidFill>
            </a:endParaRPr>
          </a:p>
        </p:txBody>
      </p:sp>
      <p:sp>
        <p:nvSpPr>
          <p:cNvPr id="12" name="TextBox 11"/>
          <p:cNvSpPr txBox="1"/>
          <p:nvPr/>
        </p:nvSpPr>
        <p:spPr>
          <a:xfrm>
            <a:off x="4800600" y="5867400"/>
            <a:ext cx="4267200" cy="830997"/>
          </a:xfrm>
          <a:prstGeom prst="rect">
            <a:avLst/>
          </a:prstGeom>
          <a:solidFill>
            <a:schemeClr val="bg2"/>
          </a:solidFill>
          <a:ln>
            <a:solidFill>
              <a:srgbClr val="FFFF00"/>
            </a:solidFill>
          </a:ln>
        </p:spPr>
        <p:txBody>
          <a:bodyPr wrap="square" lIns="45720" rIns="45720" rtlCol="0">
            <a:spAutoFit/>
          </a:bodyPr>
          <a:lstStyle/>
          <a:p>
            <a:r>
              <a:rPr lang="en-US" sz="1200" b="1" dirty="0" smtClean="0"/>
              <a:t>Treated rejection = Recipient was reported to (1) have at least one acute rejection episode that was treated with an  anti-rejection agent; or (2) have been hospitalized for rejection.</a:t>
            </a:r>
          </a:p>
        </p:txBody>
      </p:sp>
      <p:grpSp>
        <p:nvGrpSpPr>
          <p:cNvPr id="10" name="Group 9"/>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TextBox 17"/>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9" name="TextBox 18"/>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t>Pediatric Heart Transplants</a:t>
            </a:r>
            <a:r>
              <a:rPr lang="en-US" sz="2200" dirty="0" smtClean="0"/>
              <a:t/>
            </a:r>
            <a:br>
              <a:rPr lang="en-US" sz="2200" dirty="0" smtClean="0"/>
            </a:br>
            <a:r>
              <a:rPr lang="en-US" sz="2200" dirty="0" smtClean="0"/>
              <a:t>Percentage Experiencing </a:t>
            </a:r>
            <a:r>
              <a:rPr lang="en-US" sz="2200" i="1" u="sng" dirty="0" smtClean="0"/>
              <a:t>Any</a:t>
            </a:r>
            <a:r>
              <a:rPr lang="en-US" sz="2200" dirty="0" smtClean="0"/>
              <a:t> Rejection between Discharge and 1-Year Follow-Up by Era </a:t>
            </a:r>
            <a:r>
              <a:rPr lang="en-US" sz="2000" dirty="0" smtClean="0"/>
              <a:t>(Follow-ups: July 2004 – June 2012)</a:t>
            </a:r>
            <a:endParaRPr lang="en-US" sz="2000" dirty="0"/>
          </a:p>
        </p:txBody>
      </p:sp>
      <p:graphicFrame>
        <p:nvGraphicFramePr>
          <p:cNvPr id="4" name="Content Placeholder 3"/>
          <p:cNvGraphicFramePr>
            <a:graphicFrameLocks noGrp="1"/>
          </p:cNvGraphicFramePr>
          <p:nvPr>
            <p:ph idx="1"/>
          </p:nvPr>
        </p:nvGraphicFramePr>
        <p:xfrm>
          <a:off x="152400" y="1447800"/>
          <a:ext cx="87630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228600" y="5715000"/>
            <a:ext cx="46482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endParaRPr lang="en-US" sz="1200" dirty="0">
              <a:solidFill>
                <a:srgbClr val="FFFF00"/>
              </a:solidFill>
            </a:endParaRPr>
          </a:p>
        </p:txBody>
      </p:sp>
      <p:sp>
        <p:nvSpPr>
          <p:cNvPr id="10" name="TextBox 9"/>
          <p:cNvSpPr txBox="1"/>
          <p:nvPr/>
        </p:nvSpPr>
        <p:spPr>
          <a:xfrm>
            <a:off x="4800600" y="6019800"/>
            <a:ext cx="4191000" cy="646331"/>
          </a:xfrm>
          <a:prstGeom prst="rect">
            <a:avLst/>
          </a:prstGeom>
          <a:solidFill>
            <a:schemeClr val="bg2"/>
          </a:solidFill>
          <a:ln>
            <a:solidFill>
              <a:srgbClr val="FFFF00"/>
            </a:solidFill>
          </a:ln>
        </p:spPr>
        <p:txBody>
          <a:bodyPr wrap="square" lIns="45720" rIns="45720" rtlCol="0">
            <a:spAutoFit/>
          </a:bodyPr>
          <a:lstStyle/>
          <a:p>
            <a:r>
              <a:rPr lang="en-US" sz="1200" b="1" dirty="0" smtClean="0"/>
              <a:t>Any rejection  = Recipient was reported to  (1) have at least one acute rejection episode; or (2) have been hospitalized for rejection.</a:t>
            </a:r>
            <a:endParaRPr lang="en-US" sz="1200" dirty="0"/>
          </a:p>
        </p:txBody>
      </p:sp>
      <p:grpSp>
        <p:nvGrpSpPr>
          <p:cNvPr id="12" name="Group 11"/>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7" name="TextBox 16"/>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8" name="TextBox 17"/>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t>Pediatric Heart Transplants</a:t>
            </a:r>
            <a:r>
              <a:rPr lang="en-US" sz="2200" dirty="0" smtClean="0"/>
              <a:t/>
            </a:r>
            <a:br>
              <a:rPr lang="en-US" sz="2200" dirty="0" smtClean="0"/>
            </a:br>
            <a:r>
              <a:rPr lang="en-US" sz="2200" dirty="0" smtClean="0"/>
              <a:t>Percentage Experiencing </a:t>
            </a:r>
            <a:r>
              <a:rPr lang="en-US" sz="2200" i="1" u="sng" dirty="0" smtClean="0"/>
              <a:t>Treated</a:t>
            </a:r>
            <a:r>
              <a:rPr lang="en-US" sz="2200" dirty="0" smtClean="0"/>
              <a:t> Rejection between Discharge and 1-Year Follow-Up by Induction </a:t>
            </a:r>
            <a:r>
              <a:rPr lang="en-US" sz="1900" dirty="0" smtClean="0"/>
              <a:t>(Follow-ups: July 2004 – June 2012)</a:t>
            </a:r>
            <a:endParaRPr lang="en-US" sz="1900" dirty="0"/>
          </a:p>
        </p:txBody>
      </p:sp>
      <p:graphicFrame>
        <p:nvGraphicFramePr>
          <p:cNvPr id="4" name="Content Placeholder 3"/>
          <p:cNvGraphicFramePr>
            <a:graphicFrameLocks noGrp="1"/>
          </p:cNvGraphicFramePr>
          <p:nvPr>
            <p:ph idx="1"/>
          </p:nvPr>
        </p:nvGraphicFramePr>
        <p:xfrm>
          <a:off x="152400" y="1295400"/>
          <a:ext cx="87630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0" y="5638800"/>
            <a:ext cx="48006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endParaRPr lang="en-US" sz="1200" dirty="0">
              <a:solidFill>
                <a:srgbClr val="FFFF00"/>
              </a:solidFill>
            </a:endParaRPr>
          </a:p>
        </p:txBody>
      </p:sp>
      <p:sp>
        <p:nvSpPr>
          <p:cNvPr id="12" name="TextBox 11"/>
          <p:cNvSpPr txBox="1"/>
          <p:nvPr/>
        </p:nvSpPr>
        <p:spPr>
          <a:xfrm>
            <a:off x="4800600" y="5953036"/>
            <a:ext cx="4267200" cy="830997"/>
          </a:xfrm>
          <a:prstGeom prst="rect">
            <a:avLst/>
          </a:prstGeom>
          <a:solidFill>
            <a:schemeClr val="bg2"/>
          </a:solidFill>
          <a:ln>
            <a:solidFill>
              <a:srgbClr val="FFFF00"/>
            </a:solidFill>
          </a:ln>
        </p:spPr>
        <p:txBody>
          <a:bodyPr wrap="square" lIns="45720" rIns="45720" rtlCol="0">
            <a:spAutoFit/>
          </a:bodyPr>
          <a:lstStyle/>
          <a:p>
            <a:r>
              <a:rPr lang="en-US" sz="1200" b="1" dirty="0" smtClean="0"/>
              <a:t>Treated rejection = Recipient was reported to (1) have at least one acute rejection episode that was treated with an  anti-rejection agent; or (2) have been hospitalized for rejection.</a:t>
            </a:r>
          </a:p>
        </p:txBody>
      </p:sp>
      <p:grpSp>
        <p:nvGrpSpPr>
          <p:cNvPr id="10" name="Group 9"/>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7" name="TextBox 16"/>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8" name="TextBox 17"/>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t>Pediatric Heart Transplants</a:t>
            </a:r>
            <a:r>
              <a:rPr lang="en-US" sz="2200" dirty="0" smtClean="0"/>
              <a:t/>
            </a:r>
            <a:br>
              <a:rPr lang="en-US" sz="2200" dirty="0" smtClean="0"/>
            </a:br>
            <a:r>
              <a:rPr lang="en-US" sz="2200" dirty="0" smtClean="0"/>
              <a:t>Percentage Experiencing </a:t>
            </a:r>
            <a:r>
              <a:rPr lang="en-US" sz="2200" i="1" u="sng" dirty="0" smtClean="0"/>
              <a:t>Any</a:t>
            </a:r>
            <a:r>
              <a:rPr lang="en-US" sz="2200" dirty="0" smtClean="0"/>
              <a:t> Rejection between Discharge and 1-Year Follow-Up by Induction </a:t>
            </a:r>
            <a:r>
              <a:rPr lang="en-US" sz="2000" dirty="0" smtClean="0"/>
              <a:t>(Follow-ups: July 2004 – June 2012)</a:t>
            </a:r>
            <a:endParaRPr lang="en-US" sz="2000" dirty="0"/>
          </a:p>
        </p:txBody>
      </p:sp>
      <p:graphicFrame>
        <p:nvGraphicFramePr>
          <p:cNvPr id="4" name="Content Placeholder 3"/>
          <p:cNvGraphicFramePr>
            <a:graphicFrameLocks noGrp="1"/>
          </p:cNvGraphicFramePr>
          <p:nvPr>
            <p:ph idx="1"/>
          </p:nvPr>
        </p:nvGraphicFramePr>
        <p:xfrm>
          <a:off x="152400" y="1447800"/>
          <a:ext cx="87630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76200" y="5791200"/>
            <a:ext cx="49530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endParaRPr lang="en-US" sz="1200" dirty="0">
              <a:solidFill>
                <a:srgbClr val="FFFF00"/>
              </a:solidFill>
            </a:endParaRPr>
          </a:p>
        </p:txBody>
      </p:sp>
      <p:sp>
        <p:nvSpPr>
          <p:cNvPr id="10" name="TextBox 9"/>
          <p:cNvSpPr txBox="1"/>
          <p:nvPr/>
        </p:nvSpPr>
        <p:spPr>
          <a:xfrm>
            <a:off x="4800600" y="6019800"/>
            <a:ext cx="4191000" cy="646331"/>
          </a:xfrm>
          <a:prstGeom prst="rect">
            <a:avLst/>
          </a:prstGeom>
          <a:solidFill>
            <a:schemeClr val="bg2"/>
          </a:solidFill>
          <a:ln>
            <a:solidFill>
              <a:srgbClr val="FFFF00"/>
            </a:solidFill>
          </a:ln>
        </p:spPr>
        <p:txBody>
          <a:bodyPr wrap="square" lIns="45720" rIns="45720" rtlCol="0">
            <a:spAutoFit/>
          </a:bodyPr>
          <a:lstStyle/>
          <a:p>
            <a:r>
              <a:rPr lang="en-US" sz="1200" b="1" dirty="0" smtClean="0"/>
              <a:t>Any rejection  = Recipient was reported to  (1) have at least one acute rejection episode; or (2) have been hospitalized for rejection.</a:t>
            </a:r>
            <a:endParaRPr lang="en-US" sz="1200" dirty="0"/>
          </a:p>
        </p:txBody>
      </p:sp>
      <p:grpSp>
        <p:nvGrpSpPr>
          <p:cNvPr id="12" name="Group 11"/>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7" name="TextBox 16"/>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8" name="TextBox 17"/>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t>Pediatric Heart Transplants</a:t>
            </a:r>
            <a:r>
              <a:rPr lang="en-US" sz="2200" dirty="0" smtClean="0"/>
              <a:t/>
            </a:r>
            <a:br>
              <a:rPr lang="en-US" sz="2200" dirty="0" smtClean="0"/>
            </a:br>
            <a:r>
              <a:rPr lang="en-US" sz="2100" dirty="0" smtClean="0"/>
              <a:t>Percentage Experiencing </a:t>
            </a:r>
            <a:r>
              <a:rPr lang="en-US" sz="2100" i="1" u="sng" dirty="0" smtClean="0"/>
              <a:t>Treated</a:t>
            </a:r>
            <a:r>
              <a:rPr lang="en-US" sz="2100" dirty="0" smtClean="0"/>
              <a:t> Rejection between Discharge and 1-Year Follow-Up by Induction Type </a:t>
            </a:r>
            <a:r>
              <a:rPr lang="en-US" sz="1900" dirty="0" smtClean="0"/>
              <a:t>(Follow-ups: July 2004 – June 2012)</a:t>
            </a:r>
            <a:endParaRPr lang="en-US" sz="1900" dirty="0"/>
          </a:p>
        </p:txBody>
      </p:sp>
      <p:graphicFrame>
        <p:nvGraphicFramePr>
          <p:cNvPr id="4" name="Content Placeholder 3"/>
          <p:cNvGraphicFramePr>
            <a:graphicFrameLocks noGrp="1"/>
          </p:cNvGraphicFramePr>
          <p:nvPr>
            <p:ph idx="1"/>
          </p:nvPr>
        </p:nvGraphicFramePr>
        <p:xfrm>
          <a:off x="152400" y="1295400"/>
          <a:ext cx="87630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0" y="5638800"/>
            <a:ext cx="48006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endParaRPr lang="en-US" sz="1200" dirty="0">
              <a:solidFill>
                <a:srgbClr val="FFFF00"/>
              </a:solidFill>
            </a:endParaRPr>
          </a:p>
        </p:txBody>
      </p:sp>
      <p:sp>
        <p:nvSpPr>
          <p:cNvPr id="12" name="TextBox 11"/>
          <p:cNvSpPr txBox="1"/>
          <p:nvPr/>
        </p:nvSpPr>
        <p:spPr>
          <a:xfrm>
            <a:off x="4800600" y="5874603"/>
            <a:ext cx="4267200" cy="830997"/>
          </a:xfrm>
          <a:prstGeom prst="rect">
            <a:avLst/>
          </a:prstGeom>
          <a:solidFill>
            <a:schemeClr val="bg2"/>
          </a:solidFill>
          <a:ln>
            <a:solidFill>
              <a:srgbClr val="FFFF00"/>
            </a:solidFill>
          </a:ln>
        </p:spPr>
        <p:txBody>
          <a:bodyPr wrap="square" lIns="45720" rIns="45720" rtlCol="0">
            <a:spAutoFit/>
          </a:bodyPr>
          <a:lstStyle/>
          <a:p>
            <a:r>
              <a:rPr lang="en-US" sz="1200" b="1" dirty="0" smtClean="0"/>
              <a:t>Treated rejection = Recipient was reported to (1) have at least one acute rejection episode that was treated with an  anti-rejection agent; or (2) have been hospitalized for rejection.</a:t>
            </a:r>
          </a:p>
        </p:txBody>
      </p:sp>
      <p:grpSp>
        <p:nvGrpSpPr>
          <p:cNvPr id="10" name="Group 9"/>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7" name="TextBox 16"/>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8" name="TextBox 17"/>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t>Pediatric Heart Transplants</a:t>
            </a:r>
            <a:r>
              <a:rPr lang="en-US" sz="2200" dirty="0" smtClean="0"/>
              <a:t/>
            </a:r>
            <a:br>
              <a:rPr lang="en-US" sz="2200" dirty="0" smtClean="0"/>
            </a:br>
            <a:r>
              <a:rPr lang="en-US" sz="2200" dirty="0" smtClean="0"/>
              <a:t>Percentage Experiencing </a:t>
            </a:r>
            <a:r>
              <a:rPr lang="en-US" sz="2200" i="1" u="sng" dirty="0" smtClean="0"/>
              <a:t>Any</a:t>
            </a:r>
            <a:r>
              <a:rPr lang="en-US" sz="2200" dirty="0" smtClean="0"/>
              <a:t> Rejection between Discharge and 1-Year Follow-Up by Induction Type </a:t>
            </a:r>
            <a:r>
              <a:rPr lang="en-US" sz="2000" dirty="0" smtClean="0"/>
              <a:t>(Follow-ups: July 2004 – June 2012)</a:t>
            </a:r>
            <a:endParaRPr lang="en-US" sz="2000" dirty="0"/>
          </a:p>
        </p:txBody>
      </p:sp>
      <p:graphicFrame>
        <p:nvGraphicFramePr>
          <p:cNvPr id="4" name="Content Placeholder 3"/>
          <p:cNvGraphicFramePr>
            <a:graphicFrameLocks noGrp="1"/>
          </p:cNvGraphicFramePr>
          <p:nvPr>
            <p:ph idx="1"/>
          </p:nvPr>
        </p:nvGraphicFramePr>
        <p:xfrm>
          <a:off x="152400" y="1447800"/>
          <a:ext cx="87630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228600" y="5791200"/>
            <a:ext cx="44196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endParaRPr lang="en-US" sz="1200" dirty="0">
              <a:solidFill>
                <a:srgbClr val="FFFF00"/>
              </a:solidFill>
            </a:endParaRPr>
          </a:p>
        </p:txBody>
      </p:sp>
      <p:sp>
        <p:nvSpPr>
          <p:cNvPr id="10" name="TextBox 9"/>
          <p:cNvSpPr txBox="1"/>
          <p:nvPr/>
        </p:nvSpPr>
        <p:spPr>
          <a:xfrm>
            <a:off x="4800600" y="6019800"/>
            <a:ext cx="4191000" cy="646331"/>
          </a:xfrm>
          <a:prstGeom prst="rect">
            <a:avLst/>
          </a:prstGeom>
          <a:solidFill>
            <a:schemeClr val="bg2"/>
          </a:solidFill>
          <a:ln>
            <a:solidFill>
              <a:srgbClr val="FFFF00"/>
            </a:solidFill>
          </a:ln>
        </p:spPr>
        <p:txBody>
          <a:bodyPr wrap="square" lIns="45720" rIns="45720" rtlCol="0">
            <a:spAutoFit/>
          </a:bodyPr>
          <a:lstStyle/>
          <a:p>
            <a:r>
              <a:rPr lang="en-US" sz="1200" b="1" dirty="0" smtClean="0"/>
              <a:t>Any rejection  = Recipient was reported to  (1) have at least one acute rejection episode; or (2) have been hospitalized for rejection.</a:t>
            </a:r>
            <a:endParaRPr lang="en-US" sz="1200" dirty="0"/>
          </a:p>
        </p:txBody>
      </p:sp>
      <p:grpSp>
        <p:nvGrpSpPr>
          <p:cNvPr id="12" name="Group 11"/>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7" name="TextBox 16"/>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8" name="TextBox 17"/>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371600"/>
          </a:xfrm>
        </p:spPr>
        <p:txBody>
          <a:bodyPr/>
          <a:lstStyle/>
          <a:p>
            <a:r>
              <a:rPr lang="en-US" sz="2600" dirty="0" smtClean="0"/>
              <a:t>Pediatric Heart Transplants</a:t>
            </a:r>
            <a:r>
              <a:rPr lang="en-US" sz="2200" dirty="0" smtClean="0"/>
              <a:t/>
            </a:r>
            <a:br>
              <a:rPr lang="en-US" sz="2200" dirty="0" smtClean="0"/>
            </a:br>
            <a:r>
              <a:rPr lang="en-US" sz="2200" dirty="0" smtClean="0"/>
              <a:t>Percentage Experiencing </a:t>
            </a:r>
            <a:r>
              <a:rPr lang="en-US" sz="2200" i="1" u="sng" dirty="0" smtClean="0"/>
              <a:t>Treated</a:t>
            </a:r>
            <a:r>
              <a:rPr lang="en-US" sz="2200" dirty="0" smtClean="0"/>
              <a:t> Rejection between Discharge and 1-Year Follow-Up by Maintenance Immunosuppression and Induction</a:t>
            </a:r>
            <a:r>
              <a:rPr lang="en-US" sz="2400" dirty="0" smtClean="0"/>
              <a:t> </a:t>
            </a:r>
            <a:r>
              <a:rPr lang="en-US" sz="1900" dirty="0" smtClean="0"/>
              <a:t>(Follow-ups: July 2004 – June 2012)</a:t>
            </a:r>
            <a:endParaRPr lang="en-US" sz="1900" dirty="0"/>
          </a:p>
        </p:txBody>
      </p:sp>
      <p:graphicFrame>
        <p:nvGraphicFramePr>
          <p:cNvPr id="4" name="Content Placeholder 3"/>
          <p:cNvGraphicFramePr>
            <a:graphicFrameLocks noGrp="1"/>
          </p:cNvGraphicFramePr>
          <p:nvPr>
            <p:ph idx="1"/>
          </p:nvPr>
        </p:nvGraphicFramePr>
        <p:xfrm>
          <a:off x="152400" y="1600200"/>
          <a:ext cx="87630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152400" y="5786735"/>
            <a:ext cx="4419600" cy="461665"/>
          </a:xfrm>
          <a:prstGeom prst="rect">
            <a:avLst/>
          </a:prstGeom>
          <a:noFill/>
        </p:spPr>
        <p:txBody>
          <a:bodyPr wrap="square" rtlCol="0">
            <a:spAutoFit/>
          </a:bodyPr>
          <a:lstStyle/>
          <a:p>
            <a:r>
              <a:rPr lang="en-US" sz="1200" b="1" dirty="0" smtClean="0"/>
              <a:t>Analysis is limited to patients who were alive at the time of the follow-up</a:t>
            </a:r>
            <a:endParaRPr lang="en-US" sz="1200" dirty="0"/>
          </a:p>
        </p:txBody>
      </p:sp>
      <p:sp>
        <p:nvSpPr>
          <p:cNvPr id="12" name="TextBox 11"/>
          <p:cNvSpPr txBox="1"/>
          <p:nvPr/>
        </p:nvSpPr>
        <p:spPr>
          <a:xfrm>
            <a:off x="4800600" y="5950803"/>
            <a:ext cx="4267200" cy="830997"/>
          </a:xfrm>
          <a:prstGeom prst="rect">
            <a:avLst/>
          </a:prstGeom>
          <a:solidFill>
            <a:schemeClr val="bg2"/>
          </a:solidFill>
          <a:ln>
            <a:solidFill>
              <a:srgbClr val="FFFF00"/>
            </a:solidFill>
          </a:ln>
        </p:spPr>
        <p:txBody>
          <a:bodyPr wrap="square" lIns="45720" rIns="45720" rtlCol="0">
            <a:spAutoFit/>
          </a:bodyPr>
          <a:lstStyle/>
          <a:p>
            <a:r>
              <a:rPr lang="en-US" sz="1200" b="1" dirty="0" smtClean="0"/>
              <a:t>Treated rejection = Recipient was reported to (1) have at least one acute rejection episode that was treated with an  anti-rejection agent; or (2) have been hospitalized for rejection.</a:t>
            </a:r>
          </a:p>
        </p:txBody>
      </p:sp>
      <p:grpSp>
        <p:nvGrpSpPr>
          <p:cNvPr id="10" name="Group 9"/>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7" name="TextBox 16"/>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8" name="TextBox 17"/>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52400" y="1600200"/>
          <a:ext cx="87630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228600" y="5265003"/>
            <a:ext cx="8686800" cy="830997"/>
          </a:xfrm>
          <a:prstGeom prst="rect">
            <a:avLst/>
          </a:prstGeom>
          <a:noFill/>
        </p:spPr>
        <p:txBody>
          <a:bodyPr wrap="square" lIns="9144" rIns="9144"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smtClean="0">
                <a:solidFill>
                  <a:srgbClr val="FFFF00"/>
                </a:solidFill>
              </a:rPr>
              <a:t>CyA + No Induction vs. TAC + No Induction (Overall and 11-17 years), CyA + No Induction vs. TAC + Induction (Overall and 6-10 years), CyA + Induction vs. TAC + No Induction (Overall, 6-10 and 11-17 years) and CyA + Induction vs. TAC + Induction (Overall), 1-10 and 11-17 years) were significant at p &lt; 0.05. No other pair-wise comparisons were significant at p &lt; 0.05.</a:t>
            </a:r>
            <a:endParaRPr lang="en-US" sz="1200" dirty="0">
              <a:solidFill>
                <a:srgbClr val="FFFF00"/>
              </a:solidFill>
            </a:endParaRPr>
          </a:p>
        </p:txBody>
      </p:sp>
      <p:sp>
        <p:nvSpPr>
          <p:cNvPr id="2" name="Title 1"/>
          <p:cNvSpPr>
            <a:spLocks noGrp="1"/>
          </p:cNvSpPr>
          <p:nvPr>
            <p:ph type="title"/>
          </p:nvPr>
        </p:nvSpPr>
        <p:spPr>
          <a:xfrm>
            <a:off x="0" y="228600"/>
            <a:ext cx="9144000" cy="1295400"/>
          </a:xfrm>
        </p:spPr>
        <p:txBody>
          <a:bodyPr/>
          <a:lstStyle/>
          <a:p>
            <a:r>
              <a:rPr lang="en-US" sz="2600" dirty="0" smtClean="0"/>
              <a:t>Pediatric Heart Transplants</a:t>
            </a:r>
            <a:r>
              <a:rPr lang="en-US" sz="2200" dirty="0" smtClean="0"/>
              <a:t/>
            </a:r>
            <a:br>
              <a:rPr lang="en-US" sz="2200" dirty="0" smtClean="0"/>
            </a:br>
            <a:r>
              <a:rPr lang="en-US" sz="2200" dirty="0" smtClean="0"/>
              <a:t>Percentage Experiencing </a:t>
            </a:r>
            <a:r>
              <a:rPr lang="en-US" sz="2200" i="1" u="sng" dirty="0" smtClean="0"/>
              <a:t>Any</a:t>
            </a:r>
            <a:r>
              <a:rPr lang="en-US" sz="2200" dirty="0" smtClean="0"/>
              <a:t> Rejection between Discharge and 1-Year Follow-Up by Maintenance Immunosuppression and Induction </a:t>
            </a:r>
            <a:r>
              <a:rPr lang="en-US" sz="2000" dirty="0" smtClean="0"/>
              <a:t>(Follow-ups: July 2004 – June 2012)</a:t>
            </a:r>
            <a:endParaRPr lang="en-US" sz="2000" dirty="0"/>
          </a:p>
        </p:txBody>
      </p:sp>
      <p:sp>
        <p:nvSpPr>
          <p:cNvPr id="11" name="TextBox 10"/>
          <p:cNvSpPr txBox="1"/>
          <p:nvPr/>
        </p:nvSpPr>
        <p:spPr>
          <a:xfrm>
            <a:off x="1143000" y="5867400"/>
            <a:ext cx="5562600" cy="276999"/>
          </a:xfrm>
          <a:prstGeom prst="rect">
            <a:avLst/>
          </a:prstGeom>
          <a:noFill/>
        </p:spPr>
        <p:txBody>
          <a:bodyPr wrap="square" rtlCol="0">
            <a:spAutoFit/>
          </a:bodyPr>
          <a:lstStyle/>
          <a:p>
            <a:r>
              <a:rPr lang="en-US" sz="1200" b="1" dirty="0" smtClean="0"/>
              <a:t>Analysis is limited to patients who were alive at the time of the follow-up</a:t>
            </a:r>
            <a:endParaRPr lang="en-US" sz="1200" dirty="0"/>
          </a:p>
        </p:txBody>
      </p:sp>
      <p:sp>
        <p:nvSpPr>
          <p:cNvPr id="13" name="TextBox 12"/>
          <p:cNvSpPr txBox="1"/>
          <p:nvPr/>
        </p:nvSpPr>
        <p:spPr>
          <a:xfrm>
            <a:off x="4800600" y="6135469"/>
            <a:ext cx="4191000" cy="646331"/>
          </a:xfrm>
          <a:prstGeom prst="rect">
            <a:avLst/>
          </a:prstGeom>
          <a:solidFill>
            <a:schemeClr val="bg2"/>
          </a:solidFill>
          <a:ln>
            <a:solidFill>
              <a:srgbClr val="FFFF00"/>
            </a:solidFill>
          </a:ln>
        </p:spPr>
        <p:txBody>
          <a:bodyPr wrap="square" lIns="45720" rIns="45720" rtlCol="0">
            <a:spAutoFit/>
          </a:bodyPr>
          <a:lstStyle/>
          <a:p>
            <a:r>
              <a:rPr lang="en-US" sz="1200" b="1" dirty="0" smtClean="0"/>
              <a:t>Any rejection  = Recipient was reported to  (1) have at least one acute rejection episode; or (2) have been hospitalized for rejection.</a:t>
            </a:r>
            <a:endParaRPr lang="en-US" sz="1200" dirty="0"/>
          </a:p>
        </p:txBody>
      </p:sp>
      <p:grpSp>
        <p:nvGrpSpPr>
          <p:cNvPr id="12" name="Group 11"/>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TextBox 17"/>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9" name="TextBox 18"/>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991600" cy="1143000"/>
          </a:xfrm>
        </p:spPr>
        <p:txBody>
          <a:bodyPr/>
          <a:lstStyle/>
          <a:p>
            <a:r>
              <a:rPr lang="en-US" sz="2600" dirty="0" smtClean="0"/>
              <a:t>Pediatric Heart Transplants</a:t>
            </a:r>
            <a:r>
              <a:rPr lang="en-US" sz="2400" dirty="0" smtClean="0"/>
              <a:t/>
            </a:r>
            <a:br>
              <a:rPr lang="en-US" sz="2400" dirty="0" smtClean="0"/>
            </a:br>
            <a:r>
              <a:rPr lang="en-US" sz="2400" dirty="0" smtClean="0"/>
              <a:t>Recipient Age Distribution by Year of Transplant</a:t>
            </a:r>
            <a:endParaRPr lang="en-US" sz="2400" dirty="0"/>
          </a:p>
        </p:txBody>
      </p:sp>
      <p:graphicFrame>
        <p:nvGraphicFramePr>
          <p:cNvPr id="4" name="Content Placeholder 3"/>
          <p:cNvGraphicFramePr>
            <a:graphicFrameLocks noGrp="1"/>
          </p:cNvGraphicFramePr>
          <p:nvPr>
            <p:ph idx="1"/>
          </p:nvPr>
        </p:nvGraphicFramePr>
        <p:xfrm>
          <a:off x="228600" y="1219200"/>
          <a:ext cx="86106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105400" y="5715000"/>
            <a:ext cx="4038600" cy="977191"/>
          </a:xfrm>
          <a:prstGeom prst="rect">
            <a:avLst/>
          </a:prstGeom>
          <a:noFill/>
          <a:ln>
            <a:solidFill>
              <a:srgbClr val="FFFF00"/>
            </a:solidFill>
          </a:ln>
        </p:spPr>
        <p:txBody>
          <a:bodyPr wrap="square" lIns="45720" rIns="45720" rtlCol="0">
            <a:spAutoFit/>
          </a:bodyPr>
          <a:lstStyle/>
          <a:p>
            <a:r>
              <a:rPr lang="en-US" sz="1150" b="1" dirty="0" smtClean="0">
                <a:solidFill>
                  <a:srgbClr val="FFFF00"/>
                </a:solidFill>
              </a:rPr>
              <a:t>NOTE: This figure includes only the heart transplants that are reported to the ISHLT Transplant Registry.  As such, this should not be construed as evidence that the number of hearts transplanted worldwide has increased and/or decreased in recent years.</a:t>
            </a:r>
            <a:endParaRPr lang="en-US" sz="1150" dirty="0">
              <a:solidFill>
                <a:srgbClr val="FFFF00"/>
              </a:solidFill>
            </a:endParaRPr>
          </a:p>
        </p:txBody>
      </p:sp>
      <p:grpSp>
        <p:nvGrpSpPr>
          <p:cNvPr id="14" name="Group 13"/>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7" name="TextBox 16"/>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371600"/>
          </a:xfrm>
        </p:spPr>
        <p:txBody>
          <a:bodyPr/>
          <a:lstStyle/>
          <a:p>
            <a:r>
              <a:rPr lang="en-US" sz="2600" dirty="0" smtClean="0"/>
              <a:t>Pediatric Heart Transplants</a:t>
            </a:r>
            <a:r>
              <a:rPr lang="en-US" sz="2200" dirty="0" smtClean="0"/>
              <a:t/>
            </a:r>
            <a:br>
              <a:rPr lang="en-US" sz="2200" dirty="0" smtClean="0"/>
            </a:br>
            <a:r>
              <a:rPr lang="en-US" sz="2200" dirty="0" smtClean="0"/>
              <a:t>Percentage Experiencing </a:t>
            </a:r>
            <a:r>
              <a:rPr lang="en-US" sz="2200" i="1" u="sng" dirty="0" smtClean="0"/>
              <a:t>Treated</a:t>
            </a:r>
            <a:r>
              <a:rPr lang="en-US" sz="2200" dirty="0" smtClean="0"/>
              <a:t> Rejection between Discharge and 1-Year Follow-Up by Maintenance Immunosuppression</a:t>
            </a:r>
            <a:br>
              <a:rPr lang="en-US" sz="2200" dirty="0" smtClean="0"/>
            </a:br>
            <a:r>
              <a:rPr lang="en-US" sz="1900" dirty="0" smtClean="0"/>
              <a:t>(Follow-ups: July 2004 – June 2012)</a:t>
            </a:r>
            <a:endParaRPr lang="en-US" sz="1900" dirty="0"/>
          </a:p>
        </p:txBody>
      </p:sp>
      <p:graphicFrame>
        <p:nvGraphicFramePr>
          <p:cNvPr id="4" name="Content Placeholder 3"/>
          <p:cNvGraphicFramePr>
            <a:graphicFrameLocks noGrp="1"/>
          </p:cNvGraphicFramePr>
          <p:nvPr>
            <p:ph idx="1"/>
          </p:nvPr>
        </p:nvGraphicFramePr>
        <p:xfrm>
          <a:off x="152400" y="1600200"/>
          <a:ext cx="87630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152400" y="5786735"/>
            <a:ext cx="4419600" cy="461665"/>
          </a:xfrm>
          <a:prstGeom prst="rect">
            <a:avLst/>
          </a:prstGeom>
          <a:noFill/>
        </p:spPr>
        <p:txBody>
          <a:bodyPr wrap="square" rtlCol="0">
            <a:spAutoFit/>
          </a:bodyPr>
          <a:lstStyle/>
          <a:p>
            <a:r>
              <a:rPr lang="en-US" sz="1200" b="1" dirty="0" smtClean="0"/>
              <a:t>Analysis is limited to patients who were alive at the time of the follow-up</a:t>
            </a:r>
            <a:endParaRPr lang="en-US" sz="1200" dirty="0"/>
          </a:p>
        </p:txBody>
      </p:sp>
      <p:sp>
        <p:nvSpPr>
          <p:cNvPr id="12" name="TextBox 11"/>
          <p:cNvSpPr txBox="1"/>
          <p:nvPr/>
        </p:nvSpPr>
        <p:spPr>
          <a:xfrm>
            <a:off x="4800600" y="6027003"/>
            <a:ext cx="4267200" cy="830997"/>
          </a:xfrm>
          <a:prstGeom prst="rect">
            <a:avLst/>
          </a:prstGeom>
          <a:solidFill>
            <a:schemeClr val="bg2"/>
          </a:solidFill>
          <a:ln>
            <a:solidFill>
              <a:srgbClr val="FFFF00"/>
            </a:solidFill>
          </a:ln>
        </p:spPr>
        <p:txBody>
          <a:bodyPr wrap="square" lIns="45720" rIns="45720" rtlCol="0">
            <a:spAutoFit/>
          </a:bodyPr>
          <a:lstStyle/>
          <a:p>
            <a:r>
              <a:rPr lang="en-US" sz="1200" b="1" dirty="0" smtClean="0"/>
              <a:t>Treated rejection = Recipient was reported to (1) have at least one acute rejection episode that was treated with an  anti-rejection agent; or (2) have been hospitalized for rejection.</a:t>
            </a:r>
          </a:p>
        </p:txBody>
      </p:sp>
      <p:grpSp>
        <p:nvGrpSpPr>
          <p:cNvPr id="10" name="Group 9"/>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7" name="TextBox 16"/>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8" name="TextBox 17"/>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52400" y="1600200"/>
          <a:ext cx="87630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76200" y="5329535"/>
            <a:ext cx="8915400" cy="461665"/>
          </a:xfrm>
          <a:prstGeom prst="rect">
            <a:avLst/>
          </a:prstGeom>
          <a:noFill/>
        </p:spPr>
        <p:txBody>
          <a:bodyPr wrap="square" lIns="9144" rIns="9144"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smtClean="0">
                <a:solidFill>
                  <a:srgbClr val="FFFF00"/>
                </a:solidFill>
              </a:rPr>
              <a:t>CyA + MMF/MPA vs. TAC + MMF/MPA and CyA + AZA vs. TAC + MMF/MPA for Overall, 6-10 and 11-17 years were significant at p &lt; 0.05. No other pair-wise comparisons were significant at p &lt; 0.05.</a:t>
            </a:r>
            <a:endParaRPr lang="en-US" sz="1200" dirty="0">
              <a:solidFill>
                <a:srgbClr val="FFFF00"/>
              </a:solidFill>
            </a:endParaRPr>
          </a:p>
        </p:txBody>
      </p:sp>
      <p:sp>
        <p:nvSpPr>
          <p:cNvPr id="2" name="Title 1"/>
          <p:cNvSpPr>
            <a:spLocks noGrp="1"/>
          </p:cNvSpPr>
          <p:nvPr>
            <p:ph type="title"/>
          </p:nvPr>
        </p:nvSpPr>
        <p:spPr>
          <a:xfrm>
            <a:off x="0" y="228600"/>
            <a:ext cx="9144000" cy="1295400"/>
          </a:xfrm>
        </p:spPr>
        <p:txBody>
          <a:bodyPr/>
          <a:lstStyle/>
          <a:p>
            <a:r>
              <a:rPr lang="en-US" sz="2600" dirty="0" smtClean="0"/>
              <a:t>Pediatric Heart Transplants</a:t>
            </a:r>
            <a:r>
              <a:rPr lang="en-US" sz="2200" dirty="0" smtClean="0"/>
              <a:t/>
            </a:r>
            <a:br>
              <a:rPr lang="en-US" sz="2200" dirty="0" smtClean="0"/>
            </a:br>
            <a:r>
              <a:rPr lang="en-US" sz="2200" dirty="0" smtClean="0"/>
              <a:t>Percentage Experiencing </a:t>
            </a:r>
            <a:r>
              <a:rPr lang="en-US" sz="2200" i="1" u="sng" dirty="0" smtClean="0"/>
              <a:t>Any</a:t>
            </a:r>
            <a:r>
              <a:rPr lang="en-US" sz="2200" dirty="0" smtClean="0"/>
              <a:t> Rejection between Discharge and 1-Year Follow-Up by Maintenance Immunosuppression</a:t>
            </a:r>
            <a:br>
              <a:rPr lang="en-US" sz="2200" dirty="0" smtClean="0"/>
            </a:br>
            <a:r>
              <a:rPr lang="en-US" sz="2000" dirty="0" smtClean="0"/>
              <a:t>(Follow-ups: July 2004 – June 2012)</a:t>
            </a:r>
            <a:endParaRPr lang="en-US" sz="2000" dirty="0"/>
          </a:p>
        </p:txBody>
      </p:sp>
      <p:sp>
        <p:nvSpPr>
          <p:cNvPr id="11" name="TextBox 10"/>
          <p:cNvSpPr txBox="1"/>
          <p:nvPr/>
        </p:nvSpPr>
        <p:spPr>
          <a:xfrm>
            <a:off x="0" y="5867400"/>
            <a:ext cx="5562600" cy="276999"/>
          </a:xfrm>
          <a:prstGeom prst="rect">
            <a:avLst/>
          </a:prstGeom>
          <a:noFill/>
        </p:spPr>
        <p:txBody>
          <a:bodyPr wrap="square" rtlCol="0">
            <a:spAutoFit/>
          </a:bodyPr>
          <a:lstStyle/>
          <a:p>
            <a:r>
              <a:rPr lang="en-US" sz="1200" b="1" dirty="0" smtClean="0"/>
              <a:t>Analysis is limited to patients who were alive at the time of the follow-up</a:t>
            </a:r>
            <a:endParaRPr lang="en-US" sz="1200" dirty="0"/>
          </a:p>
        </p:txBody>
      </p:sp>
      <p:sp>
        <p:nvSpPr>
          <p:cNvPr id="13" name="TextBox 12"/>
          <p:cNvSpPr txBox="1"/>
          <p:nvPr/>
        </p:nvSpPr>
        <p:spPr>
          <a:xfrm>
            <a:off x="4800600" y="6135469"/>
            <a:ext cx="4191000" cy="646331"/>
          </a:xfrm>
          <a:prstGeom prst="rect">
            <a:avLst/>
          </a:prstGeom>
          <a:solidFill>
            <a:schemeClr val="bg2"/>
          </a:solidFill>
          <a:ln>
            <a:solidFill>
              <a:srgbClr val="FFFF00"/>
            </a:solidFill>
          </a:ln>
        </p:spPr>
        <p:txBody>
          <a:bodyPr wrap="square" lIns="45720" rIns="45720" rtlCol="0">
            <a:spAutoFit/>
          </a:bodyPr>
          <a:lstStyle/>
          <a:p>
            <a:r>
              <a:rPr lang="en-US" sz="1200" b="1" dirty="0" smtClean="0"/>
              <a:t>Any rejection  = Recipient was reported to  (1) have at least one acute rejection episode; or (2) have been hospitalized for rejection.</a:t>
            </a:r>
            <a:endParaRPr lang="en-US" sz="1200" dirty="0"/>
          </a:p>
        </p:txBody>
      </p:sp>
      <p:grpSp>
        <p:nvGrpSpPr>
          <p:cNvPr id="12" name="Group 11"/>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TextBox 17"/>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9" name="TextBox 18"/>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95400"/>
          </a:xfrm>
        </p:spPr>
        <p:txBody>
          <a:bodyPr/>
          <a:lstStyle/>
          <a:p>
            <a:r>
              <a:rPr lang="en-US" sz="2600" dirty="0" smtClean="0"/>
              <a:t>Pediatric Heart Transplants</a:t>
            </a:r>
            <a:r>
              <a:rPr lang="en-US" sz="2200" dirty="0" smtClean="0"/>
              <a:t/>
            </a:r>
            <a:br>
              <a:rPr lang="en-US" sz="2200" dirty="0" smtClean="0"/>
            </a:br>
            <a:r>
              <a:rPr lang="en-US" sz="2200" dirty="0" smtClean="0"/>
              <a:t>Percentage Experiencing </a:t>
            </a:r>
            <a:r>
              <a:rPr lang="en-US" sz="2200" i="1" u="sng" dirty="0" smtClean="0"/>
              <a:t>Treated</a:t>
            </a:r>
            <a:r>
              <a:rPr lang="en-US" sz="2200" dirty="0" smtClean="0"/>
              <a:t> Rejection between Discharge and 1-Year Follow-Up by Calcineurin Inhibitor Use at Discharge</a:t>
            </a:r>
            <a:br>
              <a:rPr lang="en-US" sz="2200" dirty="0" smtClean="0"/>
            </a:br>
            <a:r>
              <a:rPr lang="en-US" sz="1900" dirty="0" smtClean="0"/>
              <a:t>(Follow-ups: July 2004 – June 2012)</a:t>
            </a:r>
            <a:endParaRPr lang="en-US" sz="1900" dirty="0"/>
          </a:p>
        </p:txBody>
      </p:sp>
      <p:graphicFrame>
        <p:nvGraphicFramePr>
          <p:cNvPr id="4" name="Content Placeholder 3"/>
          <p:cNvGraphicFramePr>
            <a:graphicFrameLocks noGrp="1"/>
          </p:cNvGraphicFramePr>
          <p:nvPr>
            <p:ph idx="1"/>
          </p:nvPr>
        </p:nvGraphicFramePr>
        <p:xfrm>
          <a:off x="152400" y="1524000"/>
          <a:ext cx="87630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0" y="5638800"/>
            <a:ext cx="48006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endParaRPr lang="en-US" sz="1200" dirty="0">
              <a:solidFill>
                <a:srgbClr val="FFFF00"/>
              </a:solidFill>
            </a:endParaRPr>
          </a:p>
        </p:txBody>
      </p:sp>
      <p:sp>
        <p:nvSpPr>
          <p:cNvPr id="12" name="TextBox 11"/>
          <p:cNvSpPr txBox="1"/>
          <p:nvPr/>
        </p:nvSpPr>
        <p:spPr>
          <a:xfrm>
            <a:off x="4800600" y="5874603"/>
            <a:ext cx="4267200" cy="830997"/>
          </a:xfrm>
          <a:prstGeom prst="rect">
            <a:avLst/>
          </a:prstGeom>
          <a:solidFill>
            <a:schemeClr val="bg2"/>
          </a:solidFill>
          <a:ln>
            <a:solidFill>
              <a:srgbClr val="FFFF00"/>
            </a:solidFill>
          </a:ln>
        </p:spPr>
        <p:txBody>
          <a:bodyPr wrap="square" lIns="45720" rIns="45720" rtlCol="0">
            <a:spAutoFit/>
          </a:bodyPr>
          <a:lstStyle/>
          <a:p>
            <a:r>
              <a:rPr lang="en-US" sz="1200" b="1" dirty="0" smtClean="0"/>
              <a:t>Treated rejection = Recipient was reported to (1) have at least one acute rejection episode that was treated with an  anti-rejection agent; or (2) have been hospitalized for rejection.</a:t>
            </a:r>
          </a:p>
        </p:txBody>
      </p:sp>
      <p:grpSp>
        <p:nvGrpSpPr>
          <p:cNvPr id="10" name="Group 9"/>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7" name="TextBox 16"/>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8" name="TextBox 17"/>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95400"/>
          </a:xfrm>
        </p:spPr>
        <p:txBody>
          <a:bodyPr/>
          <a:lstStyle/>
          <a:p>
            <a:r>
              <a:rPr lang="en-US" sz="2600" dirty="0" smtClean="0"/>
              <a:t>Pediatric Heart Transplants</a:t>
            </a:r>
            <a:r>
              <a:rPr lang="en-US" sz="2200" dirty="0" smtClean="0"/>
              <a:t/>
            </a:r>
            <a:br>
              <a:rPr lang="en-US" sz="2200" dirty="0" smtClean="0"/>
            </a:br>
            <a:r>
              <a:rPr lang="en-US" sz="2200" dirty="0" smtClean="0"/>
              <a:t>Percentage Experiencing </a:t>
            </a:r>
            <a:r>
              <a:rPr lang="en-US" sz="2200" i="1" u="sng" dirty="0" smtClean="0"/>
              <a:t>Any</a:t>
            </a:r>
            <a:r>
              <a:rPr lang="en-US" sz="2200" dirty="0" smtClean="0"/>
              <a:t> Rejection between Discharge and 1-Year Follow-Up by Calcineurin Inhibitor Use at Discharge</a:t>
            </a:r>
            <a:br>
              <a:rPr lang="en-US" sz="2200" dirty="0" smtClean="0"/>
            </a:br>
            <a:r>
              <a:rPr lang="en-US" sz="1900" dirty="0" smtClean="0"/>
              <a:t>(Follow-ups: July 2004 – June 2012)</a:t>
            </a:r>
            <a:endParaRPr lang="en-US" sz="2000" dirty="0"/>
          </a:p>
        </p:txBody>
      </p:sp>
      <p:graphicFrame>
        <p:nvGraphicFramePr>
          <p:cNvPr id="4" name="Content Placeholder 3"/>
          <p:cNvGraphicFramePr>
            <a:graphicFrameLocks noGrp="1"/>
          </p:cNvGraphicFramePr>
          <p:nvPr>
            <p:ph idx="1"/>
          </p:nvPr>
        </p:nvGraphicFramePr>
        <p:xfrm>
          <a:off x="152400" y="1600200"/>
          <a:ext cx="87630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2514600" y="5791200"/>
            <a:ext cx="6400800" cy="276999"/>
          </a:xfrm>
          <a:prstGeom prst="rect">
            <a:avLst/>
          </a:prstGeom>
          <a:noFill/>
        </p:spPr>
        <p:txBody>
          <a:bodyPr wrap="square" rtlCol="0">
            <a:spAutoFit/>
          </a:bodyPr>
          <a:lstStyle/>
          <a:p>
            <a:r>
              <a:rPr lang="en-US" sz="1200" b="1" dirty="0" smtClean="0"/>
              <a:t>Analysis is limited to patients who were alive at the time of the follow-up</a:t>
            </a:r>
            <a:endParaRPr lang="en-US" sz="1200" dirty="0"/>
          </a:p>
        </p:txBody>
      </p:sp>
      <p:sp>
        <p:nvSpPr>
          <p:cNvPr id="10" name="TextBox 9"/>
          <p:cNvSpPr txBox="1"/>
          <p:nvPr/>
        </p:nvSpPr>
        <p:spPr>
          <a:xfrm>
            <a:off x="4800600" y="6135469"/>
            <a:ext cx="4191000" cy="646331"/>
          </a:xfrm>
          <a:prstGeom prst="rect">
            <a:avLst/>
          </a:prstGeom>
          <a:solidFill>
            <a:schemeClr val="bg2"/>
          </a:solidFill>
          <a:ln>
            <a:solidFill>
              <a:srgbClr val="FFFF00"/>
            </a:solidFill>
          </a:ln>
        </p:spPr>
        <p:txBody>
          <a:bodyPr wrap="square" lIns="45720" rIns="45720" rtlCol="0">
            <a:spAutoFit/>
          </a:bodyPr>
          <a:lstStyle/>
          <a:p>
            <a:r>
              <a:rPr lang="en-US" sz="1200" b="1" dirty="0" smtClean="0"/>
              <a:t>Any rejection  = Recipient was reported to  (1) have at least one acute rejection episode; or (2) have been hospitalized for rejection.</a:t>
            </a:r>
            <a:endParaRPr lang="en-US" sz="1200" dirty="0"/>
          </a:p>
        </p:txBody>
      </p:sp>
      <p:grpSp>
        <p:nvGrpSpPr>
          <p:cNvPr id="12" name="Group 11"/>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7" name="TextBox 16"/>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8" name="TextBox 17"/>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z="2600" dirty="0" smtClean="0"/>
              <a:t>Pediatric Heart Transplants</a:t>
            </a:r>
            <a:r>
              <a:rPr lang="en-US" sz="2800" dirty="0" smtClean="0"/>
              <a:t/>
            </a:r>
            <a:br>
              <a:rPr lang="en-US" sz="2800" dirty="0" smtClean="0"/>
            </a:br>
            <a:r>
              <a:rPr lang="en-US" sz="2400" dirty="0" smtClean="0"/>
              <a:t>Freedom from Coronary Artery Vasculopathy</a:t>
            </a:r>
            <a:br>
              <a:rPr lang="en-US" sz="2400" dirty="0" smtClean="0"/>
            </a:br>
            <a:r>
              <a:rPr lang="en-US" sz="2000" dirty="0" smtClean="0"/>
              <a:t>(Follow-ups: April 1994 – June 2012)</a:t>
            </a:r>
            <a:endParaRPr lang="en-US" sz="2000" dirty="0"/>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5" name="TextBox 14"/>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19200"/>
          </a:xfrm>
        </p:spPr>
        <p:txBody>
          <a:bodyPr/>
          <a:lstStyle/>
          <a:p>
            <a:r>
              <a:rPr lang="en-US" sz="2600" dirty="0" smtClean="0"/>
              <a:t>Pediatric Heart Transplants</a:t>
            </a:r>
            <a:r>
              <a:rPr lang="en-US" sz="2800" dirty="0" smtClean="0"/>
              <a:t/>
            </a:r>
            <a:br>
              <a:rPr lang="en-US" sz="2800" dirty="0" smtClean="0"/>
            </a:br>
            <a:r>
              <a:rPr lang="en-US" sz="2400" dirty="0" smtClean="0"/>
              <a:t>Freedom from Coronary Artery Vasculopathy Stratified by Induction </a:t>
            </a:r>
            <a:r>
              <a:rPr lang="en-US" sz="2000" dirty="0" smtClean="0"/>
              <a:t>(Follow-ups: April 1994 – June 2012)</a:t>
            </a:r>
            <a:endParaRPr lang="en-US" sz="2400" dirty="0"/>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4" cstate="print"/>
            <a:stretch>
              <a:fillRect/>
            </a:stretch>
          </p:blipFill>
          <p:spPr>
            <a:xfrm>
              <a:off x="1" y="6172200"/>
              <a:ext cx="4952999" cy="685800"/>
            </a:xfrm>
            <a:prstGeom prst="rect">
              <a:avLst/>
            </a:prstGeom>
          </p:spPr>
        </p:pic>
        <p:sp>
          <p:nvSpPr>
            <p:cNvPr id="11" name="TextBox 10"/>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5" name="TextBox 14"/>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990600"/>
          </a:xfrm>
        </p:spPr>
        <p:txBody>
          <a:bodyPr/>
          <a:lstStyle/>
          <a:p>
            <a:r>
              <a:rPr lang="en-US" sz="2600" dirty="0" smtClean="0"/>
              <a:t>Pediatric Heart Transplants</a:t>
            </a:r>
            <a:r>
              <a:rPr lang="en-US" sz="2800" dirty="0" smtClean="0"/>
              <a:t/>
            </a:r>
            <a:br>
              <a:rPr lang="en-US" sz="2800" dirty="0" smtClean="0"/>
            </a:br>
            <a:r>
              <a:rPr lang="en-US" sz="2400" dirty="0" smtClean="0"/>
              <a:t>Freedom from Coronary Artery Vasculopathy Stratified by Calcineurin Inhibitor Use </a:t>
            </a:r>
            <a:r>
              <a:rPr lang="en-US" sz="2000" dirty="0" smtClean="0"/>
              <a:t>(Follow-ups: 2000 – June 2012)</a:t>
            </a:r>
            <a:r>
              <a:rPr lang="en-US" sz="2400" dirty="0" smtClean="0"/>
              <a:t/>
            </a:r>
            <a:br>
              <a:rPr lang="en-US" sz="2400" dirty="0" smtClean="0"/>
            </a:br>
            <a:r>
              <a:rPr lang="en-US" sz="2000" dirty="0" smtClean="0"/>
              <a:t> Conditional on Survival to 1 Year </a:t>
            </a:r>
            <a:endParaRPr lang="en-US" sz="2000" dirty="0"/>
          </a:p>
        </p:txBody>
      </p:sp>
      <p:graphicFrame>
        <p:nvGraphicFramePr>
          <p:cNvPr id="4" name="Content Placeholder 3"/>
          <p:cNvGraphicFramePr>
            <a:graphicFrameLocks noGrp="1"/>
          </p:cNvGraphicFramePr>
          <p:nvPr>
            <p:ph idx="1"/>
          </p:nvPr>
        </p:nvGraphicFramePr>
        <p:xfrm>
          <a:off x="228600" y="1676400"/>
          <a:ext cx="8610600" cy="44196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4" cstate="print"/>
            <a:stretch>
              <a:fillRect/>
            </a:stretch>
          </p:blipFill>
          <p:spPr>
            <a:xfrm>
              <a:off x="1" y="6172200"/>
              <a:ext cx="4952999" cy="685800"/>
            </a:xfrm>
            <a:prstGeom prst="rect">
              <a:avLst/>
            </a:prstGeom>
          </p:spPr>
        </p:pic>
        <p:sp>
          <p:nvSpPr>
            <p:cNvPr id="10" name="TextBox 9"/>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1" name="TextBox 10"/>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95400"/>
          </a:xfrm>
        </p:spPr>
        <p:txBody>
          <a:bodyPr/>
          <a:lstStyle/>
          <a:p>
            <a:r>
              <a:rPr lang="en-US" sz="2600" dirty="0" smtClean="0"/>
              <a:t>Pediatric Heart Transplants</a:t>
            </a:r>
            <a:r>
              <a:rPr lang="en-US" sz="2800" dirty="0" smtClean="0"/>
              <a:t/>
            </a:r>
            <a:br>
              <a:rPr lang="en-US" sz="2800" dirty="0" smtClean="0"/>
            </a:br>
            <a:r>
              <a:rPr lang="en-US" sz="2400" dirty="0" smtClean="0"/>
              <a:t>Freedom from Coronary Artery Vasculopathy</a:t>
            </a:r>
            <a:br>
              <a:rPr lang="en-US" sz="2400" dirty="0" smtClean="0"/>
            </a:br>
            <a:r>
              <a:rPr lang="en-US" sz="2400" dirty="0" smtClean="0"/>
              <a:t> by Age Group </a:t>
            </a:r>
            <a:r>
              <a:rPr lang="en-US" sz="2000" dirty="0" smtClean="0"/>
              <a:t>(Follow-ups: 2000 – June 2012)</a:t>
            </a:r>
            <a:endParaRPr lang="en-US" sz="2000" dirty="0"/>
          </a:p>
        </p:txBody>
      </p:sp>
      <p:graphicFrame>
        <p:nvGraphicFramePr>
          <p:cNvPr id="4" name="Content Placeholder 3"/>
          <p:cNvGraphicFramePr>
            <a:graphicFrameLocks noGrp="1"/>
          </p:cNvGraphicFramePr>
          <p:nvPr>
            <p:ph idx="1"/>
          </p:nvPr>
        </p:nvGraphicFramePr>
        <p:xfrm>
          <a:off x="228600" y="16764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5" name="TextBox 14"/>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r>
              <a:rPr lang="en-US" sz="2600" dirty="0" smtClean="0"/>
              <a:t>Pediatric Heart Transplants</a:t>
            </a:r>
            <a:r>
              <a:rPr lang="en-US" sz="2800" dirty="0" smtClean="0"/>
              <a:t/>
            </a:r>
            <a:br>
              <a:rPr lang="en-US" sz="2800" dirty="0" smtClean="0"/>
            </a:br>
            <a:r>
              <a:rPr lang="en-US" sz="2400" dirty="0" smtClean="0"/>
              <a:t>Freedom from Coronary Artery Vasculopathy</a:t>
            </a:r>
            <a:r>
              <a:rPr lang="en-US" sz="3200" dirty="0" smtClean="0"/>
              <a:t/>
            </a:r>
            <a:br>
              <a:rPr lang="en-US" sz="3200" dirty="0" smtClean="0"/>
            </a:br>
            <a:r>
              <a:rPr lang="en-US" sz="2400" dirty="0" smtClean="0"/>
              <a:t> by Ischemia Time </a:t>
            </a:r>
            <a:r>
              <a:rPr lang="en-US" sz="2000" dirty="0" smtClean="0"/>
              <a:t>(Follow-ups: 2000 – June 2012)</a:t>
            </a:r>
            <a:endParaRPr lang="en-US" sz="2000" dirty="0"/>
          </a:p>
        </p:txBody>
      </p:sp>
      <p:graphicFrame>
        <p:nvGraphicFramePr>
          <p:cNvPr id="4" name="Content Placeholder 3"/>
          <p:cNvGraphicFramePr>
            <a:graphicFrameLocks noGrp="1"/>
          </p:cNvGraphicFramePr>
          <p:nvPr>
            <p:ph idx="1"/>
          </p:nvPr>
        </p:nvGraphicFramePr>
        <p:xfrm>
          <a:off x="228600" y="16764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5" name="TextBox 14"/>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9448800" cy="1143000"/>
          </a:xfrm>
        </p:spPr>
        <p:txBody>
          <a:bodyPr/>
          <a:lstStyle/>
          <a:p>
            <a:r>
              <a:rPr lang="en-US" sz="2600" dirty="0" smtClean="0"/>
              <a:t>Pediatric Heart Transplants</a:t>
            </a:r>
            <a:r>
              <a:rPr lang="en-US" sz="2800" dirty="0" smtClean="0"/>
              <a:t/>
            </a:r>
            <a:br>
              <a:rPr lang="en-US" sz="2800" dirty="0" smtClean="0"/>
            </a:br>
            <a:r>
              <a:rPr lang="en-US" sz="2400" dirty="0" smtClean="0"/>
              <a:t>Freedom from Coronary Artery Vasculopathy</a:t>
            </a:r>
            <a:br>
              <a:rPr lang="en-US" sz="2400" dirty="0" smtClean="0"/>
            </a:br>
            <a:r>
              <a:rPr lang="en-US" sz="2400" dirty="0" smtClean="0"/>
              <a:t> </a:t>
            </a:r>
            <a:r>
              <a:rPr lang="en-US" sz="2300" dirty="0" smtClean="0"/>
              <a:t>by Ischemia Time and Recipient Age </a:t>
            </a:r>
            <a:r>
              <a:rPr lang="en-US" sz="2000" dirty="0" smtClean="0"/>
              <a:t>(Follow-ups: 2000 – June 2012)</a:t>
            </a:r>
            <a:br>
              <a:rPr lang="en-US" sz="2000" dirty="0" smtClean="0"/>
            </a:br>
            <a:endParaRPr lang="en-US" sz="2000" dirty="0"/>
          </a:p>
        </p:txBody>
      </p:sp>
      <p:graphicFrame>
        <p:nvGraphicFramePr>
          <p:cNvPr id="4" name="Content Placeholder 3"/>
          <p:cNvGraphicFramePr>
            <a:graphicFrameLocks noGrp="1"/>
          </p:cNvGraphicFramePr>
          <p:nvPr>
            <p:ph idx="1"/>
          </p:nvPr>
        </p:nvGraphicFramePr>
        <p:xfrm>
          <a:off x="228600" y="1371600"/>
          <a:ext cx="8610600" cy="5029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979-988</a:t>
              </a:r>
              <a:endParaRPr lang="en-US" sz="1000" b="1" dirty="0">
                <a:solidFill>
                  <a:schemeClr val="bg1"/>
                </a:solidFill>
                <a:latin typeface="Arial"/>
                <a:cs typeface="Arial"/>
              </a:endParaRPr>
            </a:p>
          </p:txBody>
        </p:sp>
        <p:sp>
          <p:nvSpPr>
            <p:cNvPr id="15" name="TextBox 14"/>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UNOSTemplate">
  <a:themeElements>
    <a:clrScheme name="Blank Presentation 13">
      <a:dk1>
        <a:srgbClr val="000000"/>
      </a:dk1>
      <a:lt1>
        <a:srgbClr val="FFFFFF"/>
      </a:lt1>
      <a:dk2>
        <a:srgbClr val="00004C"/>
      </a:dk2>
      <a:lt2>
        <a:srgbClr val="FFCC00"/>
      </a:lt2>
      <a:accent1>
        <a:srgbClr val="99CC66"/>
      </a:accent1>
      <a:accent2>
        <a:srgbClr val="B97E33"/>
      </a:accent2>
      <a:accent3>
        <a:srgbClr val="AAAAB2"/>
      </a:accent3>
      <a:accent4>
        <a:srgbClr val="DADADA"/>
      </a:accent4>
      <a:accent5>
        <a:srgbClr val="CAE2B8"/>
      </a:accent5>
      <a:accent6>
        <a:srgbClr val="A7722D"/>
      </a:accent6>
      <a:hlink>
        <a:srgbClr val="4C97CC"/>
      </a:hlink>
      <a:folHlink>
        <a:srgbClr val="6633CC"/>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004C"/>
        </a:dk2>
        <a:lt2>
          <a:srgbClr val="FFCC00"/>
        </a:lt2>
        <a:accent1>
          <a:srgbClr val="99CC66"/>
        </a:accent1>
        <a:accent2>
          <a:srgbClr val="B97E33"/>
        </a:accent2>
        <a:accent3>
          <a:srgbClr val="AAAAB2"/>
        </a:accent3>
        <a:accent4>
          <a:srgbClr val="DADADA"/>
        </a:accent4>
        <a:accent5>
          <a:srgbClr val="CAE2B8"/>
        </a:accent5>
        <a:accent6>
          <a:srgbClr val="A7722D"/>
        </a:accent6>
        <a:hlink>
          <a:srgbClr val="4C97CC"/>
        </a:hlink>
        <a:folHlink>
          <a:srgbClr val="6633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9F1888A67B08347AB72B1A336AD4062" ma:contentTypeVersion="4" ma:contentTypeDescription="Create a new document." ma:contentTypeScope="" ma:versionID="5af7a05520683203a0a53d42a3817b35">
  <xsd:schema xmlns:xsd="http://www.w3.org/2001/XMLSchema" xmlns:p="http://schemas.microsoft.com/office/2006/metadata/properties" xmlns:ns2="f5f82c5e-0c74-4764-aa18-b9ea25529750" targetNamespace="http://schemas.microsoft.com/office/2006/metadata/properties" ma:root="true" ma:fieldsID="f0880058f2ba474784fc5b8a56266c17" ns2:_="">
    <xsd:import namespace="f5f82c5e-0c74-4764-aa18-b9ea25529750"/>
    <xsd:element name="properties">
      <xsd:complexType>
        <xsd:sequence>
          <xsd:element name="documentManagement">
            <xsd:complexType>
              <xsd:all>
                <xsd:element ref="ns2:Brief_x0020_Description" minOccurs="0"/>
                <xsd:element ref="ns2:DateCreated" minOccurs="0"/>
                <xsd:element ref="ns2:Author0" minOccurs="0"/>
                <xsd:element ref="ns2:Target_x0020_Audience" minOccurs="0"/>
              </xsd:all>
            </xsd:complexType>
          </xsd:element>
        </xsd:sequence>
      </xsd:complexType>
    </xsd:element>
  </xsd:schema>
  <xsd:schema xmlns:xsd="http://www.w3.org/2001/XMLSchema" xmlns:dms="http://schemas.microsoft.com/office/2006/documentManagement/types" targetNamespace="f5f82c5e-0c74-4764-aa18-b9ea25529750" elementFormDefault="qualified">
    <xsd:import namespace="http://schemas.microsoft.com/office/2006/documentManagement/types"/>
    <xsd:element name="Brief_x0020_Description" ma:index="8" nillable="true" ma:displayName="Brief Description" ma:internalName="Brief_x0020_Description">
      <xsd:simpleType>
        <xsd:restriction base="dms:Note"/>
      </xsd:simpleType>
    </xsd:element>
    <xsd:element name="DateCreated" ma:index="9" nillable="true" ma:displayName="DateCreated" ma:format="DateOnly" ma:internalName="DateCreated">
      <xsd:simpleType>
        <xsd:restriction base="dms:DateTime"/>
      </xsd:simpleType>
    </xsd:element>
    <xsd:element name="Author0" ma:index="10" nillable="true" ma:displayName="Author" ma:internalName="Author0">
      <xsd:simpleType>
        <xsd:restriction base="dms:Text">
          <xsd:maxLength value="255"/>
        </xsd:restriction>
      </xsd:simpleType>
    </xsd:element>
    <xsd:element name="Target_x0020_Audience" ma:index="11" nillable="true" ma:displayName="Target Audience" ma:internalName="Target_x0020_Audienc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Author0 xmlns="f5f82c5e-0c74-4764-aa18-b9ea25529750">UNOS</Author0>
    <DateCreated xmlns="f5f82c5e-0c74-4764-aa18-b9ea25529750">2006-01-01T05:00:00+00:00</DateCreated>
    <Brief_x0020_Description xmlns="f5f82c5e-0c74-4764-aa18-b9ea25529750">This is the blank UNOS slide template. It has the UNOS logo at the bottom. </Brief_x0020_Description>
    <Target_x0020_Audience xmlns="f5f82c5e-0c74-4764-aa18-b9ea25529750" xsi:nil="true"/>
  </documentManagement>
</p:properties>
</file>

<file path=customXml/itemProps1.xml><?xml version="1.0" encoding="utf-8"?>
<ds:datastoreItem xmlns:ds="http://schemas.openxmlformats.org/officeDocument/2006/customXml" ds:itemID="{867B47CE-0255-4774-B4EC-289B3F01EA05}">
  <ds:schemaRefs>
    <ds:schemaRef ds:uri="http://schemas.microsoft.com/sharepoint/v3/contenttype/forms"/>
  </ds:schemaRefs>
</ds:datastoreItem>
</file>

<file path=customXml/itemProps2.xml><?xml version="1.0" encoding="utf-8"?>
<ds:datastoreItem xmlns:ds="http://schemas.openxmlformats.org/officeDocument/2006/customXml" ds:itemID="{0B0E37F9-AFE8-4A12-A93D-93C2D8F10C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f82c5e-0c74-4764-aa18-b9ea25529750"/>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C91805D6-AC72-435D-A51A-1C2C01D7BD28}">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f5f82c5e-0c74-4764-aa18-b9ea25529750"/>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UNOSTemplate</Template>
  <TotalTime>6759</TotalTime>
  <Words>20345</Words>
  <Application>Microsoft Office PowerPoint</Application>
  <PresentationFormat>On-screen Show (4:3)</PresentationFormat>
  <Paragraphs>3242</Paragraphs>
  <Slides>190</Slides>
  <Notes>190</Notes>
  <HiddenSlides>0</HiddenSlides>
  <MMClips>0</MMClips>
  <ScaleCrop>false</ScaleCrop>
  <HeadingPairs>
    <vt:vector size="4" baseType="variant">
      <vt:variant>
        <vt:lpstr>Theme</vt:lpstr>
      </vt:variant>
      <vt:variant>
        <vt:i4>1</vt:i4>
      </vt:variant>
      <vt:variant>
        <vt:lpstr>Slide Titles</vt:lpstr>
      </vt:variant>
      <vt:variant>
        <vt:i4>190</vt:i4>
      </vt:variant>
    </vt:vector>
  </HeadingPairs>
  <TitlesOfParts>
    <vt:vector size="191" baseType="lpstr">
      <vt:lpstr>UNOSTemplate</vt:lpstr>
      <vt:lpstr>HEART TRANSPLANTATION</vt:lpstr>
      <vt:lpstr>Donor, Recipient and Center Characteristics</vt:lpstr>
      <vt:lpstr>Pediatric Heart Transplants Number of Centers Reporting Transplants</vt:lpstr>
      <vt:lpstr>Pediatric Heart Transplants Number of Centers by Center Volume (Transplants: January  2000 – June 2012)</vt:lpstr>
      <vt:lpstr>Pediatric Heart Transplants Distribution of Transplants by Center Volume (Transplants: January  2000 –  June 2012)</vt:lpstr>
      <vt:lpstr>Pediatric Heart Transplants Age Distribution by Center Volume (Transplants: January  2000 –  June 2012)</vt:lpstr>
      <vt:lpstr>Pediatric Heart Transplants  Distribution of Transplants by Location and Average Center Volume (Transplants: January 2000 – June 2012)</vt:lpstr>
      <vt:lpstr>Pediatric Heart Transplants Recipient Age Distribution (Transplants: January 2000 - June 2012)</vt:lpstr>
      <vt:lpstr>Pediatric Heart Transplants Recipient Age Distribution by Year of Transplant</vt:lpstr>
      <vt:lpstr>Pediatric Heart Transplants Recipient Age Distribution by Location  (Transplants: January 2000 – June 2012)</vt:lpstr>
      <vt:lpstr>Pediatric Heart Transplants Donor Age Distribution (Transplants: January 2000 – June 2012)</vt:lpstr>
      <vt:lpstr>Pediatric Heart Transplants Donor and Recipient Age (Transplants: January 2000 – June 2012)</vt:lpstr>
      <vt:lpstr>Pediatric Heart Transplants Distribution of Transplants by Donor/Recipient Age (Transplants: January 2000 – June 2012)</vt:lpstr>
      <vt:lpstr>Pediatric Heart Transplants Donor Age Distribution by Location  (Transplants: January 2000 – June 2012)</vt:lpstr>
      <vt:lpstr>Pediatric Heart Transplants Distribution of Transplants by Donor/Recipient Weight Ratio (Transplants: January 2000 – June 2012)</vt:lpstr>
      <vt:lpstr>Pediatric Heart Transplants Recipient Diagnosis (Age: &lt; 1 Year)</vt:lpstr>
      <vt:lpstr>Pediatric Heart Transplants Recipient Diagnosis (Age: 1-5 Years)</vt:lpstr>
      <vt:lpstr>Pediatric Heart Transplants Recipient Diagnosis (Age: 6-10 Years)</vt:lpstr>
      <vt:lpstr>Pediatric Heart Transplants Recipient Diagnosis (Age: 11-17 Years)</vt:lpstr>
      <vt:lpstr>Pediatric Heart Transplants Diagnosis Distribution By Location  (Transplants: January 2000 – June 2012)</vt:lpstr>
      <vt:lpstr>Pediatric Heart Transplants % of Patients Bridged with Mechanical Circulatory Support*  by Year (Transplants: January 2005 – December 2011)</vt:lpstr>
      <vt:lpstr>Pediatric Heart Transplants % of Patients Bridged with Mechanical Circulatory Support*  (Transplants: July 2004 – June 2012) </vt:lpstr>
      <vt:lpstr>Pediatric Heart Transplants % of Patients Bridged with Mechanical Circulatory Support*  by Age Group (Transplants: July 2004 – June 2012) </vt:lpstr>
      <vt:lpstr>Pediatric Heart Transplants  PRA Distribution by Year (Transplants: January 2005 – December 2011) </vt:lpstr>
      <vt:lpstr>Pediatric Heart Transplants  PRA Distribution by Age Group (Transplants: July 2004 – June 2012)</vt:lpstr>
      <vt:lpstr>Post Transplant: Survival and Other Outcomes</vt:lpstr>
      <vt:lpstr>Pediatric Heart Transplants Kaplan-Meier Survival (Transplants: January 1982 – June 2011)</vt:lpstr>
      <vt:lpstr>Pediatric Heart Transplants Kaplan-Meier Survival Conditional on Survival to 1 Year (Transplants: January 1982 – June 2011)</vt:lpstr>
      <vt:lpstr>Pediatric Heart Transplants Kaplan-Meier Survival Conditional on Survival to 5 Years (Transplants: January 1982 – June 2007)</vt:lpstr>
      <vt:lpstr>Pediatric Heart Transplants Kaplan-Meier Survival Conditional on Survival to 10 Years (Transplants: January 1982 – June 2002)</vt:lpstr>
      <vt:lpstr>Pediatric Heart Transplants Kaplan-Meier Survival by Era (Transplants: January 1982 – June 2011)</vt:lpstr>
      <vt:lpstr>Pediatric Heart Transplants Conditional Kaplan-Meier Survival for Recent Era (Transplants: January 2000 – June 2011)</vt:lpstr>
      <vt:lpstr>Pediatric Heart Transplants Kaplan-Meier Survival by Era  Age: &lt; 1 Year (Transplants: January 1982 – June 2011)</vt:lpstr>
      <vt:lpstr>Pediatric Heart Transplants Kaplan-Meier Survival by Era Age: 1-5 Years (Transplants: January 1982 – June 2011)</vt:lpstr>
      <vt:lpstr>Pediatric Heart Transplants Kaplan-Meier Survival by Era  Age: 6-10 Years  (Transplants: January 1982 – June 2011)</vt:lpstr>
      <vt:lpstr>Pediatric Heart Transplants Kaplan-Meier Survival by Era  Age: 11-17 Years (Transplants: January 1982 – June 2011)</vt:lpstr>
      <vt:lpstr>Pediatric Heart Transplants Kaplan-Meier Survival by Recipient Gender (Transplants: January 2000 – June 2011)</vt:lpstr>
      <vt:lpstr>Pediatric Heart Transplants Kaplan-Meier Survival by Donor/Recipient Gender (Transplants: January 2000 – June 2011)</vt:lpstr>
      <vt:lpstr>Pediatric Heart Transplants Kaplan-Meier Survival by Diagnosis  Age: &lt; 1 Year  (Transplants: January 2000 – June 2011)</vt:lpstr>
      <vt:lpstr>Pediatric Heart Transplants Kaplan-Meier Survival by Diagnosis  Age: 1-5 Years (Transplants: January 2000 – June 2011)</vt:lpstr>
      <vt:lpstr>Pediatric Heart Transplants Kaplan-Meier Survival by Diagnosis  Age: 6-10 Years (Transplants: January 2000 – June 2011)</vt:lpstr>
      <vt:lpstr>Pediatric Heart Transplants Kaplan-Meier Survival by Diagnosis  Age: 11-17 Years (Transplants: January 2000 – June 2011)</vt:lpstr>
      <vt:lpstr>Pediatric Heart Transplants Kaplan-Meier Patient vs. Graft Survival (Transplants: 1/2000-6/2011) Average Center Volume: 1-4 Transplants per Year</vt:lpstr>
      <vt:lpstr>Pediatric Heart Transplants Kaplan-Meier Patient vs. Graft Survival (Transplants: 1/2000-6/2011) Average Center Volume: 5-9 Transplants per Year</vt:lpstr>
      <vt:lpstr>Pediatric Heart Transplants Kaplan-Meier Patient vs. Graft Survival (Transplants: 1/2000-6/2011) Average Center Volume: 10+ Transplants per Year</vt:lpstr>
      <vt:lpstr>Pediatric Heart Transplants Kaplan-Meier Patient vs. Graft Survival (Transplants: 1/2000-6/2011) All Center Volumes</vt:lpstr>
      <vt:lpstr>Pediatric Heart Transplants Kaplan-Meier Survival by Mechanical Circulatory Support Usage* (Transplants: January 2000 – June 2011)</vt:lpstr>
      <vt:lpstr>Pediatric Heart Transplants Functional Status of Surviving Recipients  (Follow-ups: March 2005 – June 2012)</vt:lpstr>
      <vt:lpstr>Pediatric Heart Transplants Rehospitalization Post-transplant of Surviving Recipients  (Follow-ups: January 2000 – June 2012)</vt:lpstr>
      <vt:lpstr>Induction and Maintenance Immunosuppression</vt:lpstr>
      <vt:lpstr>Pediatric Heart Transplants Induction Immunosuppression  (Transplants: January 2001 – June 2012)</vt:lpstr>
      <vt:lpstr>Pediatric Heart Transplants Induction Immunosuppression (Transplants: January 2001 – June 2012)</vt:lpstr>
      <vt:lpstr>Pediatric Heart Transplants Kaplan-Meier Survival by Induction Group Conditional on Survival to 14 Days (Transplants: January 2000 – June 2011)</vt:lpstr>
      <vt:lpstr>Pediatric Heart Transplants  Kaplan-Meier Survival by Induction and Treated Rejection Between Transplant Discharge and 1-Year Follow-up   Conditional on Survival to 1 Year (1-Year Follow-ups: July 2004 – June 2011)</vt:lpstr>
      <vt:lpstr>Pediatric Heart Transplants Kaplan-Meier Survival by Induction Group  Age: &lt;1 Year (Transplants: January 2000 – June 2011) Conditional on Survival to 14 Days </vt:lpstr>
      <vt:lpstr>Pediatric Heart Transplants Kaplan-Meier Survival by Induction Group  Age: 1-5 Years (Transplants: January 2000 – June 2011) Conditional on Survival to 14 Days </vt:lpstr>
      <vt:lpstr>Pediatric Heart Transplants Kaplan-Meier Survival by Induction Group  Age: 6-10 Years (Transplants: January 2000 – June 2011) Conditional on Survival to 14 Days </vt:lpstr>
      <vt:lpstr>Pediatric Heart Transplants Kaplan-Meier Survival by Induction Group  Age: 11-17 Years (Transplants: January 2000 – June 2011) Conditional on Survival to 14 Days </vt:lpstr>
      <vt:lpstr>Pediatric Heart Transplants Maintenance Immunosuppression at Time of Transplant Discharge by Era (Transplants: January 2001 –  June 2012)</vt:lpstr>
      <vt:lpstr>Pediatric Heart Transplants Maintenance Immunosuppression at Time of Transplant Discharge by Age (Follow-ups: January 2007 –  June 2012)</vt:lpstr>
      <vt:lpstr>Pediatric Heart Transplants Maintenance Immunosuppression at Time of Follow-up (Follow-ups: January 2001 –  June 2012)</vt:lpstr>
      <vt:lpstr>Pediatric Heart Transplants   Maintenance Immunosuppression at Time of Follow-up for Same Patients at Each Time Point  (Follow-ups: January 2001 – June 2012)</vt:lpstr>
      <vt:lpstr>Pediatric Heart Transplants   Maintenance Immunosuppression Drug Combinations at Time of Follow-up (Follow-ups: January 2001 – June 2012)</vt:lpstr>
      <vt:lpstr>Pediatric Heart Transplants Kaplan-Meier Survival Based on Prednisone Use Conditional on Survival to 1 Year (Transplants: January 2000 – June 2011)</vt:lpstr>
      <vt:lpstr>Pediatric Heart Transplants Kaplan-Meier Survival Based on Prednisone Use Conditional on Survival to 1 Year (Transplants: January 2000 – June 2011) Age: &lt; 1 Year</vt:lpstr>
      <vt:lpstr>Pediatric Heart Transplants Kaplan-Meier Survival Based on Prednisone Use Conditional on Survival to 1 Year (Transplants: January 2000 – June 2011) Age: 1-5 Years</vt:lpstr>
      <vt:lpstr>Pediatric Heart Transplants Kaplan-Meier Survival Based on Prednisone Use Conditional on Survival to 1 Year (Transplants: January 2000 – June 2011) Age: 6-10 Years</vt:lpstr>
      <vt:lpstr>Pediatric Heart Transplants Kaplan-Meier Survival Based on Prednisone Use Conditional on Survival to 1 Year (Transplants: January 2000 – June 2011) Age: 11-17 Years</vt:lpstr>
      <vt:lpstr>Pediatric Heart Transplants  Kaplan-Meier Survival by Calcineurin Inhibitor Use at Discharge (Transplants: January 2000 – June 2011)  Conditional on Survival to 14 Days</vt:lpstr>
      <vt:lpstr>Pediatric Heart Transplants  Kaplan-Meier Survival by Maintenance Immunosuppression at Discharge (Transplants: January 2000 – June 2011)  Conditional on Survival to 14 Days</vt:lpstr>
      <vt:lpstr>Pediatric Heart Transplants  Kaplan-Meier Survival by Calcineurin Inhibitor Use   Conditional on Survival to 1 Year (Transplants: January 2000 – June 2011) </vt:lpstr>
      <vt:lpstr>Pediatric Heart Transplants  Kaplan-Meier Survival by Calcineurin Inhibitor Use (Transplants: January 2000 – June 2006)  Conditional on Survival to 5 Years</vt:lpstr>
      <vt:lpstr>Rejection and Post Transplant Morbidities</vt:lpstr>
      <vt:lpstr>Pediatric Heart Transplants Kaplan-Meier Survival Based on Treated Rejection within 1st Year Conditional on survival to 1 year (1-Year Follow-ups: July 2004 – June 2011)</vt:lpstr>
      <vt:lpstr>Pediatric Heart Transplants Kaplan-Meier Survival Based on Treated Rejection within 1st Year Conditional on survival to 1 year (1-Year Follow-ups: July 2004 – June 2011) Age = &lt; 1 Year</vt:lpstr>
      <vt:lpstr>Pediatric Heart Transplants Kaplan-Meier Survival Based on Treated Rejection within 1st Year Conditional on survival to 1 year (1-Year Follow-ups: July 2004 – June 2011) Age = 1-5 Years</vt:lpstr>
      <vt:lpstr>Pediatric Heart Transplants Kaplan-Meier Survival Based on Treated Rejection within 1st Year Conditional on survival to 1 year (1-Year Follow-ups: July 2004 – June 2011) Age = 6-10 Years</vt:lpstr>
      <vt:lpstr>Pediatric Heart Transplants Kaplan-Meier Survival Based on Treated Rejection within 1st Year Conditional on survival to 1 year (1-Year Follow-ups: July 2004 – June 2011) Age = 11-17 Years</vt:lpstr>
      <vt:lpstr>Pediatric Heart Transplants Kaplan-Meier Survival Based on Treated Rejection within 1st Year Stratified by Calcineurin Use at Discharge Conditional on survival to 1 year (1-Year Follow-ups: July 2004 – June 2011)</vt:lpstr>
      <vt:lpstr>Pediatric Heart Transplants Kaplan-Meier Survival Based on Treated Rejection within 1st Year Stratified by Calcineurin Use at Discharge: Age = 0-10 Years Conditional on survival to 1 year (1-Year Follow-ups: July 2004 – June 2011)</vt:lpstr>
      <vt:lpstr>Pediatric Heart Transplants Kaplan-Meier Survival Based on Treated Rejection within 1st Year Stratified by Calcineurin Use at Discharge: Age = 11-17 Years  Conditional on survival to 1 year (1-Year Follow-ups: July 2004 – June 2011)</vt:lpstr>
      <vt:lpstr>Pediatric Heart Transplants Percentage Experiencing Treated Rejection between Discharge and 1-Year Follow-Up by Era (Follow-ups: July 2004 – June 2012)</vt:lpstr>
      <vt:lpstr>Pediatric Heart Transplants Percentage Experiencing Any Rejection between Discharge and 1-Year Follow-Up by Era (Follow-ups: July 2004 – June 2012)</vt:lpstr>
      <vt:lpstr>Pediatric Heart Transplants Percentage Experiencing Treated Rejection between Discharge and 1-Year Follow-Up by Induction (Follow-ups: July 2004 – June 2012)</vt:lpstr>
      <vt:lpstr>Pediatric Heart Transplants Percentage Experiencing Any Rejection between Discharge and 1-Year Follow-Up by Induction (Follow-ups: July 2004 – June 2012)</vt:lpstr>
      <vt:lpstr>Pediatric Heart Transplants Percentage Experiencing Treated Rejection between Discharge and 1-Year Follow-Up by Induction Type (Follow-ups: July 2004 – June 2012)</vt:lpstr>
      <vt:lpstr>Pediatric Heart Transplants Percentage Experiencing Any Rejection between Discharge and 1-Year Follow-Up by Induction Type (Follow-ups: July 2004 – June 2012)</vt:lpstr>
      <vt:lpstr>Pediatric Heart Transplants Percentage Experiencing Treated Rejection between Discharge and 1-Year Follow-Up by Maintenance Immunosuppression and Induction (Follow-ups: July 2004 – June 2012)</vt:lpstr>
      <vt:lpstr>Pediatric Heart Transplants Percentage Experiencing Any Rejection between Discharge and 1-Year Follow-Up by Maintenance Immunosuppression and Induction (Follow-ups: July 2004 – June 2012)</vt:lpstr>
      <vt:lpstr>Pediatric Heart Transplants Percentage Experiencing Treated Rejection between Discharge and 1-Year Follow-Up by Maintenance Immunosuppression (Follow-ups: July 2004 – June 2012)</vt:lpstr>
      <vt:lpstr>Pediatric Heart Transplants Percentage Experiencing Any Rejection between Discharge and 1-Year Follow-Up by Maintenance Immunosuppression (Follow-ups: July 2004 – June 2012)</vt:lpstr>
      <vt:lpstr>Pediatric Heart Transplants Percentage Experiencing Treated Rejection between Discharge and 1-Year Follow-Up by Calcineurin Inhibitor Use at Discharge (Follow-ups: July 2004 – June 2012)</vt:lpstr>
      <vt:lpstr>Pediatric Heart Transplants Percentage Experiencing Any Rejection between Discharge and 1-Year Follow-Up by Calcineurin Inhibitor Use at Discharge (Follow-ups: July 2004 – June 2012)</vt:lpstr>
      <vt:lpstr>Pediatric Heart Transplants Freedom from Coronary Artery Vasculopathy (Follow-ups: April 1994 – June 2012)</vt:lpstr>
      <vt:lpstr>Pediatric Heart Transplants Freedom from Coronary Artery Vasculopathy Stratified by Induction (Follow-ups: April 1994 – June 2012)</vt:lpstr>
      <vt:lpstr>Pediatric Heart Transplants Freedom from Coronary Artery Vasculopathy Stratified by Calcineurin Inhibitor Use (Follow-ups: 2000 – June 2012)  Conditional on Survival to 1 Year </vt:lpstr>
      <vt:lpstr>Pediatric Heart Transplants Freedom from Coronary Artery Vasculopathy  by Age Group (Follow-ups: 2000 – June 2012)</vt:lpstr>
      <vt:lpstr>Pediatric Heart Transplants Freedom from Coronary Artery Vasculopathy  by Ischemia Time (Follow-ups: 2000 – June 2012)</vt:lpstr>
      <vt:lpstr>Pediatric Heart Transplants Freedom from Coronary Artery Vasculopathy  by Ischemia Time and Recipient Age (Follow-ups: 2000 – June 2012) </vt:lpstr>
      <vt:lpstr>Pediatric Heart Transplants Graft Survival Following Report of Coronary Artery Vasculopathy by Age Group (Follow-ups: 2000 – June 2012)</vt:lpstr>
      <vt:lpstr>Pediatric Heart Transplants Freedom from Severe Renal Dysfunction* by Age Group (Follow-ups: 2000 – June 2012)</vt:lpstr>
      <vt:lpstr>Pediatric Heart Transplants Freedom from Severe Renal Dysfunction* by Calcineurin Inhibitor Use (Follow-ups: 2000 – June 2012)   Conditional on Survival to 1 Year </vt:lpstr>
      <vt:lpstr>Pediatric Heart Transplants Freedom from Renal Replacement Therapy by Age Group (Follow-ups: April 1994 – June 2012)</vt:lpstr>
      <vt:lpstr>Pediatric Heart Transplants Post Transplant Malignancy (Follow-ups: April 1994 – June 2012)  Cumulative Morbidity Rates in Survivors</vt:lpstr>
      <vt:lpstr>Pediatric Heart Transplants Post Transplant Malignancy (Follow-ups: April 1994 – June 2012)  Cumulative Morbidity Rates in Survivors</vt:lpstr>
      <vt:lpstr>Pediatric Heart Transplants Freedom From Malignancy (Follow-ups: April 1994 – June 2012)</vt:lpstr>
      <vt:lpstr>Pediatric Heart Transplants Freedom From Malignancy (Follow-ups: April 1994 – June 2012)  Age: &lt; 1 Year</vt:lpstr>
      <vt:lpstr>Pediatric Heart Transplants Freedom From Malignancy (Follow-ups: April 1994 – June 2012)  Age: 1-5 Years</vt:lpstr>
      <vt:lpstr>Pediatric Heart Transplants Freedom From Malignancy (Follow-ups: April 1994 – June 2012)  Age: 6-10 Years</vt:lpstr>
      <vt:lpstr>Pediatric Heart Transplants Freedom From Malignancy (Follow-ups: April 1994 – June 2012)  Age: 11-17 Years</vt:lpstr>
      <vt:lpstr>Pediatric Heart Transplants Freedom From Malignancy by Maintenance Immunosuppression Combinations (Follow-ups: January 2000 – June 2012)  Conditional on Survival to 1 year</vt:lpstr>
      <vt:lpstr>Pediatric Heart Transplants Freedom From Malignancy by Maintenance Immunosuppression Combinations Conditional on Survival to 1 year    Age: &lt;1 Year (Follow-ups: January 2000 – June 2012)</vt:lpstr>
      <vt:lpstr>Pediatric Heart Transplants Freedom From Malignancy by Maintenance Immunosuppression Combinations Conditional on Survival to 1 year    Age: 1-5 Years (Follow-ups: January 2000 – June 2012)</vt:lpstr>
      <vt:lpstr>Pediatric Heart Transplants Freedom From Malignancy by Maintenance Immunosuppression Combinations Conditional on Survival to 1 year    Age: 6-10 Years (Follow-ups: January 2000 – June 2012)</vt:lpstr>
      <vt:lpstr>Pediatric Heart Transplants Freedom From Malignancy by Maintenance Immunosuppression Combinations Conditional on Survival to 1 year    Age: 11-17 Years (Follow-ups: January 2000 – June 2012)</vt:lpstr>
      <vt:lpstr>Pediatric Heart Transplants Freedom From Lymphoma By Induction (Follow-ups: April 1994 – June 2012)</vt:lpstr>
      <vt:lpstr>Pediatric Heart Transplants  Incidence of Hypertension between 1 and 3 Years (Transplants: January 2000 – June 2009)</vt:lpstr>
      <vt:lpstr>Pediatric Heart Transplants Incidence of Hypertension between 3 and 5 Years (Transplants: January 2000 – June 2007)</vt:lpstr>
      <vt:lpstr>Pediatric Heart Transplants Relationship of Rejection and Coronary Artery Vasculopathy (Follow-ups: July 2004 – June 2012)</vt:lpstr>
      <vt:lpstr>Pediatric Heart Re-transplants  Kaplan-Meier Survival Rates Stratified by Inter-transplant Interval (Transplants: January 1994 – June 2011)</vt:lpstr>
      <vt:lpstr>Pediatric Heart Re-transplants By Year of Re-transplant</vt:lpstr>
      <vt:lpstr>Pediatric Heart Re-transplants By Inter-transplant Interval and Recipient Age (Re-transplants: January 1994 – June 2012)</vt:lpstr>
      <vt:lpstr>Pediatric Heart Transplants Cause of Death (Deaths: January 2000 – June 2012)</vt:lpstr>
      <vt:lpstr>Pediatric Heart Transplants Cause of Death for Age = &lt;1 Year (Deaths: January 2000 - June 2012)</vt:lpstr>
      <vt:lpstr>Pediatric Heart Transplants Cause of Death for Age = 1-5 Years (Deaths: January 2000 - June 2012)</vt:lpstr>
      <vt:lpstr>Pediatric Heart Transplants Cause of Death for Age = 6-10 Years (Deaths: January 2000 - June 2012)</vt:lpstr>
      <vt:lpstr>Pediatric Heart Transplants Cause of Death for Age = 11-17 Years (Deaths: January 2000 - June 2012)</vt:lpstr>
      <vt:lpstr>Pediatric Heart Transplants Relative Incidence of Leading Causes of Death (Deaths: January 2000 – June 2012)</vt:lpstr>
      <vt:lpstr>Pediatric Heart Transplants Relative Incidence of Leading Causes of Death Age: &lt;1 Year (Deaths: January 2000 – June 2012)</vt:lpstr>
      <vt:lpstr>Pediatric Heart Transplants Relative Incidence of Leading Causes of Death Age: 1-5 Years (Deaths: January 2000 – June 2012)</vt:lpstr>
      <vt:lpstr>Pediatric Heart Transplants Relative Incidence of Leading Causes of Death Age: 6-10 Years (Deaths: January 2000 – June 2012)</vt:lpstr>
      <vt:lpstr>Pediatric Heart Transplants Relative Incidence of Leading Causes of Death Age: 11-17 Years (Deaths: January 2000 – June 2012)</vt:lpstr>
      <vt:lpstr>Multivariable Analyses</vt:lpstr>
      <vt:lpstr>PEDIATRIC HEART TRANSPLANTS (2001-2010) Risk Factors For 1 Year Mortality</vt:lpstr>
      <vt:lpstr>PEDIATRIC HEART TRANSPLANTS (2001-2010) Borderline Significant Risk Factors For 1 Year Mortality</vt:lpstr>
      <vt:lpstr>PEDIATRIC HEART TRANSPLANTS (2001-2010) Risk Factors For 1 Year Mortality</vt:lpstr>
      <vt:lpstr>PEDIATRIC HEART TRANSPLANTS (2001-2010) Risk Factors For 1 Year Mortality with 95% Confidence Limits  Donor Height</vt:lpstr>
      <vt:lpstr>PEDIATRIC HEART TRANSPLANTS (2001-2010) Risk Factors For 1 Year Mortality with 95% Confidence Limits  Recipient BMI</vt:lpstr>
      <vt:lpstr>PEDIATRIC HEART TRANSPLANTS (2001-2010) Risk Factors For 1 Year Mortality with 95% Confidence Limits  Recipient Pre-Transplant Creatinine</vt:lpstr>
      <vt:lpstr>PEDIATRIC HEART TRANSPLANTS (2001-2010) Risk Factors For 1 Year Mortality with 95% Confidence Limits  Ischemia time</vt:lpstr>
      <vt:lpstr>PEDIATRIC HEART TRANSPLANTS (2001-2010) Age = &lt;1 Year Risk Factors For 1 Year Mortality</vt:lpstr>
      <vt:lpstr>PEDIATRIC HEART TRANSPLANTS (2001-2010)  Age = &lt;1 Year  Borderline Significant Risk Factors For 1 Year Mortality</vt:lpstr>
      <vt:lpstr>PEDIATRIC HEART TRANSPLANTS (2001-2010)  Age = &lt;1 Year  Risk Factors For 1 Year Mortality</vt:lpstr>
      <vt:lpstr>PEDIATRIC HEART TRANSPLANTS (2001-2010) Risk Factors For 1 Year Mortality in Age = &lt;1 Year Donor Age</vt:lpstr>
      <vt:lpstr>PEDIATRIC HEART TRANSPLANTS (2001-2010) Risk Factors For 1 Year Mortality in Age = &lt;1 Year Recipient Pre-Transplant Creatinine</vt:lpstr>
      <vt:lpstr>PEDIATRIC HEART TRANSPLANTS (2001-2010) Risk Factors For 1 Year Mortality in Age = &lt;1 Year Ischemia time</vt:lpstr>
      <vt:lpstr>PEDIATRIC HEART TRANSPLANTS (2001-2010) Risk Factors For 1 Year Mortality in Age = &lt;1 Year Center Volume for Pediatric Transplants</vt:lpstr>
      <vt:lpstr>PEDIATRIC HEART TRANSPLANTS (2001-2010) Age = 1-5 Years Risk Factors For 1 Year Mortality</vt:lpstr>
      <vt:lpstr>PEDIATRIC HEART TRANSPLANTS (2001-2010)  Age = 1-5 Years Borderline Significant Risk Factors For 1 Year Mortality</vt:lpstr>
      <vt:lpstr>PEDIATRIC HEART TRANSPLANTS (2001-2010)  Age = 1-5 Years Risk Factors For 1 Year Mortality</vt:lpstr>
      <vt:lpstr>PEDIATRIC HEART TRANSPLANTS (2001-2010) Risk Factors For 1 Year Mortality in Age = 1-5 Years Donor Height</vt:lpstr>
      <vt:lpstr>PEDIATRIC HEART TRANSPLANTS (2001-2010) Risk Factors For 1 Year Mortality in Age = 1-5 Years Center Volume for Pediatric Transplants</vt:lpstr>
      <vt:lpstr>PEDIATRIC HEART TRANSPLANTS (2001-2010) Age = 6-10 Years Risk Factors For 1 Year Mortality</vt:lpstr>
      <vt:lpstr>PEDIATRIC HEART TRANSPLANTS (2001-2010)  Age = 6-10 Years Borderline Significant Risk Factors For 1 Year Mortality</vt:lpstr>
      <vt:lpstr>PEDIATRIC HEART TRANSPLANTS (2001-2010)  Age = 6-10 Years Risk Factors For 1 Year Mortality</vt:lpstr>
      <vt:lpstr>PEDIATRIC HEART TRANSPLANTS (2001-2010) Risk Factors For 1 Year Mortality in Age = 6-10 Years Recipient Pre-Transplant Creatinine</vt:lpstr>
      <vt:lpstr>PEDIATRIC HEART TRANSPLANTS (2001-2010) Risk Factors For 1 Year Mortality in Age = 6-10 Years Recipient Height</vt:lpstr>
      <vt:lpstr>PEDIATRIC HEART TRANSPLANTS (2001-2010) Risk Factors For 1 Year Mortality in Age = 6-10 Years Recipient Pre-Transplant Bilirubin</vt:lpstr>
      <vt:lpstr>PEDIATRIC HEART TRANSPLANTS (2001-2010) Age = 11-17 Years Risk Factors For 1 Year Mortality</vt:lpstr>
      <vt:lpstr>PEDIATRIC HEART TRANSPLANTS (2001-2010) Age = 11-17 Years Borderline Significant Risk Factors For 1 Year Mortality</vt:lpstr>
      <vt:lpstr>PEDIATRIC HEART TRANSPLANTS (2001-2010)  Age = 11-17 Years Risk Factors For 1 Year Mortality</vt:lpstr>
      <vt:lpstr>PEDIATRIC HEART TRANSPLANTS (2001-2010) Risk Factors For 1 Year Mortality in Age = 11-17 Years Donor Age</vt:lpstr>
      <vt:lpstr>PEDIATRIC HEART TRANSPLANTS (1997-2006) Risk Factors For 5 Year Mortality</vt:lpstr>
      <vt:lpstr>PEDIATRIC HEART TRANSPLANTS (1997-2006) Risk Factors For 5 Year Mortality</vt:lpstr>
      <vt:lpstr>PEDIATRIC HEART TRANSPLANTS (1997-2006) Risk Factors For 5 Year Mortality with 95% Confidence Limits Recipient Age</vt:lpstr>
      <vt:lpstr>PEDIATRIC HEART TRANSPLANTS (1997-2006) Risk Factors For 5 Year Mortality with 95% Confidence Limits  Recipient Pre-Transplant Estimated GFR</vt:lpstr>
      <vt:lpstr>PEDIATRIC HEART TRANSPLANTS (1992-2001) Risk Factors For 10 Year Mortality</vt:lpstr>
      <vt:lpstr>PEDIATRIC HEART TRANSPLANTS (1992-2001) Borderline Significant Risk Factors For 10 Year Mortality</vt:lpstr>
      <vt:lpstr>PEDIATRIC HEART TRANSPLANTS (1992-2001) Risk Factors For 10 Year Mortality</vt:lpstr>
      <vt:lpstr>PEDIATRIC HEART TRANSPLANTS (1992-2001) Risk Factors For 10 Year Mortality with 95% Confidence Limits Difference in Age</vt:lpstr>
      <vt:lpstr>PEDIATRIC HEART TRANSPLANTS (1992-2001) Risk Factors For 10 Year Mortality with 95% Confidence Limits  Center Volume for Pediatric Transplants</vt:lpstr>
      <vt:lpstr>PEDIATRIC HEART TRANSPLANTS (1988-1996) Risk Factors For 15 Year Mortality</vt:lpstr>
      <vt:lpstr>PEDIATRIC HEART TRANSPLANTS (1988-1996) Borderline Significant Risk Factors For 15 Year Mortality</vt:lpstr>
      <vt:lpstr>PEDIATRIC HEART TRANSPLANTS (1988-1996) Risk Factors For 15 Year Mortality</vt:lpstr>
      <vt:lpstr>PEDIATRIC HEART TRANSPLANTS (1988-1996) Risk Factors For 15 Year Mortality with 95% Confidence Limits Donor Age</vt:lpstr>
      <vt:lpstr>PEDIATRIC HEART TRANSPLANTS (1988-1996) Risk Factors For 15 Year Mortality with 95% Confidence Limits  Center Volume for Pediatric Transplants</vt:lpstr>
      <vt:lpstr>PEDIATRIC HEART TRANSPLANTS (1997-2006) Risk Factors for Developing Severe Renal Dysfunction within 5 Years Limited to Recipients without Severe Renal Dysfunction* Pre-Transplant Conditional on Survival to Transplant Discharge</vt:lpstr>
      <vt:lpstr>PEDIATRIC HEART TRANSPLANTS (1997-2006) Risk Factors for Developing Severe Renal Dysfunction within 5 Years Limited to Recipients without Severe Renal Dysfunction* Pre-Transplant Conditional on Survival to Transplant Discharge</vt:lpstr>
      <vt:lpstr>PEDIATRIC HEART TRANSPLANTS (1997-2006) Risk Factors for Developing Severe Renal Dysfunction within 5 Years Limited to Recipients without Severe Renal Dysfunction* Pre-Transplant Conditional on Survival to Transplant Discharge  Recipient BSA</vt:lpstr>
      <vt:lpstr>PEDIATRIC HEART TRANSPLANTS (1997-2006) Risk Factors for Developing Severe Renal Dysfunction within 5 Years Limited to Recipients without Severe Renal Dysfunction* Pre-Transplant Conditional on Survival to Transplant Discharge  Donor/Recipient Weight Ratio</vt:lpstr>
      <vt:lpstr>PEDIATRIC HEART TRANSPLANTS (1997-2006) Risk Factors for Developing CAV within 5 Years Conditional on Survival to Transplant Discharge</vt:lpstr>
      <vt:lpstr>PEDIATRIC HEART TRANSPLANTS (1997-2006) Borderline Significant Risk Factors for Developing CAV within 5 Years Conditional on Survival to Transplant Discharge</vt:lpstr>
      <vt:lpstr>PEDIATRIC HEART TRANSPLANTS (1997-2006) Risk Factors for Developing CAV within 5 Years Conditional on Survival to Transplant Discharge</vt:lpstr>
      <vt:lpstr>PEDIATRIC HEART TRANSPLANTS (1997-2006) Risk Factors for Developing CAV within 5 Years Conditional on Survival to Transplant Discharge Recipient Weight</vt:lpstr>
      <vt:lpstr>PEDIATRIC HEART TRANSPLANTS (1997-2006) Risk Factors for Developing CAV within 5 Years Conditional on Survival to Transplant Discharge Donor Age - Recipient Age Difference</vt:lpstr>
      <vt:lpstr>PEDIATRIC HEART TRANSPLANTS (1997-2006) Risk Factors for Developing CAV within 5 Years Conditional on Survival to Transplant Discharge Total Program Volume (Pediatric and Adult)</vt:lpstr>
      <vt:lpstr>Pediatric Heart Transplants (2000 – 6/2011)  Risk Factors For 1 Year Mortality for Diagnosis = Cardiomyopathy*</vt:lpstr>
      <vt:lpstr>Slide 188</vt:lpstr>
      <vt:lpstr>Pediatric Heart Transplants (2000 – 6/2011)  Risk Factors For 1 Year Mortality for Diagnosis = Congenital*</vt:lpstr>
      <vt:lpstr>Slide 190</vt:lpstr>
    </vt:vector>
  </TitlesOfParts>
  <Company>UNOS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UNOS Slide Template</dc:title>
  <dc:creator>Manny Carwile</dc:creator>
  <cp:lastModifiedBy>Anna Kucheryavaya</cp:lastModifiedBy>
  <cp:revision>1420</cp:revision>
  <dcterms:created xsi:type="dcterms:W3CDTF">2009-06-30T12:53:17Z</dcterms:created>
  <dcterms:modified xsi:type="dcterms:W3CDTF">2013-10-09T12:52:10Z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0x010100B9F1888A67B08347AB72B1A336AD4062</vt:lpwstr>
  </property>
</Properties>
</file>